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66"/>
  </p:notesMasterIdLst>
  <p:sldIdLst>
    <p:sldId id="256" r:id="rId2"/>
    <p:sldId id="430" r:id="rId3"/>
    <p:sldId id="505" r:id="rId4"/>
    <p:sldId id="488" r:id="rId5"/>
    <p:sldId id="453" r:id="rId6"/>
    <p:sldId id="440" r:id="rId7"/>
    <p:sldId id="498" r:id="rId8"/>
    <p:sldId id="456" r:id="rId9"/>
    <p:sldId id="421" r:id="rId10"/>
    <p:sldId id="419" r:id="rId11"/>
    <p:sldId id="500" r:id="rId12"/>
    <p:sldId id="499" r:id="rId13"/>
    <p:sldId id="423" r:id="rId14"/>
    <p:sldId id="493" r:id="rId15"/>
    <p:sldId id="425" r:id="rId16"/>
    <p:sldId id="465" r:id="rId17"/>
    <p:sldId id="460" r:id="rId18"/>
    <p:sldId id="461" r:id="rId19"/>
    <p:sldId id="462" r:id="rId20"/>
    <p:sldId id="466" r:id="rId21"/>
    <p:sldId id="467" r:id="rId22"/>
    <p:sldId id="468" r:id="rId23"/>
    <p:sldId id="469" r:id="rId24"/>
    <p:sldId id="455" r:id="rId25"/>
    <p:sldId id="459" r:id="rId26"/>
    <p:sldId id="458" r:id="rId27"/>
    <p:sldId id="481" r:id="rId28"/>
    <p:sldId id="450" r:id="rId29"/>
    <p:sldId id="502" r:id="rId30"/>
    <p:sldId id="451" r:id="rId31"/>
    <p:sldId id="483" r:id="rId32"/>
    <p:sldId id="495" r:id="rId33"/>
    <p:sldId id="449" r:id="rId34"/>
    <p:sldId id="489" r:id="rId35"/>
    <p:sldId id="497" r:id="rId36"/>
    <p:sldId id="496" r:id="rId37"/>
    <p:sldId id="504" r:id="rId38"/>
    <p:sldId id="482" r:id="rId39"/>
    <p:sldId id="494" r:id="rId40"/>
    <p:sldId id="424" r:id="rId41"/>
    <p:sldId id="422" r:id="rId42"/>
    <p:sldId id="485" r:id="rId43"/>
    <p:sldId id="486" r:id="rId44"/>
    <p:sldId id="487" r:id="rId45"/>
    <p:sldId id="432" r:id="rId46"/>
    <p:sldId id="433" r:id="rId47"/>
    <p:sldId id="434" r:id="rId48"/>
    <p:sldId id="436" r:id="rId49"/>
    <p:sldId id="438" r:id="rId50"/>
    <p:sldId id="442" r:id="rId51"/>
    <p:sldId id="503" r:id="rId52"/>
    <p:sldId id="446" r:id="rId53"/>
    <p:sldId id="448" r:id="rId54"/>
    <p:sldId id="452" r:id="rId55"/>
    <p:sldId id="501" r:id="rId56"/>
    <p:sldId id="475" r:id="rId57"/>
    <p:sldId id="477" r:id="rId58"/>
    <p:sldId id="471" r:id="rId59"/>
    <p:sldId id="473" r:id="rId60"/>
    <p:sldId id="478" r:id="rId61"/>
    <p:sldId id="474" r:id="rId62"/>
    <p:sldId id="472" r:id="rId63"/>
    <p:sldId id="476" r:id="rId64"/>
    <p:sldId id="470" r:id="rId6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pitchFamily="34" charset="-128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pitchFamily="34" charset="-128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pitchFamily="34" charset="-128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pitchFamily="34" charset="-128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PGothic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C1604"/>
    <a:srgbClr val="00FFFF"/>
    <a:srgbClr val="F85208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185" autoAdjust="0"/>
    <p:restoredTop sz="94629" autoAdjust="0"/>
  </p:normalViewPr>
  <p:slideViewPr>
    <p:cSldViewPr>
      <p:cViewPr varScale="1">
        <p:scale>
          <a:sx n="81" d="100"/>
          <a:sy n="81" d="100"/>
        </p:scale>
        <p:origin x="-725" y="-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0445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ＭＳ Ｐゴシック" pitchFamily="32" charset="-128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/>
          <a:lstStyle/>
          <a:p>
            <a:pPr algn="just"/>
            <a:r>
              <a:rPr lang="it-IT" sz="1400" smtClean="0">
                <a:latin typeface="Bookman Old Style" pitchFamily="18" charset="0"/>
              </a:rPr>
              <a:t>La necessit</a:t>
            </a:r>
            <a:r>
              <a:rPr lang="it-IT" sz="1400" smtClean="0">
                <a:latin typeface="Times New Roman" pitchFamily="18" charset="0"/>
              </a:rPr>
              <a:t>à</a:t>
            </a:r>
            <a:r>
              <a:rPr lang="it-IT" sz="1400" smtClean="0">
                <a:latin typeface="Bookman Old Style" pitchFamily="18" charset="0"/>
              </a:rPr>
              <a:t> di contenere i costi, cos</a:t>
            </a:r>
            <a:r>
              <a:rPr lang="it-IT" sz="1400" smtClean="0">
                <a:latin typeface="Times New Roman" pitchFamily="18" charset="0"/>
              </a:rPr>
              <a:t>ì</a:t>
            </a:r>
            <a:r>
              <a:rPr lang="it-IT" sz="1400" smtClean="0">
                <a:latin typeface="Bookman Old Style" pitchFamily="18" charset="0"/>
              </a:rPr>
              <a:t> come 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aver riconosciuto i potenziali rischi di una ventilazione meccanica prolungata, di una sedazione eccessiva e di una terapia intensiva prolungata, ha portato a pensare di poter gestire i pazienti in un modo diverso universalmente chiamato fast-track, se non per tutti i pazienti almeno per una buona parte. Questa gestione comporta una serie di fattori non tutti dipendenti dall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anestesista, ma uno sforzo multidisciplinare di tutti coloro che hanno a che fare con questi pazienti.</a:t>
            </a:r>
          </a:p>
          <a:p>
            <a:pPr algn="just"/>
            <a:r>
              <a:rPr lang="it-IT" sz="1400" smtClean="0">
                <a:latin typeface="Bookman Old Style" pitchFamily="18" charset="0"/>
              </a:rPr>
              <a:t>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anestesista può incidere modificando la sua tecnica anestesiologica prevalentemente sull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estubazione.</a:t>
            </a:r>
          </a:p>
          <a:p>
            <a:pPr algn="just"/>
            <a:r>
              <a:rPr lang="it-IT" sz="1400" smtClean="0">
                <a:latin typeface="Bookman Old Style" pitchFamily="18" charset="0"/>
              </a:rPr>
              <a:t>Attualmente si adottano tecniche anestesiologiche compatibili con la fast-track per tutti i pazienti fatto salvo poi escluderli quando nel postoperatorio non si verifichino i criteri per 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early extubation.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82946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defTabSz="914400" eaLnBrk="0" hangingPunct="0"/>
            <a:fld id="{A01830F7-24DC-4E75-B7C2-F482DE2F4923}" type="slidenum">
              <a:rPr lang="it-IT" sz="1200">
                <a:solidFill>
                  <a:schemeClr val="tx1"/>
                </a:solidFill>
                <a:latin typeface="Times New Roman" pitchFamily="18" charset="0"/>
              </a:rPr>
              <a:pPr algn="r" defTabSz="914400" eaLnBrk="0" hangingPunct="0"/>
              <a:t>4</a:t>
            </a:fld>
            <a:endParaRPr lang="it-IT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wrap="none" lIns="91440" tIns="45720" rIns="91440" bIns="45720" anchor="ctr"/>
          <a:lstStyle/>
          <a:p>
            <a:pPr defTabSz="914400"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/>
          <a:lstStyle/>
          <a:p>
            <a:pPr algn="just"/>
            <a:r>
              <a:rPr lang="it-IT" sz="1400" smtClean="0">
                <a:latin typeface="Bookman Old Style" pitchFamily="18" charset="0"/>
              </a:rPr>
              <a:t>La necessit</a:t>
            </a:r>
            <a:r>
              <a:rPr lang="it-IT" sz="1400" smtClean="0">
                <a:latin typeface="Times New Roman" pitchFamily="18" charset="0"/>
              </a:rPr>
              <a:t>à</a:t>
            </a:r>
            <a:r>
              <a:rPr lang="it-IT" sz="1400" smtClean="0">
                <a:latin typeface="Bookman Old Style" pitchFamily="18" charset="0"/>
              </a:rPr>
              <a:t> di contenere i costi, cos</a:t>
            </a:r>
            <a:r>
              <a:rPr lang="it-IT" sz="1400" smtClean="0">
                <a:latin typeface="Times New Roman" pitchFamily="18" charset="0"/>
              </a:rPr>
              <a:t>ì</a:t>
            </a:r>
            <a:r>
              <a:rPr lang="it-IT" sz="1400" smtClean="0">
                <a:latin typeface="Bookman Old Style" pitchFamily="18" charset="0"/>
              </a:rPr>
              <a:t> come 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aver riconosciuto i potenziali rischi di una ventilazione meccanica prolungata, di una sedazione eccessiva e di una terapia intensiva prolungata, ha portato a pensare di poter gestire i pazienti in un modo diverso universalmente chiamato fast-track, se non per tutti i pazienti almeno per una buona parte. Questa gestione comporta una serie di fattori non tutti dipendenti dall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anestesista, ma uno sforzo multidisciplinare di tutti coloro che hanno a che fare con questi pazienti.</a:t>
            </a:r>
          </a:p>
          <a:p>
            <a:pPr algn="just"/>
            <a:r>
              <a:rPr lang="it-IT" sz="1400" smtClean="0">
                <a:latin typeface="Bookman Old Style" pitchFamily="18" charset="0"/>
              </a:rPr>
              <a:t>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anestesista può incidere modificando la sua tecnica anestesiologica prevalentemente sull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estubazione.</a:t>
            </a:r>
          </a:p>
          <a:p>
            <a:pPr algn="just"/>
            <a:r>
              <a:rPr lang="it-IT" sz="1400" smtClean="0">
                <a:latin typeface="Bookman Old Style" pitchFamily="18" charset="0"/>
              </a:rPr>
              <a:t>Attualmente si adottano tecniche anestesiologiche compatibili con la fast-track per tutti i pazienti fatto salvo poi escluderli quando nel postoperatorio non si verifichino i criteri per 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early extubation.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/>
          <a:lstStyle/>
          <a:p>
            <a:pPr algn="just"/>
            <a:r>
              <a:rPr lang="it-IT" sz="1400" smtClean="0">
                <a:latin typeface="Bookman Old Style" pitchFamily="18" charset="0"/>
              </a:rPr>
              <a:t>La necessit</a:t>
            </a:r>
            <a:r>
              <a:rPr lang="it-IT" sz="1400" smtClean="0">
                <a:latin typeface="Times New Roman" pitchFamily="18" charset="0"/>
              </a:rPr>
              <a:t>à</a:t>
            </a:r>
            <a:r>
              <a:rPr lang="it-IT" sz="1400" smtClean="0">
                <a:latin typeface="Bookman Old Style" pitchFamily="18" charset="0"/>
              </a:rPr>
              <a:t> di contenere i costi, cos</a:t>
            </a:r>
            <a:r>
              <a:rPr lang="it-IT" sz="1400" smtClean="0">
                <a:latin typeface="Times New Roman" pitchFamily="18" charset="0"/>
              </a:rPr>
              <a:t>ì</a:t>
            </a:r>
            <a:r>
              <a:rPr lang="it-IT" sz="1400" smtClean="0">
                <a:latin typeface="Bookman Old Style" pitchFamily="18" charset="0"/>
              </a:rPr>
              <a:t> come 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aver riconosciuto i potenziali rischi di una ventilazione meccanica prolungata, di una sedazione eccessiva e di una terapia intensiva prolungata, ha portato a pensare di poter gestire i pazienti in un modo diverso universalmente chiamato fast-track, se non per tutti i pazienti almeno per una buona parte. Questa gestione comporta una serie di fattori non tutti dipendenti dall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anestesista, ma uno sforzo multidisciplinare di tutti coloro che hanno a che fare con questi pazienti.</a:t>
            </a:r>
          </a:p>
          <a:p>
            <a:pPr algn="just"/>
            <a:r>
              <a:rPr lang="it-IT" sz="1400" smtClean="0">
                <a:latin typeface="Bookman Old Style" pitchFamily="18" charset="0"/>
              </a:rPr>
              <a:t>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anestesista può incidere modificando la sua tecnica anestesiologica prevalentemente sull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estubazione.</a:t>
            </a:r>
          </a:p>
          <a:p>
            <a:pPr algn="just"/>
            <a:r>
              <a:rPr lang="it-IT" sz="1400" smtClean="0">
                <a:latin typeface="Bookman Old Style" pitchFamily="18" charset="0"/>
              </a:rPr>
              <a:t>Attualmente si adottano tecniche anestesiologiche compatibili con la fast-track per tutti i pazienti fatto salvo poi escluderli quando nel postoperatorio non si verifichino i criteri per 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early extubation.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lIns="91407" tIns="45703" rIns="91407" bIns="45703"/>
          <a:lstStyle/>
          <a:p>
            <a:pPr defTabSz="914400"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7347" name="Date Placeholder 1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3" rIns="91407" bIns="45703"/>
          <a:lstStyle/>
          <a:p>
            <a:pPr algn="r" defTabSz="914400"/>
            <a:endParaRPr lang="en-US" alt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/>
          <a:lstStyle/>
          <a:p>
            <a:pPr algn="just"/>
            <a:r>
              <a:rPr lang="it-IT" sz="1400" smtClean="0">
                <a:latin typeface="Bookman Old Style" pitchFamily="18" charset="0"/>
              </a:rPr>
              <a:t>La necessit</a:t>
            </a:r>
            <a:r>
              <a:rPr lang="it-IT" sz="1400" smtClean="0">
                <a:latin typeface="Times New Roman" pitchFamily="18" charset="0"/>
              </a:rPr>
              <a:t>à</a:t>
            </a:r>
            <a:r>
              <a:rPr lang="it-IT" sz="1400" smtClean="0">
                <a:latin typeface="Bookman Old Style" pitchFamily="18" charset="0"/>
              </a:rPr>
              <a:t> di contenere i costi, cos</a:t>
            </a:r>
            <a:r>
              <a:rPr lang="it-IT" sz="1400" smtClean="0">
                <a:latin typeface="Times New Roman" pitchFamily="18" charset="0"/>
              </a:rPr>
              <a:t>ì</a:t>
            </a:r>
            <a:r>
              <a:rPr lang="it-IT" sz="1400" smtClean="0">
                <a:latin typeface="Bookman Old Style" pitchFamily="18" charset="0"/>
              </a:rPr>
              <a:t> come 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aver riconosciuto i potenziali rischi di una ventilazione meccanica prolungata, di una sedazione eccessiva e di una terapia intensiva prolungata, ha portato a pensare di poter gestire i pazienti in un modo diverso universalmente chiamato fast-track, se non per tutti i pazienti almeno per una buona parte. Questa gestione comporta una serie di fattori non tutti dipendenti dall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anestesista, ma uno sforzo multidisciplinare di tutti coloro che hanno a che fare con questi pazienti.</a:t>
            </a:r>
          </a:p>
          <a:p>
            <a:pPr algn="just"/>
            <a:r>
              <a:rPr lang="it-IT" sz="1400" smtClean="0">
                <a:latin typeface="Bookman Old Style" pitchFamily="18" charset="0"/>
              </a:rPr>
              <a:t>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anestesista può incidere modificando la sua tecnica anestesiologica prevalentemente sull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estubazione.</a:t>
            </a:r>
          </a:p>
          <a:p>
            <a:pPr algn="just"/>
            <a:r>
              <a:rPr lang="it-IT" sz="1400" smtClean="0">
                <a:latin typeface="Bookman Old Style" pitchFamily="18" charset="0"/>
              </a:rPr>
              <a:t>Attualmente si adottano tecniche anestesiologiche compatibili con la fast-track per tutti i pazienti fatto salvo poi escluderli quando nel postoperatorio non si verifichino i criteri per 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early extubation.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/>
          <a:lstStyle/>
          <a:p>
            <a:pPr algn="just"/>
            <a:r>
              <a:rPr lang="it-IT" sz="1400" smtClean="0">
                <a:latin typeface="Bookman Old Style" pitchFamily="18" charset="0"/>
              </a:rPr>
              <a:t>La necessit</a:t>
            </a:r>
            <a:r>
              <a:rPr lang="it-IT" sz="1400" smtClean="0">
                <a:latin typeface="Times New Roman" pitchFamily="18" charset="0"/>
              </a:rPr>
              <a:t>à</a:t>
            </a:r>
            <a:r>
              <a:rPr lang="it-IT" sz="1400" smtClean="0">
                <a:latin typeface="Bookman Old Style" pitchFamily="18" charset="0"/>
              </a:rPr>
              <a:t> di contenere i costi, cos</a:t>
            </a:r>
            <a:r>
              <a:rPr lang="it-IT" sz="1400" smtClean="0">
                <a:latin typeface="Times New Roman" pitchFamily="18" charset="0"/>
              </a:rPr>
              <a:t>ì</a:t>
            </a:r>
            <a:r>
              <a:rPr lang="it-IT" sz="1400" smtClean="0">
                <a:latin typeface="Bookman Old Style" pitchFamily="18" charset="0"/>
              </a:rPr>
              <a:t> come 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aver riconosciuto i potenziali rischi di una ventilazione meccanica prolungata, di una sedazione eccessiva e di una terapia intensiva prolungata, ha portato a pensare di poter gestire i pazienti in un modo diverso universalmente chiamato fast-track, se non per tutti i pazienti almeno per una buona parte. Questa gestione comporta una serie di fattori non tutti dipendenti dall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anestesista, ma uno sforzo multidisciplinare di tutti coloro che hanno a che fare con questi pazienti.</a:t>
            </a:r>
          </a:p>
          <a:p>
            <a:pPr algn="just"/>
            <a:r>
              <a:rPr lang="it-IT" sz="1400" smtClean="0">
                <a:latin typeface="Bookman Old Style" pitchFamily="18" charset="0"/>
              </a:rPr>
              <a:t>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anestesista può incidere modificando la sua tecnica anestesiologica prevalentemente sull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estubazione.</a:t>
            </a:r>
          </a:p>
          <a:p>
            <a:pPr algn="just"/>
            <a:r>
              <a:rPr lang="it-IT" sz="1400" smtClean="0">
                <a:latin typeface="Bookman Old Style" pitchFamily="18" charset="0"/>
              </a:rPr>
              <a:t>Attualmente si adottano tecniche anestesiologiche compatibili con la fast-track per tutti i pazienti fatto salvo poi escluderli quando nel postoperatorio non si verifichino i criteri per 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early extubation.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/>
          <a:lstStyle/>
          <a:p>
            <a:pPr algn="just"/>
            <a:r>
              <a:rPr lang="it-IT" sz="1400" smtClean="0">
                <a:latin typeface="Bookman Old Style" pitchFamily="18" charset="0"/>
              </a:rPr>
              <a:t>La necessit</a:t>
            </a:r>
            <a:r>
              <a:rPr lang="it-IT" sz="1400" smtClean="0">
                <a:latin typeface="Times New Roman" pitchFamily="18" charset="0"/>
              </a:rPr>
              <a:t>à</a:t>
            </a:r>
            <a:r>
              <a:rPr lang="it-IT" sz="1400" smtClean="0">
                <a:latin typeface="Bookman Old Style" pitchFamily="18" charset="0"/>
              </a:rPr>
              <a:t> di contenere i costi, cos</a:t>
            </a:r>
            <a:r>
              <a:rPr lang="it-IT" sz="1400" smtClean="0">
                <a:latin typeface="Times New Roman" pitchFamily="18" charset="0"/>
              </a:rPr>
              <a:t>ì</a:t>
            </a:r>
            <a:r>
              <a:rPr lang="it-IT" sz="1400" smtClean="0">
                <a:latin typeface="Bookman Old Style" pitchFamily="18" charset="0"/>
              </a:rPr>
              <a:t> come 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aver riconosciuto i potenziali rischi di una ventilazione meccanica prolungata, di una sedazione eccessiva e di una terapia intensiva prolungata, ha portato a pensare di poter gestire i pazienti in un modo diverso universalmente chiamato fast-track, se non per tutti i pazienti almeno per una buona parte. Questa gestione comporta una serie di fattori non tutti dipendenti dall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anestesista, ma uno sforzo multidisciplinare di tutti coloro che hanno a che fare con questi pazienti.</a:t>
            </a:r>
          </a:p>
          <a:p>
            <a:pPr algn="just"/>
            <a:r>
              <a:rPr lang="it-IT" sz="1400" smtClean="0">
                <a:latin typeface="Bookman Old Style" pitchFamily="18" charset="0"/>
              </a:rPr>
              <a:t>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anestesista può incidere modificando la sua tecnica anestesiologica prevalentemente sull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estubazione.</a:t>
            </a:r>
          </a:p>
          <a:p>
            <a:pPr algn="just"/>
            <a:r>
              <a:rPr lang="it-IT" sz="1400" smtClean="0">
                <a:latin typeface="Bookman Old Style" pitchFamily="18" charset="0"/>
              </a:rPr>
              <a:t>Attualmente si adottano tecniche anestesiologiche compatibili con la fast-track per tutti i pazienti fatto salvo poi escluderli quando nel postoperatorio non si verifichino i criteri per l</a:t>
            </a:r>
            <a:r>
              <a:rPr lang="it-IT" sz="1400" smtClean="0">
                <a:latin typeface="Times New Roman" pitchFamily="18" charset="0"/>
              </a:rPr>
              <a:t>’</a:t>
            </a:r>
            <a:r>
              <a:rPr lang="it-IT" sz="1400" smtClean="0">
                <a:latin typeface="Bookman Old Style" pitchFamily="18" charset="0"/>
              </a:rPr>
              <a:t>early extubation.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4FA9-9A4D-477C-91CE-8441F432537C}" type="datetimeFigureOut">
              <a:rPr lang="it-IT"/>
              <a:pPr>
                <a:defRPr/>
              </a:pPr>
              <a:t>03/07/2018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5AF3-A60C-40C8-882F-FB13327098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6F737-93FE-455A-8B39-B491CA99A3B9}" type="datetimeFigureOut">
              <a:rPr lang="it-IT"/>
              <a:pPr>
                <a:defRPr/>
              </a:pPr>
              <a:t>03/07/2018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923A3-9022-45FA-BF76-EB4C93F3D8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82197-20F4-4720-B4FD-597980A2B0BC}" type="datetimeFigureOut">
              <a:rPr lang="it-IT"/>
              <a:pPr>
                <a:defRPr/>
              </a:pPr>
              <a:t>03/07/2018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5B90C-0CB5-47E2-9C77-0F768E9683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92075"/>
            <a:ext cx="18176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5"/>
          <p:cNvSpPr/>
          <p:nvPr/>
        </p:nvSpPr>
        <p:spPr>
          <a:xfrm>
            <a:off x="195263" y="690563"/>
            <a:ext cx="352425" cy="6167437"/>
          </a:xfrm>
          <a:prstGeom prst="rect">
            <a:avLst/>
          </a:prstGeom>
          <a:solidFill>
            <a:srgbClr val="006E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754523" y="898551"/>
            <a:ext cx="7886700" cy="576109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754523" y="1410695"/>
            <a:ext cx="6386513" cy="6329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>
                <a:latin typeface="Titillium Web" panose="00000500000000000000" pitchFamily="2" charset="0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lang="it-IT" sz="1800" kern="1200" dirty="0" smtClean="0">
                <a:solidFill>
                  <a:srgbClr val="006E73"/>
                </a:solidFill>
                <a:latin typeface="Titillium Web" panose="00000500000000000000" pitchFamily="2" charset="0"/>
                <a:ea typeface="+mn-ea"/>
                <a:cs typeface="+mn-cs"/>
              </a:defRPr>
            </a:lvl2pPr>
            <a:lvl3pPr marL="685800" indent="0">
              <a:buNone/>
              <a:defRPr sz="1350">
                <a:latin typeface="Titillium Web" panose="00000500000000000000" pitchFamily="2" charset="0"/>
              </a:defRPr>
            </a:lvl3pPr>
            <a:lvl4pPr marL="1028700" indent="0">
              <a:buNone/>
              <a:defRPr sz="1200">
                <a:latin typeface="Titillium Web" panose="00000500000000000000" pitchFamily="2" charset="0"/>
              </a:defRPr>
            </a:lvl4pPr>
            <a:lvl5pPr marL="1371600" indent="0">
              <a:buNone/>
              <a:defRPr sz="1200">
                <a:latin typeface="Titillium Web" panose="00000500000000000000" pitchFamily="2" charset="0"/>
              </a:defRPr>
            </a:lvl5pPr>
          </a:lstStyle>
          <a:p>
            <a:pPr lvl="1"/>
            <a:r>
              <a:rPr lang="it-IT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66434-0509-468F-B34D-7F931293DE75}" type="datetimeFigureOut">
              <a:rPr lang="it-IT"/>
              <a:pPr>
                <a:defRPr/>
              </a:pPr>
              <a:t>03/07/2018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001E2-8110-48BF-96EB-790C3EA9AF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04F8C-4610-42E6-83C9-EBC7B6885AA6}" type="datetimeFigureOut">
              <a:rPr lang="it-IT"/>
              <a:pPr>
                <a:defRPr/>
              </a:pPr>
              <a:t>03/07/2018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4259F-33F4-4B68-A4BE-D89BB4895E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B75D-00EE-4303-8D1F-C6C91F897AE5}" type="datetimeFigureOut">
              <a:rPr lang="it-IT"/>
              <a:pPr>
                <a:defRPr/>
              </a:pPr>
              <a:t>03/07/2018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EA86-211A-4AFB-9FB6-C071F62580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06E07-1A6E-4174-A267-39A92E7CF304}" type="datetimeFigureOut">
              <a:rPr lang="it-IT"/>
              <a:pPr>
                <a:defRPr/>
              </a:pPr>
              <a:t>03/07/2018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DDA3-267E-4F39-8999-2632648947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92913-8CCC-4862-8BC1-905F5FDCC9D3}" type="datetimeFigureOut">
              <a:rPr lang="it-IT"/>
              <a:pPr>
                <a:defRPr/>
              </a:pPr>
              <a:t>03/07/2018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E57E6-666D-4FF1-BE24-BC108BCCE1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30B8-6CE8-43D5-AFE2-0BAE9B3C5BB9}" type="datetimeFigureOut">
              <a:rPr lang="it-IT"/>
              <a:pPr>
                <a:defRPr/>
              </a:pPr>
              <a:t>03/07/2018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5524-681C-4664-83F4-3D14B418C9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2D5A3-883C-450E-AD77-4C1795EC75BD}" type="datetimeFigureOut">
              <a:rPr lang="it-IT"/>
              <a:pPr>
                <a:defRPr/>
              </a:pPr>
              <a:t>03/07/2018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54B6-EDDF-45F6-965C-06546B9025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3484-F2EB-4A9B-9B6A-639C73953B54}" type="datetimeFigureOut">
              <a:rPr lang="it-IT"/>
              <a:pPr>
                <a:defRPr/>
              </a:pPr>
              <a:t>03/07/2018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E46C4-B46C-4AC2-8EFC-5D1F1A612F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fld id="{492C0C63-E7D7-4D25-9EE9-90C0FE2BE792}" type="datetimeFigureOut">
              <a:rPr lang="it-IT"/>
              <a:pPr>
                <a:defRPr/>
              </a:pPr>
              <a:t>03/07/2018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fld id="{A4260F19-9944-44E3-AEA5-C5C59FAF83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Pittarello\Desktop\MostCare%20Pittarello\REVISED%20valve%20repair.mpg" TargetMode="External"/><Relationship Id="rId7" Type="http://schemas.openxmlformats.org/officeDocument/2006/relationships/image" Target="../media/image48.png"/><Relationship Id="rId2" Type="http://schemas.openxmlformats.org/officeDocument/2006/relationships/video" Target="file:///C:\Users\Pittarello\Desktop\MostCare%20Pittarello\3D%20post.avi" TargetMode="External"/><Relationship Id="rId1" Type="http://schemas.openxmlformats.org/officeDocument/2006/relationships/video" Target="file:///C:\Users\Pittarello\Desktop\MostCare%20Pittarello\3D%20%20pre.avi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181600" y="2332038"/>
            <a:ext cx="3505200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9750" y="908050"/>
            <a:ext cx="7935913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it-IT" sz="4400" b="1" i="1">
                <a:solidFill>
                  <a:srgbClr val="000000"/>
                </a:solidFill>
                <a:latin typeface="Calibri" pitchFamily="34" charset="0"/>
              </a:rPr>
              <a:t>MostCare and hemodynamic assessment in cardiac surgery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i="1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i="1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i="1">
                <a:solidFill>
                  <a:srgbClr val="000000"/>
                </a:solidFill>
                <a:latin typeface="Calibri" pitchFamily="34" charset="0"/>
              </a:rPr>
              <a:t>Dott. Pittarello Demetrio</a:t>
            </a:r>
            <a:endParaRPr lang="en-US" altLang="it-IT" sz="2800" b="1" i="1" baseline="4600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it-IT" sz="2800" i="1" baseline="4600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i="1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1">
                <a:solidFill>
                  <a:srgbClr val="000000"/>
                </a:solidFill>
                <a:latin typeface="Calibri" pitchFamily="34" charset="0"/>
              </a:rPr>
              <a:t>								     Institute of Anesthesia and 				   Intensive Care Unit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it-IT" sz="2400" i="1">
                <a:solidFill>
                  <a:srgbClr val="000000"/>
                </a:solidFill>
                <a:latin typeface="Calibri" pitchFamily="34" charset="0"/>
              </a:rPr>
              <a:t>						University of Padua, Italy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i="1">
              <a:solidFill>
                <a:srgbClr val="808080"/>
              </a:solidFill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i="1">
              <a:solidFill>
                <a:srgbClr val="808080"/>
              </a:solidFill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i="1">
              <a:solidFill>
                <a:srgbClr val="808080"/>
              </a:solidFill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i="1">
              <a:solidFill>
                <a:srgbClr val="808080"/>
              </a:solidFill>
              <a:latin typeface="Calibri" pitchFamily="34" charset="0"/>
            </a:endParaRPr>
          </a:p>
        </p:txBody>
      </p:sp>
      <p:pic>
        <p:nvPicPr>
          <p:cNvPr id="15363" name="Picture 6" descr="http://upload.wikimedia.org/wikipedia/it/archive/e/ee/20111104220017%21Logo_Universit%C3%A0_Padov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13" y="5227638"/>
            <a:ext cx="14351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magin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" y="3392488"/>
            <a:ext cx="327660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055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357563"/>
            <a:ext cx="52927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Immagin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365625"/>
            <a:ext cx="273526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152525"/>
            <a:ext cx="91059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95300"/>
            <a:ext cx="90963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84175"/>
            <a:ext cx="882015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2476500" y="-80963"/>
            <a:ext cx="4471988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4000" b="1">
                <a:solidFill>
                  <a:schemeClr val="tx1"/>
                </a:solidFill>
                <a:latin typeface="Calibri" pitchFamily="34" charset="0"/>
              </a:rPr>
              <a:t>Dynamic impedence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79388" y="5949950"/>
            <a:ext cx="8280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it-IT">
                <a:solidFill>
                  <a:schemeClr val="tx1"/>
                </a:solidFill>
              </a:rPr>
              <a:t>obtained directly from the morphologic analysis of both the pulsatile and continuous components of the pressure waveform without the use of predicted data or calibration factors.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1995488"/>
            <a:ext cx="75152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17463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Oval 3"/>
          <p:cNvSpPr>
            <a:spLocks noChangeArrowheads="1"/>
          </p:cNvSpPr>
          <p:nvPr/>
        </p:nvSpPr>
        <p:spPr bwMode="auto">
          <a:xfrm>
            <a:off x="2484438" y="3284538"/>
            <a:ext cx="1873250" cy="1439862"/>
          </a:xfrm>
          <a:prstGeom prst="ellipse">
            <a:avLst/>
          </a:prstGeom>
          <a:noFill/>
          <a:ln w="57150">
            <a:solidFill>
              <a:srgbClr val="FC1604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4284663" y="5373688"/>
            <a:ext cx="358775" cy="215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84213" y="4076700"/>
            <a:ext cx="82089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buFontTx/>
              <a:buChar char="•"/>
              <a:defRPr/>
            </a:pPr>
            <a:r>
              <a:rPr lang="it-IT" sz="2800" b="1" i="1" dirty="0">
                <a:solidFill>
                  <a:schemeClr val="tx1"/>
                </a:solidFill>
                <a:latin typeface="Comic Sans MS" pitchFamily="66" charset="0"/>
              </a:rPr>
              <a:t>50% dei pazienti con emodinamica instabile non sono </a:t>
            </a:r>
            <a:r>
              <a:rPr lang="it-IT" sz="2800" b="1" i="1" dirty="0" err="1">
                <a:solidFill>
                  <a:schemeClr val="tx1"/>
                </a:solidFill>
                <a:latin typeface="Comic Sans MS" pitchFamily="66" charset="0"/>
              </a:rPr>
              <a:t>preload</a:t>
            </a:r>
            <a:r>
              <a:rPr lang="it-IT" sz="2800" b="1" i="1" dirty="0">
                <a:solidFill>
                  <a:schemeClr val="tx1"/>
                </a:solidFill>
                <a:latin typeface="Comic Sans MS" pitchFamily="66" charset="0"/>
              </a:rPr>
              <a:t>-responsive</a:t>
            </a:r>
          </a:p>
          <a:p>
            <a:pPr eaLnBrk="0" hangingPunct="0">
              <a:lnSpc>
                <a:spcPct val="95000"/>
              </a:lnSpc>
              <a:buFontTx/>
              <a:buChar char="•"/>
              <a:defRPr/>
            </a:pPr>
            <a:r>
              <a:rPr lang="it-IT" sz="2800" b="1" i="1" dirty="0" err="1">
                <a:solidFill>
                  <a:srgbClr val="FF0000"/>
                </a:solidFill>
                <a:latin typeface="Comic Sans MS" pitchFamily="66" charset="0"/>
              </a:rPr>
              <a:t>Preload</a:t>
            </a:r>
            <a:r>
              <a:rPr lang="it-IT" sz="2800" b="1" i="1" dirty="0">
                <a:solidFill>
                  <a:srgbClr val="FF0000"/>
                </a:solidFill>
                <a:latin typeface="Comic Sans MS" pitchFamily="66" charset="0"/>
              </a:rPr>
              <a:t> non è equivalente a </a:t>
            </a:r>
            <a:r>
              <a:rPr lang="it-IT" sz="2800" b="1" i="1" dirty="0" err="1">
                <a:solidFill>
                  <a:srgbClr val="FF0000"/>
                </a:solidFill>
                <a:latin typeface="Comic Sans MS" pitchFamily="66" charset="0"/>
              </a:rPr>
              <a:t>fluid</a:t>
            </a:r>
            <a:r>
              <a:rPr lang="it-IT" sz="28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800" b="1" i="1" dirty="0" err="1">
                <a:solidFill>
                  <a:srgbClr val="FF0000"/>
                </a:solidFill>
                <a:latin typeface="Comic Sans MS" pitchFamily="66" charset="0"/>
              </a:rPr>
              <a:t>responsiveness</a:t>
            </a:r>
            <a:endParaRPr lang="it-IT" sz="28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>
              <a:lnSpc>
                <a:spcPct val="95000"/>
              </a:lnSpc>
              <a:buFontTx/>
              <a:buChar char="•"/>
              <a:defRPr/>
            </a:pPr>
            <a:r>
              <a:rPr lang="it-IT" sz="2800" b="1" i="1" dirty="0">
                <a:solidFill>
                  <a:schemeClr val="tx1"/>
                </a:solidFill>
                <a:latin typeface="Comic Sans MS" pitchFamily="66" charset="0"/>
              </a:rPr>
              <a:t>La maggior parte dei pazienti sono ventilati, sedati, con ritmo sinusale</a:t>
            </a:r>
          </a:p>
        </p:txBody>
      </p:sp>
      <p:pic>
        <p:nvPicPr>
          <p:cNvPr id="34818" name="Picture 3" descr="pre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83661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998788" y="557213"/>
            <a:ext cx="3298825" cy="8937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it-IT" sz="4000" b="1">
                <a:solidFill>
                  <a:schemeClr val="tx1"/>
                </a:solidFill>
                <a:latin typeface="Calibri" pitchFamily="34" charset="0"/>
              </a:rPr>
              <a:t>Indici Dinamici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593850" y="2001838"/>
            <a:ext cx="701040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it-IT" sz="3200" b="1" i="1" dirty="0" err="1">
                <a:solidFill>
                  <a:schemeClr val="tx1"/>
                </a:solidFill>
                <a:latin typeface="Tahoma" pitchFamily="34" charset="0"/>
              </a:rPr>
              <a:t>cCO</a:t>
            </a:r>
            <a:endParaRPr lang="it-IT" sz="3200" b="1" i="1" dirty="0">
              <a:solidFill>
                <a:schemeClr val="tx1"/>
              </a:solidFill>
              <a:latin typeface="Tahoma" pitchFamily="34" charset="0"/>
            </a:endParaRPr>
          </a:p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it-IT" sz="3200" b="1" i="1" dirty="0" err="1">
                <a:solidFill>
                  <a:schemeClr val="tx1"/>
                </a:solidFill>
                <a:latin typeface="Tahoma" pitchFamily="34" charset="0"/>
              </a:rPr>
              <a:t>cREF</a:t>
            </a:r>
            <a:r>
              <a:rPr lang="it-IT" sz="3200" b="1" i="1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it-IT" sz="3200" b="1" i="1" dirty="0" err="1">
                <a:solidFill>
                  <a:schemeClr val="tx1"/>
                </a:solidFill>
                <a:latin typeface="Tahoma" pitchFamily="34" charset="0"/>
              </a:rPr>
              <a:t>cEDV</a:t>
            </a:r>
            <a:endParaRPr lang="it-IT" sz="3200" b="1" i="1" dirty="0">
              <a:solidFill>
                <a:schemeClr val="tx1"/>
              </a:solidFill>
              <a:latin typeface="Tahoma" pitchFamily="34" charset="0"/>
            </a:endParaRPr>
          </a:p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it-IT" sz="3200" b="1" i="1" dirty="0">
                <a:solidFill>
                  <a:schemeClr val="tx1"/>
                </a:solidFill>
                <a:latin typeface="Tahoma" pitchFamily="34" charset="0"/>
              </a:rPr>
              <a:t>cSVO2</a:t>
            </a:r>
          </a:p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it-IT" sz="3200" b="1" i="1" dirty="0">
                <a:solidFill>
                  <a:srgbClr val="FF0000"/>
                </a:solidFill>
                <a:latin typeface="Tahoma" pitchFamily="34" charset="0"/>
              </a:rPr>
              <a:t>PPV, </a:t>
            </a:r>
            <a:r>
              <a:rPr lang="it-IT" sz="3200" b="1" i="1" dirty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 down, </a:t>
            </a:r>
            <a:r>
              <a:rPr lang="it-IT" sz="3200" b="1" i="1" dirty="0">
                <a:solidFill>
                  <a:srgbClr val="FF0000"/>
                </a:solidFill>
                <a:latin typeface="Tahoma" pitchFamily="34" charset="0"/>
              </a:rPr>
              <a:t>SVV, SPV</a:t>
            </a:r>
          </a:p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it-IT" sz="3200" b="1" i="1" dirty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 PEP</a:t>
            </a:r>
          </a:p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it-IT" sz="3200" b="1" i="1" dirty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PLR-ABF, RSVT</a:t>
            </a:r>
          </a:p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endParaRPr lang="it-IT" sz="3200" b="1" i="1" dirty="0">
              <a:solidFill>
                <a:srgbClr val="FF0000"/>
              </a:solidFill>
              <a:latin typeface="Tahoma" pitchFamily="34" charset="0"/>
            </a:endParaRPr>
          </a:p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it-IT" sz="3200" b="1" i="1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Diapositiva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sv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t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432175"/>
            <a:ext cx="641350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te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3"/>
            <a:ext cx="6588125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9268" name="Rectangle 4"/>
          <p:cNvSpPr>
            <a:spLocks noChangeArrowheads="1"/>
          </p:cNvSpPr>
          <p:nvPr/>
        </p:nvSpPr>
        <p:spPr bwMode="auto">
          <a:xfrm>
            <a:off x="304800" y="219075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 algn="r" defTabSz="914400">
              <a:defRPr/>
            </a:pPr>
            <a:r>
              <a:rPr lang="it-IT" sz="5400" b="1">
                <a:solidFill>
                  <a:schemeClr val="tx1"/>
                </a:solidFill>
                <a:latin typeface="Calibri" pitchFamily="34" charset="0"/>
              </a:rPr>
              <a:t>TEE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50825" y="3876675"/>
            <a:ext cx="8748713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buFontTx/>
              <a:buChar char="•"/>
              <a:defRPr/>
            </a:pPr>
            <a:r>
              <a:rPr lang="it-IT" sz="2800" b="1" i="1" dirty="0">
                <a:solidFill>
                  <a:schemeClr val="tx1"/>
                </a:solidFill>
                <a:latin typeface="Comic Sans MS" pitchFamily="66" charset="0"/>
              </a:rPr>
              <a:t>Indici basati sulle variazioni dello SV durante ventilazione meccanica (</a:t>
            </a:r>
            <a:r>
              <a:rPr lang="it-IT" sz="2800" b="1" i="1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</a:t>
            </a:r>
            <a:r>
              <a:rPr lang="it-IT" sz="2800" b="1" i="1" dirty="0" err="1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down,PPV</a:t>
            </a:r>
            <a:r>
              <a:rPr lang="it-IT" sz="2800" b="1" i="1" dirty="0" err="1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it-IT" sz="2800" b="1" i="1" dirty="0" err="1">
                <a:solidFill>
                  <a:schemeClr val="tx1"/>
                </a:solidFill>
                <a:latin typeface="Comic Sans MS" pitchFamily="66" charset="0"/>
              </a:rPr>
              <a:t>SPV,SVV</a:t>
            </a:r>
            <a:r>
              <a:rPr lang="it-IT" sz="2800" b="1" i="1" dirty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pPr eaLnBrk="0" hangingPunct="0">
              <a:lnSpc>
                <a:spcPct val="95000"/>
              </a:lnSpc>
              <a:buFontTx/>
              <a:buChar char="•"/>
              <a:defRPr/>
            </a:pPr>
            <a:r>
              <a:rPr lang="it-IT" sz="2800" b="1" i="1" dirty="0">
                <a:solidFill>
                  <a:schemeClr val="tx1"/>
                </a:solidFill>
                <a:latin typeface="Comic Sans MS" pitchFamily="66" charset="0"/>
              </a:rPr>
              <a:t>Indici basati sulle variazioni non dello SV durante ventilazione meccanica (</a:t>
            </a:r>
            <a:r>
              <a:rPr lang="it-IT" sz="2800" b="1" i="1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</a:t>
            </a:r>
            <a:r>
              <a:rPr lang="it-IT" sz="2800" b="1" i="1" dirty="0">
                <a:solidFill>
                  <a:srgbClr val="FF0000"/>
                </a:solidFill>
                <a:latin typeface="Comic Sans MS" pitchFamily="66" charset="0"/>
              </a:rPr>
              <a:t>PEP</a:t>
            </a:r>
            <a:r>
              <a:rPr lang="it-IT" sz="2800" b="1" i="1" dirty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pPr eaLnBrk="0" hangingPunct="0">
              <a:lnSpc>
                <a:spcPct val="95000"/>
              </a:lnSpc>
              <a:buFontTx/>
              <a:buChar char="•"/>
              <a:defRPr/>
            </a:pPr>
            <a:r>
              <a:rPr lang="it-IT" sz="2800" b="1" i="1" dirty="0">
                <a:solidFill>
                  <a:schemeClr val="tx1"/>
                </a:solidFill>
                <a:latin typeface="Comic Sans MS" pitchFamily="66" charset="0"/>
              </a:rPr>
              <a:t>Indici basati sulle diverse manovre di redistribuzione del </a:t>
            </a:r>
            <a:r>
              <a:rPr lang="it-IT" sz="2800" b="1" i="1" dirty="0" err="1">
                <a:solidFill>
                  <a:schemeClr val="tx1"/>
                </a:solidFill>
                <a:latin typeface="Comic Sans MS" pitchFamily="66" charset="0"/>
              </a:rPr>
              <a:t>preload</a:t>
            </a:r>
            <a:r>
              <a:rPr lang="it-IT" sz="2800" b="1" i="1" dirty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it-IT" sz="2800" b="1" i="1" dirty="0">
                <a:solidFill>
                  <a:srgbClr val="FF0000"/>
                </a:solidFill>
                <a:latin typeface="Comic Sans MS" pitchFamily="66" charset="0"/>
              </a:rPr>
              <a:t>PLR-</a:t>
            </a:r>
            <a:r>
              <a:rPr lang="it-IT" sz="2800" b="1" i="1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</a:t>
            </a:r>
            <a:r>
              <a:rPr lang="it-IT" sz="2800" b="1" i="1" dirty="0">
                <a:solidFill>
                  <a:srgbClr val="FF0000"/>
                </a:solidFill>
                <a:latin typeface="Comic Sans MS" pitchFamily="66" charset="0"/>
              </a:rPr>
              <a:t>ABF, RSVT</a:t>
            </a:r>
            <a:r>
              <a:rPr lang="it-IT" sz="2800" b="1" i="1" dirty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38914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5888"/>
            <a:ext cx="842486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66725" y="2266950"/>
            <a:ext cx="83534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sz="2800" b="1" i="1">
                <a:solidFill>
                  <a:schemeClr val="tx1"/>
                </a:solidFill>
                <a:latin typeface="Comic Sans MS" pitchFamily="66" charset="0"/>
              </a:rPr>
              <a:t>Ritmo sinusale 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sz="2800" b="1" i="1">
                <a:solidFill>
                  <a:schemeClr val="tx1"/>
                </a:solidFill>
                <a:latin typeface="Comic Sans MS" pitchFamily="66" charset="0"/>
              </a:rPr>
              <a:t>Ventilazione meccanica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sz="2800" b="1" i="1">
                <a:solidFill>
                  <a:schemeClr val="tx1"/>
                </a:solidFill>
                <a:latin typeface="Comic Sans MS" pitchFamily="66" charset="0"/>
              </a:rPr>
              <a:t>Tidal Volumes &gt; 8 ml/Kg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sz="2800" b="1" i="1">
                <a:solidFill>
                  <a:schemeClr val="tx1"/>
                </a:solidFill>
                <a:latin typeface="Comic Sans MS" pitchFamily="66" charset="0"/>
              </a:rPr>
              <a:t>No per alte FR,  </a:t>
            </a:r>
            <a:r>
              <a:rPr lang="it-IT" sz="2800" b="1" i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↑ pressione endoaddominali,   ↑ PAP, disfunzione ventricolo destro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FontTx/>
              <a:buChar char="•"/>
              <a:defRPr/>
            </a:pPr>
            <a:endParaRPr lang="it-IT" sz="2800" b="1" i="1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362200" y="801688"/>
            <a:ext cx="457041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it-IT" sz="4000" b="1" i="1">
                <a:solidFill>
                  <a:schemeClr val="tx1"/>
                </a:solidFill>
                <a:latin typeface="Calibri" pitchFamily="34" charset="0"/>
              </a:rPr>
              <a:t>Limiti Indici Dinamici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1438275" y="6442075"/>
            <a:ext cx="7488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>
                <a:solidFill>
                  <a:schemeClr val="tx1"/>
                </a:solidFill>
                <a:latin typeface="Tahoma" pitchFamily="34" charset="0"/>
              </a:rPr>
              <a:t>Cherpanath TGV,et al. J Cardiothorac Vasc Anesth 28(3): 745-754, 2014</a:t>
            </a:r>
          </a:p>
        </p:txBody>
      </p:sp>
      <p:pic>
        <p:nvPicPr>
          <p:cNvPr id="40962" name="Picture 3" descr="fluid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7575" y="215900"/>
            <a:ext cx="54530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1438275" y="6442075"/>
            <a:ext cx="7488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>
                <a:solidFill>
                  <a:schemeClr val="tx1"/>
                </a:solidFill>
                <a:latin typeface="Tahoma" pitchFamily="34" charset="0"/>
              </a:rPr>
              <a:t>Cherpanath TGV,et al. J Cardiothorac Vasc Anesth 28(3): 745-754, 2014</a:t>
            </a:r>
          </a:p>
        </p:txBody>
      </p:sp>
      <p:pic>
        <p:nvPicPr>
          <p:cNvPr id="41986" name="Picture 3" descr="fluid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44656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4" descr="fluid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173288"/>
            <a:ext cx="4427537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9321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fig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809875"/>
            <a:ext cx="74517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3" descr="fig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618966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asellaDiTesto 1"/>
          <p:cNvSpPr txBox="1">
            <a:spLocks noChangeArrowheads="1"/>
          </p:cNvSpPr>
          <p:nvPr/>
        </p:nvSpPr>
        <p:spPr bwMode="auto">
          <a:xfrm>
            <a:off x="6948488" y="692150"/>
            <a:ext cx="19446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rgbClr val="FF0000"/>
                </a:solidFill>
              </a:rPr>
              <a:t>Dynamic elastance = PPV/SVV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3"/>
          <p:cNvSpPr txBox="1">
            <a:spLocks noChangeArrowheads="1"/>
          </p:cNvSpPr>
          <p:nvPr/>
        </p:nvSpPr>
        <p:spPr bwMode="auto">
          <a:xfrm>
            <a:off x="6467475" y="6497638"/>
            <a:ext cx="2568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1400">
                <a:solidFill>
                  <a:schemeClr val="tx1"/>
                </a:solidFill>
              </a:rPr>
              <a:t>Anesth Analg 2015;120:76–84</a:t>
            </a:r>
          </a:p>
        </p:txBody>
      </p:sp>
      <p:pic>
        <p:nvPicPr>
          <p:cNvPr id="45058" name="Picture 4" descr="fig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4450"/>
            <a:ext cx="8208963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420938"/>
            <a:ext cx="4475162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Oval 3"/>
          <p:cNvSpPr>
            <a:spLocks noChangeArrowheads="1"/>
          </p:cNvSpPr>
          <p:nvPr/>
        </p:nvSpPr>
        <p:spPr bwMode="auto">
          <a:xfrm>
            <a:off x="6443663" y="3284538"/>
            <a:ext cx="1873250" cy="1439862"/>
          </a:xfrm>
          <a:prstGeom prst="ellipse">
            <a:avLst/>
          </a:prstGeom>
          <a:noFill/>
          <a:ln w="57150">
            <a:solidFill>
              <a:srgbClr val="FC1604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4284663" y="5373688"/>
            <a:ext cx="358775" cy="215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92400"/>
            <a:ext cx="381635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5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188913"/>
            <a:ext cx="3944938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7" descr="FOTO CURVA PRESSIONE VOLU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981075"/>
            <a:ext cx="4340225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624" name="Line 8"/>
          <p:cNvSpPr>
            <a:spLocks noChangeShapeType="1"/>
          </p:cNvSpPr>
          <p:nvPr/>
        </p:nvSpPr>
        <p:spPr bwMode="auto">
          <a:xfrm>
            <a:off x="6300788" y="1196975"/>
            <a:ext cx="1727200" cy="23764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endParaRPr lang="it-IT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7109" name="Rettangolo 5"/>
          <p:cNvSpPr>
            <a:spLocks noChangeArrowheads="1"/>
          </p:cNvSpPr>
          <p:nvPr/>
        </p:nvSpPr>
        <p:spPr bwMode="auto">
          <a:xfrm>
            <a:off x="4537075" y="501967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it-IT" sz="2400" b="1">
                <a:solidFill>
                  <a:schemeClr val="tx1"/>
                </a:solidFill>
                <a:latin typeface="Calibri" pitchFamily="34" charset="0"/>
              </a:rPr>
              <a:t>Ees = Pes / (Ves — Vo)</a:t>
            </a:r>
          </a:p>
        </p:txBody>
      </p:sp>
      <p:sp>
        <p:nvSpPr>
          <p:cNvPr id="47110" name="Rettangolo 6"/>
          <p:cNvSpPr>
            <a:spLocks noChangeArrowheads="1"/>
          </p:cNvSpPr>
          <p:nvPr/>
        </p:nvSpPr>
        <p:spPr bwMode="auto">
          <a:xfrm>
            <a:off x="4537075" y="544512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it-IT" sz="2400" b="1">
                <a:solidFill>
                  <a:schemeClr val="tx1"/>
                </a:solidFill>
                <a:latin typeface="Calibri" pitchFamily="34" charset="0"/>
              </a:rPr>
              <a:t>Ea = Pes / SV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4572000" y="4365625"/>
            <a:ext cx="4062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>
                <a:solidFill>
                  <a:schemeClr val="tx1"/>
                </a:solidFill>
              </a:rPr>
              <a:t>PVA (SW +PE) depend on  MVO2 </a:t>
            </a:r>
            <a:r>
              <a:rPr lang="it-IT" sz="1200">
                <a:solidFill>
                  <a:schemeClr val="tx1"/>
                </a:solidFill>
              </a:rPr>
              <a:t>Suga</a:t>
            </a:r>
          </a:p>
          <a:p>
            <a:pPr defTabSz="914400"/>
            <a:r>
              <a:rPr lang="it-IT">
                <a:solidFill>
                  <a:schemeClr val="tx1"/>
                </a:solidFill>
              </a:rPr>
              <a:t>Efficiency = SW/PVA = Ea/Ees </a:t>
            </a:r>
            <a:r>
              <a:rPr lang="it-IT" sz="1200">
                <a:solidFill>
                  <a:schemeClr val="tx1"/>
                </a:solidFill>
              </a:rPr>
              <a:t>Sagawa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6340475" y="974725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b="1">
                <a:solidFill>
                  <a:srgbClr val="FF0000"/>
                </a:solidFill>
              </a:rPr>
              <a:t>Ea</a:t>
            </a:r>
          </a:p>
        </p:txBody>
      </p:sp>
      <p:sp>
        <p:nvSpPr>
          <p:cNvPr id="47113" name="Rectangle 10"/>
          <p:cNvSpPr>
            <a:spLocks noChangeArrowheads="1"/>
          </p:cNvSpPr>
          <p:nvPr/>
        </p:nvSpPr>
        <p:spPr bwMode="auto">
          <a:xfrm>
            <a:off x="4572000" y="6021388"/>
            <a:ext cx="4186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2000" b="1" i="1">
                <a:solidFill>
                  <a:srgbClr val="FF0000"/>
                </a:solidFill>
              </a:rPr>
              <a:t>Best efficiency Ea/Ees = 0,5 – 1,5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7650"/>
            <a:ext cx="9077325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2268538" y="5805488"/>
            <a:ext cx="4464050" cy="863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700338" y="5945188"/>
            <a:ext cx="4176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25000"/>
              </a:spcBef>
              <a:spcAft>
                <a:spcPct val="25000"/>
              </a:spcAft>
            </a:pPr>
            <a:r>
              <a:rPr lang="it-IT" sz="3200">
                <a:solidFill>
                  <a:schemeClr val="tx1"/>
                </a:solidFill>
              </a:rPr>
              <a:t>E</a:t>
            </a:r>
            <a:r>
              <a:rPr lang="it-IT" sz="1600">
                <a:solidFill>
                  <a:schemeClr val="tx1"/>
                </a:solidFill>
              </a:rPr>
              <a:t>A</a:t>
            </a:r>
            <a:r>
              <a:rPr lang="it-IT" sz="3200">
                <a:solidFill>
                  <a:schemeClr val="tx1"/>
                </a:solidFill>
              </a:rPr>
              <a:t> / E</a:t>
            </a:r>
            <a:r>
              <a:rPr lang="it-IT" sz="1600">
                <a:solidFill>
                  <a:schemeClr val="tx1"/>
                </a:solidFill>
              </a:rPr>
              <a:t>ES</a:t>
            </a:r>
            <a:r>
              <a:rPr lang="it-IT" sz="3200">
                <a:solidFill>
                  <a:schemeClr val="tx1"/>
                </a:solidFill>
              </a:rPr>
              <a:t> = 0.5 – 1.5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81075"/>
            <a:ext cx="81343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33375"/>
            <a:ext cx="9144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defTabSz="914400" eaLnBrk="0" hangingPunct="0">
              <a:lnSpc>
                <a:spcPct val="85000"/>
              </a:lnSpc>
              <a:defRPr/>
            </a:pPr>
            <a:r>
              <a:rPr lang="it-IT" sz="4000" b="1" dirty="0" err="1">
                <a:solidFill>
                  <a:schemeClr val="tx1"/>
                </a:solidFill>
                <a:latin typeface="Calibri" pitchFamily="34" charset="0"/>
              </a:rPr>
              <a:t>Hemodynamic</a:t>
            </a:r>
            <a:r>
              <a:rPr lang="it-IT" sz="4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4000" b="1" dirty="0" err="1">
                <a:solidFill>
                  <a:schemeClr val="tx1"/>
                </a:solidFill>
                <a:latin typeface="Calibri" pitchFamily="34" charset="0"/>
              </a:rPr>
              <a:t>parameters</a:t>
            </a:r>
            <a:endParaRPr lang="it-IT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427538" y="981075"/>
            <a:ext cx="3816350" cy="4679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268070" y="2579420"/>
            <a:ext cx="419236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articolo pittarel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549275"/>
            <a:ext cx="6448425" cy="2295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9154" name="Picture 5" descr="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652963"/>
            <a:ext cx="3311525" cy="1998662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179388" y="2997200"/>
            <a:ext cx="50403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/>
            <a:r>
              <a:rPr lang="it-IT" i="1">
                <a:solidFill>
                  <a:schemeClr val="tx1"/>
                </a:solidFill>
                <a:latin typeface="Tahoma" pitchFamily="34" charset="0"/>
              </a:rPr>
              <a:t>Elastanza arteriosa (Ea) =                            compliance + resistenze + impedenza</a:t>
            </a:r>
          </a:p>
          <a:p>
            <a:pPr algn="ctr" defTabSz="914400" eaLnBrk="0" hangingPunct="0"/>
            <a:r>
              <a:rPr lang="it-IT" i="1">
                <a:solidFill>
                  <a:srgbClr val="3333FF"/>
                </a:solidFill>
                <a:latin typeface="Tahoma" pitchFamily="34" charset="0"/>
              </a:rPr>
              <a:t>Se aumenta l’impedenza  si riduce lo stroke volume</a:t>
            </a:r>
          </a:p>
          <a:p>
            <a:pPr algn="ctr" defTabSz="914400" eaLnBrk="0" hangingPunct="0"/>
            <a:r>
              <a:rPr lang="it-IT" i="1">
                <a:solidFill>
                  <a:srgbClr val="FF0000"/>
                </a:solidFill>
                <a:latin typeface="Tahoma" pitchFamily="34" charset="0"/>
              </a:rPr>
              <a:t>Massima efficienza quando Ea/Ees =0,5  e 1,5 </a:t>
            </a:r>
          </a:p>
        </p:txBody>
      </p:sp>
      <p:sp>
        <p:nvSpPr>
          <p:cNvPr id="49156" name="Rettangolo 6"/>
          <p:cNvSpPr>
            <a:spLocks noChangeArrowheads="1"/>
          </p:cNvSpPr>
          <p:nvPr/>
        </p:nvSpPr>
        <p:spPr bwMode="auto">
          <a:xfrm>
            <a:off x="4537075" y="52308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it-IT" sz="3600" b="1">
                <a:solidFill>
                  <a:schemeClr val="tx1"/>
                </a:solidFill>
                <a:latin typeface="Calibri" pitchFamily="34" charset="0"/>
              </a:rPr>
              <a:t>Slope = </a:t>
            </a:r>
            <a:r>
              <a:rPr lang="el-GR" sz="3600" b="1">
                <a:solidFill>
                  <a:schemeClr val="tx1"/>
                </a:solidFill>
                <a:latin typeface="Calibri" pitchFamily="34" charset="0"/>
              </a:rPr>
              <a:t>Δ</a:t>
            </a:r>
            <a:r>
              <a:rPr lang="it-IT" sz="3600" b="1">
                <a:solidFill>
                  <a:schemeClr val="tx1"/>
                </a:solidFill>
                <a:latin typeface="Calibri" pitchFamily="34" charset="0"/>
              </a:rPr>
              <a:t> Y </a:t>
            </a:r>
          </a:p>
          <a:p>
            <a:pPr defTabSz="914400"/>
            <a:r>
              <a:rPr lang="it-IT" sz="3600" b="1">
                <a:solidFill>
                  <a:schemeClr val="tx1"/>
                </a:solidFill>
                <a:latin typeface="Calibri" pitchFamily="34" charset="0"/>
              </a:rPr>
              <a:t>              </a:t>
            </a:r>
            <a:r>
              <a:rPr lang="el-GR" sz="3600" b="1">
                <a:solidFill>
                  <a:schemeClr val="tx1"/>
                </a:solidFill>
                <a:latin typeface="Calibri" pitchFamily="34" charset="0"/>
              </a:rPr>
              <a:t>Δ</a:t>
            </a:r>
            <a:r>
              <a:rPr lang="it-IT" sz="3600" b="1">
                <a:solidFill>
                  <a:schemeClr val="tx1"/>
                </a:solidFill>
                <a:latin typeface="Calibri" pitchFamily="34" charset="0"/>
              </a:rPr>
              <a:t> X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6011863" y="5805488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Oval 3"/>
          <p:cNvSpPr>
            <a:spLocks noChangeArrowheads="1"/>
          </p:cNvSpPr>
          <p:nvPr/>
        </p:nvSpPr>
        <p:spPr bwMode="auto">
          <a:xfrm>
            <a:off x="3492500" y="5302250"/>
            <a:ext cx="1873250" cy="1439863"/>
          </a:xfrm>
          <a:prstGeom prst="ellipse">
            <a:avLst/>
          </a:prstGeom>
          <a:noFill/>
          <a:ln w="57150">
            <a:solidFill>
              <a:srgbClr val="FC1604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284663" y="5373688"/>
            <a:ext cx="358775" cy="215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466725"/>
            <a:ext cx="90868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cce ea e 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2497138"/>
            <a:ext cx="4949825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ttore 1 2"/>
          <p:cNvCxnSpPr/>
          <p:nvPr/>
        </p:nvCxnSpPr>
        <p:spPr>
          <a:xfrm>
            <a:off x="900113" y="4437063"/>
            <a:ext cx="1511300" cy="0"/>
          </a:xfrm>
          <a:prstGeom prst="line">
            <a:avLst/>
          </a:prstGeom>
          <a:ln>
            <a:solidFill>
              <a:srgbClr val="FC1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900113" y="4797425"/>
            <a:ext cx="2447925" cy="0"/>
          </a:xfrm>
          <a:prstGeom prst="line">
            <a:avLst/>
          </a:prstGeom>
          <a:ln>
            <a:solidFill>
              <a:srgbClr val="FC1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8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503613"/>
            <a:ext cx="26384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Immagin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2725"/>
            <a:ext cx="8002588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4211638" y="2222500"/>
            <a:ext cx="96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4000" b="1">
                <a:solidFill>
                  <a:schemeClr val="tx1"/>
                </a:solidFill>
                <a:latin typeface="Calibri" pitchFamily="34" charset="0"/>
              </a:rPr>
              <a:t>CCE</a:t>
            </a:r>
          </a:p>
        </p:txBody>
      </p:sp>
      <p:sp>
        <p:nvSpPr>
          <p:cNvPr id="7" name="Rettangolo 6"/>
          <p:cNvSpPr/>
          <p:nvPr/>
        </p:nvSpPr>
        <p:spPr>
          <a:xfrm>
            <a:off x="6084888" y="3503613"/>
            <a:ext cx="358775" cy="141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100763" y="4797425"/>
            <a:ext cx="1901825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4063" y="898525"/>
            <a:ext cx="7886700" cy="576263"/>
          </a:xfrm>
        </p:spPr>
        <p:txBody>
          <a:bodyPr/>
          <a:lstStyle/>
          <a:p>
            <a:pPr algn="l">
              <a:defRPr/>
            </a:pPr>
            <a:r>
              <a:rPr lang="it-IT" b="1" dirty="0" err="1"/>
              <a:t>Cardiac</a:t>
            </a:r>
            <a:r>
              <a:rPr lang="it-IT" b="1" dirty="0"/>
              <a:t> </a:t>
            </a:r>
            <a:r>
              <a:rPr lang="it-IT" b="1" dirty="0" err="1"/>
              <a:t>Cycle</a:t>
            </a:r>
            <a:r>
              <a:rPr lang="it-IT" b="1" dirty="0"/>
              <a:t> </a:t>
            </a:r>
            <a:r>
              <a:rPr lang="it-IT" b="1" dirty="0" err="1"/>
              <a:t>Efficiency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838825" y="3716338"/>
            <a:ext cx="3248025" cy="18684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  <a:cs typeface="Tahoma" pitchFamily="34" charset="0"/>
              </a:rPr>
              <a:t>[1] Romano SM: "Cardiac cycle efficiency: A new parameter able to fully evaluate the dynamic interplay of the cardiovascular system". </a:t>
            </a:r>
            <a:r>
              <a:rPr lang="en-US" sz="1050" dirty="0" err="1">
                <a:solidFill>
                  <a:schemeClr val="tx1"/>
                </a:solidFill>
                <a:cs typeface="Tahoma" pitchFamily="34" charset="0"/>
              </a:rPr>
              <a:t>Int</a:t>
            </a:r>
            <a:r>
              <a:rPr lang="en-US" sz="1050" dirty="0">
                <a:solidFill>
                  <a:schemeClr val="tx1"/>
                </a:solidFill>
                <a:cs typeface="Tahoma" pitchFamily="34" charset="0"/>
              </a:rPr>
              <a:t> J </a:t>
            </a:r>
            <a:r>
              <a:rPr lang="en-US" sz="1050" dirty="0" err="1">
                <a:solidFill>
                  <a:schemeClr val="tx1"/>
                </a:solidFill>
                <a:cs typeface="Tahoma" pitchFamily="34" charset="0"/>
              </a:rPr>
              <a:t>Cardiol</a:t>
            </a:r>
            <a:r>
              <a:rPr lang="en-US" sz="1050" dirty="0">
                <a:solidFill>
                  <a:schemeClr val="tx1"/>
                </a:solidFill>
                <a:cs typeface="Tahoma" pitchFamily="34" charset="0"/>
              </a:rPr>
              <a:t>. (2011), doi:10.1016/j.ijcard.2011.12.008</a:t>
            </a:r>
          </a:p>
          <a:p>
            <a:pPr>
              <a:defRPr/>
            </a:pPr>
            <a:endParaRPr lang="it-IT" sz="1050" dirty="0">
              <a:solidFill>
                <a:schemeClr val="tx1"/>
              </a:solidFill>
              <a:cs typeface="Tahoma" pitchFamily="34" charset="0"/>
            </a:endParaRPr>
          </a:p>
          <a:p>
            <a:pPr>
              <a:defRPr/>
            </a:pPr>
            <a:r>
              <a:rPr lang="it-IT" sz="1050" dirty="0">
                <a:solidFill>
                  <a:schemeClr val="tx1"/>
                </a:solidFill>
                <a:cs typeface="Tahoma" pitchFamily="34" charset="0"/>
              </a:rPr>
              <a:t>[2] S. </a:t>
            </a:r>
            <a:r>
              <a:rPr lang="it-IT" sz="1050" dirty="0" err="1">
                <a:solidFill>
                  <a:schemeClr val="tx1"/>
                </a:solidFill>
                <a:cs typeface="Tahoma" pitchFamily="34" charset="0"/>
              </a:rPr>
              <a:t>Scolletta</a:t>
            </a:r>
            <a:r>
              <a:rPr lang="it-IT" sz="1050" dirty="0">
                <a:solidFill>
                  <a:schemeClr val="tx1"/>
                </a:solidFill>
                <a:cs typeface="Tahoma" pitchFamily="34" charset="0"/>
              </a:rPr>
              <a:t>, L. </a:t>
            </a:r>
            <a:r>
              <a:rPr lang="it-IT" sz="1050" dirty="0" err="1">
                <a:solidFill>
                  <a:schemeClr val="tx1"/>
                </a:solidFill>
                <a:cs typeface="Tahoma" pitchFamily="34" charset="0"/>
              </a:rPr>
              <a:t>Bodson</a:t>
            </a:r>
            <a:r>
              <a:rPr lang="it-IT" sz="1050" dirty="0">
                <a:solidFill>
                  <a:schemeClr val="tx1"/>
                </a:solidFill>
                <a:cs typeface="Tahoma" pitchFamily="34" charset="0"/>
              </a:rPr>
              <a:t>, K. Donadello, A. </a:t>
            </a:r>
            <a:r>
              <a:rPr lang="it-IT" sz="1050" dirty="0" err="1">
                <a:solidFill>
                  <a:schemeClr val="tx1"/>
                </a:solidFill>
                <a:cs typeface="Tahoma" pitchFamily="34" charset="0"/>
              </a:rPr>
              <a:t>Devigili</a:t>
            </a:r>
            <a:r>
              <a:rPr lang="it-IT" sz="1050" dirty="0">
                <a:solidFill>
                  <a:schemeClr val="tx1"/>
                </a:solidFill>
                <a:cs typeface="Tahoma" pitchFamily="34" charset="0"/>
              </a:rPr>
              <a:t>, A. </a:t>
            </a:r>
            <a:r>
              <a:rPr lang="it-IT" sz="1050" dirty="0" err="1">
                <a:solidFill>
                  <a:schemeClr val="tx1"/>
                </a:solidFill>
                <a:cs typeface="Tahoma" pitchFamily="34" charset="0"/>
              </a:rPr>
              <a:t>Herpain</a:t>
            </a:r>
            <a:r>
              <a:rPr lang="it-IT" sz="1050" dirty="0">
                <a:solidFill>
                  <a:schemeClr val="tx1"/>
                </a:solidFill>
                <a:cs typeface="Tahoma" pitchFamily="34" charset="0"/>
              </a:rPr>
              <a:t>, FS Taccone, JL Vincent, D. De </a:t>
            </a:r>
            <a:r>
              <a:rPr lang="it-IT" sz="1050" dirty="0" err="1">
                <a:solidFill>
                  <a:schemeClr val="tx1"/>
                </a:solidFill>
                <a:cs typeface="Tahoma" pitchFamily="34" charset="0"/>
              </a:rPr>
              <a:t>Backer</a:t>
            </a:r>
            <a:r>
              <a:rPr lang="it-IT" sz="1050" dirty="0">
                <a:solidFill>
                  <a:schemeClr val="tx1"/>
                </a:solidFill>
                <a:cs typeface="Tahoma" pitchFamily="34" charset="0"/>
              </a:rPr>
              <a:t>.: “Left </a:t>
            </a:r>
            <a:r>
              <a:rPr lang="it-IT" sz="1050" dirty="0" err="1">
                <a:solidFill>
                  <a:schemeClr val="tx1"/>
                </a:solidFill>
                <a:cs typeface="Tahoma" pitchFamily="34" charset="0"/>
              </a:rPr>
              <a:t>ventricular</a:t>
            </a:r>
            <a:r>
              <a:rPr lang="it-IT" sz="1050" dirty="0">
                <a:solidFill>
                  <a:schemeClr val="tx1"/>
                </a:solidFill>
                <a:cs typeface="Tahoma" pitchFamily="34" charset="0"/>
              </a:rPr>
              <a:t> performance </a:t>
            </a:r>
            <a:r>
              <a:rPr lang="it-IT" sz="1050" dirty="0" err="1">
                <a:solidFill>
                  <a:schemeClr val="tx1"/>
                </a:solidFill>
                <a:cs typeface="Tahoma" pitchFamily="34" charset="0"/>
              </a:rPr>
              <a:t>assessed</a:t>
            </a:r>
            <a:r>
              <a:rPr lang="it-IT" sz="1050" dirty="0">
                <a:solidFill>
                  <a:schemeClr val="tx1"/>
                </a:solidFill>
                <a:cs typeface="Tahoma" pitchFamily="34" charset="0"/>
              </a:rPr>
              <a:t> by </a:t>
            </a:r>
            <a:r>
              <a:rPr lang="it-IT" sz="1050" dirty="0" err="1">
                <a:solidFill>
                  <a:schemeClr val="tx1"/>
                </a:solidFill>
                <a:cs typeface="Tahoma" pitchFamily="34" charset="0"/>
              </a:rPr>
              <a:t>echocardiography</a:t>
            </a:r>
            <a:r>
              <a:rPr lang="it-IT" sz="1050" dirty="0">
                <a:solidFill>
                  <a:schemeClr val="tx1"/>
                </a:solidFill>
                <a:cs typeface="Tahoma" pitchFamily="34" charset="0"/>
              </a:rPr>
              <a:t> and an </a:t>
            </a:r>
            <a:r>
              <a:rPr lang="it-IT" sz="1050" dirty="0" err="1">
                <a:solidFill>
                  <a:schemeClr val="tx1"/>
                </a:solidFill>
                <a:cs typeface="Tahoma" pitchFamily="34" charset="0"/>
              </a:rPr>
              <a:t>uncalibrated</a:t>
            </a:r>
            <a:r>
              <a:rPr lang="it-IT" sz="1050" dirty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it-IT" sz="1050" dirty="0" err="1">
                <a:solidFill>
                  <a:schemeClr val="tx1"/>
                </a:solidFill>
                <a:cs typeface="Tahoma" pitchFamily="34" charset="0"/>
              </a:rPr>
              <a:t>pulse</a:t>
            </a:r>
            <a:r>
              <a:rPr lang="it-IT" sz="1050" dirty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it-IT" sz="1050" dirty="0" err="1">
                <a:solidFill>
                  <a:schemeClr val="tx1"/>
                </a:solidFill>
                <a:cs typeface="Tahoma" pitchFamily="34" charset="0"/>
              </a:rPr>
              <a:t>contour</a:t>
            </a:r>
            <a:r>
              <a:rPr lang="it-IT" sz="1050" dirty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it-IT" sz="1050" dirty="0" err="1">
                <a:solidFill>
                  <a:schemeClr val="tx1"/>
                </a:solidFill>
                <a:cs typeface="Tahoma" pitchFamily="34" charset="0"/>
              </a:rPr>
              <a:t>method</a:t>
            </a:r>
            <a:r>
              <a:rPr lang="it-IT" sz="1050" dirty="0">
                <a:solidFill>
                  <a:schemeClr val="tx1"/>
                </a:solidFill>
                <a:cs typeface="Tahoma" pitchFamily="34" charset="0"/>
              </a:rPr>
              <a:t> in </a:t>
            </a:r>
            <a:r>
              <a:rPr lang="it-IT" sz="1050" dirty="0" err="1">
                <a:solidFill>
                  <a:schemeClr val="tx1"/>
                </a:solidFill>
                <a:cs typeface="Tahoma" pitchFamily="34" charset="0"/>
              </a:rPr>
              <a:t>critically</a:t>
            </a:r>
            <a:r>
              <a:rPr lang="it-IT" sz="1050" dirty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it-IT" sz="1050" dirty="0" err="1">
                <a:solidFill>
                  <a:schemeClr val="tx1"/>
                </a:solidFill>
                <a:cs typeface="Tahoma" pitchFamily="34" charset="0"/>
              </a:rPr>
              <a:t>ill</a:t>
            </a:r>
            <a:r>
              <a:rPr lang="it-IT" sz="1050" dirty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it-IT" sz="1050" dirty="0" err="1">
                <a:solidFill>
                  <a:schemeClr val="tx1"/>
                </a:solidFill>
                <a:cs typeface="Tahoma" pitchFamily="34" charset="0"/>
              </a:rPr>
              <a:t>patients</a:t>
            </a:r>
            <a:r>
              <a:rPr lang="it-IT" sz="1050" dirty="0">
                <a:solidFill>
                  <a:schemeClr val="tx1"/>
                </a:solidFill>
                <a:cs typeface="Tahoma" pitchFamily="34" charset="0"/>
              </a:rPr>
              <a:t>”; Poster ESICM  2010, </a:t>
            </a:r>
            <a:r>
              <a:rPr lang="it-IT" sz="1050" dirty="0" err="1">
                <a:solidFill>
                  <a:schemeClr val="tx1"/>
                </a:solidFill>
                <a:cs typeface="Tahoma" pitchFamily="34" charset="0"/>
              </a:rPr>
              <a:t>Barcelona</a:t>
            </a:r>
            <a:r>
              <a:rPr lang="it-IT" sz="1050" dirty="0">
                <a:solidFill>
                  <a:schemeClr val="tx1"/>
                </a:solidFill>
                <a:cs typeface="Tahoma" pitchFamily="34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21651" t="10744" r="5704" b="1350"/>
          <a:stretch>
            <a:fillRect/>
          </a:stretch>
        </p:blipFill>
        <p:spPr bwMode="auto">
          <a:xfrm>
            <a:off x="0" y="1871663"/>
            <a:ext cx="5643563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/>
          <a:srcRect l="34547" t="12326" r="16432" b="56419"/>
          <a:stretch>
            <a:fillRect/>
          </a:stretch>
        </p:blipFill>
        <p:spPr bwMode="auto">
          <a:xfrm>
            <a:off x="4202113" y="857250"/>
            <a:ext cx="49418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47625"/>
            <a:ext cx="908685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185738"/>
            <a:ext cx="89535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14"/>
          <p:cNvSpPr txBox="1">
            <a:spLocks noChangeArrowheads="1"/>
          </p:cNvSpPr>
          <p:nvPr/>
        </p:nvSpPr>
        <p:spPr bwMode="auto">
          <a:xfrm>
            <a:off x="6057900" y="-315913"/>
            <a:ext cx="2800350" cy="679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en-US" sz="20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/>
            <a:endParaRPr lang="en-US" sz="2000" b="1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Mitral valve disease is more than 4-times more prevalent  than aortic valve disease</a:t>
            </a:r>
          </a:p>
          <a:p>
            <a:pPr defTabSz="914400"/>
            <a:endParaRPr lang="en-U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6.8M people  suffer from MR in the US alone</a:t>
            </a:r>
          </a:p>
          <a:p>
            <a:pPr defTabSz="914400"/>
            <a:endParaRPr lang="en-U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than 250,000 new patients are diagnosed annually</a:t>
            </a:r>
          </a:p>
          <a:p>
            <a:pPr defTabSz="914400"/>
            <a:endParaRPr lang="en-U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than 50,000 open heart procedures annually</a:t>
            </a:r>
          </a:p>
          <a:p>
            <a:pPr defTabSz="914400"/>
            <a:endParaRPr lang="en-US" sz="20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914400"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than 20% of patients who could benefit receive therapy</a:t>
            </a:r>
          </a:p>
        </p:txBody>
      </p:sp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514350" y="5867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200">
                <a:solidFill>
                  <a:schemeClr val="tx1"/>
                </a:solidFill>
                <a:latin typeface="Tw Cen MT" pitchFamily="34" charset="0"/>
              </a:rPr>
              <a:t>Nkomo, V.T. et al. Burden of valvular heart disease: A population based study. The Lancet 2006; 368:1005-1011.</a:t>
            </a:r>
          </a:p>
        </p:txBody>
      </p:sp>
      <p:pic>
        <p:nvPicPr>
          <p:cNvPr id="56323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25538"/>
            <a:ext cx="5611813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 txBox="1">
            <a:spLocks noGrp="1"/>
          </p:cNvSpPr>
          <p:nvPr/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defTabSz="914400"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56325" name="Text Box 9"/>
          <p:cNvSpPr txBox="1">
            <a:spLocks noChangeArrowheads="1"/>
          </p:cNvSpPr>
          <p:nvPr/>
        </p:nvSpPr>
        <p:spPr bwMode="auto">
          <a:xfrm>
            <a:off x="395288" y="519113"/>
            <a:ext cx="525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MR: A Large and Growing Problem</a:t>
            </a:r>
          </a:p>
          <a:p>
            <a:pPr defTabSz="914400"/>
            <a:endParaRPr lang="it-IT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3D  pr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0825" y="549275"/>
            <a:ext cx="39243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3D post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79388" y="3716338"/>
            <a:ext cx="4105275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REVISED valve repair.mpg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419475" y="1893888"/>
            <a:ext cx="5545138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211638" y="219075"/>
            <a:ext cx="49307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it-IT" sz="4000" b="1" i="1">
                <a:solidFill>
                  <a:schemeClr val="tx1"/>
                </a:solidFill>
                <a:latin typeface="Calibri" pitchFamily="34" charset="0"/>
              </a:rPr>
              <a:t>PRAM e correzione del  prolasso della valvola mitrale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98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5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987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9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98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6"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987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9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98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7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9877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97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3" descr="IM corret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357563"/>
            <a:ext cx="529272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ccia in su 1"/>
          <p:cNvSpPr/>
          <p:nvPr/>
        </p:nvSpPr>
        <p:spPr>
          <a:xfrm>
            <a:off x="6588125" y="4797425"/>
            <a:ext cx="215900" cy="360363"/>
          </a:xfrm>
          <a:prstGeom prst="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55763" y="1598613"/>
            <a:ext cx="889317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it-IT" sz="2800" b="1" i="1" dirty="0" err="1">
                <a:solidFill>
                  <a:srgbClr val="FC1604"/>
                </a:solidFill>
                <a:latin typeface="Comic Sans MS" pitchFamily="66" charset="0"/>
              </a:rPr>
              <a:t>Accuracy</a:t>
            </a:r>
            <a:endParaRPr lang="it-IT" sz="2800" b="1" i="1" dirty="0">
              <a:solidFill>
                <a:srgbClr val="FC1604"/>
              </a:solidFill>
              <a:latin typeface="Comic Sans MS" pitchFamily="66" charset="0"/>
            </a:endParaRPr>
          </a:p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it-IT" sz="2800" b="1" i="1" dirty="0" err="1">
                <a:solidFill>
                  <a:srgbClr val="FC1604"/>
                </a:solidFill>
                <a:latin typeface="Comic Sans MS" pitchFamily="66" charset="0"/>
              </a:rPr>
              <a:t>Repeatability</a:t>
            </a:r>
            <a:r>
              <a:rPr lang="it-IT" sz="2800" b="1" i="1" dirty="0">
                <a:solidFill>
                  <a:srgbClr val="FC1604"/>
                </a:solidFill>
                <a:latin typeface="Comic Sans MS" pitchFamily="66" charset="0"/>
              </a:rPr>
              <a:t> </a:t>
            </a:r>
          </a:p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it-IT" sz="2800" b="1" i="1" dirty="0" err="1">
                <a:solidFill>
                  <a:srgbClr val="FF0000"/>
                </a:solidFill>
                <a:latin typeface="Comic Sans MS" pitchFamily="66" charset="0"/>
              </a:rPr>
              <a:t>Predictive</a:t>
            </a:r>
            <a:endParaRPr lang="it-IT" sz="2800" b="1" i="1" dirty="0">
              <a:solidFill>
                <a:srgbClr val="FC1604"/>
              </a:solidFill>
              <a:latin typeface="Comic Sans MS" pitchFamily="66" charset="0"/>
            </a:endParaRPr>
          </a:p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it-IT" sz="2800" b="1" i="1" dirty="0" err="1">
                <a:solidFill>
                  <a:schemeClr val="tx1"/>
                </a:solidFill>
                <a:latin typeface="Comic Sans MS" pitchFamily="66" charset="0"/>
              </a:rPr>
              <a:t>Rapid</a:t>
            </a:r>
            <a:r>
              <a:rPr lang="it-IT" sz="2800" b="1" i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it-IT" sz="2800" b="1" i="1" dirty="0" err="1">
                <a:solidFill>
                  <a:schemeClr val="tx1"/>
                </a:solidFill>
                <a:latin typeface="Comic Sans MS" pitchFamily="66" charset="0"/>
              </a:rPr>
              <a:t>response</a:t>
            </a:r>
            <a:r>
              <a:rPr lang="it-IT" sz="2800" b="1" i="1" dirty="0">
                <a:solidFill>
                  <a:schemeClr val="tx1"/>
                </a:solidFill>
                <a:latin typeface="Comic Sans MS" pitchFamily="66" charset="0"/>
              </a:rPr>
              <a:t> time</a:t>
            </a:r>
          </a:p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it-IT" sz="2800" b="1" i="1" dirty="0" err="1">
                <a:solidFill>
                  <a:schemeClr val="tx1"/>
                </a:solidFill>
                <a:latin typeface="Comic Sans MS" pitchFamily="66" charset="0"/>
              </a:rPr>
              <a:t>Countinuous</a:t>
            </a:r>
            <a:r>
              <a:rPr lang="it-IT" sz="2800" b="1" i="1" dirty="0">
                <a:solidFill>
                  <a:schemeClr val="tx1"/>
                </a:solidFill>
                <a:latin typeface="Comic Sans MS" pitchFamily="66" charset="0"/>
              </a:rPr>
              <a:t> use</a:t>
            </a:r>
          </a:p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it-IT" sz="2800" b="1" i="1" dirty="0" err="1">
                <a:solidFill>
                  <a:schemeClr val="tx1"/>
                </a:solidFill>
                <a:latin typeface="Comic Sans MS" pitchFamily="66" charset="0"/>
              </a:rPr>
              <a:t>Ease</a:t>
            </a:r>
            <a:r>
              <a:rPr lang="it-IT" sz="2800" b="1" i="1" dirty="0">
                <a:solidFill>
                  <a:schemeClr val="tx1"/>
                </a:solidFill>
                <a:latin typeface="Comic Sans MS" pitchFamily="66" charset="0"/>
              </a:rPr>
              <a:t> of use</a:t>
            </a:r>
          </a:p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it-IT" sz="2800" b="1" i="1" dirty="0" err="1">
                <a:solidFill>
                  <a:schemeClr val="tx1"/>
                </a:solidFill>
                <a:latin typeface="Comic Sans MS" pitchFamily="66" charset="0"/>
              </a:rPr>
              <a:t>Acceptable</a:t>
            </a:r>
            <a:r>
              <a:rPr lang="it-IT" sz="2800" b="1" i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it-IT" sz="2800" b="1" i="1" dirty="0" err="1">
                <a:solidFill>
                  <a:schemeClr val="tx1"/>
                </a:solidFill>
                <a:latin typeface="Comic Sans MS" pitchFamily="66" charset="0"/>
              </a:rPr>
              <a:t>risk</a:t>
            </a:r>
            <a:r>
              <a:rPr lang="it-IT" sz="2800" b="1" i="1" dirty="0">
                <a:solidFill>
                  <a:schemeClr val="tx1"/>
                </a:solidFill>
                <a:latin typeface="Comic Sans MS" pitchFamily="66" charset="0"/>
              </a:rPr>
              <a:t> benefit ratio</a:t>
            </a:r>
          </a:p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it-IT" sz="2800" b="1" i="1" dirty="0">
                <a:solidFill>
                  <a:schemeClr val="tx1"/>
                </a:solidFill>
                <a:latin typeface="Comic Sans MS" pitchFamily="66" charset="0"/>
              </a:rPr>
              <a:t>Operator </a:t>
            </a:r>
            <a:r>
              <a:rPr lang="it-IT" sz="2800" b="1" i="1" dirty="0" err="1">
                <a:solidFill>
                  <a:schemeClr val="tx1"/>
                </a:solidFill>
                <a:latin typeface="Comic Sans MS" pitchFamily="66" charset="0"/>
              </a:rPr>
              <a:t>independence</a:t>
            </a:r>
            <a:endParaRPr lang="it-IT" sz="2800" b="1" i="1" dirty="0">
              <a:solidFill>
                <a:schemeClr val="tx1"/>
              </a:solidFill>
              <a:latin typeface="Comic Sans MS" pitchFamily="66" charset="0"/>
            </a:endParaRPr>
          </a:p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it-IT" sz="2800" b="1" i="1" dirty="0" err="1">
                <a:solidFill>
                  <a:schemeClr val="tx1"/>
                </a:solidFill>
                <a:latin typeface="Comic Sans MS" pitchFamily="66" charset="0"/>
              </a:rPr>
              <a:t>Inexpensive</a:t>
            </a:r>
            <a:endParaRPr lang="it-IT" sz="2800" b="1" i="1" dirty="0">
              <a:solidFill>
                <a:schemeClr val="tx1"/>
              </a:solidFill>
              <a:latin typeface="Comic Sans MS" pitchFamily="66" charset="0"/>
            </a:endParaRPr>
          </a:p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endParaRPr lang="it-IT" sz="2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33375"/>
            <a:ext cx="9144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defTabSz="914400" eaLnBrk="0" hangingPunct="0">
              <a:lnSpc>
                <a:spcPct val="85000"/>
              </a:lnSpc>
              <a:defRPr/>
            </a:pPr>
            <a:r>
              <a:rPr lang="it-IT" sz="4000" b="1" dirty="0">
                <a:solidFill>
                  <a:schemeClr val="tx1"/>
                </a:solidFill>
                <a:latin typeface="Calibri" pitchFamily="34" charset="0"/>
              </a:rPr>
              <a:t>Ideal </a:t>
            </a:r>
            <a:r>
              <a:rPr lang="it-IT" sz="4000" b="1" dirty="0" err="1">
                <a:solidFill>
                  <a:schemeClr val="tx1"/>
                </a:solidFill>
                <a:latin typeface="Calibri" pitchFamily="34" charset="0"/>
              </a:rPr>
              <a:t>chracteristics</a:t>
            </a:r>
            <a:r>
              <a:rPr lang="it-IT" sz="4000" b="1" dirty="0">
                <a:solidFill>
                  <a:schemeClr val="tx1"/>
                </a:solidFill>
                <a:latin typeface="Calibri" pitchFamily="34" charset="0"/>
              </a:rPr>
              <a:t> for  </a:t>
            </a:r>
            <a:r>
              <a:rPr lang="it-IT" sz="4000" b="1" dirty="0" err="1">
                <a:solidFill>
                  <a:schemeClr val="tx1"/>
                </a:solidFill>
                <a:latin typeface="Calibri" pitchFamily="34" charset="0"/>
              </a:rPr>
              <a:t>monitoring</a:t>
            </a:r>
            <a:r>
              <a:rPr lang="it-IT" sz="4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4000" b="1" dirty="0" err="1">
                <a:solidFill>
                  <a:schemeClr val="tx1"/>
                </a:solidFill>
                <a:latin typeface="Calibri" pitchFamily="34" charset="0"/>
              </a:rPr>
              <a:t>techniques</a:t>
            </a:r>
            <a:endParaRPr lang="it-IT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po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3" descr="p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003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44450"/>
            <a:ext cx="470376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Immagin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1213" y="3429000"/>
            <a:ext cx="4449762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CasellaDiTesto 1"/>
          <p:cNvSpPr txBox="1">
            <a:spLocks noChangeArrowheads="1"/>
          </p:cNvSpPr>
          <p:nvPr/>
        </p:nvSpPr>
        <p:spPr bwMode="auto">
          <a:xfrm>
            <a:off x="5219700" y="2924175"/>
            <a:ext cx="3559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tx1"/>
                </a:solidFill>
                <a:latin typeface="Comic Sans MS" pitchFamily="66" charset="0"/>
              </a:rPr>
              <a:t>With volume and vasodilators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ttangolo 1"/>
          <p:cNvSpPr>
            <a:spLocks noChangeArrowheads="1"/>
          </p:cNvSpPr>
          <p:nvPr/>
        </p:nvSpPr>
        <p:spPr bwMode="auto">
          <a:xfrm>
            <a:off x="1116013" y="1343025"/>
            <a:ext cx="69119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MostCare is the only monitor able to follow, in real time and from beat to beat, even the slightest hemodynamic variations in patient submitted to this procedure. </a:t>
            </a:r>
          </a:p>
          <a:p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Do not need any prior calibration.</a:t>
            </a:r>
          </a:p>
          <a:p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Evaluates the cardiac output and many other hemodynamic parameters 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(preload, afterload, cardiac contractility and efficiency) </a:t>
            </a:r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which have become vitally important elements in optimising the treatment of these patients and in defining the best hemodynamic settings.</a:t>
            </a:r>
            <a:endParaRPr lang="en-US" sz="2400">
              <a:latin typeface="Comic Sans MS" pitchFamily="66" charset="0"/>
            </a:endParaRPr>
          </a:p>
          <a:p>
            <a:endParaRPr lang="en-US" sz="2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95288" y="620713"/>
            <a:ext cx="91440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defTabSz="914400" eaLnBrk="0" hangingPunct="0">
              <a:lnSpc>
                <a:spcPct val="85000"/>
              </a:lnSpc>
              <a:defRPr/>
            </a:pPr>
            <a:r>
              <a:rPr lang="it-IT" sz="4000" b="1">
                <a:solidFill>
                  <a:schemeClr val="tx1"/>
                </a:solidFill>
                <a:latin typeface="Calibri" pitchFamily="34" charset="0"/>
              </a:rPr>
              <a:t>Conclusion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8431212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05263"/>
            <a:ext cx="826611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Line 4"/>
          <p:cNvSpPr>
            <a:spLocks noChangeShapeType="1"/>
          </p:cNvSpPr>
          <p:nvPr/>
        </p:nvSpPr>
        <p:spPr bwMode="auto">
          <a:xfrm>
            <a:off x="1331913" y="4221163"/>
            <a:ext cx="1511300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70660" name="Connettore 1 2"/>
          <p:cNvCxnSpPr>
            <a:cxnSpLocks noChangeShapeType="1"/>
          </p:cNvCxnSpPr>
          <p:nvPr/>
        </p:nvCxnSpPr>
        <p:spPr bwMode="auto">
          <a:xfrm>
            <a:off x="3779838" y="4581525"/>
            <a:ext cx="2232025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  <p:cxnSp>
        <p:nvCxnSpPr>
          <p:cNvPr id="70661" name="Connettore 1 4"/>
          <p:cNvCxnSpPr>
            <a:cxnSpLocks noChangeShapeType="1"/>
          </p:cNvCxnSpPr>
          <p:nvPr/>
        </p:nvCxnSpPr>
        <p:spPr bwMode="auto">
          <a:xfrm>
            <a:off x="7164388" y="4581525"/>
            <a:ext cx="936625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  <p:cxnSp>
        <p:nvCxnSpPr>
          <p:cNvPr id="70662" name="Connettore 1 6"/>
          <p:cNvCxnSpPr>
            <a:cxnSpLocks noChangeShapeType="1"/>
          </p:cNvCxnSpPr>
          <p:nvPr/>
        </p:nvCxnSpPr>
        <p:spPr bwMode="auto">
          <a:xfrm>
            <a:off x="3203575" y="4724400"/>
            <a:ext cx="1512888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  <p:cxnSp>
        <p:nvCxnSpPr>
          <p:cNvPr id="70663" name="Connettore 1 8"/>
          <p:cNvCxnSpPr>
            <a:cxnSpLocks noChangeShapeType="1"/>
          </p:cNvCxnSpPr>
          <p:nvPr/>
        </p:nvCxnSpPr>
        <p:spPr bwMode="auto">
          <a:xfrm>
            <a:off x="6156325" y="4724400"/>
            <a:ext cx="792163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  <p:cxnSp>
        <p:nvCxnSpPr>
          <p:cNvPr id="70664" name="Connettore 1 10"/>
          <p:cNvCxnSpPr>
            <a:cxnSpLocks noChangeShapeType="1"/>
          </p:cNvCxnSpPr>
          <p:nvPr/>
        </p:nvCxnSpPr>
        <p:spPr bwMode="auto">
          <a:xfrm>
            <a:off x="6732588" y="5589588"/>
            <a:ext cx="1800225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  <p:cxnSp>
        <p:nvCxnSpPr>
          <p:cNvPr id="70665" name="Connettore 1 12"/>
          <p:cNvCxnSpPr>
            <a:cxnSpLocks noChangeShapeType="1"/>
          </p:cNvCxnSpPr>
          <p:nvPr/>
        </p:nvCxnSpPr>
        <p:spPr bwMode="auto">
          <a:xfrm>
            <a:off x="755650" y="5734050"/>
            <a:ext cx="720725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76819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4076700"/>
            <a:ext cx="806608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4067175" y="6230938"/>
            <a:ext cx="426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>
                <a:solidFill>
                  <a:schemeClr val="tx1"/>
                </a:solidFill>
              </a:rPr>
              <a:t>Pediatric Anesthesia 25 (2015) 143–149</a:t>
            </a:r>
          </a:p>
        </p:txBody>
      </p:sp>
      <p:cxnSp>
        <p:nvCxnSpPr>
          <p:cNvPr id="71684" name="Connettore 1 2"/>
          <p:cNvCxnSpPr>
            <a:cxnSpLocks noChangeShapeType="1"/>
          </p:cNvCxnSpPr>
          <p:nvPr/>
        </p:nvCxnSpPr>
        <p:spPr bwMode="auto">
          <a:xfrm>
            <a:off x="1403350" y="4941888"/>
            <a:ext cx="5616575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31691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4089400" y="6237288"/>
            <a:ext cx="451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>
                <a:solidFill>
                  <a:schemeClr val="tx1"/>
                </a:solidFill>
              </a:rPr>
              <a:t>Pediatric Anesthesia 26 (2016) 1097–1105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7740650" y="5661025"/>
            <a:ext cx="43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042988" y="5876925"/>
            <a:ext cx="720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ChangeArrowheads="1"/>
          </p:cNvSpPr>
          <p:nvPr/>
        </p:nvSpPr>
        <p:spPr bwMode="auto">
          <a:xfrm>
            <a:off x="1803400" y="188913"/>
            <a:ext cx="5703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130000"/>
              </a:lnSpc>
            </a:pPr>
            <a:r>
              <a:rPr lang="it-IT" sz="4000" b="1">
                <a:solidFill>
                  <a:schemeClr val="tx1"/>
                </a:solidFill>
                <a:latin typeface="Calibri" pitchFamily="34" charset="0"/>
              </a:rPr>
              <a:t>Hemodynamic monitoring</a:t>
            </a:r>
          </a:p>
        </p:txBody>
      </p:sp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323850" y="1636713"/>
            <a:ext cx="9144000" cy="50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it-IT" sz="2000" b="1" i="1">
                <a:solidFill>
                  <a:srgbClr val="FF0000"/>
                </a:solidFill>
                <a:latin typeface="Comic Sans MS" pitchFamily="66" charset="0"/>
              </a:rPr>
              <a:t>Basic</a:t>
            </a:r>
          </a:p>
          <a:p>
            <a:pPr marL="673100" lvl="1" indent="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it-IT" sz="2000" b="1" i="1">
                <a:solidFill>
                  <a:schemeClr val="tx1"/>
                </a:solidFill>
                <a:latin typeface="Comic Sans MS" pitchFamily="66" charset="0"/>
              </a:rPr>
              <a:t>Arterial Pressure</a:t>
            </a:r>
          </a:p>
          <a:p>
            <a:pPr marL="673100" lvl="1" indent="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it-IT" sz="2000" b="1" i="1">
                <a:solidFill>
                  <a:schemeClr val="tx1"/>
                </a:solidFill>
                <a:latin typeface="Comic Sans MS" pitchFamily="66" charset="0"/>
              </a:rPr>
              <a:t>ABG analysis</a:t>
            </a:r>
          </a:p>
          <a:p>
            <a:pPr marL="673100" lvl="1" indent="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it-IT" sz="2000" b="1" i="1">
                <a:solidFill>
                  <a:schemeClr val="tx1"/>
                </a:solidFill>
                <a:latin typeface="Comic Sans MS" pitchFamily="66" charset="0"/>
              </a:rPr>
              <a:t>Lactate </a:t>
            </a:r>
          </a:p>
          <a:p>
            <a:pPr marL="673100" lvl="1" indent="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it-IT" sz="2000" b="1" i="1">
                <a:solidFill>
                  <a:schemeClr val="tx1"/>
                </a:solidFill>
                <a:latin typeface="Comic Sans MS" pitchFamily="66" charset="0"/>
              </a:rPr>
              <a:t>SvO2 (??)</a:t>
            </a:r>
          </a:p>
          <a:p>
            <a:pPr marL="482600" indent="-48260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it-IT" sz="2000" b="1" i="1">
                <a:solidFill>
                  <a:srgbClr val="FF0000"/>
                </a:solidFill>
                <a:latin typeface="Comic Sans MS" pitchFamily="66" charset="0"/>
              </a:rPr>
              <a:t>Advanced</a:t>
            </a:r>
          </a:p>
          <a:p>
            <a:pPr marL="673100" lvl="1" indent="0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it-IT" sz="2000" b="1" i="1">
                <a:solidFill>
                  <a:schemeClr val="tx1"/>
                </a:solidFill>
                <a:latin typeface="Comic Sans MS" pitchFamily="66" charset="0"/>
              </a:rPr>
              <a:t>Echocardiography (TEE)</a:t>
            </a:r>
          </a:p>
          <a:p>
            <a:pPr lvl="3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it-IT" sz="2000" b="1" i="1">
                <a:solidFill>
                  <a:srgbClr val="FF0000"/>
                </a:solidFill>
                <a:latin typeface="Comic Sans MS" pitchFamily="66" charset="0"/>
              </a:rPr>
              <a:t>CO (no intracardiac shunts)</a:t>
            </a:r>
          </a:p>
          <a:p>
            <a:pPr lvl="4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it-IT" sz="2000" b="1" i="1">
                <a:solidFill>
                  <a:schemeClr val="tx1"/>
                </a:solidFill>
                <a:latin typeface="Comic Sans MS" pitchFamily="66" charset="0"/>
              </a:rPr>
              <a:t>PiCCO (&gt; 3 Kg) </a:t>
            </a:r>
          </a:p>
          <a:p>
            <a:pPr lvl="4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it-IT" sz="2000" b="1" i="1">
                <a:solidFill>
                  <a:schemeClr val="tx1"/>
                </a:solidFill>
                <a:latin typeface="Comic Sans MS" pitchFamily="66" charset="0"/>
              </a:rPr>
              <a:t>Lidco (&gt; 3 Kg) </a:t>
            </a:r>
          </a:p>
          <a:p>
            <a:pPr lvl="4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it-IT" sz="2000" b="1" i="1">
                <a:solidFill>
                  <a:schemeClr val="tx1"/>
                </a:solidFill>
                <a:latin typeface="Comic Sans MS" pitchFamily="66" charset="0"/>
              </a:rPr>
              <a:t>PAC (from 5 – 10 Kg)</a:t>
            </a:r>
          </a:p>
          <a:p>
            <a:pPr lvl="3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it-IT" sz="2000" b="1" i="1">
                <a:solidFill>
                  <a:srgbClr val="FF0000"/>
                </a:solidFill>
                <a:latin typeface="Comic Sans MS" pitchFamily="66" charset="0"/>
              </a:rPr>
              <a:t>CO (with intracardiac shunts)</a:t>
            </a:r>
          </a:p>
          <a:p>
            <a:pPr lvl="4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it-IT" sz="2000" b="1" i="1">
                <a:solidFill>
                  <a:schemeClr val="tx1"/>
                </a:solidFill>
                <a:latin typeface="Comic Sans MS" pitchFamily="66" charset="0"/>
              </a:rPr>
              <a:t>P.R.A.M. (from neonates)</a:t>
            </a:r>
            <a:endParaRPr lang="it-IT" sz="2000" b="1" i="1">
              <a:solidFill>
                <a:srgbClr val="FF0000"/>
              </a:solidFill>
              <a:latin typeface="Comic Sans MS" pitchFamily="66" charset="0"/>
            </a:endParaRPr>
          </a:p>
          <a:p>
            <a:pPr lvl="4" defTabSz="914400" eaLnBrk="0" hangingPunct="0">
              <a:lnSpc>
                <a:spcPct val="85000"/>
              </a:lnSpc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it-IT" sz="2000" b="1" i="1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olo 1"/>
          <p:cNvSpPr>
            <a:spLocks noGrp="1"/>
          </p:cNvSpPr>
          <p:nvPr>
            <p:ph type="title" idx="4294967295"/>
          </p:nvPr>
        </p:nvSpPr>
        <p:spPr>
          <a:xfrm>
            <a:off x="323850" y="5746750"/>
            <a:ext cx="8229600" cy="490538"/>
          </a:xfrm>
        </p:spPr>
        <p:txBody>
          <a:bodyPr/>
          <a:lstStyle/>
          <a:p>
            <a:pPr eaLnBrk="1" hangingPunct="1"/>
            <a:r>
              <a:rPr lang="it-IT" sz="2000" b="1" smtClean="0"/>
              <a:t>Aim of the study</a:t>
            </a:r>
            <a:br>
              <a:rPr lang="it-IT" sz="2000" b="1" smtClean="0"/>
            </a:br>
            <a:endParaRPr lang="it-IT" sz="2000" b="1" smtClean="0"/>
          </a:p>
        </p:txBody>
      </p:sp>
      <p:sp>
        <p:nvSpPr>
          <p:cNvPr id="74754" name="Segnaposto contenuto 2"/>
          <p:cNvSpPr>
            <a:spLocks noGrp="1"/>
          </p:cNvSpPr>
          <p:nvPr>
            <p:ph idx="4294967295"/>
          </p:nvPr>
        </p:nvSpPr>
        <p:spPr>
          <a:xfrm>
            <a:off x="395288" y="5516563"/>
            <a:ext cx="8229600" cy="2449512"/>
          </a:xfrm>
        </p:spPr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it-IT" sz="1600" smtClean="0">
                <a:latin typeface="Comic Sans MS" pitchFamily="66" charset="0"/>
              </a:rPr>
              <a:t>To  validate the measure of cardiac output with  P.R.A.M., compared with Fick method, in pediatric patients with congenital heart disease in cardiac surgery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it-IT" sz="1600" smtClean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it-IT" sz="1600" smtClean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it-IT" sz="1600" smtClean="0">
              <a:latin typeface="Comic Sans MS" pitchFamily="66" charset="0"/>
            </a:endParaRPr>
          </a:p>
        </p:txBody>
      </p:sp>
      <p:pic>
        <p:nvPicPr>
          <p:cNvPr id="74755" name="Picture 5" descr="articolo accetta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8809038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8034338" y="3284538"/>
            <a:ext cx="1079500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8034338" y="5157788"/>
            <a:ext cx="107473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508" name="CasellaDiTesto 1"/>
          <p:cNvSpPr txBox="1">
            <a:spLocks noChangeArrowheads="1"/>
          </p:cNvSpPr>
          <p:nvPr/>
        </p:nvSpPr>
        <p:spPr bwMode="auto">
          <a:xfrm>
            <a:off x="7956550" y="3286125"/>
            <a:ext cx="12366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P.R.AM.</a:t>
            </a:r>
          </a:p>
          <a:p>
            <a:pPr algn="ctr"/>
            <a:r>
              <a:rPr lang="it-IT" b="1">
                <a:solidFill>
                  <a:srgbClr val="FF0000"/>
                </a:solidFill>
              </a:rPr>
              <a:t>MostCare</a:t>
            </a:r>
          </a:p>
        </p:txBody>
      </p:sp>
      <p:sp>
        <p:nvSpPr>
          <p:cNvPr id="21509" name="Rettangolo 5"/>
          <p:cNvSpPr>
            <a:spLocks noChangeArrowheads="1"/>
          </p:cNvSpPr>
          <p:nvPr/>
        </p:nvSpPr>
        <p:spPr bwMode="auto">
          <a:xfrm>
            <a:off x="6264275" y="52911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1"/>
          <p:cNvSpPr>
            <a:spLocks noGrp="1"/>
          </p:cNvSpPr>
          <p:nvPr>
            <p:ph type="title" idx="4294967295"/>
          </p:nvPr>
        </p:nvSpPr>
        <p:spPr>
          <a:xfrm>
            <a:off x="395288" y="274638"/>
            <a:ext cx="8229600" cy="561975"/>
          </a:xfrm>
        </p:spPr>
        <p:txBody>
          <a:bodyPr/>
          <a:lstStyle/>
          <a:p>
            <a:pPr eaLnBrk="1" hangingPunct="1"/>
            <a:r>
              <a:rPr lang="it-IT" sz="4000" b="1" smtClean="0"/>
              <a:t>Material and methods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4294967295"/>
          </p:nvPr>
        </p:nvSpPr>
        <p:spPr>
          <a:xfrm>
            <a:off x="4716463" y="3284538"/>
            <a:ext cx="4038600" cy="19446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it-IT" sz="2400" smtClean="0">
                <a:solidFill>
                  <a:srgbClr val="000000"/>
                </a:solidFill>
              </a:rPr>
              <a:t>Monitoring with Mostcare of effective cardiac output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4294967295"/>
          </p:nvPr>
        </p:nvSpPr>
        <p:spPr>
          <a:xfrm>
            <a:off x="323850" y="3284538"/>
            <a:ext cx="4038600" cy="30241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it-IT" sz="2400" smtClean="0">
                <a:solidFill>
                  <a:srgbClr val="000000"/>
                </a:solidFill>
              </a:rPr>
              <a:t>Cardiac output with Fick method:</a:t>
            </a:r>
          </a:p>
          <a:p>
            <a:pPr eaLnBrk="1" hangingPunct="1">
              <a:buFont typeface="Arial" charset="0"/>
              <a:buNone/>
              <a:defRPr/>
            </a:pPr>
            <a:endParaRPr lang="it-IT" sz="2400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it-IT" sz="2400" smtClean="0">
              <a:solidFill>
                <a:srgbClr val="000000"/>
              </a:solidFill>
            </a:endParaRPr>
          </a:p>
        </p:txBody>
      </p:sp>
      <p:sp>
        <p:nvSpPr>
          <p:cNvPr id="75780" name="CasellaDiTesto 5"/>
          <p:cNvSpPr txBox="1">
            <a:spLocks noChangeArrowheads="1"/>
          </p:cNvSpPr>
          <p:nvPr/>
        </p:nvSpPr>
        <p:spPr bwMode="auto">
          <a:xfrm>
            <a:off x="179388" y="1773238"/>
            <a:ext cx="8964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it-IT" sz="2400" b="1">
                <a:solidFill>
                  <a:schemeClr val="tx1"/>
                </a:solidFill>
                <a:latin typeface="Comic Sans MS" pitchFamily="66" charset="0"/>
              </a:rPr>
              <a:t>Group of pediatric patients, from 0 to 14 yrs, with congenital heart disease and submitted to cardiac surgery</a:t>
            </a:r>
          </a:p>
        </p:txBody>
      </p:sp>
      <p:sp>
        <p:nvSpPr>
          <p:cNvPr id="7578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it-IT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it-IT">
              <a:solidFill>
                <a:schemeClr val="tx1"/>
              </a:solidFill>
            </a:endParaRPr>
          </a:p>
        </p:txBody>
      </p:sp>
      <p:sp>
        <p:nvSpPr>
          <p:cNvPr id="7578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it-IT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5784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it-IT">
              <a:solidFill>
                <a:schemeClr val="tx1"/>
              </a:solidFill>
            </a:endParaRPr>
          </a:p>
        </p:txBody>
      </p:sp>
      <p:sp>
        <p:nvSpPr>
          <p:cNvPr id="7578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it-IT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5786" name="Rectangle 9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Freccia in giù 16"/>
          <p:cNvSpPr/>
          <p:nvPr/>
        </p:nvSpPr>
        <p:spPr>
          <a:xfrm>
            <a:off x="1979613" y="2636838"/>
            <a:ext cx="647700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" name="Freccia in giù 17"/>
          <p:cNvSpPr/>
          <p:nvPr/>
        </p:nvSpPr>
        <p:spPr>
          <a:xfrm>
            <a:off x="6443663" y="2636838"/>
            <a:ext cx="649287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578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it-IT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5790" name="Rectangle 12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it-IT">
              <a:solidFill>
                <a:schemeClr val="tx1"/>
              </a:solidFill>
            </a:endParaRPr>
          </a:p>
        </p:txBody>
      </p:sp>
      <p:sp>
        <p:nvSpPr>
          <p:cNvPr id="7579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it-IT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5792" name="Rectangle 1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it-IT">
              <a:solidFill>
                <a:schemeClr val="tx1"/>
              </a:solidFill>
            </a:endParaRP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it-IT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75794" name="Gruppo 29"/>
          <p:cNvGrpSpPr>
            <a:grpSpLocks/>
          </p:cNvGrpSpPr>
          <p:nvPr/>
        </p:nvGrpSpPr>
        <p:grpSpPr bwMode="auto">
          <a:xfrm>
            <a:off x="755650" y="4292600"/>
            <a:ext cx="2743200" cy="1585913"/>
            <a:chOff x="755576" y="4293096"/>
            <a:chExt cx="2743200" cy="1586086"/>
          </a:xfrm>
        </p:grpSpPr>
        <p:pic>
          <p:nvPicPr>
            <p:cNvPr id="75796" name="Picture 1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4293096"/>
              <a:ext cx="270510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97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4941168"/>
              <a:ext cx="274320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98" name="Picture 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5517232"/>
              <a:ext cx="27336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795" name="Rectangle 18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Immagine 1" descr="distribuzione shu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609850"/>
            <a:ext cx="55673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olo 1"/>
          <p:cNvSpPr>
            <a:spLocks noGrp="1"/>
          </p:cNvSpPr>
          <p:nvPr>
            <p:ph type="title" idx="4294967295"/>
          </p:nvPr>
        </p:nvSpPr>
        <p:spPr>
          <a:xfrm>
            <a:off x="457200" y="347663"/>
            <a:ext cx="8229600" cy="633412"/>
          </a:xfrm>
        </p:spPr>
        <p:txBody>
          <a:bodyPr/>
          <a:lstStyle/>
          <a:p>
            <a:pPr eaLnBrk="1" hangingPunct="1"/>
            <a:r>
              <a:rPr lang="it-IT" sz="4000" b="1" smtClean="0"/>
              <a:t>Results</a:t>
            </a:r>
          </a:p>
        </p:txBody>
      </p:sp>
      <p:pic>
        <p:nvPicPr>
          <p:cNvPr id="77826" name="Segnaposto contenuto 3" descr="Figure_A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107950" y="1052513"/>
            <a:ext cx="5111750" cy="3833812"/>
          </a:xfrm>
        </p:spPr>
      </p:pic>
      <p:pic>
        <p:nvPicPr>
          <p:cNvPr id="77827" name="Picture 4" descr="C:\Users\simone\Desktop\tesi specializzazione\Immagini\Bland Alt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3463"/>
            <a:ext cx="43307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3" descr="C:\Users\simone\Desktop\tesi specializzazione\STATISTICA\Figure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676650"/>
            <a:ext cx="442753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itolo 1"/>
          <p:cNvSpPr>
            <a:spLocks/>
          </p:cNvSpPr>
          <p:nvPr/>
        </p:nvSpPr>
        <p:spPr bwMode="auto">
          <a:xfrm>
            <a:off x="457200" y="347663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it-IT" sz="4000" b="1">
                <a:solidFill>
                  <a:schemeClr val="tx1"/>
                </a:solidFill>
                <a:latin typeface="Calibri" pitchFamily="34" charset="0"/>
              </a:rPr>
              <a:t>Results</a:t>
            </a:r>
          </a:p>
        </p:txBody>
      </p:sp>
      <p:pic>
        <p:nvPicPr>
          <p:cNvPr id="78851" name="Picture 2" descr="C:\Users\simone\Desktop\tesi specializzazione\STATISTICA\Figure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5040312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olo 1"/>
          <p:cNvSpPr>
            <a:spLocks noGrp="1"/>
          </p:cNvSpPr>
          <p:nvPr>
            <p:ph type="title" idx="4294967295"/>
          </p:nvPr>
        </p:nvSpPr>
        <p:spPr>
          <a:xfrm>
            <a:off x="457200" y="561975"/>
            <a:ext cx="8229600" cy="490538"/>
          </a:xfrm>
        </p:spPr>
        <p:txBody>
          <a:bodyPr/>
          <a:lstStyle/>
          <a:p>
            <a:pPr eaLnBrk="1" hangingPunct="1"/>
            <a:r>
              <a:rPr lang="it-IT" sz="4000" b="1" smtClean="0"/>
              <a:t>Conclusions</a:t>
            </a:r>
          </a:p>
        </p:txBody>
      </p:sp>
      <p:sp>
        <p:nvSpPr>
          <p:cNvPr id="79874" name="Segnaposto contenuto 2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229600" cy="4525963"/>
          </a:xfrm>
        </p:spPr>
        <p:txBody>
          <a:bodyPr anchor="b"/>
          <a:lstStyle/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it-IT" sz="2800" smtClean="0">
                <a:latin typeface="Comic Sans MS" pitchFamily="66" charset="0"/>
              </a:rPr>
              <a:t>   We validated the Mostcare system to measure cardiac output in pediatric pts with congenital heart disease, with a good accuracy and easy to use. In addition the system provide us other useful informations about  cardiac function and efficiency, in terms of oxygen uptake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ttangolo 1"/>
          <p:cNvSpPr>
            <a:spLocks noChangeArrowheads="1"/>
          </p:cNvSpPr>
          <p:nvPr/>
        </p:nvSpPr>
        <p:spPr bwMode="auto">
          <a:xfrm>
            <a:off x="250825" y="6340475"/>
            <a:ext cx="66071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Journal of Cardiothoracic and Vascular Anesthesia,</a:t>
            </a:r>
          </a:p>
          <a:p>
            <a:r>
              <a:rPr lang="en-US" sz="1000">
                <a:solidFill>
                  <a:schemeClr val="tx1"/>
                </a:solidFill>
              </a:rPr>
              <a:t>Vol 24, No 2 (April), 2010: pp 265-269</a:t>
            </a:r>
          </a:p>
        </p:txBody>
      </p:sp>
      <p:pic>
        <p:nvPicPr>
          <p:cNvPr id="81922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81724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8763" y="4002088"/>
            <a:ext cx="424815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Line 6"/>
          <p:cNvSpPr>
            <a:spLocks noChangeShapeType="1"/>
          </p:cNvSpPr>
          <p:nvPr/>
        </p:nvSpPr>
        <p:spPr bwMode="auto">
          <a:xfrm>
            <a:off x="971550" y="2781300"/>
            <a:ext cx="1944688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925" name="Line 10"/>
          <p:cNvSpPr>
            <a:spLocks noChangeShapeType="1"/>
          </p:cNvSpPr>
          <p:nvPr/>
        </p:nvSpPr>
        <p:spPr bwMode="auto">
          <a:xfrm>
            <a:off x="2339975" y="2924175"/>
            <a:ext cx="1584325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926" name="Line 11"/>
          <p:cNvSpPr>
            <a:spLocks noChangeShapeType="1"/>
          </p:cNvSpPr>
          <p:nvPr/>
        </p:nvSpPr>
        <p:spPr bwMode="auto">
          <a:xfrm>
            <a:off x="684213" y="3068638"/>
            <a:ext cx="3095625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927" name="Line 12"/>
          <p:cNvSpPr>
            <a:spLocks noChangeShapeType="1"/>
          </p:cNvSpPr>
          <p:nvPr/>
        </p:nvSpPr>
        <p:spPr bwMode="auto">
          <a:xfrm>
            <a:off x="2411413" y="4292600"/>
            <a:ext cx="1512887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928" name="Line 9"/>
          <p:cNvSpPr>
            <a:spLocks noChangeShapeType="1"/>
          </p:cNvSpPr>
          <p:nvPr/>
        </p:nvSpPr>
        <p:spPr bwMode="auto">
          <a:xfrm>
            <a:off x="179388" y="3213100"/>
            <a:ext cx="576262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929" name="Line 10"/>
          <p:cNvSpPr>
            <a:spLocks noChangeShapeType="1"/>
          </p:cNvSpPr>
          <p:nvPr/>
        </p:nvSpPr>
        <p:spPr bwMode="auto">
          <a:xfrm>
            <a:off x="179388" y="4437063"/>
            <a:ext cx="215900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81930" name="Connettore 1 2"/>
          <p:cNvCxnSpPr>
            <a:cxnSpLocks noChangeShapeType="1"/>
          </p:cNvCxnSpPr>
          <p:nvPr/>
        </p:nvCxnSpPr>
        <p:spPr bwMode="auto">
          <a:xfrm flipV="1">
            <a:off x="2916238" y="2781300"/>
            <a:ext cx="1008062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  <p:cxnSp>
        <p:nvCxnSpPr>
          <p:cNvPr id="81931" name="Connettore 1 5"/>
          <p:cNvCxnSpPr>
            <a:cxnSpLocks noChangeShapeType="1"/>
          </p:cNvCxnSpPr>
          <p:nvPr/>
        </p:nvCxnSpPr>
        <p:spPr bwMode="auto">
          <a:xfrm>
            <a:off x="179388" y="2924175"/>
            <a:ext cx="1079500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  <p:sp>
        <p:nvSpPr>
          <p:cNvPr id="81932" name="Line 13"/>
          <p:cNvSpPr>
            <a:spLocks noChangeShapeType="1"/>
          </p:cNvSpPr>
          <p:nvPr/>
        </p:nvSpPr>
        <p:spPr bwMode="auto">
          <a:xfrm>
            <a:off x="6732588" y="2997200"/>
            <a:ext cx="431800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933" name="Line 14"/>
          <p:cNvSpPr>
            <a:spLocks noChangeShapeType="1"/>
          </p:cNvSpPr>
          <p:nvPr/>
        </p:nvSpPr>
        <p:spPr bwMode="auto">
          <a:xfrm>
            <a:off x="5219700" y="3284538"/>
            <a:ext cx="1081088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934" name="Line 15"/>
          <p:cNvSpPr>
            <a:spLocks noChangeShapeType="1"/>
          </p:cNvSpPr>
          <p:nvPr/>
        </p:nvSpPr>
        <p:spPr bwMode="auto">
          <a:xfrm>
            <a:off x="4211638" y="3429000"/>
            <a:ext cx="1655762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935" name="Line 16"/>
          <p:cNvSpPr>
            <a:spLocks noChangeShapeType="1"/>
          </p:cNvSpPr>
          <p:nvPr/>
        </p:nvSpPr>
        <p:spPr bwMode="auto">
          <a:xfrm>
            <a:off x="6084888" y="3573463"/>
            <a:ext cx="1871662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936" name="Line 17"/>
          <p:cNvSpPr>
            <a:spLocks noChangeShapeType="1"/>
          </p:cNvSpPr>
          <p:nvPr/>
        </p:nvSpPr>
        <p:spPr bwMode="auto">
          <a:xfrm>
            <a:off x="4211638" y="3789363"/>
            <a:ext cx="1800225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323850"/>
            <a:ext cx="8543925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Line 3"/>
          <p:cNvSpPr>
            <a:spLocks noChangeShapeType="1"/>
          </p:cNvSpPr>
          <p:nvPr/>
        </p:nvSpPr>
        <p:spPr bwMode="auto">
          <a:xfrm>
            <a:off x="539750" y="4941888"/>
            <a:ext cx="3671888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3971" name="Line 4"/>
          <p:cNvSpPr>
            <a:spLocks noChangeShapeType="1"/>
          </p:cNvSpPr>
          <p:nvPr/>
        </p:nvSpPr>
        <p:spPr bwMode="auto">
          <a:xfrm>
            <a:off x="1116013" y="4797425"/>
            <a:ext cx="935037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>
            <a:off x="8243888" y="5876925"/>
            <a:ext cx="288925" cy="0"/>
          </a:xfrm>
          <a:prstGeom prst="line">
            <a:avLst/>
          </a:prstGeom>
          <a:ln w="28575">
            <a:solidFill>
              <a:srgbClr val="FC1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973" name="Connettore 1 4"/>
          <p:cNvCxnSpPr>
            <a:cxnSpLocks noChangeShapeType="1"/>
          </p:cNvCxnSpPr>
          <p:nvPr/>
        </p:nvCxnSpPr>
        <p:spPr bwMode="auto">
          <a:xfrm>
            <a:off x="539750" y="6092825"/>
            <a:ext cx="3240088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ttangolo 1"/>
          <p:cNvSpPr>
            <a:spLocks noChangeArrowheads="1"/>
          </p:cNvSpPr>
          <p:nvPr/>
        </p:nvSpPr>
        <p:spPr bwMode="auto">
          <a:xfrm>
            <a:off x="5976938" y="612775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Journal of Cardiothoracic and Vascular Anesthesia</a:t>
            </a:r>
          </a:p>
          <a:p>
            <a:r>
              <a:rPr lang="en-US" sz="1000">
                <a:solidFill>
                  <a:schemeClr val="tx1"/>
                </a:solidFill>
              </a:rPr>
              <a:t>Vol 27, No 6 (December), 2013: pp 1108–1113</a:t>
            </a:r>
          </a:p>
        </p:txBody>
      </p:sp>
      <p:pic>
        <p:nvPicPr>
          <p:cNvPr id="84994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04813"/>
            <a:ext cx="882015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Line 4"/>
          <p:cNvSpPr>
            <a:spLocks noChangeShapeType="1"/>
          </p:cNvSpPr>
          <p:nvPr/>
        </p:nvSpPr>
        <p:spPr bwMode="auto">
          <a:xfrm>
            <a:off x="3635375" y="4005263"/>
            <a:ext cx="720725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4996" name="Line 5"/>
          <p:cNvSpPr>
            <a:spLocks noChangeShapeType="1"/>
          </p:cNvSpPr>
          <p:nvPr/>
        </p:nvSpPr>
        <p:spPr bwMode="auto">
          <a:xfrm>
            <a:off x="1692275" y="2852738"/>
            <a:ext cx="1079500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84997" name="Connettore 1 2"/>
          <p:cNvCxnSpPr>
            <a:cxnSpLocks noChangeShapeType="1"/>
          </p:cNvCxnSpPr>
          <p:nvPr/>
        </p:nvCxnSpPr>
        <p:spPr bwMode="auto">
          <a:xfrm>
            <a:off x="4643438" y="4221163"/>
            <a:ext cx="4032250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  <p:cxnSp>
        <p:nvCxnSpPr>
          <p:cNvPr id="84998" name="Connettore 1 4"/>
          <p:cNvCxnSpPr>
            <a:cxnSpLocks noChangeShapeType="1"/>
          </p:cNvCxnSpPr>
          <p:nvPr/>
        </p:nvCxnSpPr>
        <p:spPr bwMode="auto">
          <a:xfrm>
            <a:off x="4643438" y="4365625"/>
            <a:ext cx="4032250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  <p:cxnSp>
        <p:nvCxnSpPr>
          <p:cNvPr id="84999" name="Connettore 1 6"/>
          <p:cNvCxnSpPr>
            <a:cxnSpLocks noChangeShapeType="1"/>
          </p:cNvCxnSpPr>
          <p:nvPr/>
        </p:nvCxnSpPr>
        <p:spPr bwMode="auto">
          <a:xfrm>
            <a:off x="4643438" y="4581525"/>
            <a:ext cx="3816350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ttangolo 1"/>
          <p:cNvSpPr>
            <a:spLocks noChangeArrowheads="1"/>
          </p:cNvSpPr>
          <p:nvPr/>
        </p:nvSpPr>
        <p:spPr bwMode="auto">
          <a:xfrm>
            <a:off x="611188" y="623728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Journal of Cardiothoracic and Vascular Anesthesia</a:t>
            </a:r>
          </a:p>
          <a:p>
            <a:r>
              <a:rPr lang="en-US" sz="1000">
                <a:solidFill>
                  <a:schemeClr val="tx1"/>
                </a:solidFill>
              </a:rPr>
              <a:t>Vol 27, No 6 (December), 2013: pp 1114 – 1121</a:t>
            </a:r>
          </a:p>
        </p:txBody>
      </p:sp>
      <p:pic>
        <p:nvPicPr>
          <p:cNvPr id="86018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86756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644900"/>
            <a:ext cx="41084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Line 5"/>
          <p:cNvSpPr>
            <a:spLocks noChangeShapeType="1"/>
          </p:cNvSpPr>
          <p:nvPr/>
        </p:nvSpPr>
        <p:spPr bwMode="auto">
          <a:xfrm>
            <a:off x="2411413" y="4149725"/>
            <a:ext cx="720725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86021" name="Connettore 1 2"/>
          <p:cNvCxnSpPr>
            <a:cxnSpLocks noChangeShapeType="1"/>
          </p:cNvCxnSpPr>
          <p:nvPr/>
        </p:nvCxnSpPr>
        <p:spPr bwMode="auto">
          <a:xfrm>
            <a:off x="1042988" y="2133600"/>
            <a:ext cx="2592387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  <p:cxnSp>
        <p:nvCxnSpPr>
          <p:cNvPr id="86022" name="Connettore 1 4"/>
          <p:cNvCxnSpPr>
            <a:cxnSpLocks noChangeShapeType="1"/>
          </p:cNvCxnSpPr>
          <p:nvPr/>
        </p:nvCxnSpPr>
        <p:spPr bwMode="auto">
          <a:xfrm>
            <a:off x="7164388" y="3213100"/>
            <a:ext cx="1152525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  <p:cxnSp>
        <p:nvCxnSpPr>
          <p:cNvPr id="86023" name="Connettore 1 6"/>
          <p:cNvCxnSpPr>
            <a:cxnSpLocks noChangeShapeType="1"/>
          </p:cNvCxnSpPr>
          <p:nvPr/>
        </p:nvCxnSpPr>
        <p:spPr bwMode="auto">
          <a:xfrm>
            <a:off x="4500563" y="3429000"/>
            <a:ext cx="3743325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4925" y="0"/>
          <a:ext cx="9109075" cy="6813550"/>
        </p:xfrm>
        <a:graphic>
          <a:graphicData uri="http://schemas.openxmlformats.org/drawingml/2006/table">
            <a:tbl>
              <a:tblPr/>
              <a:tblGrid>
                <a:gridCol w="1579563"/>
                <a:gridCol w="1531937"/>
                <a:gridCol w="1604963"/>
                <a:gridCol w="1446212"/>
                <a:gridCol w="1446213"/>
                <a:gridCol w="1500187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Fick method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Picco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LidCO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PRAM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Invasività 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Necessità di cateterizzazione del cuore dx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Necessità di cateterizzazione del cuore dx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Necessità di cateterizzazione del cuore dx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Necessità di cateterizzazione del cuore dx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Utilizzo di materiale dedicato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Sì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Sì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Sì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Sì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Calibrazione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Termodiluizione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Termodiluizione transpolmonare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Diluizione 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Indicatore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Soluzione salina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Soluzione salina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Litio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Monitoraggio in continuo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Presente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Presente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Presente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Affidabilità e precisione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Elevata                      ( "gold standard") 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Medio-elevata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Medio-elevata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Medio-elevata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Medio-elevata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AF1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Complicanze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Secondarie alla cateterizzazione del cuore destro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Secondarie alla cateterizzazione del cuore destro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Rottura di arteria polmonare</a:t>
                      </a: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Secondarie alla cateterizzazione del cuore destro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Secondarie alla cateterizzazione del cuore destro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Tossicità da litio</a:t>
                      </a: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41" marR="615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0"/>
            <a:ext cx="721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Line 3"/>
          <p:cNvSpPr>
            <a:spLocks noChangeShapeType="1"/>
          </p:cNvSpPr>
          <p:nvPr/>
        </p:nvSpPr>
        <p:spPr bwMode="auto">
          <a:xfrm>
            <a:off x="5003800" y="4724400"/>
            <a:ext cx="792163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87043" name="Connettore 1 2"/>
          <p:cNvCxnSpPr>
            <a:cxnSpLocks noChangeShapeType="1"/>
          </p:cNvCxnSpPr>
          <p:nvPr/>
        </p:nvCxnSpPr>
        <p:spPr bwMode="auto">
          <a:xfrm>
            <a:off x="4716463" y="6524625"/>
            <a:ext cx="2592387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  <p:sp>
        <p:nvSpPr>
          <p:cNvPr id="87044" name="Line 5"/>
          <p:cNvSpPr>
            <a:spLocks noChangeShapeType="1"/>
          </p:cNvSpPr>
          <p:nvPr/>
        </p:nvSpPr>
        <p:spPr bwMode="auto">
          <a:xfrm>
            <a:off x="6948488" y="4868863"/>
            <a:ext cx="1079500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ttangolo 1"/>
          <p:cNvSpPr>
            <a:spLocks noChangeArrowheads="1"/>
          </p:cNvSpPr>
          <p:nvPr/>
        </p:nvSpPr>
        <p:spPr bwMode="auto">
          <a:xfrm>
            <a:off x="323850" y="619760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Journal of Cardiothoracic and Vascular Anesthesia,</a:t>
            </a:r>
          </a:p>
          <a:p>
            <a:r>
              <a:rPr lang="en-US" sz="1000">
                <a:solidFill>
                  <a:schemeClr val="tx1"/>
                </a:solidFill>
              </a:rPr>
              <a:t>Vol 25, No 3 (June), 2011: pp 476-480</a:t>
            </a:r>
          </a:p>
        </p:txBody>
      </p:sp>
      <p:pic>
        <p:nvPicPr>
          <p:cNvPr id="88066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9317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4076700"/>
            <a:ext cx="4198937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Line 5"/>
          <p:cNvSpPr>
            <a:spLocks noChangeShapeType="1"/>
          </p:cNvSpPr>
          <p:nvPr/>
        </p:nvSpPr>
        <p:spPr bwMode="auto">
          <a:xfrm>
            <a:off x="1331913" y="3573463"/>
            <a:ext cx="1295400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8069" name="Line 6"/>
          <p:cNvSpPr>
            <a:spLocks noChangeShapeType="1"/>
          </p:cNvSpPr>
          <p:nvPr/>
        </p:nvSpPr>
        <p:spPr bwMode="auto">
          <a:xfrm>
            <a:off x="1042988" y="3933825"/>
            <a:ext cx="936625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88070" name="Connettore 1 2"/>
          <p:cNvCxnSpPr>
            <a:cxnSpLocks noChangeShapeType="1"/>
          </p:cNvCxnSpPr>
          <p:nvPr/>
        </p:nvCxnSpPr>
        <p:spPr bwMode="auto">
          <a:xfrm>
            <a:off x="7451725" y="3716338"/>
            <a:ext cx="1008063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  <p:cxnSp>
        <p:nvCxnSpPr>
          <p:cNvPr id="88071" name="Connettore 1 4"/>
          <p:cNvCxnSpPr>
            <a:cxnSpLocks noChangeShapeType="1"/>
          </p:cNvCxnSpPr>
          <p:nvPr/>
        </p:nvCxnSpPr>
        <p:spPr bwMode="auto">
          <a:xfrm>
            <a:off x="4572000" y="3933825"/>
            <a:ext cx="3887788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  <p:cxnSp>
        <p:nvCxnSpPr>
          <p:cNvPr id="88072" name="Connettore 1 6"/>
          <p:cNvCxnSpPr>
            <a:cxnSpLocks noChangeShapeType="1"/>
          </p:cNvCxnSpPr>
          <p:nvPr/>
        </p:nvCxnSpPr>
        <p:spPr bwMode="auto">
          <a:xfrm>
            <a:off x="4500563" y="4076700"/>
            <a:ext cx="1079500" cy="0"/>
          </a:xfrm>
          <a:prstGeom prst="line">
            <a:avLst/>
          </a:prstGeom>
          <a:noFill/>
          <a:ln w="28575" algn="ctr">
            <a:solidFill>
              <a:srgbClr val="FC1604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-26988"/>
            <a:ext cx="67468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Line 3"/>
          <p:cNvSpPr>
            <a:spLocks noChangeShapeType="1"/>
          </p:cNvSpPr>
          <p:nvPr/>
        </p:nvSpPr>
        <p:spPr bwMode="auto">
          <a:xfrm>
            <a:off x="4643438" y="5661025"/>
            <a:ext cx="1152525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9091" name="Line 4"/>
          <p:cNvSpPr>
            <a:spLocks noChangeShapeType="1"/>
          </p:cNvSpPr>
          <p:nvPr/>
        </p:nvSpPr>
        <p:spPr bwMode="auto">
          <a:xfrm>
            <a:off x="4140200" y="4868863"/>
            <a:ext cx="1368425" cy="0"/>
          </a:xfrm>
          <a:prstGeom prst="line">
            <a:avLst/>
          </a:prstGeom>
          <a:noFill/>
          <a:ln w="28575">
            <a:solidFill>
              <a:srgbClr val="FC1604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916238" y="6453188"/>
            <a:ext cx="610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1600">
                <a:solidFill>
                  <a:schemeClr val="hlink"/>
                </a:solidFill>
              </a:rPr>
              <a:t>??? temperature changes, TR, timing, peripheral arterial lines 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88" y="0"/>
            <a:ext cx="675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789363"/>
            <a:ext cx="5400675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90773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49275"/>
            <a:ext cx="89868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260350"/>
            <a:ext cx="87757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0" y="594995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GB">
                <a:solidFill>
                  <a:schemeClr val="tx1"/>
                </a:solidFill>
                <a:latin typeface="Comic Sans MS" pitchFamily="66" charset="0"/>
              </a:rPr>
              <a:t>a minimally invasive hemodynamic monitoring system based on mathematical analysis of the arterial waveform recorded at a high sampling rate (1000 Hz) </a:t>
            </a:r>
          </a:p>
          <a:p>
            <a:pPr algn="ctr" defTabSz="914400"/>
            <a:r>
              <a:rPr lang="it-IT">
                <a:solidFill>
                  <a:schemeClr val="tx1"/>
                </a:solidFill>
                <a:latin typeface="Comic Sans MS" pitchFamily="66" charset="0"/>
              </a:rPr>
              <a:t>volume changes occur because of radial expansion in response to pressure variations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</TotalTime>
  <Words>1532</Words>
  <Application>Microsoft Office PowerPoint</Application>
  <PresentationFormat>Presentazione su schermo (4:3)</PresentationFormat>
  <Paragraphs>191</Paragraphs>
  <Slides>64</Slides>
  <Notes>11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Modello struttura</vt:lpstr>
      </vt:variant>
      <vt:variant>
        <vt:i4>2</vt:i4>
      </vt:variant>
      <vt:variant>
        <vt:lpstr>Titoli diapositive</vt:lpstr>
      </vt:variant>
      <vt:variant>
        <vt:i4>64</vt:i4>
      </vt:variant>
    </vt:vector>
  </HeadingPairs>
  <TitlesOfParts>
    <vt:vector size="77" baseType="lpstr">
      <vt:lpstr>Arial</vt:lpstr>
      <vt:lpstr>MS PGothic</vt:lpstr>
      <vt:lpstr>Calibri</vt:lpstr>
      <vt:lpstr>Times New Roman</vt:lpstr>
      <vt:lpstr>Comic Sans MS</vt:lpstr>
      <vt:lpstr>Wingdings</vt:lpstr>
      <vt:lpstr>Tahoma</vt:lpstr>
      <vt:lpstr>Symbol</vt:lpstr>
      <vt:lpstr>Arial Unicode MS</vt:lpstr>
      <vt:lpstr>Tw Cen MT</vt:lpstr>
      <vt:lpstr>Bookman Old Style</vt:lpstr>
      <vt:lpstr>Tema di Office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Cardiac Cycle Efficiency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Aim of the study </vt:lpstr>
      <vt:lpstr>Material and methods</vt:lpstr>
      <vt:lpstr>Diapositiva 51</vt:lpstr>
      <vt:lpstr>Results</vt:lpstr>
      <vt:lpstr>Diapositiva 53</vt:lpstr>
      <vt:lpstr>Conclusions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Clayton Gray</dc:creator>
  <cp:lastModifiedBy>debora.cesar</cp:lastModifiedBy>
  <cp:revision>177</cp:revision>
  <cp:lastPrinted>1601-01-01T00:00:00Z</cp:lastPrinted>
  <dcterms:created xsi:type="dcterms:W3CDTF">2012-10-22T15:35:18Z</dcterms:created>
  <dcterms:modified xsi:type="dcterms:W3CDTF">2018-07-03T08:32:49Z</dcterms:modified>
</cp:coreProperties>
</file>