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 id="2147483743" r:id="rId2"/>
    <p:sldMasterId id="2147483771" r:id="rId3"/>
    <p:sldMasterId id="2147483788" r:id="rId4"/>
    <p:sldMasterId id="2147483816" r:id="rId5"/>
    <p:sldMasterId id="2147483874" r:id="rId6"/>
  </p:sldMasterIdLst>
  <p:notesMasterIdLst>
    <p:notesMasterId r:id="rId112"/>
  </p:notesMasterIdLst>
  <p:sldIdLst>
    <p:sldId id="306" r:id="rId7"/>
    <p:sldId id="257" r:id="rId8"/>
    <p:sldId id="363" r:id="rId9"/>
    <p:sldId id="382" r:id="rId10"/>
    <p:sldId id="463" r:id="rId11"/>
    <p:sldId id="464" r:id="rId12"/>
    <p:sldId id="383" r:id="rId13"/>
    <p:sldId id="369" r:id="rId14"/>
    <p:sldId id="368" r:id="rId15"/>
    <p:sldId id="371" r:id="rId16"/>
    <p:sldId id="372" r:id="rId17"/>
    <p:sldId id="370" r:id="rId18"/>
    <p:sldId id="373" r:id="rId19"/>
    <p:sldId id="374" r:id="rId20"/>
    <p:sldId id="375" r:id="rId21"/>
    <p:sldId id="376" r:id="rId22"/>
    <p:sldId id="377" r:id="rId23"/>
    <p:sldId id="389" r:id="rId24"/>
    <p:sldId id="455" r:id="rId25"/>
    <p:sldId id="386" r:id="rId26"/>
    <p:sldId id="434" r:id="rId27"/>
    <p:sldId id="435" r:id="rId28"/>
    <p:sldId id="436" r:id="rId29"/>
    <p:sldId id="437" r:id="rId30"/>
    <p:sldId id="438" r:id="rId31"/>
    <p:sldId id="439" r:id="rId32"/>
    <p:sldId id="465" r:id="rId33"/>
    <p:sldId id="466" r:id="rId34"/>
    <p:sldId id="467" r:id="rId35"/>
    <p:sldId id="468" r:id="rId36"/>
    <p:sldId id="469" r:id="rId37"/>
    <p:sldId id="470" r:id="rId38"/>
    <p:sldId id="471" r:id="rId39"/>
    <p:sldId id="472" r:id="rId40"/>
    <p:sldId id="473" r:id="rId41"/>
    <p:sldId id="474" r:id="rId42"/>
    <p:sldId id="475" r:id="rId43"/>
    <p:sldId id="476" r:id="rId44"/>
    <p:sldId id="477" r:id="rId45"/>
    <p:sldId id="478" r:id="rId46"/>
    <p:sldId id="479" r:id="rId47"/>
    <p:sldId id="480" r:id="rId48"/>
    <p:sldId id="481" r:id="rId49"/>
    <p:sldId id="482" r:id="rId50"/>
    <p:sldId id="483" r:id="rId51"/>
    <p:sldId id="484" r:id="rId52"/>
    <p:sldId id="485" r:id="rId53"/>
    <p:sldId id="440" r:id="rId54"/>
    <p:sldId id="441" r:id="rId55"/>
    <p:sldId id="442" r:id="rId56"/>
    <p:sldId id="443" r:id="rId57"/>
    <p:sldId id="444" r:id="rId58"/>
    <p:sldId id="445" r:id="rId59"/>
    <p:sldId id="446" r:id="rId60"/>
    <p:sldId id="447" r:id="rId61"/>
    <p:sldId id="448" r:id="rId62"/>
    <p:sldId id="449" r:id="rId63"/>
    <p:sldId id="450" r:id="rId64"/>
    <p:sldId id="451" r:id="rId65"/>
    <p:sldId id="452" r:id="rId66"/>
    <p:sldId id="453" r:id="rId67"/>
    <p:sldId id="454" r:id="rId68"/>
    <p:sldId id="289" r:id="rId69"/>
    <p:sldId id="291" r:id="rId70"/>
    <p:sldId id="300" r:id="rId71"/>
    <p:sldId id="301" r:id="rId72"/>
    <p:sldId id="307" r:id="rId73"/>
    <p:sldId id="390" r:id="rId74"/>
    <p:sldId id="391" r:id="rId75"/>
    <p:sldId id="392" r:id="rId76"/>
    <p:sldId id="394" r:id="rId77"/>
    <p:sldId id="395" r:id="rId78"/>
    <p:sldId id="419" r:id="rId79"/>
    <p:sldId id="393" r:id="rId80"/>
    <p:sldId id="396" r:id="rId81"/>
    <p:sldId id="397" r:id="rId82"/>
    <p:sldId id="398" r:id="rId83"/>
    <p:sldId id="399" r:id="rId84"/>
    <p:sldId id="400" r:id="rId85"/>
    <p:sldId id="401" r:id="rId86"/>
    <p:sldId id="402" r:id="rId87"/>
    <p:sldId id="403" r:id="rId88"/>
    <p:sldId id="404" r:id="rId89"/>
    <p:sldId id="405" r:id="rId90"/>
    <p:sldId id="406" r:id="rId91"/>
    <p:sldId id="407" r:id="rId92"/>
    <p:sldId id="299" r:id="rId93"/>
    <p:sldId id="457" r:id="rId94"/>
    <p:sldId id="456" r:id="rId95"/>
    <p:sldId id="458" r:id="rId96"/>
    <p:sldId id="459" r:id="rId97"/>
    <p:sldId id="462" r:id="rId98"/>
    <p:sldId id="461" r:id="rId99"/>
    <p:sldId id="460" r:id="rId100"/>
    <p:sldId id="308" r:id="rId101"/>
    <p:sldId id="432" r:id="rId102"/>
    <p:sldId id="361" r:id="rId103"/>
    <p:sldId id="296" r:id="rId104"/>
    <p:sldId id="387" r:id="rId105"/>
    <p:sldId id="277" r:id="rId106"/>
    <p:sldId id="388" r:id="rId107"/>
    <p:sldId id="332" r:id="rId108"/>
    <p:sldId id="341" r:id="rId109"/>
    <p:sldId id="343" r:id="rId110"/>
    <p:sldId id="309" r:id="rId11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E73"/>
    <a:srgbClr val="CC9900"/>
    <a:srgbClr val="090807"/>
    <a:srgbClr val="1B1A18"/>
    <a:srgbClr val="161614"/>
    <a:srgbClr val="00ABB4"/>
    <a:srgbClr val="00B7C0"/>
    <a:srgbClr val="FF67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Stile medio 4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Stile medio 4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Stile medio 4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3210" autoAdjust="0"/>
  </p:normalViewPr>
  <p:slideViewPr>
    <p:cSldViewPr snapToGrid="0">
      <p:cViewPr varScale="1">
        <p:scale>
          <a:sx n="46" d="100"/>
          <a:sy n="46" d="100"/>
        </p:scale>
        <p:origin x="1372"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microsoft.com/office/2016/11/relationships/changesInfo" Target="changesInfos/changesInfo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notesMaster" Target="notesMasters/notesMaster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slide" Target="slides/slide104.xml"/><Relationship Id="rId115"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presProps" Target="presProps.xml"/><Relationship Id="rId118"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silda Shkurtaj" userId="453c51fb-2dd2-4420-8e4d-2789a897a671" providerId="ADAL" clId="{D74F918B-084A-434F-8338-61D2EE389EF0}"/>
    <pc:docChg chg="custSel addSld modSld">
      <pc:chgData name="Risilda Shkurtaj" userId="453c51fb-2dd2-4420-8e4d-2789a897a671" providerId="ADAL" clId="{D74F918B-084A-434F-8338-61D2EE389EF0}" dt="2017-05-12T15:30:22.166" v="1" actId="27636"/>
      <pc:docMkLst>
        <pc:docMk/>
      </pc:docMkLst>
      <pc:sldChg chg="add">
        <pc:chgData name="Risilda Shkurtaj" userId="453c51fb-2dd2-4420-8e4d-2789a897a671" providerId="ADAL" clId="{D74F918B-084A-434F-8338-61D2EE389EF0}" dt="2017-05-12T15:30:20.806" v="0" actId="0"/>
        <pc:sldMkLst>
          <pc:docMk/>
          <pc:sldMk cId="549377305" sldId="465"/>
        </pc:sldMkLst>
      </pc:sldChg>
      <pc:sldChg chg="modSp add">
        <pc:chgData name="Risilda Shkurtaj" userId="453c51fb-2dd2-4420-8e4d-2789a897a671" providerId="ADAL" clId="{D74F918B-084A-434F-8338-61D2EE389EF0}" dt="2017-05-12T15:30:22.166" v="1" actId="27636"/>
        <pc:sldMkLst>
          <pc:docMk/>
          <pc:sldMk cId="3538564682" sldId="466"/>
        </pc:sldMkLst>
        <pc:spChg chg="mod">
          <ac:chgData name="Risilda Shkurtaj" userId="453c51fb-2dd2-4420-8e4d-2789a897a671" providerId="ADAL" clId="{D74F918B-084A-434F-8338-61D2EE389EF0}" dt="2017-05-12T15:30:22.166" v="1" actId="27636"/>
          <ac:spMkLst>
            <pc:docMk/>
            <pc:sldMk cId="3538564682" sldId="466"/>
            <ac:spMk id="3" creationId="{00000000-0000-0000-0000-000000000000}"/>
          </ac:spMkLst>
        </pc:spChg>
      </pc:sldChg>
      <pc:sldChg chg="add">
        <pc:chgData name="Risilda Shkurtaj" userId="453c51fb-2dd2-4420-8e4d-2789a897a671" providerId="ADAL" clId="{D74F918B-084A-434F-8338-61D2EE389EF0}" dt="2017-05-12T15:30:20.806" v="0" actId="0"/>
        <pc:sldMkLst>
          <pc:docMk/>
          <pc:sldMk cId="3595093406" sldId="467"/>
        </pc:sldMkLst>
      </pc:sldChg>
      <pc:sldChg chg="add">
        <pc:chgData name="Risilda Shkurtaj" userId="453c51fb-2dd2-4420-8e4d-2789a897a671" providerId="ADAL" clId="{D74F918B-084A-434F-8338-61D2EE389EF0}" dt="2017-05-12T15:30:20.806" v="0" actId="0"/>
        <pc:sldMkLst>
          <pc:docMk/>
          <pc:sldMk cId="444142891" sldId="468"/>
        </pc:sldMkLst>
      </pc:sldChg>
      <pc:sldChg chg="add">
        <pc:chgData name="Risilda Shkurtaj" userId="453c51fb-2dd2-4420-8e4d-2789a897a671" providerId="ADAL" clId="{D74F918B-084A-434F-8338-61D2EE389EF0}" dt="2017-05-12T15:30:20.806" v="0" actId="0"/>
        <pc:sldMkLst>
          <pc:docMk/>
          <pc:sldMk cId="736594665" sldId="469"/>
        </pc:sldMkLst>
      </pc:sldChg>
      <pc:sldChg chg="add">
        <pc:chgData name="Risilda Shkurtaj" userId="453c51fb-2dd2-4420-8e4d-2789a897a671" providerId="ADAL" clId="{D74F918B-084A-434F-8338-61D2EE389EF0}" dt="2017-05-12T15:30:20.806" v="0" actId="0"/>
        <pc:sldMkLst>
          <pc:docMk/>
          <pc:sldMk cId="1710980019" sldId="470"/>
        </pc:sldMkLst>
      </pc:sldChg>
      <pc:sldChg chg="add">
        <pc:chgData name="Risilda Shkurtaj" userId="453c51fb-2dd2-4420-8e4d-2789a897a671" providerId="ADAL" clId="{D74F918B-084A-434F-8338-61D2EE389EF0}" dt="2017-05-12T15:30:20.806" v="0" actId="0"/>
        <pc:sldMkLst>
          <pc:docMk/>
          <pc:sldMk cId="3384674166" sldId="471"/>
        </pc:sldMkLst>
      </pc:sldChg>
      <pc:sldChg chg="add">
        <pc:chgData name="Risilda Shkurtaj" userId="453c51fb-2dd2-4420-8e4d-2789a897a671" providerId="ADAL" clId="{D74F918B-084A-434F-8338-61D2EE389EF0}" dt="2017-05-12T15:30:20.806" v="0" actId="0"/>
        <pc:sldMkLst>
          <pc:docMk/>
          <pc:sldMk cId="1317182027" sldId="472"/>
        </pc:sldMkLst>
      </pc:sldChg>
      <pc:sldChg chg="add">
        <pc:chgData name="Risilda Shkurtaj" userId="453c51fb-2dd2-4420-8e4d-2789a897a671" providerId="ADAL" clId="{D74F918B-084A-434F-8338-61D2EE389EF0}" dt="2017-05-12T15:30:20.806" v="0" actId="0"/>
        <pc:sldMkLst>
          <pc:docMk/>
          <pc:sldMk cId="2936724720" sldId="473"/>
        </pc:sldMkLst>
      </pc:sldChg>
      <pc:sldChg chg="add">
        <pc:chgData name="Risilda Shkurtaj" userId="453c51fb-2dd2-4420-8e4d-2789a897a671" providerId="ADAL" clId="{D74F918B-084A-434F-8338-61D2EE389EF0}" dt="2017-05-12T15:30:20.806" v="0" actId="0"/>
        <pc:sldMkLst>
          <pc:docMk/>
          <pc:sldMk cId="3849280795" sldId="474"/>
        </pc:sldMkLst>
      </pc:sldChg>
      <pc:sldChg chg="add">
        <pc:chgData name="Risilda Shkurtaj" userId="453c51fb-2dd2-4420-8e4d-2789a897a671" providerId="ADAL" clId="{D74F918B-084A-434F-8338-61D2EE389EF0}" dt="2017-05-12T15:30:20.806" v="0" actId="0"/>
        <pc:sldMkLst>
          <pc:docMk/>
          <pc:sldMk cId="2867776118" sldId="475"/>
        </pc:sldMkLst>
      </pc:sldChg>
      <pc:sldChg chg="add">
        <pc:chgData name="Risilda Shkurtaj" userId="453c51fb-2dd2-4420-8e4d-2789a897a671" providerId="ADAL" clId="{D74F918B-084A-434F-8338-61D2EE389EF0}" dt="2017-05-12T15:30:20.806" v="0" actId="0"/>
        <pc:sldMkLst>
          <pc:docMk/>
          <pc:sldMk cId="1296281579" sldId="476"/>
        </pc:sldMkLst>
      </pc:sldChg>
      <pc:sldChg chg="add">
        <pc:chgData name="Risilda Shkurtaj" userId="453c51fb-2dd2-4420-8e4d-2789a897a671" providerId="ADAL" clId="{D74F918B-084A-434F-8338-61D2EE389EF0}" dt="2017-05-12T15:30:20.806" v="0" actId="0"/>
        <pc:sldMkLst>
          <pc:docMk/>
          <pc:sldMk cId="1969038481" sldId="477"/>
        </pc:sldMkLst>
      </pc:sldChg>
      <pc:sldChg chg="add">
        <pc:chgData name="Risilda Shkurtaj" userId="453c51fb-2dd2-4420-8e4d-2789a897a671" providerId="ADAL" clId="{D74F918B-084A-434F-8338-61D2EE389EF0}" dt="2017-05-12T15:30:20.806" v="0" actId="0"/>
        <pc:sldMkLst>
          <pc:docMk/>
          <pc:sldMk cId="2594282567" sldId="478"/>
        </pc:sldMkLst>
      </pc:sldChg>
      <pc:sldChg chg="add">
        <pc:chgData name="Risilda Shkurtaj" userId="453c51fb-2dd2-4420-8e4d-2789a897a671" providerId="ADAL" clId="{D74F918B-084A-434F-8338-61D2EE389EF0}" dt="2017-05-12T15:30:20.806" v="0" actId="0"/>
        <pc:sldMkLst>
          <pc:docMk/>
          <pc:sldMk cId="493084048" sldId="479"/>
        </pc:sldMkLst>
      </pc:sldChg>
      <pc:sldChg chg="add">
        <pc:chgData name="Risilda Shkurtaj" userId="453c51fb-2dd2-4420-8e4d-2789a897a671" providerId="ADAL" clId="{D74F918B-084A-434F-8338-61D2EE389EF0}" dt="2017-05-12T15:30:20.806" v="0" actId="0"/>
        <pc:sldMkLst>
          <pc:docMk/>
          <pc:sldMk cId="1595115695" sldId="480"/>
        </pc:sldMkLst>
      </pc:sldChg>
      <pc:sldChg chg="add">
        <pc:chgData name="Risilda Shkurtaj" userId="453c51fb-2dd2-4420-8e4d-2789a897a671" providerId="ADAL" clId="{D74F918B-084A-434F-8338-61D2EE389EF0}" dt="2017-05-12T15:30:20.806" v="0" actId="0"/>
        <pc:sldMkLst>
          <pc:docMk/>
          <pc:sldMk cId="696516687" sldId="481"/>
        </pc:sldMkLst>
      </pc:sldChg>
      <pc:sldChg chg="add">
        <pc:chgData name="Risilda Shkurtaj" userId="453c51fb-2dd2-4420-8e4d-2789a897a671" providerId="ADAL" clId="{D74F918B-084A-434F-8338-61D2EE389EF0}" dt="2017-05-12T15:30:20.806" v="0" actId="0"/>
        <pc:sldMkLst>
          <pc:docMk/>
          <pc:sldMk cId="626645674" sldId="482"/>
        </pc:sldMkLst>
      </pc:sldChg>
      <pc:sldChg chg="add">
        <pc:chgData name="Risilda Shkurtaj" userId="453c51fb-2dd2-4420-8e4d-2789a897a671" providerId="ADAL" clId="{D74F918B-084A-434F-8338-61D2EE389EF0}" dt="2017-05-12T15:30:20.806" v="0" actId="0"/>
        <pc:sldMkLst>
          <pc:docMk/>
          <pc:sldMk cId="1860462900" sldId="483"/>
        </pc:sldMkLst>
      </pc:sldChg>
      <pc:sldChg chg="add">
        <pc:chgData name="Risilda Shkurtaj" userId="453c51fb-2dd2-4420-8e4d-2789a897a671" providerId="ADAL" clId="{D74F918B-084A-434F-8338-61D2EE389EF0}" dt="2017-05-12T15:30:20.806" v="0" actId="0"/>
        <pc:sldMkLst>
          <pc:docMk/>
          <pc:sldMk cId="4204209658" sldId="484"/>
        </pc:sldMkLst>
      </pc:sldChg>
      <pc:sldChg chg="add">
        <pc:chgData name="Risilda Shkurtaj" userId="453c51fb-2dd2-4420-8e4d-2789a897a671" providerId="ADAL" clId="{D74F918B-084A-434F-8338-61D2EE389EF0}" dt="2017-05-12T15:30:20.806" v="0" actId="0"/>
        <pc:sldMkLst>
          <pc:docMk/>
          <pc:sldMk cId="301040150" sldId="48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FBFC1A-52FD-41EF-BF3D-188CE72E3B1D}"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s-ES"/>
        </a:p>
      </dgm:t>
    </dgm:pt>
    <dgm:pt modelId="{61C37694-9E65-4E04-B04C-5097C4C05B47}">
      <dgm:prSet phldrT="[Texto]" custT="1"/>
      <dgm:spPr>
        <a:xfrm>
          <a:off x="2587531" y="3332298"/>
          <a:ext cx="2020269" cy="865051"/>
        </a:xfrm>
        <a:solidFill>
          <a:schemeClr val="accent5">
            <a:lumMod val="60000"/>
            <a:lumOff val="40000"/>
          </a:schemeClr>
        </a:solidFill>
      </dgm:spPr>
      <dgm:t>
        <a:bodyPr/>
        <a:lstStyle/>
        <a:p>
          <a:r>
            <a:rPr lang="es-ES" sz="2400" dirty="0">
              <a:latin typeface="Gill Sans"/>
              <a:ea typeface="+mn-ea"/>
              <a:cs typeface="+mn-cs"/>
            </a:rPr>
            <a:t>Terapia Intensiva</a:t>
          </a:r>
        </a:p>
      </dgm:t>
    </dgm:pt>
    <dgm:pt modelId="{972AAFB5-6008-4595-90B7-98407FDCE47D}" type="parTrans" cxnId="{C2D82022-D47C-44A2-8945-DCD274391AAF}">
      <dgm:prSet/>
      <dgm:spPr/>
      <dgm:t>
        <a:bodyPr/>
        <a:lstStyle/>
        <a:p>
          <a:endParaRPr lang="es-ES"/>
        </a:p>
      </dgm:t>
    </dgm:pt>
    <dgm:pt modelId="{F32E68E3-D223-4C32-8BE3-306ACCF1C548}" type="sibTrans" cxnId="{C2D82022-D47C-44A2-8945-DCD274391AAF}">
      <dgm:prSet/>
      <dgm:spPr/>
      <dgm:t>
        <a:bodyPr/>
        <a:lstStyle/>
        <a:p>
          <a:endParaRPr lang="es-ES"/>
        </a:p>
      </dgm:t>
    </dgm:pt>
    <dgm:pt modelId="{9A8C0EFA-B37B-4A8D-891F-5668657DC14A}">
      <dgm:prSet phldrT="[Texto]" custT="1"/>
      <dgm:spPr>
        <a:xfrm>
          <a:off x="727510" y="1580792"/>
          <a:ext cx="1968844" cy="882392"/>
        </a:xfrm>
        <a:solidFill>
          <a:schemeClr val="accent2"/>
        </a:solidFill>
      </dgm:spPr>
      <dgm:t>
        <a:bodyPr/>
        <a:lstStyle/>
        <a:p>
          <a:r>
            <a:rPr lang="es-ES" sz="2400" dirty="0">
              <a:latin typeface="Gill Sans"/>
              <a:ea typeface="+mn-ea"/>
              <a:cs typeface="+mn-cs"/>
            </a:rPr>
            <a:t>Pediatria</a:t>
          </a:r>
        </a:p>
      </dgm:t>
    </dgm:pt>
    <dgm:pt modelId="{2E9B8B77-ED25-4925-80AC-61E7510C0DC9}" type="parTrans" cxnId="{7B759CD4-75ED-4649-BC71-5E115A45E072}">
      <dgm:prSet/>
      <dgm:spPr/>
      <dgm:t>
        <a:bodyPr/>
        <a:lstStyle/>
        <a:p>
          <a:endParaRPr lang="es-ES"/>
        </a:p>
      </dgm:t>
    </dgm:pt>
    <dgm:pt modelId="{49D85DB2-E16F-4DD5-88E7-AF556C2FD8AA}" type="sibTrans" cxnId="{7B759CD4-75ED-4649-BC71-5E115A45E072}">
      <dgm:prSet/>
      <dgm:spPr/>
      <dgm:t>
        <a:bodyPr/>
        <a:lstStyle/>
        <a:p>
          <a:endParaRPr lang="es-ES"/>
        </a:p>
      </dgm:t>
    </dgm:pt>
    <dgm:pt modelId="{C8FE63F0-DDF3-4E6A-AE29-B62BF2C0FBE5}">
      <dgm:prSet phldrT="[Texto]"/>
      <dgm:spPr>
        <a:xfrm>
          <a:off x="4180694" y="1662044"/>
          <a:ext cx="1915749" cy="797483"/>
        </a:xfrm>
        <a:solidFill>
          <a:srgbClr val="FF0000"/>
        </a:solidFill>
      </dgm:spPr>
      <dgm:t>
        <a:bodyPr/>
        <a:lstStyle/>
        <a:p>
          <a:r>
            <a:rPr lang="es-ES" dirty="0">
              <a:latin typeface="Gill Sans"/>
              <a:ea typeface="+mn-ea"/>
              <a:cs typeface="+mn-cs"/>
            </a:rPr>
            <a:t>Cardiologia</a:t>
          </a:r>
        </a:p>
      </dgm:t>
    </dgm:pt>
    <dgm:pt modelId="{479AC601-C554-4BD2-8873-DA5177B5EB72}" type="parTrans" cxnId="{0B48E10F-0DE3-40F4-AE00-E724A4DCE1F9}">
      <dgm:prSet/>
      <dgm:spPr/>
      <dgm:t>
        <a:bodyPr/>
        <a:lstStyle/>
        <a:p>
          <a:endParaRPr lang="it-IT"/>
        </a:p>
      </dgm:t>
    </dgm:pt>
    <dgm:pt modelId="{D22616BA-25CF-4C7B-A111-F52972461320}" type="sibTrans" cxnId="{0B48E10F-0DE3-40F4-AE00-E724A4DCE1F9}">
      <dgm:prSet/>
      <dgm:spPr/>
      <dgm:t>
        <a:bodyPr/>
        <a:lstStyle/>
        <a:p>
          <a:endParaRPr lang="it-IT"/>
        </a:p>
      </dgm:t>
    </dgm:pt>
    <dgm:pt modelId="{D83EC190-8483-4A9B-93D6-8F85E8F6A30F}">
      <dgm:prSet phldrT="[Texto]" custT="1"/>
      <dgm:spPr>
        <a:xfrm>
          <a:off x="2575995" y="99338"/>
          <a:ext cx="1915749" cy="797483"/>
        </a:xfrm>
        <a:solidFill>
          <a:srgbClr val="FFC000"/>
        </a:solidFill>
      </dgm:spPr>
      <dgm:t>
        <a:bodyPr/>
        <a:lstStyle/>
        <a:p>
          <a:r>
            <a:rPr lang="es-ES" sz="2400" dirty="0">
              <a:latin typeface="Gill Sans"/>
              <a:ea typeface="+mn-ea"/>
              <a:cs typeface="+mn-cs"/>
            </a:rPr>
            <a:t>Anetesia </a:t>
          </a:r>
        </a:p>
      </dgm:t>
    </dgm:pt>
    <dgm:pt modelId="{726C0C79-BCE3-4F58-B8F7-3131B158A264}" type="sibTrans" cxnId="{B8A73EC6-0DF9-45A4-9478-EABBF7D93832}">
      <dgm:prSet/>
      <dgm:spPr>
        <a:xfrm>
          <a:off x="1406160" y="285465"/>
          <a:ext cx="4255419" cy="4028456"/>
        </a:xfrm>
      </dgm:spPr>
      <dgm:t>
        <a:bodyPr/>
        <a:lstStyle/>
        <a:p>
          <a:endParaRPr lang="es-ES"/>
        </a:p>
      </dgm:t>
    </dgm:pt>
    <dgm:pt modelId="{89621D1D-11DF-4A72-9E9F-6F6A6F7B36A8}" type="parTrans" cxnId="{B8A73EC6-0DF9-45A4-9478-EABBF7D93832}">
      <dgm:prSet/>
      <dgm:spPr/>
      <dgm:t>
        <a:bodyPr/>
        <a:lstStyle/>
        <a:p>
          <a:endParaRPr lang="es-ES"/>
        </a:p>
      </dgm:t>
    </dgm:pt>
    <dgm:pt modelId="{FCF52FC0-4DE9-4DC3-B92F-A3F3CDADB128}" type="pres">
      <dgm:prSet presAssocID="{18FBFC1A-52FD-41EF-BF3D-188CE72E3B1D}" presName="Name0" presStyleCnt="0">
        <dgm:presLayoutVars>
          <dgm:dir/>
          <dgm:resizeHandles val="exact"/>
        </dgm:presLayoutVars>
      </dgm:prSet>
      <dgm:spPr/>
    </dgm:pt>
    <dgm:pt modelId="{FAB14003-1070-4CE5-8542-E805291633A5}" type="pres">
      <dgm:prSet presAssocID="{18FBFC1A-52FD-41EF-BF3D-188CE72E3B1D}" presName="cycle" presStyleCnt="0"/>
      <dgm:spPr/>
    </dgm:pt>
    <dgm:pt modelId="{6650B11B-BAEC-4948-BBCD-7F9CB1E70A57}" type="pres">
      <dgm:prSet presAssocID="{D83EC190-8483-4A9B-93D6-8F85E8F6A30F}" presName="nodeFirstNode" presStyleLbl="node1" presStyleIdx="0" presStyleCnt="4" custScaleX="73463" custScaleY="61162" custRadScaleRad="110414" custRadScaleInc="-10319">
        <dgm:presLayoutVars>
          <dgm:bulletEnabled val="1"/>
        </dgm:presLayoutVars>
      </dgm:prSet>
      <dgm:spPr/>
    </dgm:pt>
    <dgm:pt modelId="{B1EACBA3-CED1-41B1-AEDE-90AFE47F0770}" type="pres">
      <dgm:prSet presAssocID="{726C0C79-BCE3-4F58-B8F7-3131B158A264}" presName="sibTransFirstNode" presStyleLbl="bgShp" presStyleIdx="0" presStyleCnt="1" custScaleX="105634" custLinFactNeighborY="6232"/>
      <dgm:spPr/>
    </dgm:pt>
    <dgm:pt modelId="{F330372E-6F81-456E-BA55-AE585EE7D659}" type="pres">
      <dgm:prSet presAssocID="{C8FE63F0-DDF3-4E6A-AE29-B62BF2C0FBE5}" presName="nodeFollowingNodes" presStyleLbl="node1" presStyleIdx="1" presStyleCnt="4" custScaleX="73463" custScaleY="61162" custRadScaleRad="109496" custRadScaleInc="-1055">
        <dgm:presLayoutVars>
          <dgm:bulletEnabled val="1"/>
        </dgm:presLayoutVars>
      </dgm:prSet>
      <dgm:spPr/>
    </dgm:pt>
    <dgm:pt modelId="{FDE60A93-F03A-4EE7-AD10-E0ADB532EF2C}" type="pres">
      <dgm:prSet presAssocID="{61C37694-9E65-4E04-B04C-5097C4C05B47}" presName="nodeFollowingNodes" presStyleLbl="node1" presStyleIdx="2" presStyleCnt="4" custScaleX="77471" custScaleY="66344" custRadScaleRad="141170" custRadScaleInc="-1668">
        <dgm:presLayoutVars>
          <dgm:bulletEnabled val="1"/>
        </dgm:presLayoutVars>
      </dgm:prSet>
      <dgm:spPr/>
    </dgm:pt>
    <dgm:pt modelId="{4C654364-A9D3-445A-B1F0-FB150FA19FB4}" type="pres">
      <dgm:prSet presAssocID="{9A8C0EFA-B37B-4A8D-891F-5668657DC14A}" presName="nodeFollowingNodes" presStyleLbl="node1" presStyleIdx="3" presStyleCnt="4" custScaleX="75499" custScaleY="67674" custRadScaleRad="130640" custRadScaleInc="6850">
        <dgm:presLayoutVars>
          <dgm:bulletEnabled val="1"/>
        </dgm:presLayoutVars>
      </dgm:prSet>
      <dgm:spPr/>
    </dgm:pt>
  </dgm:ptLst>
  <dgm:cxnLst>
    <dgm:cxn modelId="{A541D602-B8D9-4806-967B-4915F202B6E0}" type="presOf" srcId="{9A8C0EFA-B37B-4A8D-891F-5668657DC14A}" destId="{4C654364-A9D3-445A-B1F0-FB150FA19FB4}" srcOrd="0" destOrd="0" presId="urn:microsoft.com/office/officeart/2005/8/layout/cycle3"/>
    <dgm:cxn modelId="{142A900B-DF43-4232-939D-D218BFF081B9}" type="presOf" srcId="{D83EC190-8483-4A9B-93D6-8F85E8F6A30F}" destId="{6650B11B-BAEC-4948-BBCD-7F9CB1E70A57}" srcOrd="0" destOrd="0" presId="urn:microsoft.com/office/officeart/2005/8/layout/cycle3"/>
    <dgm:cxn modelId="{0B48E10F-0DE3-40F4-AE00-E724A4DCE1F9}" srcId="{18FBFC1A-52FD-41EF-BF3D-188CE72E3B1D}" destId="{C8FE63F0-DDF3-4E6A-AE29-B62BF2C0FBE5}" srcOrd="1" destOrd="0" parTransId="{479AC601-C554-4BD2-8873-DA5177B5EB72}" sibTransId="{D22616BA-25CF-4C7B-A111-F52972461320}"/>
    <dgm:cxn modelId="{C2D82022-D47C-44A2-8945-DCD274391AAF}" srcId="{18FBFC1A-52FD-41EF-BF3D-188CE72E3B1D}" destId="{61C37694-9E65-4E04-B04C-5097C4C05B47}" srcOrd="2" destOrd="0" parTransId="{972AAFB5-6008-4595-90B7-98407FDCE47D}" sibTransId="{F32E68E3-D223-4C32-8BE3-306ACCF1C548}"/>
    <dgm:cxn modelId="{C3528425-57B3-481C-8438-D08E680F9BA6}" type="presOf" srcId="{C8FE63F0-DDF3-4E6A-AE29-B62BF2C0FBE5}" destId="{F330372E-6F81-456E-BA55-AE585EE7D659}" srcOrd="0" destOrd="0" presId="urn:microsoft.com/office/officeart/2005/8/layout/cycle3"/>
    <dgm:cxn modelId="{D8FDF636-6253-49D8-93E6-880F5BE597AF}" type="presOf" srcId="{61C37694-9E65-4E04-B04C-5097C4C05B47}" destId="{FDE60A93-F03A-4EE7-AD10-E0ADB532EF2C}" srcOrd="0" destOrd="0" presId="urn:microsoft.com/office/officeart/2005/8/layout/cycle3"/>
    <dgm:cxn modelId="{CDCFEB54-BE0A-4408-816C-7A1EE1389AA5}" type="presOf" srcId="{18FBFC1A-52FD-41EF-BF3D-188CE72E3B1D}" destId="{FCF52FC0-4DE9-4DC3-B92F-A3F3CDADB128}" srcOrd="0" destOrd="0" presId="urn:microsoft.com/office/officeart/2005/8/layout/cycle3"/>
    <dgm:cxn modelId="{770085A9-DA68-43AC-8C9F-11852FAB75A9}" type="presOf" srcId="{726C0C79-BCE3-4F58-B8F7-3131B158A264}" destId="{B1EACBA3-CED1-41B1-AEDE-90AFE47F0770}" srcOrd="0" destOrd="0" presId="urn:microsoft.com/office/officeart/2005/8/layout/cycle3"/>
    <dgm:cxn modelId="{B8A73EC6-0DF9-45A4-9478-EABBF7D93832}" srcId="{18FBFC1A-52FD-41EF-BF3D-188CE72E3B1D}" destId="{D83EC190-8483-4A9B-93D6-8F85E8F6A30F}" srcOrd="0" destOrd="0" parTransId="{89621D1D-11DF-4A72-9E9F-6F6A6F7B36A8}" sibTransId="{726C0C79-BCE3-4F58-B8F7-3131B158A264}"/>
    <dgm:cxn modelId="{7B759CD4-75ED-4649-BC71-5E115A45E072}" srcId="{18FBFC1A-52FD-41EF-BF3D-188CE72E3B1D}" destId="{9A8C0EFA-B37B-4A8D-891F-5668657DC14A}" srcOrd="3" destOrd="0" parTransId="{2E9B8B77-ED25-4925-80AC-61E7510C0DC9}" sibTransId="{49D85DB2-E16F-4DD5-88E7-AF556C2FD8AA}"/>
    <dgm:cxn modelId="{4861AA6D-ED4E-41BD-A78B-42A11D52C0D1}" type="presParOf" srcId="{FCF52FC0-4DE9-4DC3-B92F-A3F3CDADB128}" destId="{FAB14003-1070-4CE5-8542-E805291633A5}" srcOrd="0" destOrd="0" presId="urn:microsoft.com/office/officeart/2005/8/layout/cycle3"/>
    <dgm:cxn modelId="{1AC6C1DD-1794-459E-A33B-9924831D1A9A}" type="presParOf" srcId="{FAB14003-1070-4CE5-8542-E805291633A5}" destId="{6650B11B-BAEC-4948-BBCD-7F9CB1E70A57}" srcOrd="0" destOrd="0" presId="urn:microsoft.com/office/officeart/2005/8/layout/cycle3"/>
    <dgm:cxn modelId="{25537621-2F8B-4D82-9DA9-CC042396BDF6}" type="presParOf" srcId="{FAB14003-1070-4CE5-8542-E805291633A5}" destId="{B1EACBA3-CED1-41B1-AEDE-90AFE47F0770}" srcOrd="1" destOrd="0" presId="urn:microsoft.com/office/officeart/2005/8/layout/cycle3"/>
    <dgm:cxn modelId="{EE3C1B27-F660-4000-A8EF-1833C8CCC09F}" type="presParOf" srcId="{FAB14003-1070-4CE5-8542-E805291633A5}" destId="{F330372E-6F81-456E-BA55-AE585EE7D659}" srcOrd="2" destOrd="0" presId="urn:microsoft.com/office/officeart/2005/8/layout/cycle3"/>
    <dgm:cxn modelId="{D09A9183-51BE-45F7-94DD-A6C3EEF166E3}" type="presParOf" srcId="{FAB14003-1070-4CE5-8542-E805291633A5}" destId="{FDE60A93-F03A-4EE7-AD10-E0ADB532EF2C}" srcOrd="3" destOrd="0" presId="urn:microsoft.com/office/officeart/2005/8/layout/cycle3"/>
    <dgm:cxn modelId="{BDD5CCF1-B759-46AE-AB05-B59A627291CF}" type="presParOf" srcId="{FAB14003-1070-4CE5-8542-E805291633A5}" destId="{4C654364-A9D3-445A-B1F0-FB150FA19FB4}" srcOrd="4"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FBFC1A-52FD-41EF-BF3D-188CE72E3B1D}"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s-ES"/>
        </a:p>
      </dgm:t>
    </dgm:pt>
    <dgm:pt modelId="{61C37694-9E65-4E04-B04C-5097C4C05B47}">
      <dgm:prSet phldrT="[Texto]" custT="1"/>
      <dgm:spPr>
        <a:xfrm>
          <a:off x="2587531" y="3332298"/>
          <a:ext cx="2020269" cy="865051"/>
        </a:xfrm>
        <a:solidFill>
          <a:schemeClr val="accent5">
            <a:lumMod val="60000"/>
            <a:lumOff val="40000"/>
          </a:schemeClr>
        </a:solidFill>
      </dgm:spPr>
      <dgm:t>
        <a:bodyPr/>
        <a:lstStyle/>
        <a:p>
          <a:r>
            <a:rPr lang="es-ES" sz="2400" dirty="0">
              <a:latin typeface="Gill Sans"/>
              <a:ea typeface="+mn-ea"/>
              <a:cs typeface="+mn-cs"/>
            </a:rPr>
            <a:t>Terapia Intensiva</a:t>
          </a:r>
        </a:p>
      </dgm:t>
    </dgm:pt>
    <dgm:pt modelId="{972AAFB5-6008-4595-90B7-98407FDCE47D}" type="parTrans" cxnId="{C2D82022-D47C-44A2-8945-DCD274391AAF}">
      <dgm:prSet/>
      <dgm:spPr/>
      <dgm:t>
        <a:bodyPr/>
        <a:lstStyle/>
        <a:p>
          <a:endParaRPr lang="es-ES"/>
        </a:p>
      </dgm:t>
    </dgm:pt>
    <dgm:pt modelId="{F32E68E3-D223-4C32-8BE3-306ACCF1C548}" type="sibTrans" cxnId="{C2D82022-D47C-44A2-8945-DCD274391AAF}">
      <dgm:prSet/>
      <dgm:spPr/>
      <dgm:t>
        <a:bodyPr/>
        <a:lstStyle/>
        <a:p>
          <a:endParaRPr lang="es-ES"/>
        </a:p>
      </dgm:t>
    </dgm:pt>
    <dgm:pt modelId="{9A8C0EFA-B37B-4A8D-891F-5668657DC14A}">
      <dgm:prSet phldrT="[Texto]" custT="1"/>
      <dgm:spPr>
        <a:xfrm>
          <a:off x="727510" y="1580792"/>
          <a:ext cx="1968844" cy="882392"/>
        </a:xfrm>
        <a:solidFill>
          <a:schemeClr val="accent2"/>
        </a:solidFill>
      </dgm:spPr>
      <dgm:t>
        <a:bodyPr/>
        <a:lstStyle/>
        <a:p>
          <a:r>
            <a:rPr lang="es-ES" sz="2400" dirty="0">
              <a:latin typeface="Gill Sans"/>
              <a:ea typeface="+mn-ea"/>
              <a:cs typeface="+mn-cs"/>
            </a:rPr>
            <a:t>Pediatria</a:t>
          </a:r>
        </a:p>
      </dgm:t>
    </dgm:pt>
    <dgm:pt modelId="{2E9B8B77-ED25-4925-80AC-61E7510C0DC9}" type="parTrans" cxnId="{7B759CD4-75ED-4649-BC71-5E115A45E072}">
      <dgm:prSet/>
      <dgm:spPr/>
      <dgm:t>
        <a:bodyPr/>
        <a:lstStyle/>
        <a:p>
          <a:endParaRPr lang="es-ES"/>
        </a:p>
      </dgm:t>
    </dgm:pt>
    <dgm:pt modelId="{49D85DB2-E16F-4DD5-88E7-AF556C2FD8AA}" type="sibTrans" cxnId="{7B759CD4-75ED-4649-BC71-5E115A45E072}">
      <dgm:prSet/>
      <dgm:spPr/>
      <dgm:t>
        <a:bodyPr/>
        <a:lstStyle/>
        <a:p>
          <a:endParaRPr lang="es-ES"/>
        </a:p>
      </dgm:t>
    </dgm:pt>
    <dgm:pt modelId="{C8FE63F0-DDF3-4E6A-AE29-B62BF2C0FBE5}">
      <dgm:prSet phldrT="[Texto]"/>
      <dgm:spPr>
        <a:xfrm>
          <a:off x="4180694" y="1662044"/>
          <a:ext cx="1915749" cy="797483"/>
        </a:xfrm>
        <a:solidFill>
          <a:srgbClr val="FF0000"/>
        </a:solidFill>
      </dgm:spPr>
      <dgm:t>
        <a:bodyPr/>
        <a:lstStyle/>
        <a:p>
          <a:r>
            <a:rPr lang="es-ES" dirty="0">
              <a:latin typeface="Gill Sans"/>
              <a:ea typeface="+mn-ea"/>
              <a:cs typeface="+mn-cs"/>
            </a:rPr>
            <a:t>Cardiologia</a:t>
          </a:r>
        </a:p>
      </dgm:t>
    </dgm:pt>
    <dgm:pt modelId="{479AC601-C554-4BD2-8873-DA5177B5EB72}" type="parTrans" cxnId="{0B48E10F-0DE3-40F4-AE00-E724A4DCE1F9}">
      <dgm:prSet/>
      <dgm:spPr/>
      <dgm:t>
        <a:bodyPr/>
        <a:lstStyle/>
        <a:p>
          <a:endParaRPr lang="it-IT"/>
        </a:p>
      </dgm:t>
    </dgm:pt>
    <dgm:pt modelId="{D22616BA-25CF-4C7B-A111-F52972461320}" type="sibTrans" cxnId="{0B48E10F-0DE3-40F4-AE00-E724A4DCE1F9}">
      <dgm:prSet/>
      <dgm:spPr/>
      <dgm:t>
        <a:bodyPr/>
        <a:lstStyle/>
        <a:p>
          <a:endParaRPr lang="it-IT"/>
        </a:p>
      </dgm:t>
    </dgm:pt>
    <dgm:pt modelId="{D83EC190-8483-4A9B-93D6-8F85E8F6A30F}">
      <dgm:prSet phldrT="[Texto]" custT="1"/>
      <dgm:spPr>
        <a:xfrm>
          <a:off x="2575995" y="99338"/>
          <a:ext cx="1915749" cy="797483"/>
        </a:xfrm>
        <a:solidFill>
          <a:srgbClr val="FFC000"/>
        </a:solidFill>
      </dgm:spPr>
      <dgm:t>
        <a:bodyPr/>
        <a:lstStyle/>
        <a:p>
          <a:r>
            <a:rPr lang="es-ES" sz="2400" dirty="0">
              <a:latin typeface="Gill Sans"/>
              <a:ea typeface="+mn-ea"/>
              <a:cs typeface="+mn-cs"/>
            </a:rPr>
            <a:t>Anestesia </a:t>
          </a:r>
        </a:p>
      </dgm:t>
    </dgm:pt>
    <dgm:pt modelId="{726C0C79-BCE3-4F58-B8F7-3131B158A264}" type="sibTrans" cxnId="{B8A73EC6-0DF9-45A4-9478-EABBF7D93832}">
      <dgm:prSet/>
      <dgm:spPr>
        <a:xfrm>
          <a:off x="1406160" y="285465"/>
          <a:ext cx="4255419" cy="4028456"/>
        </a:xfrm>
      </dgm:spPr>
      <dgm:t>
        <a:bodyPr/>
        <a:lstStyle/>
        <a:p>
          <a:endParaRPr lang="es-ES"/>
        </a:p>
      </dgm:t>
    </dgm:pt>
    <dgm:pt modelId="{89621D1D-11DF-4A72-9E9F-6F6A6F7B36A8}" type="parTrans" cxnId="{B8A73EC6-0DF9-45A4-9478-EABBF7D93832}">
      <dgm:prSet/>
      <dgm:spPr/>
      <dgm:t>
        <a:bodyPr/>
        <a:lstStyle/>
        <a:p>
          <a:endParaRPr lang="es-ES"/>
        </a:p>
      </dgm:t>
    </dgm:pt>
    <dgm:pt modelId="{FCF52FC0-4DE9-4DC3-B92F-A3F3CDADB128}" type="pres">
      <dgm:prSet presAssocID="{18FBFC1A-52FD-41EF-BF3D-188CE72E3B1D}" presName="Name0" presStyleCnt="0">
        <dgm:presLayoutVars>
          <dgm:dir/>
          <dgm:resizeHandles val="exact"/>
        </dgm:presLayoutVars>
      </dgm:prSet>
      <dgm:spPr/>
    </dgm:pt>
    <dgm:pt modelId="{FAB14003-1070-4CE5-8542-E805291633A5}" type="pres">
      <dgm:prSet presAssocID="{18FBFC1A-52FD-41EF-BF3D-188CE72E3B1D}" presName="cycle" presStyleCnt="0"/>
      <dgm:spPr/>
    </dgm:pt>
    <dgm:pt modelId="{6650B11B-BAEC-4948-BBCD-7F9CB1E70A57}" type="pres">
      <dgm:prSet presAssocID="{D83EC190-8483-4A9B-93D6-8F85E8F6A30F}" presName="nodeFirstNode" presStyleLbl="node1" presStyleIdx="0" presStyleCnt="4" custScaleX="73463" custScaleY="61162" custRadScaleRad="110414" custRadScaleInc="-10319">
        <dgm:presLayoutVars>
          <dgm:bulletEnabled val="1"/>
        </dgm:presLayoutVars>
      </dgm:prSet>
      <dgm:spPr/>
    </dgm:pt>
    <dgm:pt modelId="{B1EACBA3-CED1-41B1-AEDE-90AFE47F0770}" type="pres">
      <dgm:prSet presAssocID="{726C0C79-BCE3-4F58-B8F7-3131B158A264}" presName="sibTransFirstNode" presStyleLbl="bgShp" presStyleIdx="0" presStyleCnt="1" custScaleX="105634" custLinFactNeighborY="6232"/>
      <dgm:spPr/>
    </dgm:pt>
    <dgm:pt modelId="{F330372E-6F81-456E-BA55-AE585EE7D659}" type="pres">
      <dgm:prSet presAssocID="{C8FE63F0-DDF3-4E6A-AE29-B62BF2C0FBE5}" presName="nodeFollowingNodes" presStyleLbl="node1" presStyleIdx="1" presStyleCnt="4" custScaleX="73463" custScaleY="61162" custRadScaleRad="109496" custRadScaleInc="-1055">
        <dgm:presLayoutVars>
          <dgm:bulletEnabled val="1"/>
        </dgm:presLayoutVars>
      </dgm:prSet>
      <dgm:spPr/>
    </dgm:pt>
    <dgm:pt modelId="{FDE60A93-F03A-4EE7-AD10-E0ADB532EF2C}" type="pres">
      <dgm:prSet presAssocID="{61C37694-9E65-4E04-B04C-5097C4C05B47}" presName="nodeFollowingNodes" presStyleLbl="node1" presStyleIdx="2" presStyleCnt="4" custScaleX="77471" custScaleY="66344" custRadScaleRad="141170" custRadScaleInc="-1668">
        <dgm:presLayoutVars>
          <dgm:bulletEnabled val="1"/>
        </dgm:presLayoutVars>
      </dgm:prSet>
      <dgm:spPr/>
    </dgm:pt>
    <dgm:pt modelId="{4C654364-A9D3-445A-B1F0-FB150FA19FB4}" type="pres">
      <dgm:prSet presAssocID="{9A8C0EFA-B37B-4A8D-891F-5668657DC14A}" presName="nodeFollowingNodes" presStyleLbl="node1" presStyleIdx="3" presStyleCnt="4" custScaleX="75499" custScaleY="67674" custRadScaleRad="130640" custRadScaleInc="6850">
        <dgm:presLayoutVars>
          <dgm:bulletEnabled val="1"/>
        </dgm:presLayoutVars>
      </dgm:prSet>
      <dgm:spPr/>
    </dgm:pt>
  </dgm:ptLst>
  <dgm:cxnLst>
    <dgm:cxn modelId="{0B48E10F-0DE3-40F4-AE00-E724A4DCE1F9}" srcId="{18FBFC1A-52FD-41EF-BF3D-188CE72E3B1D}" destId="{C8FE63F0-DDF3-4E6A-AE29-B62BF2C0FBE5}" srcOrd="1" destOrd="0" parTransId="{479AC601-C554-4BD2-8873-DA5177B5EB72}" sibTransId="{D22616BA-25CF-4C7B-A111-F52972461320}"/>
    <dgm:cxn modelId="{C2D82022-D47C-44A2-8945-DCD274391AAF}" srcId="{18FBFC1A-52FD-41EF-BF3D-188CE72E3B1D}" destId="{61C37694-9E65-4E04-B04C-5097C4C05B47}" srcOrd="2" destOrd="0" parTransId="{972AAFB5-6008-4595-90B7-98407FDCE47D}" sibTransId="{F32E68E3-D223-4C32-8BE3-306ACCF1C548}"/>
    <dgm:cxn modelId="{3D73593B-B2AB-4564-B3AA-05E7EF22F2E7}" type="presOf" srcId="{C8FE63F0-DDF3-4E6A-AE29-B62BF2C0FBE5}" destId="{F330372E-6F81-456E-BA55-AE585EE7D659}" srcOrd="0" destOrd="0" presId="urn:microsoft.com/office/officeart/2005/8/layout/cycle3"/>
    <dgm:cxn modelId="{87DB133E-3926-4FB8-BA75-9DEECBC9E1BD}" type="presOf" srcId="{D83EC190-8483-4A9B-93D6-8F85E8F6A30F}" destId="{6650B11B-BAEC-4948-BBCD-7F9CB1E70A57}" srcOrd="0" destOrd="0" presId="urn:microsoft.com/office/officeart/2005/8/layout/cycle3"/>
    <dgm:cxn modelId="{1BC76948-D680-4194-B5D5-64529FB08145}" type="presOf" srcId="{61C37694-9E65-4E04-B04C-5097C4C05B47}" destId="{FDE60A93-F03A-4EE7-AD10-E0ADB532EF2C}" srcOrd="0" destOrd="0" presId="urn:microsoft.com/office/officeart/2005/8/layout/cycle3"/>
    <dgm:cxn modelId="{6D70AA70-380F-4796-94A8-817224C8DB48}" type="presOf" srcId="{726C0C79-BCE3-4F58-B8F7-3131B158A264}" destId="{B1EACBA3-CED1-41B1-AEDE-90AFE47F0770}" srcOrd="0" destOrd="0" presId="urn:microsoft.com/office/officeart/2005/8/layout/cycle3"/>
    <dgm:cxn modelId="{38B0018D-A370-49AA-A326-D3F186574EF7}" type="presOf" srcId="{18FBFC1A-52FD-41EF-BF3D-188CE72E3B1D}" destId="{FCF52FC0-4DE9-4DC3-B92F-A3F3CDADB128}" srcOrd="0" destOrd="0" presId="urn:microsoft.com/office/officeart/2005/8/layout/cycle3"/>
    <dgm:cxn modelId="{45C41D8D-7123-4045-AC95-2457EC6D7486}" type="presOf" srcId="{9A8C0EFA-B37B-4A8D-891F-5668657DC14A}" destId="{4C654364-A9D3-445A-B1F0-FB150FA19FB4}" srcOrd="0" destOrd="0" presId="urn:microsoft.com/office/officeart/2005/8/layout/cycle3"/>
    <dgm:cxn modelId="{B8A73EC6-0DF9-45A4-9478-EABBF7D93832}" srcId="{18FBFC1A-52FD-41EF-BF3D-188CE72E3B1D}" destId="{D83EC190-8483-4A9B-93D6-8F85E8F6A30F}" srcOrd="0" destOrd="0" parTransId="{89621D1D-11DF-4A72-9E9F-6F6A6F7B36A8}" sibTransId="{726C0C79-BCE3-4F58-B8F7-3131B158A264}"/>
    <dgm:cxn modelId="{7B759CD4-75ED-4649-BC71-5E115A45E072}" srcId="{18FBFC1A-52FD-41EF-BF3D-188CE72E3B1D}" destId="{9A8C0EFA-B37B-4A8D-891F-5668657DC14A}" srcOrd="3" destOrd="0" parTransId="{2E9B8B77-ED25-4925-80AC-61E7510C0DC9}" sibTransId="{49D85DB2-E16F-4DD5-88E7-AF556C2FD8AA}"/>
    <dgm:cxn modelId="{C9972322-4D1D-4A50-9421-9A2A8DC3B6AB}" type="presParOf" srcId="{FCF52FC0-4DE9-4DC3-B92F-A3F3CDADB128}" destId="{FAB14003-1070-4CE5-8542-E805291633A5}" srcOrd="0" destOrd="0" presId="urn:microsoft.com/office/officeart/2005/8/layout/cycle3"/>
    <dgm:cxn modelId="{4995C530-2EBF-46D2-9CE8-E36EE9F0201C}" type="presParOf" srcId="{FAB14003-1070-4CE5-8542-E805291633A5}" destId="{6650B11B-BAEC-4948-BBCD-7F9CB1E70A57}" srcOrd="0" destOrd="0" presId="urn:microsoft.com/office/officeart/2005/8/layout/cycle3"/>
    <dgm:cxn modelId="{3506B691-775D-4FF8-A9EF-788434402546}" type="presParOf" srcId="{FAB14003-1070-4CE5-8542-E805291633A5}" destId="{B1EACBA3-CED1-41B1-AEDE-90AFE47F0770}" srcOrd="1" destOrd="0" presId="urn:microsoft.com/office/officeart/2005/8/layout/cycle3"/>
    <dgm:cxn modelId="{804A60D7-A7F2-47EE-8CDF-EA4944038C7D}" type="presParOf" srcId="{FAB14003-1070-4CE5-8542-E805291633A5}" destId="{F330372E-6F81-456E-BA55-AE585EE7D659}" srcOrd="2" destOrd="0" presId="urn:microsoft.com/office/officeart/2005/8/layout/cycle3"/>
    <dgm:cxn modelId="{AC917236-1EA6-4405-A1C8-6CB9E52ECC48}" type="presParOf" srcId="{FAB14003-1070-4CE5-8542-E805291633A5}" destId="{FDE60A93-F03A-4EE7-AD10-E0ADB532EF2C}" srcOrd="3" destOrd="0" presId="urn:microsoft.com/office/officeart/2005/8/layout/cycle3"/>
    <dgm:cxn modelId="{9D07F3F6-FFD5-4E3F-8D32-504B46322515}" type="presParOf" srcId="{FAB14003-1070-4CE5-8542-E805291633A5}" destId="{4C654364-A9D3-445A-B1F0-FB150FA19FB4}" srcOrd="4"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ACBA3-CED1-41B1-AEDE-90AFE47F0770}">
      <dsp:nvSpPr>
        <dsp:cNvPr id="0" name=""/>
        <dsp:cNvSpPr/>
      </dsp:nvSpPr>
      <dsp:spPr>
        <a:xfrm>
          <a:off x="1598883" y="323708"/>
          <a:ext cx="4810413" cy="4553849"/>
        </a:xfrm>
        <a:prstGeom prst="circularArrow">
          <a:avLst>
            <a:gd name="adj1" fmla="val 4668"/>
            <a:gd name="adj2" fmla="val 272909"/>
            <a:gd name="adj3" fmla="val 13808248"/>
            <a:gd name="adj4" fmla="val 17401471"/>
            <a:gd name="adj5" fmla="val 484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50B11B-BAEC-4948-BBCD-7F9CB1E70A57}">
      <dsp:nvSpPr>
        <dsp:cNvPr id="0" name=""/>
        <dsp:cNvSpPr/>
      </dsp:nvSpPr>
      <dsp:spPr>
        <a:xfrm>
          <a:off x="2904513" y="116799"/>
          <a:ext cx="2199153" cy="91545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latin typeface="Gill Sans"/>
              <a:ea typeface="+mn-ea"/>
              <a:cs typeface="+mn-cs"/>
            </a:rPr>
            <a:t>Anetesia </a:t>
          </a:r>
        </a:p>
      </dsp:txBody>
      <dsp:txXfrm>
        <a:off x="2949202" y="161488"/>
        <a:ext cx="2109775" cy="826080"/>
      </dsp:txXfrm>
    </dsp:sp>
    <dsp:sp modelId="{F330372E-6F81-456E-BA55-AE585EE7D659}">
      <dsp:nvSpPr>
        <dsp:cNvPr id="0" name=""/>
        <dsp:cNvSpPr/>
      </dsp:nvSpPr>
      <dsp:spPr>
        <a:xfrm>
          <a:off x="4928220" y="1883323"/>
          <a:ext cx="2199153" cy="915458"/>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latin typeface="Gill Sans"/>
              <a:ea typeface="+mn-ea"/>
              <a:cs typeface="+mn-cs"/>
            </a:rPr>
            <a:t>Cardiologia</a:t>
          </a:r>
        </a:p>
      </dsp:txBody>
      <dsp:txXfrm>
        <a:off x="4972909" y="1928012"/>
        <a:ext cx="2109775" cy="826080"/>
      </dsp:txXfrm>
    </dsp:sp>
    <dsp:sp modelId="{FDE60A93-F03A-4EE7-AD10-E0ADB532EF2C}">
      <dsp:nvSpPr>
        <dsp:cNvPr id="0" name=""/>
        <dsp:cNvSpPr/>
      </dsp:nvSpPr>
      <dsp:spPr>
        <a:xfrm>
          <a:off x="3126360" y="3775336"/>
          <a:ext cx="2319134" cy="993021"/>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latin typeface="Gill Sans"/>
              <a:ea typeface="+mn-ea"/>
              <a:cs typeface="+mn-cs"/>
            </a:rPr>
            <a:t>Terapia Intensiva</a:t>
          </a:r>
        </a:p>
      </dsp:txBody>
      <dsp:txXfrm>
        <a:off x="3174835" y="3823811"/>
        <a:ext cx="2222184" cy="896071"/>
      </dsp:txXfrm>
    </dsp:sp>
    <dsp:sp modelId="{4C654364-A9D3-445A-B1F0-FB150FA19FB4}">
      <dsp:nvSpPr>
        <dsp:cNvPr id="0" name=""/>
        <dsp:cNvSpPr/>
      </dsp:nvSpPr>
      <dsp:spPr>
        <a:xfrm>
          <a:off x="979266" y="1674672"/>
          <a:ext cx="2260101" cy="1012928"/>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latin typeface="Gill Sans"/>
              <a:ea typeface="+mn-ea"/>
              <a:cs typeface="+mn-cs"/>
            </a:rPr>
            <a:t>Pediatria</a:t>
          </a:r>
        </a:p>
      </dsp:txBody>
      <dsp:txXfrm>
        <a:off x="1028713" y="1724119"/>
        <a:ext cx="2161207" cy="914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ACBA3-CED1-41B1-AEDE-90AFE47F0770}">
      <dsp:nvSpPr>
        <dsp:cNvPr id="0" name=""/>
        <dsp:cNvSpPr/>
      </dsp:nvSpPr>
      <dsp:spPr>
        <a:xfrm>
          <a:off x="1598883" y="323708"/>
          <a:ext cx="4810413" cy="4553849"/>
        </a:xfrm>
        <a:prstGeom prst="circularArrow">
          <a:avLst>
            <a:gd name="adj1" fmla="val 4668"/>
            <a:gd name="adj2" fmla="val 272909"/>
            <a:gd name="adj3" fmla="val 13808248"/>
            <a:gd name="adj4" fmla="val 17401471"/>
            <a:gd name="adj5" fmla="val 484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50B11B-BAEC-4948-BBCD-7F9CB1E70A57}">
      <dsp:nvSpPr>
        <dsp:cNvPr id="0" name=""/>
        <dsp:cNvSpPr/>
      </dsp:nvSpPr>
      <dsp:spPr>
        <a:xfrm>
          <a:off x="2904513" y="116799"/>
          <a:ext cx="2199153" cy="91545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latin typeface="Gill Sans"/>
              <a:ea typeface="+mn-ea"/>
              <a:cs typeface="+mn-cs"/>
            </a:rPr>
            <a:t>Anestesia </a:t>
          </a:r>
        </a:p>
      </dsp:txBody>
      <dsp:txXfrm>
        <a:off x="2949202" y="161488"/>
        <a:ext cx="2109775" cy="826080"/>
      </dsp:txXfrm>
    </dsp:sp>
    <dsp:sp modelId="{F330372E-6F81-456E-BA55-AE585EE7D659}">
      <dsp:nvSpPr>
        <dsp:cNvPr id="0" name=""/>
        <dsp:cNvSpPr/>
      </dsp:nvSpPr>
      <dsp:spPr>
        <a:xfrm>
          <a:off x="4928220" y="1883323"/>
          <a:ext cx="2199153" cy="915458"/>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latin typeface="Gill Sans"/>
              <a:ea typeface="+mn-ea"/>
              <a:cs typeface="+mn-cs"/>
            </a:rPr>
            <a:t>Cardiologia</a:t>
          </a:r>
        </a:p>
      </dsp:txBody>
      <dsp:txXfrm>
        <a:off x="4972909" y="1928012"/>
        <a:ext cx="2109775" cy="826080"/>
      </dsp:txXfrm>
    </dsp:sp>
    <dsp:sp modelId="{FDE60A93-F03A-4EE7-AD10-E0ADB532EF2C}">
      <dsp:nvSpPr>
        <dsp:cNvPr id="0" name=""/>
        <dsp:cNvSpPr/>
      </dsp:nvSpPr>
      <dsp:spPr>
        <a:xfrm>
          <a:off x="3126360" y="3775336"/>
          <a:ext cx="2319134" cy="993021"/>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latin typeface="Gill Sans"/>
              <a:ea typeface="+mn-ea"/>
              <a:cs typeface="+mn-cs"/>
            </a:rPr>
            <a:t>Terapia Intensiva</a:t>
          </a:r>
        </a:p>
      </dsp:txBody>
      <dsp:txXfrm>
        <a:off x="3174835" y="3823811"/>
        <a:ext cx="2222184" cy="896071"/>
      </dsp:txXfrm>
    </dsp:sp>
    <dsp:sp modelId="{4C654364-A9D3-445A-B1F0-FB150FA19FB4}">
      <dsp:nvSpPr>
        <dsp:cNvPr id="0" name=""/>
        <dsp:cNvSpPr/>
      </dsp:nvSpPr>
      <dsp:spPr>
        <a:xfrm>
          <a:off x="979266" y="1674672"/>
          <a:ext cx="2260101" cy="1012928"/>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latin typeface="Gill Sans"/>
              <a:ea typeface="+mn-ea"/>
              <a:cs typeface="+mn-cs"/>
            </a:rPr>
            <a:t>Pediatria</a:t>
          </a:r>
        </a:p>
      </dsp:txBody>
      <dsp:txXfrm>
        <a:off x="1028713" y="1724119"/>
        <a:ext cx="2161207" cy="91403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07582C-B423-4398-A4D8-F506F2B95C8C}" type="datetimeFigureOut">
              <a:rPr lang="it-IT" smtClean="0"/>
              <a:pPr/>
              <a:t>12/05/2017</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7B856-760B-41BD-9C4D-08A9AF082AFF}" type="slidenum">
              <a:rPr lang="it-IT" smtClean="0"/>
              <a:pPr/>
              <a:t>‹N›</a:t>
            </a:fld>
            <a:endParaRPr lang="it-IT"/>
          </a:p>
        </p:txBody>
      </p:sp>
    </p:spTree>
    <p:extLst>
      <p:ext uri="{BB962C8B-B14F-4D97-AF65-F5344CB8AC3E}">
        <p14:creationId xmlns:p14="http://schemas.microsoft.com/office/powerpoint/2010/main" val="2855784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urheartj.oxfordjournals.org/"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www.journals.elsevier.com/international-journal-of-cardiology/editorial-board/prof-andrew-js-coats/#contact" TargetMode="External"/><Relationship Id="rId5" Type="http://schemas.openxmlformats.org/officeDocument/2006/relationships/hyperlink" Target="http://www.journals.elsevier.com/international-journal-of-cardiology7" TargetMode="External"/><Relationship Id="rId4" Type="http://schemas.openxmlformats.org/officeDocument/2006/relationships/hyperlink" Target="http://onlinelibrary.wiley.com/journal/10.1002/(ISSN)1879-0844/issue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Arial" charset="0"/>
                <a:ea typeface="ＭＳ Ｐゴシック" charset="-128"/>
                <a:cs typeface="ＭＳ Ｐゴシック" charset="-128"/>
              </a:rPr>
              <a:t> </a:t>
            </a:r>
            <a:r>
              <a:rPr lang="en-GB" sz="1200" kern="1200" dirty="0">
                <a:solidFill>
                  <a:schemeClr val="tx1"/>
                </a:solidFill>
                <a:effectLst/>
                <a:latin typeface="Arial" charset="0"/>
                <a:ea typeface="ＭＳ Ｐゴシック" charset="-128"/>
                <a:cs typeface="ＭＳ Ｐゴシック" charset="-128"/>
              </a:rPr>
              <a:t>Impact Factor: </a:t>
            </a:r>
            <a:r>
              <a:rPr lang="en-US" sz="1200" b="1" kern="1200" dirty="0">
                <a:solidFill>
                  <a:schemeClr val="tx1"/>
                </a:solidFill>
                <a:effectLst/>
                <a:latin typeface="Arial" charset="0"/>
                <a:ea typeface="ＭＳ Ｐゴシック" charset="-128"/>
                <a:cs typeface="ＭＳ Ｐゴシック" charset="-128"/>
              </a:rPr>
              <a:t>14.723</a:t>
            </a:r>
            <a:endParaRPr lang="en-GB" sz="1200" kern="1200" dirty="0">
              <a:solidFill>
                <a:schemeClr val="tx1"/>
              </a:solidFill>
              <a:effectLst/>
              <a:latin typeface="Arial" charset="0"/>
              <a:ea typeface="ＭＳ Ｐゴシック" charset="-128"/>
              <a:cs typeface="ＭＳ Ｐゴシック" charset="-128"/>
            </a:endParaRPr>
          </a:p>
          <a:p>
            <a:r>
              <a:rPr lang="en-US" sz="1200" b="1" kern="1200" dirty="0">
                <a:solidFill>
                  <a:schemeClr val="tx1"/>
                </a:solidFill>
                <a:effectLst/>
                <a:latin typeface="Arial" charset="0"/>
                <a:ea typeface="ＭＳ Ｐゴシック" charset="-128"/>
                <a:cs typeface="ＭＳ Ｐゴシック" charset="-128"/>
              </a:rPr>
              <a:t>European Heart Journal</a:t>
            </a:r>
            <a:endParaRPr lang="en-GB" sz="1200" kern="1200" dirty="0">
              <a:solidFill>
                <a:schemeClr val="tx1"/>
              </a:solidFill>
              <a:effectLst/>
              <a:latin typeface="Arial" charset="0"/>
              <a:ea typeface="ＭＳ Ｐゴシック" charset="-128"/>
              <a:cs typeface="ＭＳ Ｐゴシック" charset="-128"/>
            </a:endParaRPr>
          </a:p>
          <a:p>
            <a:r>
              <a:rPr lang="en-US" sz="1200" u="sng" kern="1200" dirty="0">
                <a:solidFill>
                  <a:schemeClr val="tx1"/>
                </a:solidFill>
                <a:effectLst/>
                <a:latin typeface="Arial" charset="0"/>
                <a:ea typeface="ＭＳ Ｐゴシック" charset="-128"/>
                <a:cs typeface="ＭＳ Ｐゴシック" charset="-128"/>
                <a:hlinkClick r:id="rId3"/>
              </a:rPr>
              <a:t>http://eurheartj.oxfordjournals.org/</a:t>
            </a:r>
            <a:endParaRPr lang="en-GB" sz="1200" kern="1200" dirty="0">
              <a:solidFill>
                <a:schemeClr val="tx1"/>
              </a:solidFill>
              <a:effectLst/>
              <a:latin typeface="Arial" charset="0"/>
              <a:ea typeface="ＭＳ Ｐゴシック" charset="-128"/>
              <a:cs typeface="ＭＳ Ｐゴシック" charset="-128"/>
            </a:endParaRPr>
          </a:p>
          <a:p>
            <a:r>
              <a:rPr lang="en-US" sz="1200" u="none" strike="noStrike" kern="1200" dirty="0">
                <a:solidFill>
                  <a:schemeClr val="tx1"/>
                </a:solidFill>
                <a:effectLst/>
                <a:latin typeface="Arial" charset="0"/>
                <a:ea typeface="ＭＳ Ｐゴシック" charset="-128"/>
                <a:cs typeface="ＭＳ Ｐゴシック" charset="-128"/>
              </a:rPr>
              <a:t> </a:t>
            </a:r>
            <a:endParaRPr lang="en-GB" sz="1200" kern="1200" dirty="0">
              <a:solidFill>
                <a:schemeClr val="tx1"/>
              </a:solidFill>
              <a:effectLst/>
              <a:latin typeface="Arial" charset="0"/>
              <a:ea typeface="ＭＳ Ｐゴシック" charset="-128"/>
              <a:cs typeface="ＭＳ Ｐゴシック" charset="-128"/>
            </a:endParaRPr>
          </a:p>
          <a:p>
            <a:r>
              <a:rPr lang="en-US" sz="1200" u="none" strike="noStrike" kern="1200" dirty="0">
                <a:solidFill>
                  <a:schemeClr val="tx1"/>
                </a:solidFill>
                <a:effectLst/>
                <a:latin typeface="Arial" charset="0"/>
                <a:ea typeface="ＭＳ Ｐゴシック" charset="-128"/>
                <a:cs typeface="ＭＳ Ｐゴシック" charset="-128"/>
              </a:rPr>
              <a:t> </a:t>
            </a:r>
            <a:endParaRPr lang="en-GB" sz="1200" kern="1200" dirty="0">
              <a:solidFill>
                <a:schemeClr val="tx1"/>
              </a:solidFill>
              <a:effectLst/>
              <a:latin typeface="Arial" charset="0"/>
              <a:ea typeface="ＭＳ Ｐゴシック" charset="-128"/>
              <a:cs typeface="ＭＳ Ｐゴシック" charset="-128"/>
            </a:endParaRPr>
          </a:p>
          <a:p>
            <a:r>
              <a:rPr lang="en-US" sz="1200" u="none" strike="noStrike" kern="1200" dirty="0">
                <a:solidFill>
                  <a:schemeClr val="tx1"/>
                </a:solidFill>
                <a:effectLst/>
                <a:latin typeface="Arial" charset="0"/>
                <a:ea typeface="ＭＳ Ｐゴシック" charset="-128"/>
                <a:cs typeface="ＭＳ Ｐゴシック" charset="-128"/>
              </a:rPr>
              <a:t> </a:t>
            </a:r>
            <a:endParaRPr lang="en-GB" sz="1200" kern="1200" dirty="0">
              <a:solidFill>
                <a:schemeClr val="tx1"/>
              </a:solidFill>
              <a:effectLst/>
              <a:latin typeface="Arial" charset="0"/>
              <a:ea typeface="ＭＳ Ｐゴシック" charset="-128"/>
              <a:cs typeface="ＭＳ Ｐゴシック" charset="-128"/>
            </a:endParaRPr>
          </a:p>
          <a:p>
            <a:r>
              <a:rPr lang="en-GB" sz="1200" kern="1200" dirty="0">
                <a:solidFill>
                  <a:schemeClr val="tx1"/>
                </a:solidFill>
                <a:effectLst/>
                <a:latin typeface="Arial" charset="0"/>
                <a:ea typeface="ＭＳ Ｐゴシック" charset="-128"/>
                <a:cs typeface="ＭＳ Ｐゴシック" charset="-128"/>
              </a:rPr>
              <a:t>Impact Factor: </a:t>
            </a:r>
            <a:r>
              <a:rPr lang="en-GB" sz="1200" b="1" kern="1200" dirty="0">
                <a:solidFill>
                  <a:schemeClr val="tx1"/>
                </a:solidFill>
                <a:effectLst/>
                <a:latin typeface="Arial" charset="0"/>
                <a:ea typeface="ＭＳ Ｐゴシック" charset="-128"/>
                <a:cs typeface="ＭＳ Ｐゴシック" charset="-128"/>
              </a:rPr>
              <a:t>6.577</a:t>
            </a:r>
            <a:endParaRPr lang="en-GB" sz="1200" kern="1200" dirty="0">
              <a:solidFill>
                <a:schemeClr val="tx1"/>
              </a:solidFill>
              <a:effectLst/>
              <a:latin typeface="Arial" charset="0"/>
              <a:ea typeface="ＭＳ Ｐゴシック" charset="-128"/>
              <a:cs typeface="ＭＳ Ｐゴシック" charset="-128"/>
            </a:endParaRPr>
          </a:p>
          <a:p>
            <a:r>
              <a:rPr lang="en-US" sz="1200" b="1" kern="1200" dirty="0" err="1">
                <a:solidFill>
                  <a:schemeClr val="tx1"/>
                </a:solidFill>
                <a:effectLst/>
                <a:latin typeface="Arial" charset="0"/>
                <a:ea typeface="ＭＳ Ｐゴシック" charset="-128"/>
                <a:cs typeface="ＭＳ Ｐゴシック" charset="-128"/>
              </a:rPr>
              <a:t>Eur</a:t>
            </a:r>
            <a:r>
              <a:rPr lang="en-US" sz="1200" b="1" kern="1200" dirty="0">
                <a:solidFill>
                  <a:schemeClr val="tx1"/>
                </a:solidFill>
                <a:effectLst/>
                <a:latin typeface="Arial" charset="0"/>
                <a:ea typeface="ＭＳ Ｐゴシック" charset="-128"/>
                <a:cs typeface="ＭＳ Ｐゴシック" charset="-128"/>
              </a:rPr>
              <a:t> J Heart Fail	</a:t>
            </a:r>
            <a:endParaRPr lang="en-GB" sz="1200" kern="1200" dirty="0">
              <a:solidFill>
                <a:schemeClr val="tx1"/>
              </a:solidFill>
              <a:effectLst/>
              <a:latin typeface="Arial" charset="0"/>
              <a:ea typeface="ＭＳ Ｐゴシック" charset="-128"/>
              <a:cs typeface="ＭＳ Ｐゴシック" charset="-128"/>
            </a:endParaRPr>
          </a:p>
          <a:p>
            <a:r>
              <a:rPr lang="en-US" sz="1200" u="sng" kern="1200" dirty="0">
                <a:solidFill>
                  <a:schemeClr val="tx1"/>
                </a:solidFill>
                <a:effectLst/>
                <a:latin typeface="Arial" charset="0"/>
                <a:ea typeface="ＭＳ Ｐゴシック" charset="-128"/>
                <a:cs typeface="ＭＳ Ｐゴシック" charset="-128"/>
                <a:hlinkClick r:id="rId4"/>
              </a:rPr>
              <a:t>http://onlinelibrary.wiley.com/journal/10.1002/(ISSN)1879-0844/issues</a:t>
            </a:r>
            <a:r>
              <a:rPr lang="en-US" sz="1200" kern="1200" dirty="0">
                <a:solidFill>
                  <a:schemeClr val="tx1"/>
                </a:solidFill>
                <a:effectLst/>
                <a:latin typeface="Arial" charset="0"/>
                <a:ea typeface="ＭＳ Ｐゴシック" charset="-128"/>
                <a:cs typeface="ＭＳ Ｐゴシック" charset="-128"/>
              </a:rPr>
              <a:t> </a:t>
            </a:r>
            <a:endParaRPr lang="en-GB" sz="1200" kern="1200" dirty="0">
              <a:solidFill>
                <a:schemeClr val="tx1"/>
              </a:solidFill>
              <a:effectLst/>
              <a:latin typeface="Arial" charset="0"/>
              <a:ea typeface="ＭＳ Ｐゴシック" charset="-128"/>
              <a:cs typeface="ＭＳ Ｐゴシック" charset="-128"/>
            </a:endParaRPr>
          </a:p>
          <a:p>
            <a:r>
              <a:rPr lang="en-US" sz="1200" b="1" kern="1200" dirty="0">
                <a:solidFill>
                  <a:schemeClr val="tx1"/>
                </a:solidFill>
                <a:effectLst/>
                <a:latin typeface="Arial" charset="0"/>
                <a:ea typeface="ＭＳ Ｐゴシック" charset="-128"/>
                <a:cs typeface="ＭＳ Ｐゴシック" charset="-128"/>
              </a:rPr>
              <a:t> </a:t>
            </a:r>
            <a:endParaRPr lang="en-GB" sz="1200" kern="1200" dirty="0">
              <a:solidFill>
                <a:schemeClr val="tx1"/>
              </a:solidFill>
              <a:effectLst/>
              <a:latin typeface="Arial" charset="0"/>
              <a:ea typeface="ＭＳ Ｐゴシック" charset="-128"/>
              <a:cs typeface="ＭＳ Ｐゴシック" charset="-128"/>
            </a:endParaRPr>
          </a:p>
          <a:p>
            <a:r>
              <a:rPr lang="it-IT" sz="1200" b="1" kern="1200" dirty="0">
                <a:solidFill>
                  <a:schemeClr val="tx1"/>
                </a:solidFill>
                <a:effectLst/>
                <a:latin typeface="Arial" charset="0"/>
                <a:ea typeface="ＭＳ Ｐゴシック" charset="-128"/>
                <a:cs typeface="ＭＳ Ｐゴシック" charset="-128"/>
              </a:rPr>
              <a:t>Vy_A20 - </a:t>
            </a:r>
            <a:r>
              <a:rPr lang="it-IT" sz="1200" kern="1200" dirty="0">
                <a:solidFill>
                  <a:schemeClr val="tx1"/>
                </a:solidFill>
                <a:effectLst/>
                <a:latin typeface="Arial" charset="0"/>
                <a:ea typeface="ＭＳ Ｐゴシック" charset="-128"/>
                <a:cs typeface="ＭＳ Ｐゴシック" charset="-128"/>
              </a:rPr>
              <a:t>Giglioli C, Landi D, Cecchi E, Chiostri M, </a:t>
            </a:r>
            <a:r>
              <a:rPr lang="it-IT" sz="1200" kern="1200" dirty="0" err="1">
                <a:solidFill>
                  <a:schemeClr val="tx1"/>
                </a:solidFill>
                <a:effectLst/>
                <a:latin typeface="Arial" charset="0"/>
                <a:ea typeface="ＭＳ Ｐゴシック" charset="-128"/>
                <a:cs typeface="ＭＳ Ｐゴシック" charset="-128"/>
              </a:rPr>
              <a:t>Gensini</a:t>
            </a:r>
            <a:r>
              <a:rPr lang="it-IT" sz="1200" kern="1200" dirty="0">
                <a:solidFill>
                  <a:schemeClr val="tx1"/>
                </a:solidFill>
                <a:effectLst/>
                <a:latin typeface="Arial" charset="0"/>
                <a:ea typeface="ＭＳ Ｐゴシック" charset="-128"/>
                <a:cs typeface="ＭＳ Ｐゴシック" charset="-128"/>
              </a:rPr>
              <a:t> GF, Valente S, </a:t>
            </a:r>
            <a:r>
              <a:rPr lang="it-IT" sz="1200" kern="1200" dirty="0" err="1">
                <a:solidFill>
                  <a:schemeClr val="tx1"/>
                </a:solidFill>
                <a:effectLst/>
                <a:latin typeface="Arial" charset="0"/>
                <a:ea typeface="ＭＳ Ｐゴシック" charset="-128"/>
                <a:cs typeface="ＭＳ Ｐゴシック" charset="-128"/>
              </a:rPr>
              <a:t>Ciaccheri</a:t>
            </a:r>
            <a:r>
              <a:rPr lang="it-IT" sz="1200" kern="1200" dirty="0">
                <a:solidFill>
                  <a:schemeClr val="tx1"/>
                </a:solidFill>
                <a:effectLst/>
                <a:latin typeface="Arial" charset="0"/>
                <a:ea typeface="ＭＳ Ｐゴシック" charset="-128"/>
                <a:cs typeface="ＭＳ Ｐゴシック" charset="-128"/>
              </a:rPr>
              <a:t> M, Castelli G, Romano SM. </a:t>
            </a:r>
            <a:r>
              <a:rPr lang="en-US" sz="1200" kern="1200" dirty="0">
                <a:solidFill>
                  <a:schemeClr val="tx1"/>
                </a:solidFill>
                <a:effectLst/>
                <a:latin typeface="Arial" charset="0"/>
                <a:ea typeface="ＭＳ Ｐゴシック" charset="-128"/>
                <a:cs typeface="ＭＳ Ｐゴシック" charset="-128"/>
              </a:rPr>
              <a:t>Effects of </a:t>
            </a:r>
            <a:r>
              <a:rPr lang="en-US" sz="1200" kern="1200" dirty="0" err="1">
                <a:solidFill>
                  <a:schemeClr val="tx1"/>
                </a:solidFill>
                <a:effectLst/>
                <a:latin typeface="Arial" charset="0"/>
                <a:ea typeface="ＭＳ Ｐゴシック" charset="-128"/>
                <a:cs typeface="ＭＳ Ｐゴシック" charset="-128"/>
              </a:rPr>
              <a:t>ULTRAfiltration</a:t>
            </a:r>
            <a:r>
              <a:rPr lang="en-US" sz="1200" kern="1200" dirty="0">
                <a:solidFill>
                  <a:schemeClr val="tx1"/>
                </a:solidFill>
                <a:effectLst/>
                <a:latin typeface="Arial" charset="0"/>
                <a:ea typeface="ＭＳ Ｐゴシック" charset="-128"/>
                <a:cs typeface="ＭＳ Ｐゴシック" charset="-128"/>
              </a:rPr>
              <a:t> vs </a:t>
            </a:r>
            <a:r>
              <a:rPr lang="en-US" sz="1200" kern="1200" dirty="0" err="1">
                <a:solidFill>
                  <a:schemeClr val="tx1"/>
                </a:solidFill>
                <a:effectLst/>
                <a:latin typeface="Arial" charset="0"/>
                <a:ea typeface="ＭＳ Ｐゴシック" charset="-128"/>
                <a:cs typeface="ＭＳ Ｐゴシック" charset="-128"/>
              </a:rPr>
              <a:t>DIureticS</a:t>
            </a:r>
            <a:r>
              <a:rPr lang="en-US" sz="1200" kern="1200" dirty="0">
                <a:solidFill>
                  <a:schemeClr val="tx1"/>
                </a:solidFill>
                <a:effectLst/>
                <a:latin typeface="Arial" charset="0"/>
                <a:ea typeface="ＭＳ Ｐゴシック" charset="-128"/>
                <a:cs typeface="ＭＳ Ｐゴシック" charset="-128"/>
              </a:rPr>
              <a:t> on clinical </a:t>
            </a:r>
            <a:r>
              <a:rPr lang="en-US" sz="1200" kern="1200" dirty="0" err="1">
                <a:solidFill>
                  <a:schemeClr val="tx1"/>
                </a:solidFill>
                <a:effectLst/>
                <a:latin typeface="Arial" charset="0"/>
                <a:ea typeface="ＭＳ Ｐゴシック" charset="-128"/>
                <a:cs typeface="ＭＳ Ｐゴシック" charset="-128"/>
              </a:rPr>
              <a:t>neurohormonal</a:t>
            </a:r>
            <a:r>
              <a:rPr lang="en-US" sz="1200" kern="1200" dirty="0">
                <a:solidFill>
                  <a:schemeClr val="tx1"/>
                </a:solidFill>
                <a:effectLst/>
                <a:latin typeface="Arial" charset="0"/>
                <a:ea typeface="ＭＳ Ｐゴシック" charset="-128"/>
                <a:cs typeface="ＭＳ Ｐゴシック" charset="-128"/>
              </a:rPr>
              <a:t> and hemodynamic variables in patients with </a:t>
            </a:r>
            <a:r>
              <a:rPr lang="en-US" sz="1200" kern="1200" dirty="0" err="1">
                <a:solidFill>
                  <a:schemeClr val="tx1"/>
                </a:solidFill>
                <a:effectLst/>
                <a:latin typeface="Arial" charset="0"/>
                <a:ea typeface="ＭＳ Ｐゴシック" charset="-128"/>
                <a:cs typeface="ＭＳ Ｐゴシック" charset="-128"/>
              </a:rPr>
              <a:t>deCOmpensated</a:t>
            </a:r>
            <a:r>
              <a:rPr lang="en-US" sz="1200" kern="1200" dirty="0">
                <a:solidFill>
                  <a:schemeClr val="tx1"/>
                </a:solidFill>
                <a:effectLst/>
                <a:latin typeface="Arial" charset="0"/>
                <a:ea typeface="ＭＳ Ｐゴシック" charset="-128"/>
                <a:cs typeface="ＭＳ Ｐゴシック" charset="-128"/>
              </a:rPr>
              <a:t> heart failure: the </a:t>
            </a:r>
            <a:r>
              <a:rPr lang="en-US" sz="1200" b="1" kern="1200" dirty="0">
                <a:solidFill>
                  <a:schemeClr val="tx1"/>
                </a:solidFill>
                <a:effectLst/>
                <a:latin typeface="Arial" charset="0"/>
                <a:ea typeface="ＭＳ Ｐゴシック" charset="-128"/>
                <a:cs typeface="ＭＳ Ｐゴシック" charset="-128"/>
              </a:rPr>
              <a:t>ULTRADISCO study</a:t>
            </a:r>
            <a:r>
              <a:rPr lang="en-US" sz="1200" kern="1200" dirty="0">
                <a:solidFill>
                  <a:schemeClr val="tx1"/>
                </a:solidFill>
                <a:effectLst/>
                <a:latin typeface="Arial" charset="0"/>
                <a:ea typeface="ＭＳ Ｐゴシック" charset="-128"/>
                <a:cs typeface="ＭＳ Ｐゴシック" charset="-128"/>
              </a:rPr>
              <a:t>. </a:t>
            </a:r>
            <a:r>
              <a:rPr lang="en-US" sz="1200" b="1" kern="1200" dirty="0" err="1">
                <a:solidFill>
                  <a:schemeClr val="tx1"/>
                </a:solidFill>
                <a:effectLst/>
                <a:latin typeface="Arial" charset="0"/>
                <a:ea typeface="ＭＳ Ｐゴシック" charset="-128"/>
                <a:cs typeface="ＭＳ Ｐゴシック" charset="-128"/>
              </a:rPr>
              <a:t>Eur</a:t>
            </a:r>
            <a:r>
              <a:rPr lang="en-US" sz="1200" b="1" kern="1200" dirty="0">
                <a:solidFill>
                  <a:schemeClr val="tx1"/>
                </a:solidFill>
                <a:effectLst/>
                <a:latin typeface="Arial" charset="0"/>
                <a:ea typeface="ＭＳ Ｐゴシック" charset="-128"/>
                <a:cs typeface="ＭＳ Ｐゴシック" charset="-128"/>
              </a:rPr>
              <a:t> J Heart Fail</a:t>
            </a:r>
            <a:r>
              <a:rPr lang="en-US" sz="1200" kern="1200" dirty="0">
                <a:solidFill>
                  <a:schemeClr val="tx1"/>
                </a:solidFill>
                <a:effectLst/>
                <a:latin typeface="Arial" charset="0"/>
                <a:ea typeface="ＭＳ Ｐゴシック" charset="-128"/>
                <a:cs typeface="ＭＳ Ｐゴシック" charset="-128"/>
              </a:rPr>
              <a:t> 2011;13(3): 337-46.</a:t>
            </a:r>
            <a:endParaRPr lang="en-GB"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GB" sz="1200" kern="1200" dirty="0">
              <a:solidFill>
                <a:schemeClr val="tx1"/>
              </a:solidFill>
              <a:effectLst/>
              <a:latin typeface="Arial" charset="0"/>
              <a:ea typeface="ＭＳ Ｐゴシック" charset="-128"/>
              <a:cs typeface="ＭＳ Ｐゴシック" charset="-128"/>
            </a:endParaRPr>
          </a:p>
          <a:p>
            <a:r>
              <a:rPr lang="en-GB" sz="1200" kern="1200" dirty="0">
                <a:solidFill>
                  <a:schemeClr val="tx1"/>
                </a:solidFill>
                <a:effectLst/>
                <a:latin typeface="Arial" charset="0"/>
                <a:ea typeface="ＭＳ Ｐゴシック" charset="-128"/>
                <a:cs typeface="ＭＳ Ｐゴシック" charset="-128"/>
              </a:rPr>
              <a:t>Impact Factor: </a:t>
            </a:r>
            <a:r>
              <a:rPr lang="en-GB" sz="1200" b="1" kern="1200" dirty="0">
                <a:solidFill>
                  <a:schemeClr val="tx1"/>
                </a:solidFill>
                <a:effectLst/>
                <a:latin typeface="Arial" charset="0"/>
                <a:ea typeface="ＭＳ Ｐゴシック" charset="-128"/>
                <a:cs typeface="ＭＳ Ｐゴシック" charset="-128"/>
              </a:rPr>
              <a:t>6.175</a:t>
            </a:r>
            <a:endParaRPr lang="en-GB" sz="1200" kern="1200" dirty="0">
              <a:solidFill>
                <a:schemeClr val="tx1"/>
              </a:solidFill>
              <a:effectLst/>
              <a:latin typeface="Arial" charset="0"/>
              <a:ea typeface="ＭＳ Ｐゴシック" charset="-128"/>
              <a:cs typeface="ＭＳ Ｐゴシック" charset="-128"/>
            </a:endParaRPr>
          </a:p>
          <a:p>
            <a:r>
              <a:rPr lang="en-US" sz="1200" b="1" kern="1200" dirty="0">
                <a:solidFill>
                  <a:schemeClr val="tx1"/>
                </a:solidFill>
                <a:effectLst/>
                <a:latin typeface="Arial" charset="0"/>
                <a:ea typeface="ＭＳ Ｐゴシック" charset="-128"/>
                <a:cs typeface="ＭＳ Ｐゴシック" charset="-128"/>
              </a:rPr>
              <a:t>International Journal of Cardiology	</a:t>
            </a:r>
            <a:endParaRPr lang="en-GB" sz="1200" kern="1200" dirty="0">
              <a:solidFill>
                <a:schemeClr val="tx1"/>
              </a:solidFill>
              <a:effectLst/>
              <a:latin typeface="Arial" charset="0"/>
              <a:ea typeface="ＭＳ Ｐゴシック" charset="-128"/>
              <a:cs typeface="ＭＳ Ｐゴシック" charset="-128"/>
            </a:endParaRPr>
          </a:p>
          <a:p>
            <a:r>
              <a:rPr lang="en-GB" sz="1200" u="sng" kern="1200" dirty="0">
                <a:solidFill>
                  <a:schemeClr val="tx1"/>
                </a:solidFill>
                <a:effectLst/>
                <a:latin typeface="Arial" charset="0"/>
                <a:ea typeface="ＭＳ Ｐゴシック" charset="-128"/>
                <a:cs typeface="ＭＳ Ｐゴシック" charset="-128"/>
                <a:hlinkClick r:id="rId5"/>
              </a:rPr>
              <a:t>http://www.journals.elsevier.com/international-journal-of-cardiology7</a:t>
            </a:r>
            <a:endParaRPr lang="en-GB" sz="1200" kern="1200" dirty="0">
              <a:solidFill>
                <a:schemeClr val="tx1"/>
              </a:solidFill>
              <a:effectLst/>
              <a:latin typeface="Arial" charset="0"/>
              <a:ea typeface="ＭＳ Ｐゴシック" charset="-128"/>
              <a:cs typeface="ＭＳ Ｐゴシック" charset="-128"/>
            </a:endParaRPr>
          </a:p>
          <a:p>
            <a:r>
              <a:rPr lang="en-US" sz="1200" b="1" kern="1200" dirty="0">
                <a:solidFill>
                  <a:schemeClr val="tx1"/>
                </a:solidFill>
                <a:effectLst/>
                <a:latin typeface="Arial" charset="0"/>
                <a:ea typeface="ＭＳ Ｐゴシック" charset="-128"/>
                <a:cs typeface="ＭＳ Ｐゴシック" charset="-128"/>
              </a:rPr>
              <a:t>Editor-in-Chief:</a:t>
            </a:r>
            <a:r>
              <a:rPr lang="en-US" sz="1200" kern="1200" dirty="0">
                <a:solidFill>
                  <a:schemeClr val="tx1"/>
                </a:solidFill>
                <a:effectLst/>
                <a:latin typeface="Arial" charset="0"/>
                <a:ea typeface="ＭＳ Ｐゴシック" charset="-128"/>
                <a:cs typeface="ＭＳ Ｐゴシック" charset="-128"/>
              </a:rPr>
              <a:t> </a:t>
            </a:r>
            <a:r>
              <a:rPr lang="en-US" sz="1200" u="none" strike="noStrike" kern="1200" dirty="0">
                <a:solidFill>
                  <a:schemeClr val="tx1"/>
                </a:solidFill>
                <a:effectLst/>
                <a:latin typeface="Arial" charset="0"/>
                <a:ea typeface="ＭＳ Ｐゴシック" charset="-128"/>
                <a:cs typeface="ＭＳ Ｐゴシック" charset="-128"/>
                <a:hlinkClick r:id="rId6" tooltip="Prof. Andrew J.S. Coats"/>
              </a:rPr>
              <a:t>Prof. Andrew J.S. Coats</a:t>
            </a:r>
            <a:endParaRPr lang="en-GB"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GB" sz="1200" kern="1200" dirty="0">
              <a:solidFill>
                <a:schemeClr val="tx1"/>
              </a:solidFill>
              <a:effectLst/>
              <a:latin typeface="Arial" charset="0"/>
              <a:ea typeface="ＭＳ Ｐゴシック" charset="-128"/>
              <a:cs typeface="ＭＳ Ｐゴシック" charset="-128"/>
            </a:endParaRPr>
          </a:p>
          <a:p>
            <a:r>
              <a:rPr lang="en-GB" sz="1200" b="1" kern="1200" dirty="0">
                <a:solidFill>
                  <a:schemeClr val="tx1"/>
                </a:solidFill>
                <a:effectLst/>
                <a:latin typeface="Arial" charset="0"/>
                <a:ea typeface="ＭＳ Ｐゴシック" charset="-128"/>
                <a:cs typeface="ＭＳ Ｐゴシック" charset="-128"/>
              </a:rPr>
              <a:t>Vy_A29 - </a:t>
            </a:r>
            <a:r>
              <a:rPr lang="en-GB" sz="1200" kern="1200" dirty="0">
                <a:solidFill>
                  <a:schemeClr val="tx1"/>
                </a:solidFill>
                <a:effectLst/>
                <a:latin typeface="Arial" charset="0"/>
                <a:ea typeface="ＭＳ Ｐゴシック" charset="-128"/>
                <a:cs typeface="ＭＳ Ｐゴシック" charset="-128"/>
              </a:rPr>
              <a:t>Romano SM. Cardiac cycle efficiency: A new parameter able to fully evaluate the dynamic interplay of the cardiovascular system. </a:t>
            </a:r>
            <a:r>
              <a:rPr lang="en-GB" sz="1200" b="1" kern="1200" dirty="0" err="1">
                <a:solidFill>
                  <a:schemeClr val="tx1"/>
                </a:solidFill>
                <a:effectLst/>
                <a:latin typeface="Arial" charset="0"/>
                <a:ea typeface="ＭＳ Ｐゴシック" charset="-128"/>
                <a:cs typeface="ＭＳ Ｐゴシック" charset="-128"/>
              </a:rPr>
              <a:t>Int</a:t>
            </a:r>
            <a:r>
              <a:rPr lang="en-GB" sz="1200" b="1" kern="1200" dirty="0">
                <a:solidFill>
                  <a:schemeClr val="tx1"/>
                </a:solidFill>
                <a:effectLst/>
                <a:latin typeface="Arial" charset="0"/>
                <a:ea typeface="ＭＳ Ｐゴシック" charset="-128"/>
                <a:cs typeface="ＭＳ Ｐゴシック" charset="-128"/>
              </a:rPr>
              <a:t> J </a:t>
            </a:r>
            <a:r>
              <a:rPr lang="en-GB" sz="1200" b="1" kern="1200" dirty="0" err="1">
                <a:solidFill>
                  <a:schemeClr val="tx1"/>
                </a:solidFill>
                <a:effectLst/>
                <a:latin typeface="Arial" charset="0"/>
                <a:ea typeface="ＭＳ Ｐゴシック" charset="-128"/>
                <a:cs typeface="ＭＳ Ｐゴシック" charset="-128"/>
              </a:rPr>
              <a:t>Cardiol</a:t>
            </a:r>
            <a:r>
              <a:rPr lang="en-GB" sz="1200" b="1" kern="1200" dirty="0">
                <a:solidFill>
                  <a:schemeClr val="tx1"/>
                </a:solidFill>
                <a:effectLst/>
                <a:latin typeface="Arial" charset="0"/>
                <a:ea typeface="ＭＳ Ｐゴシック" charset="-128"/>
                <a:cs typeface="ＭＳ Ｐゴシック" charset="-128"/>
              </a:rPr>
              <a:t> 2012</a:t>
            </a:r>
            <a:r>
              <a:rPr lang="en-GB" sz="1200" kern="1200" dirty="0">
                <a:solidFill>
                  <a:schemeClr val="tx1"/>
                </a:solidFill>
                <a:effectLst/>
                <a:latin typeface="Arial" charset="0"/>
                <a:ea typeface="ＭＳ Ｐゴシック" charset="-128"/>
                <a:cs typeface="ＭＳ Ｐゴシック" charset="-128"/>
              </a:rPr>
              <a:t> Mar;155(2): 326-7.</a:t>
            </a:r>
          </a:p>
          <a:p>
            <a:r>
              <a:rPr lang="en-GB" sz="1200" kern="1200" dirty="0">
                <a:solidFill>
                  <a:schemeClr val="tx1"/>
                </a:solidFill>
                <a:effectLst/>
                <a:latin typeface="Arial" charset="0"/>
                <a:ea typeface="ＭＳ Ｐゴシック" charset="-128"/>
                <a:cs typeface="ＭＳ Ｐゴシック" charset="-128"/>
              </a:rPr>
              <a:t>Impact Factor: </a:t>
            </a:r>
            <a:r>
              <a:rPr lang="en-GB" sz="1200" b="1" kern="1200" dirty="0">
                <a:solidFill>
                  <a:schemeClr val="tx1"/>
                </a:solidFill>
                <a:effectLst/>
                <a:latin typeface="Arial" charset="0"/>
                <a:ea typeface="ＭＳ Ｐゴシック" charset="-128"/>
                <a:cs typeface="ＭＳ Ｐゴシック" charset="-128"/>
              </a:rPr>
              <a:t>5.544</a:t>
            </a:r>
            <a:endParaRPr lang="en-GB" sz="1200" kern="1200" dirty="0">
              <a:solidFill>
                <a:schemeClr val="tx1"/>
              </a:solidFill>
              <a:effectLst/>
              <a:latin typeface="Arial" charset="0"/>
              <a:ea typeface="ＭＳ Ｐゴシック" charset="-128"/>
              <a:cs typeface="ＭＳ Ｐゴシック" charset="-128"/>
            </a:endParaRPr>
          </a:p>
          <a:p>
            <a:r>
              <a:rPr lang="en-US" sz="1200" b="1" kern="1200" dirty="0">
                <a:solidFill>
                  <a:schemeClr val="tx1"/>
                </a:solidFill>
                <a:effectLst/>
                <a:latin typeface="Arial" charset="0"/>
                <a:ea typeface="ＭＳ Ｐゴシック" charset="-128"/>
                <a:cs typeface="ＭＳ Ｐゴシック" charset="-128"/>
              </a:rPr>
              <a:t>Intensive Care Medicine	</a:t>
            </a:r>
            <a:endParaRPr lang="en-GB" sz="1200" kern="1200" dirty="0">
              <a:solidFill>
                <a:schemeClr val="tx1"/>
              </a:solidFill>
              <a:effectLst/>
              <a:latin typeface="Arial" charset="0"/>
              <a:ea typeface="ＭＳ Ｐゴシック" charset="-128"/>
              <a:cs typeface="ＭＳ Ｐゴシック" charset="-128"/>
            </a:endParaRPr>
          </a:p>
          <a:p>
            <a:r>
              <a:rPr lang="en-GB" sz="1200" u="sng" kern="1200" dirty="0">
                <a:solidFill>
                  <a:schemeClr val="tx1"/>
                </a:solidFill>
                <a:effectLst/>
                <a:latin typeface="Arial" charset="0"/>
                <a:ea typeface="ＭＳ Ｐゴシック" charset="-128"/>
                <a:cs typeface="ＭＳ Ｐゴシック" charset="-128"/>
                <a:hlinkClick r:id="rId5"/>
              </a:rPr>
              <a:t>http://www.springer.com/medicine/critical+care+and+emergency+medicine/journal/134</a:t>
            </a:r>
            <a:endParaRPr lang="en-GB" sz="1200" kern="1200" dirty="0">
              <a:solidFill>
                <a:schemeClr val="tx1"/>
              </a:solidFill>
              <a:effectLst/>
              <a:latin typeface="Arial" charset="0"/>
              <a:ea typeface="ＭＳ Ｐゴシック" charset="-128"/>
              <a:cs typeface="ＭＳ Ｐゴシック" charset="-128"/>
            </a:endParaRPr>
          </a:p>
          <a:p>
            <a:r>
              <a:rPr lang="en-GB" sz="1200" kern="1200" dirty="0">
                <a:solidFill>
                  <a:schemeClr val="tx1"/>
                </a:solidFill>
                <a:effectLst/>
                <a:latin typeface="Arial" charset="0"/>
                <a:ea typeface="ＭＳ Ｐゴシック" charset="-128"/>
                <a:cs typeface="ＭＳ Ｐゴシック" charset="-128"/>
              </a:rPr>
              <a:t>Editor-in-Chief: </a:t>
            </a:r>
            <a:r>
              <a:rPr lang="en-GB" sz="1200" kern="1200" dirty="0" err="1">
                <a:solidFill>
                  <a:schemeClr val="tx1"/>
                </a:solidFill>
                <a:effectLst/>
                <a:latin typeface="Arial" charset="0"/>
                <a:ea typeface="ＭＳ Ｐゴシック" charset="-128"/>
                <a:cs typeface="ＭＳ Ｐゴシック" charset="-128"/>
              </a:rPr>
              <a:t>Elie</a:t>
            </a:r>
            <a:r>
              <a:rPr lang="en-GB" sz="1200" kern="1200" dirty="0">
                <a:solidFill>
                  <a:schemeClr val="tx1"/>
                </a:solidFill>
                <a:effectLst/>
                <a:latin typeface="Arial" charset="0"/>
                <a:ea typeface="ＭＳ Ｐゴシック" charset="-128"/>
                <a:cs typeface="ＭＳ Ｐゴシック" charset="-128"/>
              </a:rPr>
              <a:t> </a:t>
            </a:r>
            <a:r>
              <a:rPr lang="en-GB" sz="1200" b="1" kern="1200" dirty="0" err="1">
                <a:solidFill>
                  <a:schemeClr val="tx1"/>
                </a:solidFill>
                <a:effectLst/>
                <a:latin typeface="Arial" charset="0"/>
                <a:ea typeface="ＭＳ Ｐゴシック" charset="-128"/>
                <a:cs typeface="ＭＳ Ｐゴシック" charset="-128"/>
              </a:rPr>
              <a:t>Azoulay</a:t>
            </a:r>
            <a:endParaRPr lang="en-GB" sz="1200" kern="1200" dirty="0">
              <a:solidFill>
                <a:schemeClr val="tx1"/>
              </a:solidFill>
              <a:effectLst/>
              <a:latin typeface="Arial" charset="0"/>
              <a:ea typeface="ＭＳ Ｐゴシック" charset="-128"/>
              <a:cs typeface="ＭＳ Ｐゴシック" charset="-128"/>
            </a:endParaRPr>
          </a:p>
          <a:p>
            <a:r>
              <a:rPr lang="en-GB" sz="1200" b="1" kern="1200" dirty="0">
                <a:solidFill>
                  <a:schemeClr val="tx1"/>
                </a:solidFill>
                <a:effectLst/>
                <a:latin typeface="Arial" charset="0"/>
                <a:ea typeface="ＭＳ Ｐゴシック" charset="-128"/>
                <a:cs typeface="ＭＳ Ｐゴシック" charset="-128"/>
              </a:rPr>
              <a:t>Vy_A38 - </a:t>
            </a:r>
            <a:r>
              <a:rPr lang="en-GB" sz="1200" kern="1200" dirty="0">
                <a:solidFill>
                  <a:schemeClr val="tx1"/>
                </a:solidFill>
                <a:effectLst/>
                <a:latin typeface="Arial" charset="0"/>
                <a:ea typeface="ＭＳ Ｐゴシック" charset="-128"/>
                <a:cs typeface="ＭＳ Ｐゴシック" charset="-128"/>
              </a:rPr>
              <a:t>Scolletta S, </a:t>
            </a:r>
            <a:r>
              <a:rPr lang="en-GB" sz="1200" kern="1200" dirty="0" err="1">
                <a:solidFill>
                  <a:schemeClr val="tx1"/>
                </a:solidFill>
                <a:effectLst/>
                <a:latin typeface="Arial" charset="0"/>
                <a:ea typeface="ＭＳ Ｐゴシック" charset="-128"/>
                <a:cs typeface="ＭＳ Ｐゴシック" charset="-128"/>
              </a:rPr>
              <a:t>Bodson</a:t>
            </a:r>
            <a:r>
              <a:rPr lang="en-GB" sz="1200" kern="1200" dirty="0">
                <a:solidFill>
                  <a:schemeClr val="tx1"/>
                </a:solidFill>
                <a:effectLst/>
                <a:latin typeface="Arial" charset="0"/>
                <a:ea typeface="ＭＳ Ｐゴシック" charset="-128"/>
                <a:cs typeface="ＭＳ Ｐゴシック" charset="-128"/>
              </a:rPr>
              <a:t> L, Donadello K, Taccone FS, Devigili A, Vincent JL, De Backer D. Assessment of left ventricular function by pulse wave analysis in critically ill patients. </a:t>
            </a:r>
            <a:r>
              <a:rPr lang="en-GB" sz="1200" b="1" kern="1200" dirty="0">
                <a:solidFill>
                  <a:schemeClr val="tx1"/>
                </a:solidFill>
                <a:effectLst/>
                <a:latin typeface="Arial" charset="0"/>
                <a:ea typeface="ＭＳ Ｐゴシック" charset="-128"/>
                <a:cs typeface="ＭＳ Ｐゴシック" charset="-128"/>
              </a:rPr>
              <a:t>Intensive Care Med</a:t>
            </a:r>
            <a:r>
              <a:rPr lang="en-GB" sz="1200" kern="1200" dirty="0">
                <a:solidFill>
                  <a:schemeClr val="tx1"/>
                </a:solidFill>
                <a:effectLst/>
                <a:latin typeface="Arial" charset="0"/>
                <a:ea typeface="ＭＳ Ｐゴシック" charset="-128"/>
                <a:cs typeface="ＭＳ Ｐゴシック" charset="-128"/>
              </a:rPr>
              <a:t> 2013;39: 1025-33.</a:t>
            </a:r>
          </a:p>
          <a:p>
            <a:r>
              <a:rPr lang="en-GB" sz="1200" kern="1200" dirty="0">
                <a:solidFill>
                  <a:schemeClr val="tx1"/>
                </a:solidFill>
                <a:effectLst/>
                <a:latin typeface="Arial" charset="0"/>
                <a:ea typeface="ＭＳ Ｐゴシック" charset="-128"/>
                <a:cs typeface="ＭＳ Ｐゴシック" charset="-128"/>
              </a:rPr>
              <a:t> </a:t>
            </a:r>
          </a:p>
          <a:p>
            <a:r>
              <a:rPr lang="en-GB" sz="1200" kern="1200" dirty="0">
                <a:solidFill>
                  <a:schemeClr val="tx1"/>
                </a:solidFill>
                <a:effectLst/>
                <a:latin typeface="Arial" charset="0"/>
                <a:ea typeface="ＭＳ Ｐゴシック" charset="-128"/>
                <a:cs typeface="ＭＳ Ｐゴシック" charset="-128"/>
              </a:rPr>
              <a:t>Impact Factor: </a:t>
            </a:r>
            <a:r>
              <a:rPr lang="en-GB" sz="1200" b="1" kern="1200" dirty="0">
                <a:solidFill>
                  <a:schemeClr val="tx1"/>
                </a:solidFill>
                <a:effectLst/>
                <a:latin typeface="Arial" charset="0"/>
                <a:ea typeface="ＭＳ Ｐゴシック" charset="-128"/>
                <a:cs typeface="ＭＳ Ｐゴシック" charset="-128"/>
              </a:rPr>
              <a:t>5.04</a:t>
            </a:r>
            <a:endParaRPr lang="en-GB" sz="1200" kern="1200" dirty="0">
              <a:solidFill>
                <a:schemeClr val="tx1"/>
              </a:solidFill>
              <a:effectLst/>
              <a:latin typeface="Arial" charset="0"/>
              <a:ea typeface="ＭＳ Ｐゴシック" charset="-128"/>
              <a:cs typeface="ＭＳ Ｐゴシック" charset="-128"/>
            </a:endParaRPr>
          </a:p>
          <a:p>
            <a:r>
              <a:rPr lang="en-US" sz="1200" b="1" kern="1200" dirty="0">
                <a:solidFill>
                  <a:schemeClr val="tx1"/>
                </a:solidFill>
                <a:effectLst/>
                <a:latin typeface="Arial" charset="0"/>
                <a:ea typeface="ＭＳ Ｐゴシック" charset="-128"/>
                <a:cs typeface="ＭＳ Ｐゴシック" charset="-128"/>
              </a:rPr>
              <a:t>Critical Care</a:t>
            </a:r>
            <a:endParaRPr lang="en-GB" sz="1200" kern="1200" dirty="0">
              <a:solidFill>
                <a:schemeClr val="tx1"/>
              </a:solidFill>
              <a:effectLst/>
              <a:latin typeface="Arial" charset="0"/>
              <a:ea typeface="ＭＳ Ｐゴシック" charset="-128"/>
              <a:cs typeface="ＭＳ Ｐゴシック" charset="-128"/>
            </a:endParaRPr>
          </a:p>
          <a:p>
            <a:r>
              <a:rPr lang="en-GB" sz="1200" u="sng" kern="1200" dirty="0">
                <a:solidFill>
                  <a:schemeClr val="tx1"/>
                </a:solidFill>
                <a:effectLst/>
                <a:latin typeface="Arial" charset="0"/>
                <a:ea typeface="ＭＳ Ｐゴシック" charset="-128"/>
                <a:cs typeface="ＭＳ Ｐゴシック" charset="-128"/>
              </a:rPr>
              <a:t>http://ccforum.com/</a:t>
            </a:r>
            <a:endParaRPr lang="en-GB" sz="1200" kern="1200" dirty="0">
              <a:solidFill>
                <a:schemeClr val="tx1"/>
              </a:solidFill>
              <a:effectLst/>
              <a:latin typeface="Arial" charset="0"/>
              <a:ea typeface="ＭＳ Ｐゴシック" charset="-128"/>
              <a:cs typeface="ＭＳ Ｐゴシック" charset="-128"/>
            </a:endParaRPr>
          </a:p>
          <a:p>
            <a:r>
              <a:rPr lang="en-GB" sz="1200" kern="1200" dirty="0">
                <a:solidFill>
                  <a:schemeClr val="tx1"/>
                </a:solidFill>
                <a:effectLst/>
                <a:latin typeface="Arial" charset="0"/>
                <a:ea typeface="ＭＳ Ｐゴシック" charset="-128"/>
                <a:cs typeface="ＭＳ Ｐゴシック" charset="-128"/>
              </a:rPr>
              <a:t>Editor-in-Chief: </a:t>
            </a:r>
            <a:r>
              <a:rPr lang="en-GB" sz="1200" b="1" kern="1200" dirty="0">
                <a:solidFill>
                  <a:schemeClr val="tx1"/>
                </a:solidFill>
                <a:effectLst/>
                <a:latin typeface="Arial" charset="0"/>
                <a:ea typeface="ＭＳ Ｐゴシック" charset="-128"/>
                <a:cs typeface="ＭＳ Ｐゴシック" charset="-128"/>
              </a:rPr>
              <a:t>Jean-Louis Vincent</a:t>
            </a:r>
            <a:r>
              <a:rPr lang="en-GB" sz="1200" kern="1200" dirty="0">
                <a:solidFill>
                  <a:schemeClr val="tx1"/>
                </a:solidFill>
                <a:effectLst/>
                <a:latin typeface="Arial" charset="0"/>
                <a:ea typeface="ＭＳ Ｐゴシック" charset="-128"/>
                <a:cs typeface="ＭＳ Ｐゴシック" charset="-128"/>
              </a:rPr>
              <a:t>, </a:t>
            </a:r>
            <a:r>
              <a:rPr lang="en-GB" sz="1200" kern="1200" dirty="0" err="1">
                <a:solidFill>
                  <a:schemeClr val="tx1"/>
                </a:solidFill>
                <a:effectLst/>
                <a:latin typeface="Arial" charset="0"/>
                <a:ea typeface="ＭＳ Ｐゴシック" charset="-128"/>
                <a:cs typeface="ＭＳ Ｐゴシック" charset="-128"/>
              </a:rPr>
              <a:t>Erasme</a:t>
            </a:r>
            <a:r>
              <a:rPr lang="en-GB" sz="1200" kern="1200" dirty="0">
                <a:solidFill>
                  <a:schemeClr val="tx1"/>
                </a:solidFill>
                <a:effectLst/>
                <a:latin typeface="Arial" charset="0"/>
                <a:ea typeface="ＭＳ Ｐゴシック" charset="-128"/>
                <a:cs typeface="ＭＳ Ｐゴシック" charset="-128"/>
              </a:rPr>
              <a:t> University Hospital </a:t>
            </a:r>
          </a:p>
          <a:p>
            <a:r>
              <a:rPr lang="en-GB" sz="1200" b="1" kern="1200" dirty="0">
                <a:solidFill>
                  <a:schemeClr val="tx1"/>
                </a:solidFill>
                <a:effectLst/>
                <a:latin typeface="Arial" charset="0"/>
                <a:ea typeface="ＭＳ Ｐゴシック" charset="-128"/>
                <a:cs typeface="ＭＳ Ｐゴシック" charset="-128"/>
              </a:rPr>
              <a:t>Vy_A51 - </a:t>
            </a:r>
            <a:r>
              <a:rPr lang="en-GB" sz="1200" kern="1200" dirty="0">
                <a:solidFill>
                  <a:schemeClr val="tx1"/>
                </a:solidFill>
                <a:effectLst/>
                <a:latin typeface="Arial" charset="0"/>
                <a:ea typeface="ＭＳ Ｐゴシック" charset="-128"/>
                <a:cs typeface="ＭＳ Ｐゴシック" charset="-128"/>
              </a:rPr>
              <a:t>Romagnoli S, Ricci Z, Quattrone D, </a:t>
            </a:r>
            <a:r>
              <a:rPr lang="en-GB" sz="1200" kern="1200" dirty="0" err="1">
                <a:solidFill>
                  <a:schemeClr val="tx1"/>
                </a:solidFill>
                <a:effectLst/>
                <a:latin typeface="Arial" charset="0"/>
                <a:ea typeface="ＭＳ Ｐゴシック" charset="-128"/>
                <a:cs typeface="ＭＳ Ｐゴシック" charset="-128"/>
              </a:rPr>
              <a:t>Tofani</a:t>
            </a:r>
            <a:r>
              <a:rPr lang="en-GB" sz="1200" kern="1200" dirty="0">
                <a:solidFill>
                  <a:schemeClr val="tx1"/>
                </a:solidFill>
                <a:effectLst/>
                <a:latin typeface="Arial" charset="0"/>
                <a:ea typeface="ＭＳ Ｐゴシック" charset="-128"/>
                <a:cs typeface="ＭＳ Ｐゴシック" charset="-128"/>
              </a:rPr>
              <a:t> L, Tujjar O, Villa G, Romano SM, De </a:t>
            </a:r>
            <a:r>
              <a:rPr lang="en-GB" sz="1200" kern="1200" dirty="0" err="1">
                <a:solidFill>
                  <a:schemeClr val="tx1"/>
                </a:solidFill>
                <a:effectLst/>
                <a:latin typeface="Arial" charset="0"/>
                <a:ea typeface="ＭＳ Ｐゴシック" charset="-128"/>
                <a:cs typeface="ＭＳ Ｐゴシック" charset="-128"/>
              </a:rPr>
              <a:t>Gaudio</a:t>
            </a:r>
            <a:r>
              <a:rPr lang="en-GB" sz="1200" kern="1200" dirty="0">
                <a:solidFill>
                  <a:schemeClr val="tx1"/>
                </a:solidFill>
                <a:effectLst/>
                <a:latin typeface="Arial" charset="0"/>
                <a:ea typeface="ＭＳ Ｐゴシック" charset="-128"/>
                <a:cs typeface="ＭＳ Ｐゴシック" charset="-128"/>
              </a:rPr>
              <a:t> A. </a:t>
            </a:r>
            <a:r>
              <a:rPr lang="en-GB" sz="1200" b="1" kern="1200" dirty="0">
                <a:solidFill>
                  <a:schemeClr val="tx1"/>
                </a:solidFill>
                <a:effectLst/>
                <a:latin typeface="Arial" charset="0"/>
                <a:ea typeface="ＭＳ Ｐゴシック" charset="-128"/>
                <a:cs typeface="ＭＳ Ｐゴシック" charset="-128"/>
              </a:rPr>
              <a:t>Accuracy of invasive arterial pressure monitoring in cardiovascular patients: an observational study</a:t>
            </a:r>
            <a:r>
              <a:rPr lang="en-GB" sz="1200" kern="1200" dirty="0">
                <a:solidFill>
                  <a:schemeClr val="tx1"/>
                </a:solidFill>
                <a:effectLst/>
                <a:latin typeface="Arial" charset="0"/>
                <a:ea typeface="ＭＳ Ｐゴシック" charset="-128"/>
                <a:cs typeface="ＭＳ Ｐゴシック" charset="-128"/>
              </a:rPr>
              <a:t>. </a:t>
            </a:r>
            <a:r>
              <a:rPr lang="en-GB" sz="1200" kern="1200" dirty="0" err="1">
                <a:solidFill>
                  <a:schemeClr val="tx1"/>
                </a:solidFill>
                <a:effectLst/>
                <a:latin typeface="Arial" charset="0"/>
                <a:ea typeface="ＭＳ Ｐゴシック" charset="-128"/>
                <a:cs typeface="ＭＳ Ｐゴシック" charset="-128"/>
              </a:rPr>
              <a:t>Crit</a:t>
            </a:r>
            <a:r>
              <a:rPr lang="en-GB" sz="1200" kern="1200" dirty="0">
                <a:solidFill>
                  <a:schemeClr val="tx1"/>
                </a:solidFill>
                <a:effectLst/>
                <a:latin typeface="Arial" charset="0"/>
                <a:ea typeface="ＭＳ Ｐゴシック" charset="-128"/>
                <a:cs typeface="ＭＳ Ｐゴシック" charset="-128"/>
              </a:rPr>
              <a:t> Care 2014 Nov 30;18(6):644.</a:t>
            </a:r>
          </a:p>
          <a:p>
            <a:endParaRPr lang="en-GB" dirty="0"/>
          </a:p>
        </p:txBody>
      </p:sp>
      <p:sp>
        <p:nvSpPr>
          <p:cNvPr id="4" name="Segnaposto numero diapositiva 3"/>
          <p:cNvSpPr>
            <a:spLocks noGrp="1"/>
          </p:cNvSpPr>
          <p:nvPr>
            <p:ph type="sldNum" sz="quarter" idx="10"/>
          </p:nvPr>
        </p:nvSpPr>
        <p:spPr/>
        <p:txBody>
          <a:bodyPr/>
          <a:lstStyle/>
          <a:p>
            <a:pPr>
              <a:defRPr/>
            </a:pPr>
            <a:fld id="{32F88ED3-32AA-48DB-BEFB-651A6275C693}" type="slidenum">
              <a:rPr lang="en-US" smtClean="0"/>
              <a:pPr>
                <a:defRPr/>
              </a:pPr>
              <a:t>27</a:t>
            </a:fld>
            <a:endParaRPr lang="en-US"/>
          </a:p>
        </p:txBody>
      </p:sp>
    </p:spTree>
    <p:extLst>
      <p:ext uri="{BB962C8B-B14F-4D97-AF65-F5344CB8AC3E}">
        <p14:creationId xmlns:p14="http://schemas.microsoft.com/office/powerpoint/2010/main" val="1496116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rgbClr val="C00000"/>
                </a:solidFill>
                <a:effectLst/>
                <a:latin typeface="Arial" pitchFamily="34" charset="0"/>
                <a:ea typeface="Calibri" pitchFamily="34" charset="0"/>
                <a:cs typeface="Times New Roman" pitchFamily="18" charset="0"/>
              </a:rPr>
              <a:t>Cardioversione elettrica </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su pazienti in  Fibrillazione Atriale.</a:t>
            </a:r>
            <a:endParaRPr kumimoji="0" lang="it-IT" sz="11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+SV</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a:t>
            </a:r>
            <a:r>
              <a:rPr kumimoji="0" lang="it-IT" sz="14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+CCE</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,-SVR</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Se partono con HR&gt;90bpm sono più lenti a recuperare,</a:t>
            </a:r>
            <a:r>
              <a:rPr kumimoji="0" lang="it-IT" sz="1400" b="0" i="0" u="none" strike="noStrike" cap="none" normalizeH="0" dirty="0">
                <a:ln>
                  <a:noFill/>
                </a:ln>
                <a:solidFill>
                  <a:schemeClr val="tx1"/>
                </a:solidFill>
                <a:effectLst/>
                <a:latin typeface="Arial" pitchFamily="34" charset="0"/>
                <a:ea typeface="Calibri" pitchFamily="34" charset="0"/>
                <a:cs typeface="Times New Roman" pitchFamily="18" charset="0"/>
              </a:rPr>
              <a:t> </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ma migliorano molto di più!</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05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Vy_A43 – </a:t>
            </a:r>
            <a:r>
              <a:rPr kumimoji="0" lang="it-IT" sz="1400" b="1" i="0" u="none" strike="noStrike" cap="none" normalizeH="0" baseline="0" dirty="0">
                <a:ln>
                  <a:noFill/>
                </a:ln>
                <a:solidFill>
                  <a:srgbClr val="C00000"/>
                </a:solidFill>
                <a:effectLst/>
                <a:latin typeface="Arial" pitchFamily="34" charset="0"/>
                <a:ea typeface="Calibri" pitchFamily="34" charset="0"/>
                <a:cs typeface="Times New Roman" pitchFamily="18" charset="0"/>
              </a:rPr>
              <a:t>Intervento percutaneo alle coronarie </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sui post infartuati STEMI</a:t>
            </a:r>
          </a:p>
          <a:p>
            <a:pPr marL="0" marR="0" lvl="0" indent="0" algn="l" defTabSz="914400" rtl="0" eaLnBrk="0" fontAlgn="base" latinLnBrk="0" hangingPunct="0">
              <a:lnSpc>
                <a:spcPct val="100000"/>
              </a:lnSpc>
              <a:spcBef>
                <a:spcPct val="0"/>
              </a:spcBef>
              <a:spcAft>
                <a:spcPct val="0"/>
              </a:spcAft>
              <a:buClrTx/>
              <a:buSzTx/>
              <a:buFontTx/>
              <a:buNone/>
              <a:tabLst/>
            </a:pPr>
            <a:r>
              <a:rPr lang="it-IT" sz="1400" b="1" dirty="0">
                <a:latin typeface="Arial" pitchFamily="34" charset="0"/>
                <a:ea typeface="Calibri" pitchFamily="34" charset="0"/>
                <a:cs typeface="Times New Roman" pitchFamily="18" charset="0"/>
              </a:rPr>
              <a:t>	</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(ST </a:t>
            </a:r>
            <a:r>
              <a:rPr kumimoji="0" lang="it-IT" sz="1400" b="1" i="0" u="none" strike="noStrike" cap="none" normalizeH="0" baseline="0" dirty="0" err="1">
                <a:ln>
                  <a:noFill/>
                </a:ln>
                <a:solidFill>
                  <a:schemeClr val="tx1"/>
                </a:solidFill>
                <a:effectLst/>
                <a:latin typeface="Arial" pitchFamily="34" charset="0"/>
                <a:ea typeface="Calibri" pitchFamily="34" charset="0"/>
                <a:cs typeface="Times New Roman" pitchFamily="18" charset="0"/>
              </a:rPr>
              <a:t>segment</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1" i="0" u="none" strike="noStrike" cap="none" normalizeH="0" baseline="0" dirty="0" err="1">
                <a:ln>
                  <a:noFill/>
                </a:ln>
                <a:solidFill>
                  <a:schemeClr val="tx1"/>
                </a:solidFill>
                <a:effectLst/>
                <a:latin typeface="Arial" pitchFamily="34" charset="0"/>
                <a:ea typeface="Calibri" pitchFamily="34" charset="0"/>
                <a:cs typeface="Times New Roman" pitchFamily="18" charset="0"/>
              </a:rPr>
              <a:t>Elevation</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1" i="0" u="none" strike="noStrike" cap="none" normalizeH="0" baseline="0" dirty="0" err="1">
                <a:ln>
                  <a:noFill/>
                </a:ln>
                <a:solidFill>
                  <a:schemeClr val="tx1"/>
                </a:solidFill>
                <a:effectLst/>
                <a:latin typeface="Arial" pitchFamily="34" charset="0"/>
                <a:ea typeface="Calibri" pitchFamily="34" charset="0"/>
                <a:cs typeface="Times New Roman" pitchFamily="18" charset="0"/>
              </a:rPr>
              <a:t>Myocardial</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1"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Infarction</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a:t>
            </a:r>
            <a:endParaRPr kumimoji="0" lang="it-IT" sz="105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-HR, -SVR, = CO, </a:t>
            </a:r>
            <a:r>
              <a:rPr kumimoji="0" lang="it-IT" sz="14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+SV</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+CCE</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0" i="0" u="none" strike="noStrike" cap="none" normalizeH="0" baseline="0" dirty="0">
                <a:ln>
                  <a:noFill/>
                </a:ln>
                <a:solidFill>
                  <a:schemeClr val="tx1"/>
                </a:solidFill>
                <a:effectLst/>
                <a:latin typeface="Wingdings" pitchFamily="2" charset="2"/>
                <a:ea typeface="Calibri" pitchFamily="34" charset="0"/>
                <a:cs typeface="Times New Roman" pitchFamily="18" charset="0"/>
              </a:rPr>
              <a:t>à</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Miglioramento della performance cardiaca</a:t>
            </a:r>
            <a:endParaRPr kumimoji="0" lang="it-IT" sz="105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05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à"/>
              <a:tabLst/>
            </a:pPr>
            <a:r>
              <a:rPr kumimoji="0" lang="it-IT" sz="1400" b="1" i="0" u="none" strike="noStrike" cap="none" normalizeH="0" baseline="0" dirty="0">
                <a:ln>
                  <a:noFill/>
                </a:ln>
                <a:solidFill>
                  <a:srgbClr val="C00000"/>
                </a:solidFill>
                <a:effectLst/>
                <a:latin typeface="Arial" pitchFamily="34" charset="0"/>
                <a:ea typeface="Calibri" pitchFamily="34" charset="0"/>
                <a:cs typeface="Times New Roman" pitchFamily="18" charset="0"/>
              </a:rPr>
              <a:t>CO non è sufficiente</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 valutare l’emodinamica: è rimasto invariato perché tutti gli altri fattori hanno compensato</a:t>
            </a:r>
            <a:endParaRPr kumimoji="0" lang="it-IT" sz="1050" b="0" i="0" u="none" strike="noStrike" cap="none" normalizeH="0" baseline="0" dirty="0">
              <a:ln>
                <a:noFill/>
              </a:ln>
              <a:solidFill>
                <a:schemeClr val="tx1"/>
              </a:solidFill>
              <a:effectLst/>
              <a:latin typeface="Arial" pitchFamily="34" charset="0"/>
            </a:endParaRPr>
          </a:p>
        </p:txBody>
      </p:sp>
      <p:sp>
        <p:nvSpPr>
          <p:cNvPr id="4" name="Segnaposto numero diapositiva 3"/>
          <p:cNvSpPr>
            <a:spLocks noGrp="1"/>
          </p:cNvSpPr>
          <p:nvPr>
            <p:ph type="sldNum" sz="quarter" idx="10"/>
          </p:nvPr>
        </p:nvSpPr>
        <p:spPr/>
        <p:txBody>
          <a:bodyPr/>
          <a:lstStyle/>
          <a:p>
            <a:fld id="{A3A617FF-34DD-4C64-AB3F-57B190CB0DE8}" type="slidenum">
              <a:rPr lang="it-IT" smtClean="0"/>
              <a:pPr/>
              <a:t>60</a:t>
            </a:fld>
            <a:endParaRPr lang="it-IT"/>
          </a:p>
        </p:txBody>
      </p:sp>
    </p:spTree>
    <p:extLst>
      <p:ext uri="{BB962C8B-B14F-4D97-AF65-F5344CB8AC3E}">
        <p14:creationId xmlns:p14="http://schemas.microsoft.com/office/powerpoint/2010/main" val="648981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rgbClr val="C00000"/>
                </a:solidFill>
                <a:effectLst/>
                <a:latin typeface="Arial" pitchFamily="34" charset="0"/>
                <a:ea typeface="Calibri" pitchFamily="34" charset="0"/>
                <a:cs typeface="Times New Roman" pitchFamily="18" charset="0"/>
              </a:rPr>
              <a:t>Cardioversione elettrica </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su pazienti in  Fibrillazione Atriale.</a:t>
            </a:r>
            <a:endParaRPr kumimoji="0" lang="it-IT" sz="11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+SV</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a:t>
            </a:r>
            <a:r>
              <a:rPr kumimoji="0" lang="it-IT" sz="14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+CCE</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,-SVR</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Se partono con HR&gt;90bpm sono più lenti a recuperare,</a:t>
            </a:r>
            <a:r>
              <a:rPr kumimoji="0" lang="it-IT" sz="1400" b="0" i="0" u="none" strike="noStrike" cap="none" normalizeH="0" dirty="0">
                <a:ln>
                  <a:noFill/>
                </a:ln>
                <a:solidFill>
                  <a:schemeClr val="tx1"/>
                </a:solidFill>
                <a:effectLst/>
                <a:latin typeface="Arial" pitchFamily="34" charset="0"/>
                <a:ea typeface="Calibri" pitchFamily="34" charset="0"/>
                <a:cs typeface="Times New Roman" pitchFamily="18" charset="0"/>
              </a:rPr>
              <a:t> </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ma migliorano molto di più!</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05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Vy_A43 – </a:t>
            </a:r>
            <a:r>
              <a:rPr kumimoji="0" lang="it-IT" sz="1400" b="1" i="0" u="none" strike="noStrike" cap="none" normalizeH="0" baseline="0" dirty="0">
                <a:ln>
                  <a:noFill/>
                </a:ln>
                <a:solidFill>
                  <a:srgbClr val="C00000"/>
                </a:solidFill>
                <a:effectLst/>
                <a:latin typeface="Arial" pitchFamily="34" charset="0"/>
                <a:ea typeface="Calibri" pitchFamily="34" charset="0"/>
                <a:cs typeface="Times New Roman" pitchFamily="18" charset="0"/>
              </a:rPr>
              <a:t>Intervento percutaneo alle coronarie </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sui post infartuati STEMI</a:t>
            </a:r>
          </a:p>
          <a:p>
            <a:pPr marL="0" marR="0" lvl="0" indent="0" algn="l" defTabSz="914400" rtl="0" eaLnBrk="0" fontAlgn="base" latinLnBrk="0" hangingPunct="0">
              <a:lnSpc>
                <a:spcPct val="100000"/>
              </a:lnSpc>
              <a:spcBef>
                <a:spcPct val="0"/>
              </a:spcBef>
              <a:spcAft>
                <a:spcPct val="0"/>
              </a:spcAft>
              <a:buClrTx/>
              <a:buSzTx/>
              <a:buFontTx/>
              <a:buNone/>
              <a:tabLst/>
            </a:pPr>
            <a:r>
              <a:rPr lang="it-IT" sz="1400" b="1" dirty="0">
                <a:latin typeface="Arial" pitchFamily="34" charset="0"/>
                <a:ea typeface="Calibri" pitchFamily="34" charset="0"/>
                <a:cs typeface="Times New Roman" pitchFamily="18" charset="0"/>
              </a:rPr>
              <a:t>	</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(ST </a:t>
            </a:r>
            <a:r>
              <a:rPr kumimoji="0" lang="it-IT" sz="1400" b="1" i="0" u="none" strike="noStrike" cap="none" normalizeH="0" baseline="0" dirty="0" err="1">
                <a:ln>
                  <a:noFill/>
                </a:ln>
                <a:solidFill>
                  <a:schemeClr val="tx1"/>
                </a:solidFill>
                <a:effectLst/>
                <a:latin typeface="Arial" pitchFamily="34" charset="0"/>
                <a:ea typeface="Calibri" pitchFamily="34" charset="0"/>
                <a:cs typeface="Times New Roman" pitchFamily="18" charset="0"/>
              </a:rPr>
              <a:t>segment</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1" i="0" u="none" strike="noStrike" cap="none" normalizeH="0" baseline="0" dirty="0" err="1">
                <a:ln>
                  <a:noFill/>
                </a:ln>
                <a:solidFill>
                  <a:schemeClr val="tx1"/>
                </a:solidFill>
                <a:effectLst/>
                <a:latin typeface="Arial" pitchFamily="34" charset="0"/>
                <a:ea typeface="Calibri" pitchFamily="34" charset="0"/>
                <a:cs typeface="Times New Roman" pitchFamily="18" charset="0"/>
              </a:rPr>
              <a:t>Elevation</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1" i="0" u="none" strike="noStrike" cap="none" normalizeH="0" baseline="0" dirty="0" err="1">
                <a:ln>
                  <a:noFill/>
                </a:ln>
                <a:solidFill>
                  <a:schemeClr val="tx1"/>
                </a:solidFill>
                <a:effectLst/>
                <a:latin typeface="Arial" pitchFamily="34" charset="0"/>
                <a:ea typeface="Calibri" pitchFamily="34" charset="0"/>
                <a:cs typeface="Times New Roman" pitchFamily="18" charset="0"/>
              </a:rPr>
              <a:t>Myocardial</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1"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Infarction</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a:t>
            </a:r>
            <a:endParaRPr kumimoji="0" lang="it-IT" sz="105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-HR, -SVR, = CO, </a:t>
            </a:r>
            <a:r>
              <a:rPr kumimoji="0" lang="it-IT" sz="14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+SV</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+CCE</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0" i="0" u="none" strike="noStrike" cap="none" normalizeH="0" baseline="0" dirty="0">
                <a:ln>
                  <a:noFill/>
                </a:ln>
                <a:solidFill>
                  <a:schemeClr val="tx1"/>
                </a:solidFill>
                <a:effectLst/>
                <a:latin typeface="Wingdings" pitchFamily="2" charset="2"/>
                <a:ea typeface="Calibri" pitchFamily="34" charset="0"/>
                <a:cs typeface="Times New Roman" pitchFamily="18" charset="0"/>
              </a:rPr>
              <a:t>à</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Miglioramento della performance cardiaca</a:t>
            </a:r>
            <a:endParaRPr kumimoji="0" lang="it-IT" sz="105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05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à"/>
              <a:tabLst/>
            </a:pPr>
            <a:r>
              <a:rPr kumimoji="0" lang="it-IT" sz="1400" b="1" i="0" u="none" strike="noStrike" cap="none" normalizeH="0" baseline="0" dirty="0">
                <a:ln>
                  <a:noFill/>
                </a:ln>
                <a:solidFill>
                  <a:srgbClr val="C00000"/>
                </a:solidFill>
                <a:effectLst/>
                <a:latin typeface="Arial" pitchFamily="34" charset="0"/>
                <a:ea typeface="Calibri" pitchFamily="34" charset="0"/>
                <a:cs typeface="Times New Roman" pitchFamily="18" charset="0"/>
              </a:rPr>
              <a:t>CO non è sufficiente</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 valutare l’emodinamica: è rimasto invariato perché tutti gli altri fattori hanno compensato</a:t>
            </a:r>
            <a:endParaRPr kumimoji="0" lang="it-IT" sz="1050" b="0" i="0" u="none" strike="noStrike" cap="none" normalizeH="0" baseline="0" dirty="0">
              <a:ln>
                <a:noFill/>
              </a:ln>
              <a:solidFill>
                <a:schemeClr val="tx1"/>
              </a:solidFill>
              <a:effectLst/>
              <a:latin typeface="Arial" pitchFamily="34" charset="0"/>
            </a:endParaRPr>
          </a:p>
        </p:txBody>
      </p:sp>
      <p:sp>
        <p:nvSpPr>
          <p:cNvPr id="4" name="Segnaposto numero diapositiva 3"/>
          <p:cNvSpPr>
            <a:spLocks noGrp="1"/>
          </p:cNvSpPr>
          <p:nvPr>
            <p:ph type="sldNum" sz="quarter" idx="10"/>
          </p:nvPr>
        </p:nvSpPr>
        <p:spPr/>
        <p:txBody>
          <a:bodyPr/>
          <a:lstStyle/>
          <a:p>
            <a:fld id="{A3A617FF-34DD-4C64-AB3F-57B190CB0DE8}" type="slidenum">
              <a:rPr lang="it-IT" smtClean="0"/>
              <a:pPr/>
              <a:t>61</a:t>
            </a:fld>
            <a:endParaRPr lang="it-IT"/>
          </a:p>
        </p:txBody>
      </p:sp>
    </p:spTree>
    <p:extLst>
      <p:ext uri="{BB962C8B-B14F-4D97-AF65-F5344CB8AC3E}">
        <p14:creationId xmlns:p14="http://schemas.microsoft.com/office/powerpoint/2010/main" val="788165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rgbClr val="C00000"/>
                </a:solidFill>
                <a:effectLst/>
                <a:latin typeface="Arial" pitchFamily="34" charset="0"/>
                <a:ea typeface="Calibri" pitchFamily="34" charset="0"/>
                <a:cs typeface="Times New Roman" pitchFamily="18" charset="0"/>
              </a:rPr>
              <a:t>Cardioversione elettrica </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su pazienti in  Fibrillazione Atriale.</a:t>
            </a:r>
            <a:endParaRPr kumimoji="0" lang="it-IT" sz="11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+SV</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a:t>
            </a:r>
            <a:r>
              <a:rPr kumimoji="0" lang="it-IT" sz="14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+CCE</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,-SVR</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Se partono con HR&gt;90bpm sono più lenti a recuperare,</a:t>
            </a:r>
            <a:r>
              <a:rPr kumimoji="0" lang="it-IT" sz="1400" b="0" i="0" u="none" strike="noStrike" cap="none" normalizeH="0" dirty="0">
                <a:ln>
                  <a:noFill/>
                </a:ln>
                <a:solidFill>
                  <a:schemeClr val="tx1"/>
                </a:solidFill>
                <a:effectLst/>
                <a:latin typeface="Arial" pitchFamily="34" charset="0"/>
                <a:ea typeface="Calibri" pitchFamily="34" charset="0"/>
                <a:cs typeface="Times New Roman" pitchFamily="18" charset="0"/>
              </a:rPr>
              <a:t> </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ma migliorano molto di più!</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05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Vy_A43 – </a:t>
            </a:r>
            <a:r>
              <a:rPr kumimoji="0" lang="it-IT" sz="1400" b="1" i="0" u="none" strike="noStrike" cap="none" normalizeH="0" baseline="0" dirty="0">
                <a:ln>
                  <a:noFill/>
                </a:ln>
                <a:solidFill>
                  <a:srgbClr val="C00000"/>
                </a:solidFill>
                <a:effectLst/>
                <a:latin typeface="Arial" pitchFamily="34" charset="0"/>
                <a:ea typeface="Calibri" pitchFamily="34" charset="0"/>
                <a:cs typeface="Times New Roman" pitchFamily="18" charset="0"/>
              </a:rPr>
              <a:t>Intervento percutaneo alle coronarie </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sui post infartuati STEMI</a:t>
            </a:r>
          </a:p>
          <a:p>
            <a:pPr marL="0" marR="0" lvl="0" indent="0" algn="l" defTabSz="914400" rtl="0" eaLnBrk="0" fontAlgn="base" latinLnBrk="0" hangingPunct="0">
              <a:lnSpc>
                <a:spcPct val="100000"/>
              </a:lnSpc>
              <a:spcBef>
                <a:spcPct val="0"/>
              </a:spcBef>
              <a:spcAft>
                <a:spcPct val="0"/>
              </a:spcAft>
              <a:buClrTx/>
              <a:buSzTx/>
              <a:buFontTx/>
              <a:buNone/>
              <a:tabLst/>
            </a:pPr>
            <a:r>
              <a:rPr lang="it-IT" sz="1400" b="1" dirty="0">
                <a:latin typeface="Arial" pitchFamily="34" charset="0"/>
                <a:ea typeface="Calibri" pitchFamily="34" charset="0"/>
                <a:cs typeface="Times New Roman" pitchFamily="18" charset="0"/>
              </a:rPr>
              <a:t>	</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(ST </a:t>
            </a:r>
            <a:r>
              <a:rPr kumimoji="0" lang="it-IT" sz="1400" b="1" i="0" u="none" strike="noStrike" cap="none" normalizeH="0" baseline="0" dirty="0" err="1">
                <a:ln>
                  <a:noFill/>
                </a:ln>
                <a:solidFill>
                  <a:schemeClr val="tx1"/>
                </a:solidFill>
                <a:effectLst/>
                <a:latin typeface="Arial" pitchFamily="34" charset="0"/>
                <a:ea typeface="Calibri" pitchFamily="34" charset="0"/>
                <a:cs typeface="Times New Roman" pitchFamily="18" charset="0"/>
              </a:rPr>
              <a:t>segment</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1" i="0" u="none" strike="noStrike" cap="none" normalizeH="0" baseline="0" dirty="0" err="1">
                <a:ln>
                  <a:noFill/>
                </a:ln>
                <a:solidFill>
                  <a:schemeClr val="tx1"/>
                </a:solidFill>
                <a:effectLst/>
                <a:latin typeface="Arial" pitchFamily="34" charset="0"/>
                <a:ea typeface="Calibri" pitchFamily="34" charset="0"/>
                <a:cs typeface="Times New Roman" pitchFamily="18" charset="0"/>
              </a:rPr>
              <a:t>Elevation</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1" i="0" u="none" strike="noStrike" cap="none" normalizeH="0" baseline="0" dirty="0" err="1">
                <a:ln>
                  <a:noFill/>
                </a:ln>
                <a:solidFill>
                  <a:schemeClr val="tx1"/>
                </a:solidFill>
                <a:effectLst/>
                <a:latin typeface="Arial" pitchFamily="34" charset="0"/>
                <a:ea typeface="Calibri" pitchFamily="34" charset="0"/>
                <a:cs typeface="Times New Roman" pitchFamily="18" charset="0"/>
              </a:rPr>
              <a:t>Myocardial</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1"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Infarction</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a:t>
            </a:r>
            <a:endParaRPr kumimoji="0" lang="it-IT" sz="105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-HR, -SVR, = CO, </a:t>
            </a:r>
            <a:r>
              <a:rPr kumimoji="0" lang="it-IT" sz="14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+SV</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+CCE</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0" i="0" u="none" strike="noStrike" cap="none" normalizeH="0" baseline="0" dirty="0">
                <a:ln>
                  <a:noFill/>
                </a:ln>
                <a:solidFill>
                  <a:schemeClr val="tx1"/>
                </a:solidFill>
                <a:effectLst/>
                <a:latin typeface="Wingdings" pitchFamily="2" charset="2"/>
                <a:ea typeface="Calibri" pitchFamily="34" charset="0"/>
                <a:cs typeface="Times New Roman" pitchFamily="18" charset="0"/>
              </a:rPr>
              <a:t>à</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Miglioramento della performance cardiaca</a:t>
            </a:r>
            <a:endParaRPr kumimoji="0" lang="it-IT" sz="105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05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à"/>
              <a:tabLst/>
            </a:pPr>
            <a:r>
              <a:rPr kumimoji="0" lang="it-IT" sz="1400" b="1" i="0" u="none" strike="noStrike" cap="none" normalizeH="0" baseline="0" dirty="0">
                <a:ln>
                  <a:noFill/>
                </a:ln>
                <a:solidFill>
                  <a:srgbClr val="C00000"/>
                </a:solidFill>
                <a:effectLst/>
                <a:latin typeface="Arial" pitchFamily="34" charset="0"/>
                <a:ea typeface="Calibri" pitchFamily="34" charset="0"/>
                <a:cs typeface="Times New Roman" pitchFamily="18" charset="0"/>
              </a:rPr>
              <a:t>CO non è sufficiente</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 valutare l’emodinamica: è rimasto invariato perché tutti gli altri fattori hanno compensato</a:t>
            </a:r>
            <a:endParaRPr kumimoji="0" lang="it-IT" sz="1050" b="0" i="0" u="none" strike="noStrike" cap="none" normalizeH="0" baseline="0" dirty="0">
              <a:ln>
                <a:noFill/>
              </a:ln>
              <a:solidFill>
                <a:schemeClr val="tx1"/>
              </a:solidFill>
              <a:effectLst/>
              <a:latin typeface="Arial" pitchFamily="34" charset="0"/>
            </a:endParaRPr>
          </a:p>
        </p:txBody>
      </p:sp>
      <p:sp>
        <p:nvSpPr>
          <p:cNvPr id="4" name="Segnaposto numero diapositiva 3"/>
          <p:cNvSpPr>
            <a:spLocks noGrp="1"/>
          </p:cNvSpPr>
          <p:nvPr>
            <p:ph type="sldNum" sz="quarter" idx="10"/>
          </p:nvPr>
        </p:nvSpPr>
        <p:spPr/>
        <p:txBody>
          <a:bodyPr/>
          <a:lstStyle/>
          <a:p>
            <a:fld id="{A3A617FF-34DD-4C64-AB3F-57B190CB0DE8}" type="slidenum">
              <a:rPr lang="it-IT" smtClean="0"/>
              <a:pPr/>
              <a:t>62</a:t>
            </a:fld>
            <a:endParaRPr lang="it-IT"/>
          </a:p>
        </p:txBody>
      </p:sp>
    </p:spTree>
    <p:extLst>
      <p:ext uri="{BB962C8B-B14F-4D97-AF65-F5344CB8AC3E}">
        <p14:creationId xmlns:p14="http://schemas.microsoft.com/office/powerpoint/2010/main" val="2983093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a:defRPr/>
            </a:pPr>
            <a:fld id="{32F88ED3-32AA-48DB-BEFB-651A6275C693}" type="slidenum">
              <a:rPr lang="en-US" smtClean="0"/>
              <a:pPr>
                <a:defRPr/>
              </a:pPr>
              <a:t>29</a:t>
            </a:fld>
            <a:endParaRPr lang="en-US"/>
          </a:p>
        </p:txBody>
      </p:sp>
    </p:spTree>
    <p:extLst>
      <p:ext uri="{BB962C8B-B14F-4D97-AF65-F5344CB8AC3E}">
        <p14:creationId xmlns:p14="http://schemas.microsoft.com/office/powerpoint/2010/main" val="138584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Limitations</a:t>
            </a:r>
            <a:r>
              <a:rPr lang="it-IT" dirty="0"/>
              <a:t> of CO!</a:t>
            </a:r>
            <a:endParaRPr lang="en-GB" dirty="0"/>
          </a:p>
        </p:txBody>
      </p:sp>
      <p:sp>
        <p:nvSpPr>
          <p:cNvPr id="4" name="Segnaposto numero diapositiva 3"/>
          <p:cNvSpPr>
            <a:spLocks noGrp="1"/>
          </p:cNvSpPr>
          <p:nvPr>
            <p:ph type="sldNum" sz="quarter" idx="10"/>
          </p:nvPr>
        </p:nvSpPr>
        <p:spPr/>
        <p:txBody>
          <a:bodyPr/>
          <a:lstStyle/>
          <a:p>
            <a:pPr>
              <a:defRPr/>
            </a:pPr>
            <a:fld id="{32F88ED3-32AA-48DB-BEFB-651A6275C693}" type="slidenum">
              <a:rPr lang="en-US" smtClean="0"/>
              <a:pPr>
                <a:defRPr/>
              </a:pPr>
              <a:t>30</a:t>
            </a:fld>
            <a:endParaRPr lang="en-US"/>
          </a:p>
        </p:txBody>
      </p:sp>
    </p:spTree>
    <p:extLst>
      <p:ext uri="{BB962C8B-B14F-4D97-AF65-F5344CB8AC3E}">
        <p14:creationId xmlns:p14="http://schemas.microsoft.com/office/powerpoint/2010/main" val="604797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Influence</a:t>
            </a:r>
            <a:r>
              <a:rPr lang="it-IT" dirty="0"/>
              <a:t> of </a:t>
            </a:r>
            <a:r>
              <a:rPr lang="it-IT" dirty="0" err="1"/>
              <a:t>different</a:t>
            </a:r>
            <a:r>
              <a:rPr lang="it-IT" dirty="0"/>
              <a:t> centers</a:t>
            </a:r>
            <a:r>
              <a:rPr lang="it-IT" baseline="0" dirty="0"/>
              <a:t>: </a:t>
            </a:r>
            <a:r>
              <a:rPr lang="it-IT" baseline="0" dirty="0" err="1"/>
              <a:t>Cochran</a:t>
            </a:r>
            <a:r>
              <a:rPr lang="it-IT" baseline="0" dirty="0"/>
              <a:t> Q </a:t>
            </a:r>
            <a:r>
              <a:rPr lang="it-IT" baseline="0" dirty="0" err="1"/>
              <a:t>statistics</a:t>
            </a:r>
            <a:endParaRPr lang="en-GB" dirty="0"/>
          </a:p>
        </p:txBody>
      </p:sp>
      <p:sp>
        <p:nvSpPr>
          <p:cNvPr id="4" name="Segnaposto numero diapositiva 3"/>
          <p:cNvSpPr>
            <a:spLocks noGrp="1"/>
          </p:cNvSpPr>
          <p:nvPr>
            <p:ph type="sldNum" sz="quarter" idx="10"/>
          </p:nvPr>
        </p:nvSpPr>
        <p:spPr/>
        <p:txBody>
          <a:bodyPr/>
          <a:lstStyle/>
          <a:p>
            <a:pPr>
              <a:defRPr/>
            </a:pPr>
            <a:fld id="{32F88ED3-32AA-48DB-BEFB-651A6275C693}" type="slidenum">
              <a:rPr lang="en-US" smtClean="0"/>
              <a:pPr>
                <a:defRPr/>
              </a:pPr>
              <a:t>42</a:t>
            </a:fld>
            <a:endParaRPr lang="en-US"/>
          </a:p>
        </p:txBody>
      </p:sp>
    </p:spTree>
    <p:extLst>
      <p:ext uri="{BB962C8B-B14F-4D97-AF65-F5344CB8AC3E}">
        <p14:creationId xmlns:p14="http://schemas.microsoft.com/office/powerpoint/2010/main" val="1094208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388625"/>
            <a:r>
              <a:rPr lang="it-IT" sz="1300" dirty="0">
                <a:solidFill>
                  <a:schemeClr val="bg1"/>
                </a:solidFill>
              </a:rPr>
              <a:t>A Firenze (</a:t>
            </a:r>
            <a:r>
              <a:rPr lang="it-IT" sz="1300" dirty="0" err="1">
                <a:solidFill>
                  <a:schemeClr val="bg1"/>
                </a:solidFill>
              </a:rPr>
              <a:t>Careggi</a:t>
            </a:r>
            <a:r>
              <a:rPr lang="it-IT" sz="1300" dirty="0">
                <a:solidFill>
                  <a:schemeClr val="bg1"/>
                </a:solidFill>
              </a:rPr>
              <a:t>), seguono sempre l’emodinamica del paziente con il </a:t>
            </a:r>
            <a:r>
              <a:rPr lang="it-IT" sz="1300" dirty="0" err="1">
                <a:solidFill>
                  <a:schemeClr val="bg1"/>
                </a:solidFill>
              </a:rPr>
              <a:t>MostCare</a:t>
            </a:r>
            <a:r>
              <a:rPr lang="it-IT" sz="1300" dirty="0">
                <a:solidFill>
                  <a:schemeClr val="bg1"/>
                </a:solidFill>
              </a:rPr>
              <a:t> sia in sala di emodinamica sia in SO vascolare per 2 motivi principali:</a:t>
            </a:r>
          </a:p>
          <a:p>
            <a:pPr marL="582938" indent="-197752">
              <a:spcAft>
                <a:spcPts val="650"/>
              </a:spcAft>
              <a:buFontTx/>
              <a:buChar char="-"/>
            </a:pPr>
            <a:endParaRPr lang="it-IT" sz="1300" dirty="0">
              <a:solidFill>
                <a:schemeClr val="bg1"/>
              </a:solidFill>
            </a:endParaRPr>
          </a:p>
          <a:p>
            <a:pPr marL="582938" indent="-197752">
              <a:spcAft>
                <a:spcPts val="650"/>
              </a:spcAft>
              <a:buFontTx/>
              <a:buChar char="-"/>
            </a:pPr>
            <a:r>
              <a:rPr lang="it-IT" sz="1300" dirty="0">
                <a:solidFill>
                  <a:schemeClr val="bg1"/>
                </a:solidFill>
              </a:rPr>
              <a:t>Spesso </a:t>
            </a:r>
            <a:r>
              <a:rPr lang="it-IT" sz="1300" b="1" dirty="0">
                <a:solidFill>
                  <a:srgbClr val="FF0000"/>
                </a:solidFill>
              </a:rPr>
              <a:t>non hanno più di un’arteria </a:t>
            </a:r>
          </a:p>
          <a:p>
            <a:pPr marL="582938" indent="-197752">
              <a:spcAft>
                <a:spcPts val="650"/>
              </a:spcAft>
              <a:buFontTx/>
              <a:buChar char="-"/>
            </a:pPr>
            <a:r>
              <a:rPr lang="it-IT" sz="1300" dirty="0">
                <a:solidFill>
                  <a:schemeClr val="bg1"/>
                </a:solidFill>
              </a:rPr>
              <a:t>Il </a:t>
            </a:r>
            <a:r>
              <a:rPr lang="it-IT" sz="1300" dirty="0" err="1">
                <a:solidFill>
                  <a:schemeClr val="bg1"/>
                </a:solidFill>
              </a:rPr>
              <a:t>MostCare</a:t>
            </a:r>
            <a:r>
              <a:rPr lang="it-IT" sz="1300" dirty="0">
                <a:solidFill>
                  <a:schemeClr val="bg1"/>
                </a:solidFill>
              </a:rPr>
              <a:t> è un sistema </a:t>
            </a:r>
            <a:r>
              <a:rPr lang="it-IT" sz="1300" b="1" dirty="0">
                <a:solidFill>
                  <a:schemeClr val="bg1"/>
                </a:solidFill>
              </a:rPr>
              <a:t>NON CALIBRATO </a:t>
            </a:r>
            <a:r>
              <a:rPr lang="it-IT" sz="1300" dirty="0">
                <a:solidFill>
                  <a:schemeClr val="bg1"/>
                </a:solidFill>
              </a:rPr>
              <a:t>che </a:t>
            </a:r>
            <a:r>
              <a:rPr lang="it-IT" sz="1300" b="1" dirty="0">
                <a:solidFill>
                  <a:srgbClr val="FF0000"/>
                </a:solidFill>
              </a:rPr>
              <a:t>risponde immediatamente </a:t>
            </a:r>
            <a:r>
              <a:rPr lang="it-IT" sz="1300" dirty="0">
                <a:solidFill>
                  <a:schemeClr val="bg1"/>
                </a:solidFill>
              </a:rPr>
              <a:t>alle variazioni dell’impedenza vascolare collegate al </a:t>
            </a:r>
            <a:r>
              <a:rPr lang="it-IT" sz="1300" u="sng" dirty="0" err="1">
                <a:solidFill>
                  <a:schemeClr val="bg1"/>
                </a:solidFill>
              </a:rPr>
              <a:t>clampaggio</a:t>
            </a:r>
            <a:r>
              <a:rPr lang="it-IT" sz="1300" u="sng" dirty="0">
                <a:solidFill>
                  <a:schemeClr val="bg1"/>
                </a:solidFill>
              </a:rPr>
              <a:t>/</a:t>
            </a:r>
            <a:r>
              <a:rPr lang="it-IT" sz="1300" u="sng" dirty="0" err="1">
                <a:solidFill>
                  <a:schemeClr val="bg1"/>
                </a:solidFill>
              </a:rPr>
              <a:t>declampaggio</a:t>
            </a:r>
            <a:r>
              <a:rPr lang="it-IT" sz="1300" dirty="0">
                <a:solidFill>
                  <a:schemeClr val="bg1"/>
                </a:solidFill>
              </a:rPr>
              <a:t> dei grossi vasi</a:t>
            </a:r>
            <a:endParaRPr lang="it-IT" sz="1300" b="1" dirty="0">
              <a:solidFill>
                <a:schemeClr val="bg1"/>
              </a:solidFill>
              <a:latin typeface="Gill Sans MT" pitchFamily="34" charset="0"/>
            </a:endParaRPr>
          </a:p>
        </p:txBody>
      </p:sp>
      <p:sp>
        <p:nvSpPr>
          <p:cNvPr id="4" name="Segnaposto numero diapositiva 3"/>
          <p:cNvSpPr>
            <a:spLocks noGrp="1"/>
          </p:cNvSpPr>
          <p:nvPr>
            <p:ph type="sldNum" sz="quarter" idx="10"/>
          </p:nvPr>
        </p:nvSpPr>
        <p:spPr/>
        <p:txBody>
          <a:bodyPr/>
          <a:lstStyle/>
          <a:p>
            <a:fld id="{A3A617FF-34DD-4C64-AB3F-57B190CB0DE8}" type="slidenum">
              <a:rPr lang="it-IT" smtClean="0"/>
              <a:pPr/>
              <a:t>54</a:t>
            </a:fld>
            <a:endParaRPr lang="it-IT"/>
          </a:p>
        </p:txBody>
      </p:sp>
    </p:spTree>
    <p:extLst>
      <p:ext uri="{BB962C8B-B14F-4D97-AF65-F5344CB8AC3E}">
        <p14:creationId xmlns:p14="http://schemas.microsoft.com/office/powerpoint/2010/main" val="120079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388625"/>
            <a:r>
              <a:rPr lang="it-IT" sz="1300" dirty="0">
                <a:solidFill>
                  <a:schemeClr val="bg1"/>
                </a:solidFill>
              </a:rPr>
              <a:t>A Firenze (</a:t>
            </a:r>
            <a:r>
              <a:rPr lang="it-IT" sz="1300" dirty="0" err="1">
                <a:solidFill>
                  <a:schemeClr val="bg1"/>
                </a:solidFill>
              </a:rPr>
              <a:t>Careggi</a:t>
            </a:r>
            <a:r>
              <a:rPr lang="it-IT" sz="1300" dirty="0">
                <a:solidFill>
                  <a:schemeClr val="bg1"/>
                </a:solidFill>
              </a:rPr>
              <a:t>), seguono sempre l’emodinamica del paziente con il </a:t>
            </a:r>
            <a:r>
              <a:rPr lang="it-IT" sz="1300" dirty="0" err="1">
                <a:solidFill>
                  <a:schemeClr val="bg1"/>
                </a:solidFill>
              </a:rPr>
              <a:t>MostCare</a:t>
            </a:r>
            <a:r>
              <a:rPr lang="it-IT" sz="1300" dirty="0">
                <a:solidFill>
                  <a:schemeClr val="bg1"/>
                </a:solidFill>
              </a:rPr>
              <a:t> sia in sala di emodinamica sia in SO vascolare per 2 motivi principali:</a:t>
            </a:r>
          </a:p>
          <a:p>
            <a:pPr marL="582938" indent="-197752">
              <a:spcAft>
                <a:spcPts val="650"/>
              </a:spcAft>
              <a:buFontTx/>
              <a:buChar char="-"/>
            </a:pPr>
            <a:endParaRPr lang="it-IT" sz="1300" dirty="0">
              <a:solidFill>
                <a:schemeClr val="bg1"/>
              </a:solidFill>
            </a:endParaRPr>
          </a:p>
          <a:p>
            <a:pPr marL="582938" indent="-197752">
              <a:spcAft>
                <a:spcPts val="650"/>
              </a:spcAft>
              <a:buFontTx/>
              <a:buChar char="-"/>
            </a:pPr>
            <a:r>
              <a:rPr lang="it-IT" sz="1300" dirty="0">
                <a:solidFill>
                  <a:schemeClr val="bg1"/>
                </a:solidFill>
              </a:rPr>
              <a:t>Spesso </a:t>
            </a:r>
            <a:r>
              <a:rPr lang="it-IT" sz="1300" b="1" dirty="0">
                <a:solidFill>
                  <a:srgbClr val="FF0000"/>
                </a:solidFill>
              </a:rPr>
              <a:t>non hanno più di un’arteria </a:t>
            </a:r>
          </a:p>
          <a:p>
            <a:pPr marL="582938" indent="-197752">
              <a:spcAft>
                <a:spcPts val="650"/>
              </a:spcAft>
              <a:buFontTx/>
              <a:buChar char="-"/>
            </a:pPr>
            <a:r>
              <a:rPr lang="it-IT" sz="1300" dirty="0">
                <a:solidFill>
                  <a:schemeClr val="bg1"/>
                </a:solidFill>
              </a:rPr>
              <a:t>Il </a:t>
            </a:r>
            <a:r>
              <a:rPr lang="it-IT" sz="1300" dirty="0" err="1">
                <a:solidFill>
                  <a:schemeClr val="bg1"/>
                </a:solidFill>
              </a:rPr>
              <a:t>MostCare</a:t>
            </a:r>
            <a:r>
              <a:rPr lang="it-IT" sz="1300" dirty="0">
                <a:solidFill>
                  <a:schemeClr val="bg1"/>
                </a:solidFill>
              </a:rPr>
              <a:t> è un sistema </a:t>
            </a:r>
            <a:r>
              <a:rPr lang="it-IT" sz="1300" b="1" dirty="0">
                <a:solidFill>
                  <a:schemeClr val="bg1"/>
                </a:solidFill>
              </a:rPr>
              <a:t>NON CALIBRATO </a:t>
            </a:r>
            <a:r>
              <a:rPr lang="it-IT" sz="1300" dirty="0">
                <a:solidFill>
                  <a:schemeClr val="bg1"/>
                </a:solidFill>
              </a:rPr>
              <a:t>che </a:t>
            </a:r>
            <a:r>
              <a:rPr lang="it-IT" sz="1300" b="1" dirty="0">
                <a:solidFill>
                  <a:srgbClr val="FF0000"/>
                </a:solidFill>
              </a:rPr>
              <a:t>risponde immediatamente </a:t>
            </a:r>
            <a:r>
              <a:rPr lang="it-IT" sz="1300" dirty="0">
                <a:solidFill>
                  <a:schemeClr val="bg1"/>
                </a:solidFill>
              </a:rPr>
              <a:t>alle variazioni dell’impedenza vascolare collegate al </a:t>
            </a:r>
            <a:r>
              <a:rPr lang="it-IT" sz="1300" u="sng" dirty="0" err="1">
                <a:solidFill>
                  <a:schemeClr val="bg1"/>
                </a:solidFill>
              </a:rPr>
              <a:t>clampaggio</a:t>
            </a:r>
            <a:r>
              <a:rPr lang="it-IT" sz="1300" u="sng" dirty="0">
                <a:solidFill>
                  <a:schemeClr val="bg1"/>
                </a:solidFill>
              </a:rPr>
              <a:t>/</a:t>
            </a:r>
            <a:r>
              <a:rPr lang="it-IT" sz="1300" u="sng" dirty="0" err="1">
                <a:solidFill>
                  <a:schemeClr val="bg1"/>
                </a:solidFill>
              </a:rPr>
              <a:t>declampaggio</a:t>
            </a:r>
            <a:r>
              <a:rPr lang="it-IT" sz="1300" dirty="0">
                <a:solidFill>
                  <a:schemeClr val="bg1"/>
                </a:solidFill>
              </a:rPr>
              <a:t> dei grossi vasi</a:t>
            </a:r>
            <a:endParaRPr lang="it-IT" sz="1300" b="1" dirty="0">
              <a:solidFill>
                <a:schemeClr val="bg1"/>
              </a:solidFill>
              <a:latin typeface="Gill Sans MT" pitchFamily="34" charset="0"/>
            </a:endParaRPr>
          </a:p>
        </p:txBody>
      </p:sp>
      <p:sp>
        <p:nvSpPr>
          <p:cNvPr id="4" name="Segnaposto numero diapositiva 3"/>
          <p:cNvSpPr>
            <a:spLocks noGrp="1"/>
          </p:cNvSpPr>
          <p:nvPr>
            <p:ph type="sldNum" sz="quarter" idx="10"/>
          </p:nvPr>
        </p:nvSpPr>
        <p:spPr/>
        <p:txBody>
          <a:bodyPr/>
          <a:lstStyle/>
          <a:p>
            <a:fld id="{A3A617FF-34DD-4C64-AB3F-57B190CB0DE8}" type="slidenum">
              <a:rPr lang="it-IT" smtClean="0"/>
              <a:pPr/>
              <a:t>55</a:t>
            </a:fld>
            <a:endParaRPr lang="it-IT"/>
          </a:p>
        </p:txBody>
      </p:sp>
    </p:spTree>
    <p:extLst>
      <p:ext uri="{BB962C8B-B14F-4D97-AF65-F5344CB8AC3E}">
        <p14:creationId xmlns:p14="http://schemas.microsoft.com/office/powerpoint/2010/main" val="1634256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388625"/>
            <a:r>
              <a:rPr lang="it-IT" sz="1300" dirty="0">
                <a:solidFill>
                  <a:schemeClr val="bg1"/>
                </a:solidFill>
              </a:rPr>
              <a:t>A Firenze (</a:t>
            </a:r>
            <a:r>
              <a:rPr lang="it-IT" sz="1300" dirty="0" err="1">
                <a:solidFill>
                  <a:schemeClr val="bg1"/>
                </a:solidFill>
              </a:rPr>
              <a:t>Careggi</a:t>
            </a:r>
            <a:r>
              <a:rPr lang="it-IT" sz="1300" dirty="0">
                <a:solidFill>
                  <a:schemeClr val="bg1"/>
                </a:solidFill>
              </a:rPr>
              <a:t>), seguono sempre l’emodinamica del paziente con il </a:t>
            </a:r>
            <a:r>
              <a:rPr lang="it-IT" sz="1300" dirty="0" err="1">
                <a:solidFill>
                  <a:schemeClr val="bg1"/>
                </a:solidFill>
              </a:rPr>
              <a:t>MostCare</a:t>
            </a:r>
            <a:r>
              <a:rPr lang="it-IT" sz="1300" dirty="0">
                <a:solidFill>
                  <a:schemeClr val="bg1"/>
                </a:solidFill>
              </a:rPr>
              <a:t> sia in sala di emodinamica sia in SO vascolare per 2 motivi principali:</a:t>
            </a:r>
          </a:p>
          <a:p>
            <a:pPr marL="582938" indent="-197752">
              <a:spcAft>
                <a:spcPts val="650"/>
              </a:spcAft>
              <a:buFontTx/>
              <a:buChar char="-"/>
            </a:pPr>
            <a:endParaRPr lang="it-IT" sz="1300" dirty="0">
              <a:solidFill>
                <a:schemeClr val="bg1"/>
              </a:solidFill>
            </a:endParaRPr>
          </a:p>
          <a:p>
            <a:pPr marL="582938" indent="-197752">
              <a:spcAft>
                <a:spcPts val="650"/>
              </a:spcAft>
              <a:buFontTx/>
              <a:buChar char="-"/>
            </a:pPr>
            <a:r>
              <a:rPr lang="it-IT" sz="1300" dirty="0">
                <a:solidFill>
                  <a:schemeClr val="bg1"/>
                </a:solidFill>
              </a:rPr>
              <a:t>Spesso </a:t>
            </a:r>
            <a:r>
              <a:rPr lang="it-IT" sz="1300" b="1" dirty="0">
                <a:solidFill>
                  <a:srgbClr val="FF0000"/>
                </a:solidFill>
              </a:rPr>
              <a:t>non hanno più di un’arteria </a:t>
            </a:r>
          </a:p>
          <a:p>
            <a:pPr marL="582938" indent="-197752">
              <a:spcAft>
                <a:spcPts val="650"/>
              </a:spcAft>
              <a:buFontTx/>
              <a:buChar char="-"/>
            </a:pPr>
            <a:r>
              <a:rPr lang="it-IT" sz="1300" dirty="0">
                <a:solidFill>
                  <a:schemeClr val="bg1"/>
                </a:solidFill>
              </a:rPr>
              <a:t>Il </a:t>
            </a:r>
            <a:r>
              <a:rPr lang="it-IT" sz="1300" dirty="0" err="1">
                <a:solidFill>
                  <a:schemeClr val="bg1"/>
                </a:solidFill>
              </a:rPr>
              <a:t>MostCare</a:t>
            </a:r>
            <a:r>
              <a:rPr lang="it-IT" sz="1300" dirty="0">
                <a:solidFill>
                  <a:schemeClr val="bg1"/>
                </a:solidFill>
              </a:rPr>
              <a:t> è un sistema </a:t>
            </a:r>
            <a:r>
              <a:rPr lang="it-IT" sz="1300" b="1" dirty="0">
                <a:solidFill>
                  <a:schemeClr val="bg1"/>
                </a:solidFill>
              </a:rPr>
              <a:t>NON CALIBRATO </a:t>
            </a:r>
            <a:r>
              <a:rPr lang="it-IT" sz="1300" dirty="0">
                <a:solidFill>
                  <a:schemeClr val="bg1"/>
                </a:solidFill>
              </a:rPr>
              <a:t>che </a:t>
            </a:r>
            <a:r>
              <a:rPr lang="it-IT" sz="1300" b="1" dirty="0">
                <a:solidFill>
                  <a:srgbClr val="FF0000"/>
                </a:solidFill>
              </a:rPr>
              <a:t>risponde immediatamente </a:t>
            </a:r>
            <a:r>
              <a:rPr lang="it-IT" sz="1300" dirty="0">
                <a:solidFill>
                  <a:schemeClr val="bg1"/>
                </a:solidFill>
              </a:rPr>
              <a:t>alle variazioni dell’impedenza vascolare collegate al </a:t>
            </a:r>
            <a:r>
              <a:rPr lang="it-IT" sz="1300" u="sng" dirty="0" err="1">
                <a:solidFill>
                  <a:schemeClr val="bg1"/>
                </a:solidFill>
              </a:rPr>
              <a:t>clampaggio</a:t>
            </a:r>
            <a:r>
              <a:rPr lang="it-IT" sz="1300" u="sng" dirty="0">
                <a:solidFill>
                  <a:schemeClr val="bg1"/>
                </a:solidFill>
              </a:rPr>
              <a:t>/</a:t>
            </a:r>
            <a:r>
              <a:rPr lang="it-IT" sz="1300" u="sng" dirty="0" err="1">
                <a:solidFill>
                  <a:schemeClr val="bg1"/>
                </a:solidFill>
              </a:rPr>
              <a:t>declampaggio</a:t>
            </a:r>
            <a:r>
              <a:rPr lang="it-IT" sz="1300" dirty="0">
                <a:solidFill>
                  <a:schemeClr val="bg1"/>
                </a:solidFill>
              </a:rPr>
              <a:t> dei grossi vasi</a:t>
            </a:r>
            <a:endParaRPr lang="it-IT" sz="1300" b="1" dirty="0">
              <a:solidFill>
                <a:schemeClr val="bg1"/>
              </a:solidFill>
              <a:latin typeface="Gill Sans MT" pitchFamily="34" charset="0"/>
            </a:endParaRPr>
          </a:p>
        </p:txBody>
      </p:sp>
      <p:sp>
        <p:nvSpPr>
          <p:cNvPr id="4" name="Segnaposto numero diapositiva 3"/>
          <p:cNvSpPr>
            <a:spLocks noGrp="1"/>
          </p:cNvSpPr>
          <p:nvPr>
            <p:ph type="sldNum" sz="quarter" idx="10"/>
          </p:nvPr>
        </p:nvSpPr>
        <p:spPr/>
        <p:txBody>
          <a:bodyPr/>
          <a:lstStyle/>
          <a:p>
            <a:fld id="{A3A617FF-34DD-4C64-AB3F-57B190CB0DE8}" type="slidenum">
              <a:rPr lang="it-IT" smtClean="0"/>
              <a:pPr/>
              <a:t>57</a:t>
            </a:fld>
            <a:endParaRPr lang="it-IT"/>
          </a:p>
        </p:txBody>
      </p:sp>
    </p:spTree>
    <p:extLst>
      <p:ext uri="{BB962C8B-B14F-4D97-AF65-F5344CB8AC3E}">
        <p14:creationId xmlns:p14="http://schemas.microsoft.com/office/powerpoint/2010/main" val="2755903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388625"/>
            <a:r>
              <a:rPr lang="it-IT" sz="1300" dirty="0">
                <a:solidFill>
                  <a:schemeClr val="bg1"/>
                </a:solidFill>
              </a:rPr>
              <a:t>A Firenze (</a:t>
            </a:r>
            <a:r>
              <a:rPr lang="it-IT" sz="1300" dirty="0" err="1">
                <a:solidFill>
                  <a:schemeClr val="bg1"/>
                </a:solidFill>
              </a:rPr>
              <a:t>Careggi</a:t>
            </a:r>
            <a:r>
              <a:rPr lang="it-IT" sz="1300" dirty="0">
                <a:solidFill>
                  <a:schemeClr val="bg1"/>
                </a:solidFill>
              </a:rPr>
              <a:t>), seguono sempre l’emodinamica del paziente con il </a:t>
            </a:r>
            <a:r>
              <a:rPr lang="it-IT" sz="1300" dirty="0" err="1">
                <a:solidFill>
                  <a:schemeClr val="bg1"/>
                </a:solidFill>
              </a:rPr>
              <a:t>MostCare</a:t>
            </a:r>
            <a:r>
              <a:rPr lang="it-IT" sz="1300" dirty="0">
                <a:solidFill>
                  <a:schemeClr val="bg1"/>
                </a:solidFill>
              </a:rPr>
              <a:t> sia in sala di emodinamica sia in SO vascolare per 2 motivi principali:</a:t>
            </a:r>
          </a:p>
          <a:p>
            <a:pPr marL="582938" indent="-197752">
              <a:spcAft>
                <a:spcPts val="650"/>
              </a:spcAft>
              <a:buFontTx/>
              <a:buChar char="-"/>
            </a:pPr>
            <a:endParaRPr lang="it-IT" sz="1300" dirty="0">
              <a:solidFill>
                <a:schemeClr val="bg1"/>
              </a:solidFill>
            </a:endParaRPr>
          </a:p>
          <a:p>
            <a:pPr marL="582938" indent="-197752">
              <a:spcAft>
                <a:spcPts val="650"/>
              </a:spcAft>
              <a:buFontTx/>
              <a:buChar char="-"/>
            </a:pPr>
            <a:r>
              <a:rPr lang="it-IT" sz="1300" dirty="0">
                <a:solidFill>
                  <a:schemeClr val="bg1"/>
                </a:solidFill>
              </a:rPr>
              <a:t>Spesso </a:t>
            </a:r>
            <a:r>
              <a:rPr lang="it-IT" sz="1300" b="1" dirty="0">
                <a:solidFill>
                  <a:srgbClr val="FF0000"/>
                </a:solidFill>
              </a:rPr>
              <a:t>non hanno più di un’arteria </a:t>
            </a:r>
          </a:p>
          <a:p>
            <a:pPr marL="582938" indent="-197752">
              <a:spcAft>
                <a:spcPts val="650"/>
              </a:spcAft>
              <a:buFontTx/>
              <a:buChar char="-"/>
            </a:pPr>
            <a:r>
              <a:rPr lang="it-IT" sz="1300" dirty="0">
                <a:solidFill>
                  <a:schemeClr val="bg1"/>
                </a:solidFill>
              </a:rPr>
              <a:t>Il </a:t>
            </a:r>
            <a:r>
              <a:rPr lang="it-IT" sz="1300" dirty="0" err="1">
                <a:solidFill>
                  <a:schemeClr val="bg1"/>
                </a:solidFill>
              </a:rPr>
              <a:t>MostCare</a:t>
            </a:r>
            <a:r>
              <a:rPr lang="it-IT" sz="1300" dirty="0">
                <a:solidFill>
                  <a:schemeClr val="bg1"/>
                </a:solidFill>
              </a:rPr>
              <a:t> è un sistema </a:t>
            </a:r>
            <a:r>
              <a:rPr lang="it-IT" sz="1300" b="1" dirty="0">
                <a:solidFill>
                  <a:schemeClr val="bg1"/>
                </a:solidFill>
              </a:rPr>
              <a:t>NON CALIBRATO </a:t>
            </a:r>
            <a:r>
              <a:rPr lang="it-IT" sz="1300" dirty="0">
                <a:solidFill>
                  <a:schemeClr val="bg1"/>
                </a:solidFill>
              </a:rPr>
              <a:t>che </a:t>
            </a:r>
            <a:r>
              <a:rPr lang="it-IT" sz="1300" b="1" dirty="0">
                <a:solidFill>
                  <a:srgbClr val="FF0000"/>
                </a:solidFill>
              </a:rPr>
              <a:t>risponde immediatamente </a:t>
            </a:r>
            <a:r>
              <a:rPr lang="it-IT" sz="1300" dirty="0">
                <a:solidFill>
                  <a:schemeClr val="bg1"/>
                </a:solidFill>
              </a:rPr>
              <a:t>alle variazioni dell’impedenza vascolare collegate al </a:t>
            </a:r>
            <a:r>
              <a:rPr lang="it-IT" sz="1300" u="sng" dirty="0" err="1">
                <a:solidFill>
                  <a:schemeClr val="bg1"/>
                </a:solidFill>
              </a:rPr>
              <a:t>clampaggio</a:t>
            </a:r>
            <a:r>
              <a:rPr lang="it-IT" sz="1300" u="sng" dirty="0">
                <a:solidFill>
                  <a:schemeClr val="bg1"/>
                </a:solidFill>
              </a:rPr>
              <a:t>/</a:t>
            </a:r>
            <a:r>
              <a:rPr lang="it-IT" sz="1300" u="sng" dirty="0" err="1">
                <a:solidFill>
                  <a:schemeClr val="bg1"/>
                </a:solidFill>
              </a:rPr>
              <a:t>declampaggio</a:t>
            </a:r>
            <a:r>
              <a:rPr lang="it-IT" sz="1300" dirty="0">
                <a:solidFill>
                  <a:schemeClr val="bg1"/>
                </a:solidFill>
              </a:rPr>
              <a:t> dei grossi vasi</a:t>
            </a:r>
            <a:endParaRPr lang="it-IT" sz="1300" b="1" dirty="0">
              <a:solidFill>
                <a:schemeClr val="bg1"/>
              </a:solidFill>
              <a:latin typeface="Gill Sans MT" pitchFamily="34" charset="0"/>
            </a:endParaRPr>
          </a:p>
        </p:txBody>
      </p:sp>
      <p:sp>
        <p:nvSpPr>
          <p:cNvPr id="4" name="Segnaposto numero diapositiva 3"/>
          <p:cNvSpPr>
            <a:spLocks noGrp="1"/>
          </p:cNvSpPr>
          <p:nvPr>
            <p:ph type="sldNum" sz="quarter" idx="10"/>
          </p:nvPr>
        </p:nvSpPr>
        <p:spPr/>
        <p:txBody>
          <a:bodyPr/>
          <a:lstStyle/>
          <a:p>
            <a:fld id="{A3A617FF-34DD-4C64-AB3F-57B190CB0DE8}" type="slidenum">
              <a:rPr lang="it-IT" smtClean="0"/>
              <a:pPr/>
              <a:t>58</a:t>
            </a:fld>
            <a:endParaRPr lang="it-IT"/>
          </a:p>
        </p:txBody>
      </p:sp>
    </p:spTree>
    <p:extLst>
      <p:ext uri="{BB962C8B-B14F-4D97-AF65-F5344CB8AC3E}">
        <p14:creationId xmlns:p14="http://schemas.microsoft.com/office/powerpoint/2010/main" val="1028590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rgbClr val="C00000"/>
                </a:solidFill>
                <a:effectLst/>
                <a:latin typeface="Arial" pitchFamily="34" charset="0"/>
                <a:ea typeface="Calibri" pitchFamily="34" charset="0"/>
                <a:cs typeface="Times New Roman" pitchFamily="18" charset="0"/>
              </a:rPr>
              <a:t>Cardioversione elettrica </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su pazienti in  Fibrillazione Atriale.</a:t>
            </a:r>
            <a:endParaRPr kumimoji="0" lang="it-IT" sz="11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+SV</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a:t>
            </a:r>
            <a:r>
              <a:rPr kumimoji="0" lang="it-IT" sz="14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+CCE</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,-SVR</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Se partono con HR&gt;90bpm sono più lenti a recuperare,</a:t>
            </a:r>
            <a:r>
              <a:rPr kumimoji="0" lang="it-IT" sz="1400" b="0" i="0" u="none" strike="noStrike" cap="none" normalizeH="0" dirty="0">
                <a:ln>
                  <a:noFill/>
                </a:ln>
                <a:solidFill>
                  <a:schemeClr val="tx1"/>
                </a:solidFill>
                <a:effectLst/>
                <a:latin typeface="Arial" pitchFamily="34" charset="0"/>
                <a:ea typeface="Calibri" pitchFamily="34" charset="0"/>
                <a:cs typeface="Times New Roman" pitchFamily="18" charset="0"/>
              </a:rPr>
              <a:t> </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ma migliorano molto di più!</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05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Vy_A43 – </a:t>
            </a:r>
            <a:r>
              <a:rPr kumimoji="0" lang="it-IT" sz="1400" b="1" i="0" u="none" strike="noStrike" cap="none" normalizeH="0" baseline="0" dirty="0">
                <a:ln>
                  <a:noFill/>
                </a:ln>
                <a:solidFill>
                  <a:srgbClr val="C00000"/>
                </a:solidFill>
                <a:effectLst/>
                <a:latin typeface="Arial" pitchFamily="34" charset="0"/>
                <a:ea typeface="Calibri" pitchFamily="34" charset="0"/>
                <a:cs typeface="Times New Roman" pitchFamily="18" charset="0"/>
              </a:rPr>
              <a:t>Intervento percutaneo alle coronarie </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sui post infartuati STEMI</a:t>
            </a:r>
          </a:p>
          <a:p>
            <a:pPr marL="0" marR="0" lvl="0" indent="0" algn="l" defTabSz="914400" rtl="0" eaLnBrk="0" fontAlgn="base" latinLnBrk="0" hangingPunct="0">
              <a:lnSpc>
                <a:spcPct val="100000"/>
              </a:lnSpc>
              <a:spcBef>
                <a:spcPct val="0"/>
              </a:spcBef>
              <a:spcAft>
                <a:spcPct val="0"/>
              </a:spcAft>
              <a:buClrTx/>
              <a:buSzTx/>
              <a:buFontTx/>
              <a:buNone/>
              <a:tabLst/>
            </a:pPr>
            <a:r>
              <a:rPr lang="it-IT" sz="1400" b="1" dirty="0">
                <a:latin typeface="Arial" pitchFamily="34" charset="0"/>
                <a:ea typeface="Calibri" pitchFamily="34" charset="0"/>
                <a:cs typeface="Times New Roman" pitchFamily="18" charset="0"/>
              </a:rPr>
              <a:t>	</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(ST </a:t>
            </a:r>
            <a:r>
              <a:rPr kumimoji="0" lang="it-IT" sz="1400" b="1" i="0" u="none" strike="noStrike" cap="none" normalizeH="0" baseline="0" dirty="0" err="1">
                <a:ln>
                  <a:noFill/>
                </a:ln>
                <a:solidFill>
                  <a:schemeClr val="tx1"/>
                </a:solidFill>
                <a:effectLst/>
                <a:latin typeface="Arial" pitchFamily="34" charset="0"/>
                <a:ea typeface="Calibri" pitchFamily="34" charset="0"/>
                <a:cs typeface="Times New Roman" pitchFamily="18" charset="0"/>
              </a:rPr>
              <a:t>segment</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1" i="0" u="none" strike="noStrike" cap="none" normalizeH="0" baseline="0" dirty="0" err="1">
                <a:ln>
                  <a:noFill/>
                </a:ln>
                <a:solidFill>
                  <a:schemeClr val="tx1"/>
                </a:solidFill>
                <a:effectLst/>
                <a:latin typeface="Arial" pitchFamily="34" charset="0"/>
                <a:ea typeface="Calibri" pitchFamily="34" charset="0"/>
                <a:cs typeface="Times New Roman" pitchFamily="18" charset="0"/>
              </a:rPr>
              <a:t>Elevation</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1" i="0" u="none" strike="noStrike" cap="none" normalizeH="0" baseline="0" dirty="0" err="1">
                <a:ln>
                  <a:noFill/>
                </a:ln>
                <a:solidFill>
                  <a:schemeClr val="tx1"/>
                </a:solidFill>
                <a:effectLst/>
                <a:latin typeface="Arial" pitchFamily="34" charset="0"/>
                <a:ea typeface="Calibri" pitchFamily="34" charset="0"/>
                <a:cs typeface="Times New Roman" pitchFamily="18" charset="0"/>
              </a:rPr>
              <a:t>Myocardial</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1"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Infarction</a:t>
            </a:r>
            <a:r>
              <a:rPr kumimoji="0" lang="it-IT"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t>)</a:t>
            </a:r>
            <a:endParaRPr kumimoji="0" lang="it-IT" sz="105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-HR, -SVR, = CO, </a:t>
            </a:r>
            <a:r>
              <a:rPr kumimoji="0" lang="it-IT" sz="14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+SV</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+CCE</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t-IT" sz="1400" b="0" i="0" u="none" strike="noStrike" cap="none" normalizeH="0" baseline="0" dirty="0">
                <a:ln>
                  <a:noFill/>
                </a:ln>
                <a:solidFill>
                  <a:schemeClr val="tx1"/>
                </a:solidFill>
                <a:effectLst/>
                <a:latin typeface="Wingdings" pitchFamily="2" charset="2"/>
                <a:ea typeface="Calibri" pitchFamily="34" charset="0"/>
                <a:cs typeface="Times New Roman" pitchFamily="18" charset="0"/>
              </a:rPr>
              <a:t>à</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Miglioramento della performance cardiaca</a:t>
            </a:r>
            <a:endParaRPr kumimoji="0" lang="it-IT" sz="105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05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à"/>
              <a:tabLst/>
            </a:pPr>
            <a:r>
              <a:rPr kumimoji="0" lang="it-IT" sz="1400" b="1" i="0" u="none" strike="noStrike" cap="none" normalizeH="0" baseline="0" dirty="0">
                <a:ln>
                  <a:noFill/>
                </a:ln>
                <a:solidFill>
                  <a:srgbClr val="C00000"/>
                </a:solidFill>
                <a:effectLst/>
                <a:latin typeface="Arial" pitchFamily="34" charset="0"/>
                <a:ea typeface="Calibri" pitchFamily="34" charset="0"/>
                <a:cs typeface="Times New Roman" pitchFamily="18" charset="0"/>
              </a:rPr>
              <a:t>CO non è sufficiente</a:t>
            </a:r>
            <a:r>
              <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 valutare l’emodinamica: è rimasto invariato perché tutti gli altri fattori hanno compensato</a:t>
            </a:r>
            <a:endParaRPr kumimoji="0" lang="it-IT" sz="1050" b="0" i="0" u="none" strike="noStrike" cap="none" normalizeH="0" baseline="0" dirty="0">
              <a:ln>
                <a:noFill/>
              </a:ln>
              <a:solidFill>
                <a:schemeClr val="tx1"/>
              </a:solidFill>
              <a:effectLst/>
              <a:latin typeface="Arial" pitchFamily="34" charset="0"/>
            </a:endParaRPr>
          </a:p>
        </p:txBody>
      </p:sp>
      <p:sp>
        <p:nvSpPr>
          <p:cNvPr id="4" name="Segnaposto numero diapositiva 3"/>
          <p:cNvSpPr>
            <a:spLocks noGrp="1"/>
          </p:cNvSpPr>
          <p:nvPr>
            <p:ph type="sldNum" sz="quarter" idx="10"/>
          </p:nvPr>
        </p:nvSpPr>
        <p:spPr/>
        <p:txBody>
          <a:bodyPr/>
          <a:lstStyle/>
          <a:p>
            <a:fld id="{A3A617FF-34DD-4C64-AB3F-57B190CB0DE8}" type="slidenum">
              <a:rPr lang="it-IT" smtClean="0"/>
              <a:pPr/>
              <a:t>59</a:t>
            </a:fld>
            <a:endParaRPr lang="it-IT"/>
          </a:p>
        </p:txBody>
      </p:sp>
    </p:spTree>
    <p:extLst>
      <p:ext uri="{BB962C8B-B14F-4D97-AF65-F5344CB8AC3E}">
        <p14:creationId xmlns:p14="http://schemas.microsoft.com/office/powerpoint/2010/main" val="1193547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hyperlink" Target="http://www.vygon.es" TargetMode="Externa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hyperlink" Target="http://www.vygon.es" TargetMode="Externa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1.png"/><Relationship Id="rId4" Type="http://schemas.openxmlformats.org/officeDocument/2006/relationships/image" Target="../media/image7.pn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6E1EACC9-2FC3-4782-A440-DC81F7CEBFAA}" type="datetimeFigureOut">
              <a:rPr lang="it-IT" smtClean="0"/>
              <a:pPr/>
              <a:t>12/05/2017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D053DAC-C6A9-474F-8BEC-0629C0CE91C1}" type="slidenum">
              <a:rPr lang="it-IT" smtClean="0"/>
              <a:pPr/>
              <a:t>‹N›</a:t>
            </a:fld>
            <a:endParaRPr lang="it-IT"/>
          </a:p>
        </p:txBody>
      </p:sp>
    </p:spTree>
    <p:extLst>
      <p:ext uri="{BB962C8B-B14F-4D97-AF65-F5344CB8AC3E}">
        <p14:creationId xmlns:p14="http://schemas.microsoft.com/office/powerpoint/2010/main" val="2018266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E1EACC9-2FC3-4782-A440-DC81F7CEBFAA}" type="datetimeFigureOut">
              <a:rPr lang="it-IT" smtClean="0"/>
              <a:pPr/>
              <a:t>12/05/2017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D053DAC-C6A9-474F-8BEC-0629C0CE91C1}" type="slidenum">
              <a:rPr lang="it-IT" smtClean="0"/>
              <a:pPr/>
              <a:t>‹N›</a:t>
            </a:fld>
            <a:endParaRPr lang="it-IT"/>
          </a:p>
        </p:txBody>
      </p:sp>
    </p:spTree>
    <p:extLst>
      <p:ext uri="{BB962C8B-B14F-4D97-AF65-F5344CB8AC3E}">
        <p14:creationId xmlns:p14="http://schemas.microsoft.com/office/powerpoint/2010/main" val="22833454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6" name="Segnaposto piè di pagina 5"/>
          <p:cNvSpPr>
            <a:spLocks noGrp="1"/>
          </p:cNvSpPr>
          <p:nvPr>
            <p:ph type="ftr" sz="quarter" idx="11"/>
          </p:nvPr>
        </p:nvSpPr>
        <p:spPr/>
        <p:txBody>
          <a:bodyPr/>
          <a:lstStyle/>
          <a:p>
            <a:endParaRPr lang="it-IT">
              <a:solidFill>
                <a:srgbClr val="000000">
                  <a:tint val="75000"/>
                </a:srgbClr>
              </a:solidFill>
            </a:endParaRPr>
          </a:p>
        </p:txBody>
      </p:sp>
      <p:sp>
        <p:nvSpPr>
          <p:cNvPr id="7" name="Segnaposto numero diapositiva 6"/>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24716762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8" name="Segnaposto piè di pagina 7"/>
          <p:cNvSpPr>
            <a:spLocks noGrp="1"/>
          </p:cNvSpPr>
          <p:nvPr>
            <p:ph type="ftr" sz="quarter" idx="11"/>
          </p:nvPr>
        </p:nvSpPr>
        <p:spPr/>
        <p:txBody>
          <a:bodyPr/>
          <a:lstStyle/>
          <a:p>
            <a:endParaRPr lang="it-IT">
              <a:solidFill>
                <a:srgbClr val="000000">
                  <a:tint val="75000"/>
                </a:srgbClr>
              </a:solidFill>
            </a:endParaRPr>
          </a:p>
        </p:txBody>
      </p:sp>
      <p:sp>
        <p:nvSpPr>
          <p:cNvPr id="9" name="Segnaposto numero diapositiva 8"/>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8944479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4" name="Segnaposto piè di pagina 3"/>
          <p:cNvSpPr>
            <a:spLocks noGrp="1"/>
          </p:cNvSpPr>
          <p:nvPr>
            <p:ph type="ftr" sz="quarter" idx="11"/>
          </p:nvPr>
        </p:nvSpPr>
        <p:spPr/>
        <p:txBody>
          <a:bodyPr/>
          <a:lstStyle/>
          <a:p>
            <a:endParaRPr lang="it-IT">
              <a:solidFill>
                <a:srgbClr val="000000">
                  <a:tint val="75000"/>
                </a:srgbClr>
              </a:solidFill>
            </a:endParaRPr>
          </a:p>
        </p:txBody>
      </p:sp>
      <p:sp>
        <p:nvSpPr>
          <p:cNvPr id="5" name="Segnaposto numero diapositiva 4"/>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6891523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6" name="Segnaposto piè di pagina 5"/>
          <p:cNvSpPr>
            <a:spLocks noGrp="1"/>
          </p:cNvSpPr>
          <p:nvPr>
            <p:ph type="ftr" sz="quarter" idx="11"/>
          </p:nvPr>
        </p:nvSpPr>
        <p:spPr/>
        <p:txBody>
          <a:bodyPr/>
          <a:lstStyle/>
          <a:p>
            <a:endParaRPr lang="it-IT">
              <a:solidFill>
                <a:srgbClr val="000000">
                  <a:tint val="75000"/>
                </a:srgbClr>
              </a:solidFill>
            </a:endParaRPr>
          </a:p>
        </p:txBody>
      </p:sp>
      <p:sp>
        <p:nvSpPr>
          <p:cNvPr id="7" name="Segnaposto numero diapositiva 6"/>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7803780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6" name="Segnaposto piè di pagina 5"/>
          <p:cNvSpPr>
            <a:spLocks noGrp="1"/>
          </p:cNvSpPr>
          <p:nvPr>
            <p:ph type="ftr" sz="quarter" idx="11"/>
          </p:nvPr>
        </p:nvSpPr>
        <p:spPr/>
        <p:txBody>
          <a:bodyPr/>
          <a:lstStyle/>
          <a:p>
            <a:endParaRPr lang="it-IT">
              <a:solidFill>
                <a:srgbClr val="000000">
                  <a:tint val="75000"/>
                </a:srgbClr>
              </a:solidFill>
            </a:endParaRPr>
          </a:p>
        </p:txBody>
      </p:sp>
      <p:sp>
        <p:nvSpPr>
          <p:cNvPr id="7" name="Segnaposto numero diapositiva 6"/>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27282539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5" name="Segnaposto piè di pagina 4"/>
          <p:cNvSpPr>
            <a:spLocks noGrp="1"/>
          </p:cNvSpPr>
          <p:nvPr>
            <p:ph type="ftr" sz="quarter" idx="11"/>
          </p:nvPr>
        </p:nvSpPr>
        <p:spPr/>
        <p:txBody>
          <a:bodyPr/>
          <a:lstStyle/>
          <a:p>
            <a:endParaRPr lang="it-IT">
              <a:solidFill>
                <a:srgbClr val="000000">
                  <a:tint val="75000"/>
                </a:srgbClr>
              </a:solidFill>
            </a:endParaRPr>
          </a:p>
        </p:txBody>
      </p:sp>
      <p:sp>
        <p:nvSpPr>
          <p:cNvPr id="6" name="Segnaposto numero diapositiva 5"/>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13164319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5" name="Segnaposto piè di pagina 4"/>
          <p:cNvSpPr>
            <a:spLocks noGrp="1"/>
          </p:cNvSpPr>
          <p:nvPr>
            <p:ph type="ftr" sz="quarter" idx="11"/>
          </p:nvPr>
        </p:nvSpPr>
        <p:spPr/>
        <p:txBody>
          <a:bodyPr/>
          <a:lstStyle/>
          <a:p>
            <a:endParaRPr lang="it-IT">
              <a:solidFill>
                <a:srgbClr val="000000">
                  <a:tint val="75000"/>
                </a:srgbClr>
              </a:solidFill>
            </a:endParaRPr>
          </a:p>
        </p:txBody>
      </p:sp>
      <p:sp>
        <p:nvSpPr>
          <p:cNvPr id="6" name="Segnaposto numero diapositiva 5"/>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13811669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cSld name="1_Diapositiva titolo">
    <p:bg>
      <p:bgPr>
        <a:solidFill>
          <a:srgbClr val="006E73"/>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5" name="Segnaposto piè di pagina 4"/>
          <p:cNvSpPr>
            <a:spLocks noGrp="1"/>
          </p:cNvSpPr>
          <p:nvPr>
            <p:ph type="ftr" sz="quarter" idx="11"/>
          </p:nvPr>
        </p:nvSpPr>
        <p:spPr/>
        <p:txBody>
          <a:bodyPr/>
          <a:lstStyle/>
          <a:p>
            <a:endParaRPr lang="it-IT">
              <a:solidFill>
                <a:srgbClr val="000000">
                  <a:tint val="75000"/>
                </a:srgbClr>
              </a:solidFill>
            </a:endParaRPr>
          </a:p>
        </p:txBody>
      </p:sp>
      <p:sp>
        <p:nvSpPr>
          <p:cNvPr id="6" name="Segnaposto numero diapositiva 5"/>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11582419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Diapositiva titolo">
    <p:spTree>
      <p:nvGrpSpPr>
        <p:cNvPr id="1" name=""/>
        <p:cNvGrpSpPr/>
        <p:nvPr/>
      </p:nvGrpSpPr>
      <p:grpSpPr>
        <a:xfrm>
          <a:off x="0" y="0"/>
          <a:ext cx="0" cy="0"/>
          <a:chOff x="0" y="0"/>
          <a:chExt cx="0" cy="0"/>
        </a:xfrm>
      </p:grpSpPr>
      <p:sp>
        <p:nvSpPr>
          <p:cNvPr id="16" name="Rettangolo 15"/>
          <p:cNvSpPr/>
          <p:nvPr/>
        </p:nvSpPr>
        <p:spPr>
          <a:xfrm>
            <a:off x="1199456" y="0"/>
            <a:ext cx="10992544" cy="836712"/>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9" name="Picture 14" descr="C:\Documents and Settings\vytaf\Desktop\LOGO 255-173-0.bmp"/>
          <p:cNvPicPr>
            <a:picLocks noChangeAspect="1" noChangeArrowheads="1"/>
          </p:cNvPicPr>
          <p:nvPr userDrawn="1"/>
        </p:nvPicPr>
        <p:blipFill>
          <a:blip r:embed="rId2" cstate="print"/>
          <a:srcRect t="6835" r="-393" b="17977"/>
          <a:stretch>
            <a:fillRect/>
          </a:stretch>
        </p:blipFill>
        <p:spPr bwMode="auto">
          <a:xfrm>
            <a:off x="10896533" y="80656"/>
            <a:ext cx="1191275" cy="252000"/>
          </a:xfrm>
          <a:prstGeom prst="rect">
            <a:avLst/>
          </a:prstGeom>
          <a:ln>
            <a:noFill/>
          </a:ln>
          <a:effectLst>
            <a:outerShdw blurRad="190500" algn="tl" rotWithShape="0">
              <a:schemeClr val="bg1">
                <a:lumMod val="95000"/>
                <a:alpha val="70000"/>
              </a:schemeClr>
            </a:outerShdw>
          </a:effectLst>
        </p:spPr>
      </p:pic>
      <p:sp>
        <p:nvSpPr>
          <p:cNvPr id="2" name="Titolo 1"/>
          <p:cNvSpPr>
            <a:spLocks noGrp="1"/>
          </p:cNvSpPr>
          <p:nvPr>
            <p:ph type="ctrTitle"/>
          </p:nvPr>
        </p:nvSpPr>
        <p:spPr>
          <a:xfrm>
            <a:off x="1391477" y="72008"/>
            <a:ext cx="10657184" cy="836712"/>
          </a:xfrm>
          <a:prstGeom prst="rect">
            <a:avLst/>
          </a:prstGeom>
        </p:spPr>
        <p:txBody>
          <a:bodyPr/>
          <a:lstStyle>
            <a:lvl1pPr algn="l">
              <a:defRPr sz="3000" b="1"/>
            </a:lvl1pPr>
          </a:lstStyle>
          <a:p>
            <a:r>
              <a:rPr lang="it-IT" dirty="0"/>
              <a:t>Fare clic per modificare lo stile del </a:t>
            </a:r>
            <a:r>
              <a:rPr lang="it-IT" dirty="0" err="1"/>
              <a:t>tit</a:t>
            </a:r>
            <a:endParaRPr lang="it-IT" dirty="0"/>
          </a:p>
        </p:txBody>
      </p:sp>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a:defRPr/>
            </a:pPr>
            <a:endParaRPr lang="it-IT" dirty="0">
              <a:solidFill>
                <a:srgbClr val="000000">
                  <a:tint val="75000"/>
                </a:srgbClr>
              </a:solidFill>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a:defRPr/>
            </a:pPr>
            <a:endParaRPr lang="it-IT" dirty="0">
              <a:solidFill>
                <a:srgbClr val="000000">
                  <a:tint val="75000"/>
                </a:srgbClr>
              </a:solidFill>
            </a:endParaRPr>
          </a:p>
        </p:txBody>
      </p:sp>
      <p:sp>
        <p:nvSpPr>
          <p:cNvPr id="6" name="Segnaposto numero diapositiva 5"/>
          <p:cNvSpPr>
            <a:spLocks noGrp="1"/>
          </p:cNvSpPr>
          <p:nvPr>
            <p:ph type="sldNum" sz="quarter" idx="12"/>
          </p:nvPr>
        </p:nvSpPr>
        <p:spPr/>
        <p:txBody>
          <a:bodyPr/>
          <a:lstStyle/>
          <a:p>
            <a:pPr>
              <a:defRPr/>
            </a:pPr>
            <a:fld id="{3C939A41-870A-4E19-9BB9-FCC75D426DB8}" type="slidenum">
              <a:rPr lang="it-IT" smtClean="0">
                <a:solidFill>
                  <a:srgbClr val="000000">
                    <a:tint val="75000"/>
                  </a:srgbClr>
                </a:solidFill>
              </a:rPr>
              <a:pPr>
                <a:defRPr/>
              </a:pPr>
              <a:t>‹N›</a:t>
            </a:fld>
            <a:endParaRPr lang="it-IT">
              <a:solidFill>
                <a:srgbClr val="000000">
                  <a:tint val="75000"/>
                </a:srgbClr>
              </a:solidFill>
            </a:endParaRPr>
          </a:p>
        </p:txBody>
      </p:sp>
      <p:cxnSp>
        <p:nvCxnSpPr>
          <p:cNvPr id="8" name="Connettore 1 7"/>
          <p:cNvCxnSpPr/>
          <p:nvPr userDrawn="1"/>
        </p:nvCxnSpPr>
        <p:spPr>
          <a:xfrm>
            <a:off x="1487488" y="6429396"/>
            <a:ext cx="10418803" cy="0"/>
          </a:xfrm>
          <a:prstGeom prst="line">
            <a:avLst/>
          </a:prstGeom>
          <a:ln>
            <a:solidFill>
              <a:srgbClr val="CC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859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E1EACC9-2FC3-4782-A440-DC81F7CEBFAA}" type="datetimeFigureOut">
              <a:rPr lang="it-IT" smtClean="0"/>
              <a:pPr/>
              <a:t>12/05/2017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D053DAC-C6A9-474F-8BEC-0629C0CE91C1}" type="slidenum">
              <a:rPr lang="it-IT" smtClean="0"/>
              <a:pPr/>
              <a:t>‹N›</a:t>
            </a:fld>
            <a:endParaRPr lang="it-IT"/>
          </a:p>
        </p:txBody>
      </p:sp>
    </p:spTree>
    <p:extLst>
      <p:ext uri="{BB962C8B-B14F-4D97-AF65-F5344CB8AC3E}">
        <p14:creationId xmlns:p14="http://schemas.microsoft.com/office/powerpoint/2010/main" val="2955948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titolo">
    <p:bg>
      <p:bgPr>
        <a:solidFill>
          <a:srgbClr val="006E73"/>
        </a:solidFill>
        <a:effectLst/>
      </p:bgPr>
    </p:bg>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D053DAC-C6A9-474F-8BEC-0629C0CE91C1}" type="slidenum">
              <a:rPr lang="it-IT" smtClean="0"/>
              <a:pPr/>
              <a:t>‹N›</a:t>
            </a:fld>
            <a:endParaRPr lang="it-IT"/>
          </a:p>
        </p:txBody>
      </p:sp>
      <p:sp>
        <p:nvSpPr>
          <p:cNvPr id="12" name="Rettangolo 11"/>
          <p:cNvSpPr/>
          <p:nvPr/>
        </p:nvSpPr>
        <p:spPr>
          <a:xfrm>
            <a:off x="493486" y="379639"/>
            <a:ext cx="11190515" cy="61082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prstClr val="white"/>
              </a:solidFill>
            </a:endParaRPr>
          </a:p>
        </p:txBody>
      </p:sp>
      <p:pic>
        <p:nvPicPr>
          <p:cNvPr id="13" name="Immagin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744330"/>
            <a:ext cx="9487029" cy="5432633"/>
          </a:xfrm>
          <a:prstGeom prst="rect">
            <a:avLst/>
          </a:prstGeom>
        </p:spPr>
      </p:pic>
      <p:pic>
        <p:nvPicPr>
          <p:cNvPr id="14"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6109" y="571956"/>
            <a:ext cx="1218054" cy="342860"/>
          </a:xfrm>
          <a:prstGeom prst="rect">
            <a:avLst/>
          </a:prstGeom>
        </p:spPr>
      </p:pic>
      <p:pic>
        <p:nvPicPr>
          <p:cNvPr id="15" name="Immagin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230" y="285466"/>
            <a:ext cx="1316668" cy="1233070"/>
          </a:xfrm>
          <a:prstGeom prst="rect">
            <a:avLst/>
          </a:prstGeom>
        </p:spPr>
      </p:pic>
      <p:pic>
        <p:nvPicPr>
          <p:cNvPr id="16" name="Immagin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280" y="394614"/>
            <a:ext cx="1372451" cy="605259"/>
          </a:xfrm>
          <a:prstGeom prst="rect">
            <a:avLst/>
          </a:prstGeom>
        </p:spPr>
      </p:pic>
      <p:pic>
        <p:nvPicPr>
          <p:cNvPr id="17" name="Immagin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4495" y="1497379"/>
            <a:ext cx="5094783" cy="1116000"/>
          </a:xfrm>
          <a:prstGeom prst="rect">
            <a:avLst/>
          </a:prstGeom>
        </p:spPr>
      </p:pic>
      <p:sp>
        <p:nvSpPr>
          <p:cNvPr id="19" name="Segnaposto testo 7"/>
          <p:cNvSpPr>
            <a:spLocks noGrp="1"/>
          </p:cNvSpPr>
          <p:nvPr>
            <p:ph type="body" sz="quarter" idx="13"/>
          </p:nvPr>
        </p:nvSpPr>
        <p:spPr>
          <a:xfrm>
            <a:off x="5526088" y="2822033"/>
            <a:ext cx="5827712" cy="782638"/>
          </a:xfrm>
        </p:spPr>
        <p:txBody>
          <a:bodyPr>
            <a:noAutofit/>
          </a:bodyPr>
          <a:lstStyle>
            <a:lvl1pPr marL="0" indent="0">
              <a:buNone/>
              <a:defRPr sz="3200" b="1">
                <a:solidFill>
                  <a:srgbClr val="006E73"/>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it-IT"/>
              <a:t>Fare clic per modificare stili del testo dello schema</a:t>
            </a:r>
          </a:p>
        </p:txBody>
      </p:sp>
      <p:sp>
        <p:nvSpPr>
          <p:cNvPr id="3" name="Segnaposto testo 2"/>
          <p:cNvSpPr>
            <a:spLocks noGrp="1"/>
          </p:cNvSpPr>
          <p:nvPr>
            <p:ph type="body" sz="quarter" idx="14"/>
          </p:nvPr>
        </p:nvSpPr>
        <p:spPr>
          <a:xfrm>
            <a:off x="428171" y="6489797"/>
            <a:ext cx="5032375" cy="271413"/>
          </a:xfrm>
        </p:spPr>
        <p:txBody>
          <a:bodyPr>
            <a:noAutofit/>
          </a:bodyPr>
          <a:lstStyle>
            <a:lvl1pPr marL="0" indent="0">
              <a:buNone/>
              <a:defRPr sz="1800" b="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it-IT" dirty="0"/>
              <a:t>Fare clic per modificare stili del testo dello schema</a:t>
            </a:r>
          </a:p>
        </p:txBody>
      </p:sp>
    </p:spTree>
    <p:extLst>
      <p:ext uri="{BB962C8B-B14F-4D97-AF65-F5344CB8AC3E}">
        <p14:creationId xmlns:p14="http://schemas.microsoft.com/office/powerpoint/2010/main" val="936464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Vuota">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6" y="91621"/>
            <a:ext cx="2423885" cy="530946"/>
          </a:xfrm>
          <a:prstGeom prst="rect">
            <a:avLst/>
          </a:prstGeom>
        </p:spPr>
      </p:pic>
      <p:sp>
        <p:nvSpPr>
          <p:cNvPr id="6" name="Rettangolo 5"/>
          <p:cNvSpPr/>
          <p:nvPr/>
        </p:nvSpPr>
        <p:spPr>
          <a:xfrm>
            <a:off x="261258" y="690806"/>
            <a:ext cx="468000" cy="6167194"/>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testo 2"/>
          <p:cNvSpPr>
            <a:spLocks noGrp="1"/>
          </p:cNvSpPr>
          <p:nvPr>
            <p:ph type="body" sz="quarter" idx="11"/>
          </p:nvPr>
        </p:nvSpPr>
        <p:spPr>
          <a:xfrm>
            <a:off x="1006031" y="1410694"/>
            <a:ext cx="8515350" cy="632919"/>
          </a:xfrm>
        </p:spPr>
        <p:txBody>
          <a:bodyPr>
            <a:noAutofit/>
          </a:bodyPr>
          <a:lstStyle>
            <a:lvl1pPr marL="0" indent="0">
              <a:lnSpc>
                <a:spcPct val="100000"/>
              </a:lnSpc>
              <a:spcBef>
                <a:spcPts val="0"/>
              </a:spcBef>
              <a:buNone/>
              <a:defRPr sz="3000">
                <a:latin typeface="Titillium Web" panose="00000500000000000000" pitchFamily="2" charset="0"/>
              </a:defRPr>
            </a:lvl1pPr>
            <a:lvl2pPr marL="0" indent="0">
              <a:lnSpc>
                <a:spcPts val="2400"/>
              </a:lnSpc>
              <a:spcBef>
                <a:spcPts val="0"/>
              </a:spcBef>
              <a:buNone/>
              <a:defRPr lang="it-IT" sz="2400" kern="1200" dirty="0" smtClean="0">
                <a:solidFill>
                  <a:srgbClr val="006E73"/>
                </a:solidFill>
                <a:latin typeface="Titillium Web" panose="00000500000000000000" pitchFamily="2" charset="0"/>
                <a:ea typeface="+mn-ea"/>
                <a:cs typeface="+mn-cs"/>
              </a:defRPr>
            </a:lvl2pPr>
            <a:lvl3pPr marL="914400" indent="0">
              <a:buNone/>
              <a:defRPr sz="1800">
                <a:latin typeface="Titillium Web" panose="00000500000000000000" pitchFamily="2" charset="0"/>
              </a:defRPr>
            </a:lvl3pPr>
            <a:lvl4pPr marL="1371600" indent="0">
              <a:buNone/>
              <a:defRPr sz="1600">
                <a:latin typeface="Titillium Web" panose="00000500000000000000" pitchFamily="2" charset="0"/>
              </a:defRPr>
            </a:lvl4pPr>
            <a:lvl5pPr marL="1828800" indent="0">
              <a:buNone/>
              <a:defRPr sz="1600">
                <a:latin typeface="Titillium Web" panose="00000500000000000000" pitchFamily="2" charset="0"/>
              </a:defRPr>
            </a:lvl5pPr>
          </a:lstStyle>
          <a:p>
            <a:pPr marL="0" lvl="0" indent="0" algn="l" defTabSz="914400" rtl="0" eaLnBrk="1" latinLnBrk="0" hangingPunct="1">
              <a:lnSpc>
                <a:spcPts val="2400"/>
              </a:lnSpc>
              <a:spcBef>
                <a:spcPts val="0"/>
              </a:spcBef>
              <a:buFont typeface="Arial" panose="020B0604020202020204" pitchFamily="34" charset="0"/>
              <a:buNone/>
            </a:pPr>
            <a:r>
              <a:rPr lang="it-IT"/>
              <a:t>Fare clic per modificare stili del testo dello schema</a:t>
            </a:r>
          </a:p>
        </p:txBody>
      </p:sp>
      <p:sp>
        <p:nvSpPr>
          <p:cNvPr id="9" name="Titolo 1"/>
          <p:cNvSpPr>
            <a:spLocks noGrp="1"/>
          </p:cNvSpPr>
          <p:nvPr>
            <p:ph type="title"/>
          </p:nvPr>
        </p:nvSpPr>
        <p:spPr>
          <a:xfrm>
            <a:off x="1006031" y="898550"/>
            <a:ext cx="10515600" cy="576109"/>
          </a:xfrm>
        </p:spPr>
        <p:txBody>
          <a:bodyPr>
            <a:normAutofit/>
          </a:bodyPr>
          <a:lstStyle>
            <a:lvl1pPr>
              <a:defRPr sz="3000"/>
            </a:lvl1pPr>
          </a:lstStyle>
          <a:p>
            <a:r>
              <a:rPr lang="it-IT"/>
              <a:t>Fare clic per modificare lo stile del titolo</a:t>
            </a:r>
            <a:endParaRPr lang="it-IT" dirty="0"/>
          </a:p>
        </p:txBody>
      </p:sp>
    </p:spTree>
    <p:extLst>
      <p:ext uri="{BB962C8B-B14F-4D97-AF65-F5344CB8AC3E}">
        <p14:creationId xmlns:p14="http://schemas.microsoft.com/office/powerpoint/2010/main" val="379961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041E1302-5CD7-408F-8312-DED5672CEE26}" type="datetime1">
              <a:rPr lang="it-IT" smtClean="0">
                <a:solidFill>
                  <a:prstClr val="black">
                    <a:tint val="75000"/>
                  </a:prstClr>
                </a:solidFill>
              </a:rPr>
              <a:pPr/>
              <a:t>12/05/2017</a:t>
            </a:fld>
            <a:endParaRPr lang="it-IT" dirty="0">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dirty="0">
              <a:solidFill>
                <a:prstClr val="black">
                  <a:tint val="75000"/>
                </a:prstClr>
              </a:solidFill>
            </a:endParaRPr>
          </a:p>
        </p:txBody>
      </p:sp>
      <p:sp>
        <p:nvSpPr>
          <p:cNvPr id="6" name="Segnaposto numero diapositiva 5"/>
          <p:cNvSpPr>
            <a:spLocks noGrp="1"/>
          </p:cNvSpPr>
          <p:nvPr>
            <p:ph type="sldNum" sz="quarter" idx="12"/>
          </p:nvPr>
        </p:nvSpPr>
        <p:spPr/>
        <p:txBody>
          <a:bodyPr/>
          <a:lstStyle/>
          <a:p>
            <a:fld id="{9D053DAC-C6A9-474F-8BEC-0629C0CE91C1}" type="slidenum">
              <a:rPr lang="it-IT" smtClean="0">
                <a:solidFill>
                  <a:prstClr val="black">
                    <a:tint val="75000"/>
                  </a:prstClr>
                </a:solidFill>
              </a:rPr>
              <a:pPr/>
              <a:t>‹N›</a:t>
            </a:fld>
            <a:endParaRPr lang="it-IT" dirty="0">
              <a:solidFill>
                <a:prstClr val="black">
                  <a:tint val="75000"/>
                </a:prstClr>
              </a:solidFill>
            </a:endParaRPr>
          </a:p>
        </p:txBody>
      </p:sp>
    </p:spTree>
    <p:extLst>
      <p:ext uri="{BB962C8B-B14F-4D97-AF65-F5344CB8AC3E}">
        <p14:creationId xmlns:p14="http://schemas.microsoft.com/office/powerpoint/2010/main" val="1983080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F0B9EF8-FBCA-4CB3-B1F1-AD8E18CF8A17}" type="datetime1">
              <a:rPr lang="it-IT" smtClean="0">
                <a:solidFill>
                  <a:prstClr val="black">
                    <a:tint val="75000"/>
                  </a:prstClr>
                </a:solidFill>
              </a:rPr>
              <a:pPr/>
              <a:t>12/05/2017</a:t>
            </a:fld>
            <a:endParaRPr lang="it-IT" dirty="0">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dirty="0">
              <a:solidFill>
                <a:prstClr val="black">
                  <a:tint val="75000"/>
                </a:prstClr>
              </a:solidFill>
            </a:endParaRPr>
          </a:p>
        </p:txBody>
      </p:sp>
      <p:sp>
        <p:nvSpPr>
          <p:cNvPr id="6" name="Segnaposto numero diapositiva 5"/>
          <p:cNvSpPr>
            <a:spLocks noGrp="1"/>
          </p:cNvSpPr>
          <p:nvPr>
            <p:ph type="sldNum" sz="quarter" idx="12"/>
          </p:nvPr>
        </p:nvSpPr>
        <p:spPr/>
        <p:txBody>
          <a:bodyPr/>
          <a:lstStyle/>
          <a:p>
            <a:fld id="{9D053DAC-C6A9-474F-8BEC-0629C0CE91C1}" type="slidenum">
              <a:rPr lang="it-IT" smtClean="0">
                <a:solidFill>
                  <a:prstClr val="black">
                    <a:tint val="75000"/>
                  </a:prstClr>
                </a:solidFill>
              </a:rPr>
              <a:pPr/>
              <a:t>‹N›</a:t>
            </a:fld>
            <a:endParaRPr lang="it-IT" dirty="0">
              <a:solidFill>
                <a:prstClr val="black">
                  <a:tint val="75000"/>
                </a:prstClr>
              </a:solidFill>
            </a:endParaRPr>
          </a:p>
        </p:txBody>
      </p:sp>
    </p:spTree>
    <p:extLst>
      <p:ext uri="{BB962C8B-B14F-4D97-AF65-F5344CB8AC3E}">
        <p14:creationId xmlns:p14="http://schemas.microsoft.com/office/powerpoint/2010/main" val="480183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85D82672-59B3-4D52-9048-AB4C806B991E}" type="datetime1">
              <a:rPr lang="it-IT" smtClean="0">
                <a:solidFill>
                  <a:prstClr val="black">
                    <a:tint val="75000"/>
                  </a:prstClr>
                </a:solidFill>
              </a:rPr>
              <a:pPr/>
              <a:t>12/05/2017</a:t>
            </a:fld>
            <a:endParaRPr lang="it-IT" dirty="0">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dirty="0">
              <a:solidFill>
                <a:prstClr val="black">
                  <a:tint val="75000"/>
                </a:prstClr>
              </a:solidFill>
            </a:endParaRPr>
          </a:p>
        </p:txBody>
      </p:sp>
      <p:sp>
        <p:nvSpPr>
          <p:cNvPr id="6" name="Segnaposto numero diapositiva 5"/>
          <p:cNvSpPr>
            <a:spLocks noGrp="1"/>
          </p:cNvSpPr>
          <p:nvPr>
            <p:ph type="sldNum" sz="quarter" idx="12"/>
          </p:nvPr>
        </p:nvSpPr>
        <p:spPr/>
        <p:txBody>
          <a:bodyPr/>
          <a:lstStyle/>
          <a:p>
            <a:fld id="{9D053DAC-C6A9-474F-8BEC-0629C0CE91C1}" type="slidenum">
              <a:rPr lang="it-IT" smtClean="0">
                <a:solidFill>
                  <a:prstClr val="black">
                    <a:tint val="75000"/>
                  </a:prstClr>
                </a:solidFill>
              </a:rPr>
              <a:pPr/>
              <a:t>‹N›</a:t>
            </a:fld>
            <a:endParaRPr lang="it-IT" dirty="0">
              <a:solidFill>
                <a:prstClr val="black">
                  <a:tint val="75000"/>
                </a:prstClr>
              </a:solidFill>
            </a:endParaRPr>
          </a:p>
        </p:txBody>
      </p:sp>
    </p:spTree>
    <p:extLst>
      <p:ext uri="{BB962C8B-B14F-4D97-AF65-F5344CB8AC3E}">
        <p14:creationId xmlns:p14="http://schemas.microsoft.com/office/powerpoint/2010/main" val="578832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4FBF4124-1C4A-4803-9C43-BB095AEEE772}" type="datetime1">
              <a:rPr lang="it-IT" smtClean="0">
                <a:solidFill>
                  <a:prstClr val="black">
                    <a:tint val="75000"/>
                  </a:prstClr>
                </a:solidFill>
              </a:rPr>
              <a:pPr/>
              <a:t>12/05/2017</a:t>
            </a:fld>
            <a:endParaRPr lang="it-IT" dirty="0">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dirty="0">
              <a:solidFill>
                <a:prstClr val="black">
                  <a:tint val="75000"/>
                </a:prstClr>
              </a:solidFill>
            </a:endParaRPr>
          </a:p>
        </p:txBody>
      </p:sp>
      <p:sp>
        <p:nvSpPr>
          <p:cNvPr id="7" name="Segnaposto numero diapositiva 6"/>
          <p:cNvSpPr>
            <a:spLocks noGrp="1"/>
          </p:cNvSpPr>
          <p:nvPr>
            <p:ph type="sldNum" sz="quarter" idx="12"/>
          </p:nvPr>
        </p:nvSpPr>
        <p:spPr/>
        <p:txBody>
          <a:bodyPr/>
          <a:lstStyle/>
          <a:p>
            <a:fld id="{9D053DAC-C6A9-474F-8BEC-0629C0CE91C1}" type="slidenum">
              <a:rPr lang="it-IT" smtClean="0">
                <a:solidFill>
                  <a:prstClr val="black">
                    <a:tint val="75000"/>
                  </a:prstClr>
                </a:solidFill>
              </a:rPr>
              <a:pPr/>
              <a:t>‹N›</a:t>
            </a:fld>
            <a:endParaRPr lang="it-IT" dirty="0">
              <a:solidFill>
                <a:prstClr val="black">
                  <a:tint val="75000"/>
                </a:prstClr>
              </a:solidFill>
            </a:endParaRPr>
          </a:p>
        </p:txBody>
      </p:sp>
    </p:spTree>
    <p:extLst>
      <p:ext uri="{BB962C8B-B14F-4D97-AF65-F5344CB8AC3E}">
        <p14:creationId xmlns:p14="http://schemas.microsoft.com/office/powerpoint/2010/main" val="2436564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6316073E-D3A8-4D3F-8656-9210705509DE}" type="datetime1">
              <a:rPr lang="it-IT" smtClean="0">
                <a:solidFill>
                  <a:prstClr val="black">
                    <a:tint val="75000"/>
                  </a:prstClr>
                </a:solidFill>
              </a:rPr>
              <a:pPr/>
              <a:t>12/05/2017</a:t>
            </a:fld>
            <a:endParaRPr lang="it-IT" dirty="0">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dirty="0">
              <a:solidFill>
                <a:prstClr val="black">
                  <a:tint val="75000"/>
                </a:prstClr>
              </a:solidFill>
            </a:endParaRPr>
          </a:p>
        </p:txBody>
      </p:sp>
      <p:sp>
        <p:nvSpPr>
          <p:cNvPr id="9" name="Segnaposto numero diapositiva 8"/>
          <p:cNvSpPr>
            <a:spLocks noGrp="1"/>
          </p:cNvSpPr>
          <p:nvPr>
            <p:ph type="sldNum" sz="quarter" idx="12"/>
          </p:nvPr>
        </p:nvSpPr>
        <p:spPr/>
        <p:txBody>
          <a:bodyPr/>
          <a:lstStyle/>
          <a:p>
            <a:fld id="{9D053DAC-C6A9-474F-8BEC-0629C0CE91C1}" type="slidenum">
              <a:rPr lang="it-IT" smtClean="0">
                <a:solidFill>
                  <a:prstClr val="black">
                    <a:tint val="75000"/>
                  </a:prstClr>
                </a:solidFill>
              </a:rPr>
              <a:pPr/>
              <a:t>‹N›</a:t>
            </a:fld>
            <a:endParaRPr lang="it-IT" dirty="0">
              <a:solidFill>
                <a:prstClr val="black">
                  <a:tint val="75000"/>
                </a:prstClr>
              </a:solidFill>
            </a:endParaRPr>
          </a:p>
        </p:txBody>
      </p:sp>
    </p:spTree>
    <p:extLst>
      <p:ext uri="{BB962C8B-B14F-4D97-AF65-F5344CB8AC3E}">
        <p14:creationId xmlns:p14="http://schemas.microsoft.com/office/powerpoint/2010/main" val="3693304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31D4CF64-77F8-4EE8-985B-A9C38EEB206A}" type="datetime1">
              <a:rPr lang="it-IT" smtClean="0">
                <a:solidFill>
                  <a:prstClr val="black">
                    <a:tint val="75000"/>
                  </a:prstClr>
                </a:solidFill>
              </a:rPr>
              <a:pPr/>
              <a:t>12/05/2017</a:t>
            </a:fld>
            <a:endParaRPr lang="it-IT" dirty="0">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dirty="0">
              <a:solidFill>
                <a:prstClr val="black">
                  <a:tint val="75000"/>
                </a:prstClr>
              </a:solidFill>
            </a:endParaRPr>
          </a:p>
        </p:txBody>
      </p:sp>
      <p:sp>
        <p:nvSpPr>
          <p:cNvPr id="5" name="Segnaposto numero diapositiva 4"/>
          <p:cNvSpPr>
            <a:spLocks noGrp="1"/>
          </p:cNvSpPr>
          <p:nvPr>
            <p:ph type="sldNum" sz="quarter" idx="12"/>
          </p:nvPr>
        </p:nvSpPr>
        <p:spPr/>
        <p:txBody>
          <a:bodyPr/>
          <a:lstStyle/>
          <a:p>
            <a:fld id="{9D053DAC-C6A9-474F-8BEC-0629C0CE91C1}" type="slidenum">
              <a:rPr lang="it-IT" smtClean="0">
                <a:solidFill>
                  <a:prstClr val="black">
                    <a:tint val="75000"/>
                  </a:prstClr>
                </a:solidFill>
              </a:rPr>
              <a:pPr/>
              <a:t>‹N›</a:t>
            </a:fld>
            <a:endParaRPr lang="it-IT" dirty="0">
              <a:solidFill>
                <a:prstClr val="black">
                  <a:tint val="75000"/>
                </a:prstClr>
              </a:solidFill>
            </a:endParaRPr>
          </a:p>
        </p:txBody>
      </p:sp>
    </p:spTree>
    <p:extLst>
      <p:ext uri="{BB962C8B-B14F-4D97-AF65-F5344CB8AC3E}">
        <p14:creationId xmlns:p14="http://schemas.microsoft.com/office/powerpoint/2010/main" val="2830590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E1EACC9-2FC3-4782-A440-DC81F7CEBFAA}" type="datetimeFigureOut">
              <a:rPr lang="it-IT" smtClean="0"/>
              <a:pPr/>
              <a:t>12/05/2017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D053DAC-C6A9-474F-8BEC-0629C0CE91C1}" type="slidenum">
              <a:rPr lang="it-IT" smtClean="0"/>
              <a:pPr/>
              <a:t>‹N›</a:t>
            </a:fld>
            <a:endParaRPr lang="it-IT"/>
          </a:p>
        </p:txBody>
      </p:sp>
    </p:spTree>
    <p:extLst>
      <p:ext uri="{BB962C8B-B14F-4D97-AF65-F5344CB8AC3E}">
        <p14:creationId xmlns:p14="http://schemas.microsoft.com/office/powerpoint/2010/main" val="329930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DC0F872-B6B8-419A-8E61-58A56907994E}" type="datetime1">
              <a:rPr lang="it-IT" smtClean="0">
                <a:solidFill>
                  <a:prstClr val="black">
                    <a:tint val="75000"/>
                  </a:prstClr>
                </a:solidFill>
              </a:rPr>
              <a:pPr/>
              <a:t>12/05/2017</a:t>
            </a:fld>
            <a:endParaRPr lang="it-IT" dirty="0">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dirty="0">
              <a:solidFill>
                <a:prstClr val="black">
                  <a:tint val="75000"/>
                </a:prstClr>
              </a:solidFill>
            </a:endParaRPr>
          </a:p>
        </p:txBody>
      </p:sp>
      <p:sp>
        <p:nvSpPr>
          <p:cNvPr id="4" name="Segnaposto numero diapositiva 3"/>
          <p:cNvSpPr>
            <a:spLocks noGrp="1"/>
          </p:cNvSpPr>
          <p:nvPr>
            <p:ph type="sldNum" sz="quarter" idx="12"/>
          </p:nvPr>
        </p:nvSpPr>
        <p:spPr/>
        <p:txBody>
          <a:bodyPr/>
          <a:lstStyle/>
          <a:p>
            <a:fld id="{9D053DAC-C6A9-474F-8BEC-0629C0CE91C1}" type="slidenum">
              <a:rPr lang="it-IT" smtClean="0">
                <a:solidFill>
                  <a:prstClr val="black">
                    <a:tint val="75000"/>
                  </a:prstClr>
                </a:solidFill>
              </a:rPr>
              <a:pPr/>
              <a:t>‹N›</a:t>
            </a:fld>
            <a:endParaRPr lang="it-IT" dirty="0">
              <a:solidFill>
                <a:prstClr val="black">
                  <a:tint val="75000"/>
                </a:prstClr>
              </a:solidFill>
            </a:endParaRPr>
          </a:p>
        </p:txBody>
      </p:sp>
    </p:spTree>
    <p:extLst>
      <p:ext uri="{BB962C8B-B14F-4D97-AF65-F5344CB8AC3E}">
        <p14:creationId xmlns:p14="http://schemas.microsoft.com/office/powerpoint/2010/main" val="4097751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E7758BAA-33D6-4CF8-AFDD-972E8D6650D2}" type="datetime1">
              <a:rPr lang="it-IT" smtClean="0">
                <a:solidFill>
                  <a:prstClr val="black">
                    <a:tint val="75000"/>
                  </a:prstClr>
                </a:solidFill>
              </a:rPr>
              <a:pPr/>
              <a:t>12/05/2017</a:t>
            </a:fld>
            <a:endParaRPr lang="it-IT" dirty="0">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dirty="0">
              <a:solidFill>
                <a:prstClr val="black">
                  <a:tint val="75000"/>
                </a:prstClr>
              </a:solidFill>
            </a:endParaRPr>
          </a:p>
        </p:txBody>
      </p:sp>
      <p:sp>
        <p:nvSpPr>
          <p:cNvPr id="7" name="Segnaposto numero diapositiva 6"/>
          <p:cNvSpPr>
            <a:spLocks noGrp="1"/>
          </p:cNvSpPr>
          <p:nvPr>
            <p:ph type="sldNum" sz="quarter" idx="12"/>
          </p:nvPr>
        </p:nvSpPr>
        <p:spPr/>
        <p:txBody>
          <a:bodyPr/>
          <a:lstStyle/>
          <a:p>
            <a:fld id="{9D053DAC-C6A9-474F-8BEC-0629C0CE91C1}" type="slidenum">
              <a:rPr lang="it-IT" smtClean="0">
                <a:solidFill>
                  <a:prstClr val="black">
                    <a:tint val="75000"/>
                  </a:prstClr>
                </a:solidFill>
              </a:rPr>
              <a:pPr/>
              <a:t>‹N›</a:t>
            </a:fld>
            <a:endParaRPr lang="it-IT" dirty="0">
              <a:solidFill>
                <a:prstClr val="black">
                  <a:tint val="75000"/>
                </a:prstClr>
              </a:solidFill>
            </a:endParaRPr>
          </a:p>
        </p:txBody>
      </p:sp>
    </p:spTree>
    <p:extLst>
      <p:ext uri="{BB962C8B-B14F-4D97-AF65-F5344CB8AC3E}">
        <p14:creationId xmlns:p14="http://schemas.microsoft.com/office/powerpoint/2010/main" val="32790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6279A9F-AAB4-4FF0-87C0-89EF288F6942}" type="datetime1">
              <a:rPr lang="it-IT" smtClean="0">
                <a:solidFill>
                  <a:prstClr val="black">
                    <a:tint val="75000"/>
                  </a:prstClr>
                </a:solidFill>
              </a:rPr>
              <a:pPr/>
              <a:t>12/05/2017</a:t>
            </a:fld>
            <a:endParaRPr lang="it-IT" dirty="0">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dirty="0">
              <a:solidFill>
                <a:prstClr val="black">
                  <a:tint val="75000"/>
                </a:prstClr>
              </a:solidFill>
            </a:endParaRPr>
          </a:p>
        </p:txBody>
      </p:sp>
      <p:sp>
        <p:nvSpPr>
          <p:cNvPr id="7" name="Segnaposto numero diapositiva 6"/>
          <p:cNvSpPr>
            <a:spLocks noGrp="1"/>
          </p:cNvSpPr>
          <p:nvPr>
            <p:ph type="sldNum" sz="quarter" idx="12"/>
          </p:nvPr>
        </p:nvSpPr>
        <p:spPr/>
        <p:txBody>
          <a:bodyPr/>
          <a:lstStyle/>
          <a:p>
            <a:fld id="{9D053DAC-C6A9-474F-8BEC-0629C0CE91C1}" type="slidenum">
              <a:rPr lang="it-IT" smtClean="0">
                <a:solidFill>
                  <a:prstClr val="black">
                    <a:tint val="75000"/>
                  </a:prstClr>
                </a:solidFill>
              </a:rPr>
              <a:pPr/>
              <a:t>‹N›</a:t>
            </a:fld>
            <a:endParaRPr lang="it-IT" dirty="0">
              <a:solidFill>
                <a:prstClr val="black">
                  <a:tint val="75000"/>
                </a:prstClr>
              </a:solidFill>
            </a:endParaRPr>
          </a:p>
        </p:txBody>
      </p:sp>
    </p:spTree>
    <p:extLst>
      <p:ext uri="{BB962C8B-B14F-4D97-AF65-F5344CB8AC3E}">
        <p14:creationId xmlns:p14="http://schemas.microsoft.com/office/powerpoint/2010/main" val="38639541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8139B50-D1C7-45B5-BB6D-F3B78ACDBAA3}" type="datetime1">
              <a:rPr lang="it-IT" smtClean="0">
                <a:solidFill>
                  <a:prstClr val="black">
                    <a:tint val="75000"/>
                  </a:prstClr>
                </a:solidFill>
              </a:rPr>
              <a:pPr/>
              <a:t>12/05/2017</a:t>
            </a:fld>
            <a:endParaRPr lang="it-IT" dirty="0">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dirty="0">
              <a:solidFill>
                <a:prstClr val="black">
                  <a:tint val="75000"/>
                </a:prstClr>
              </a:solidFill>
            </a:endParaRPr>
          </a:p>
        </p:txBody>
      </p:sp>
      <p:sp>
        <p:nvSpPr>
          <p:cNvPr id="6" name="Segnaposto numero diapositiva 5"/>
          <p:cNvSpPr>
            <a:spLocks noGrp="1"/>
          </p:cNvSpPr>
          <p:nvPr>
            <p:ph type="sldNum" sz="quarter" idx="12"/>
          </p:nvPr>
        </p:nvSpPr>
        <p:spPr/>
        <p:txBody>
          <a:bodyPr/>
          <a:lstStyle/>
          <a:p>
            <a:fld id="{9D053DAC-C6A9-474F-8BEC-0629C0CE91C1}" type="slidenum">
              <a:rPr lang="it-IT" smtClean="0">
                <a:solidFill>
                  <a:prstClr val="black">
                    <a:tint val="75000"/>
                  </a:prstClr>
                </a:solidFill>
              </a:rPr>
              <a:pPr/>
              <a:t>‹N›</a:t>
            </a:fld>
            <a:endParaRPr lang="it-IT" dirty="0">
              <a:solidFill>
                <a:prstClr val="black">
                  <a:tint val="75000"/>
                </a:prstClr>
              </a:solidFill>
            </a:endParaRPr>
          </a:p>
        </p:txBody>
      </p:sp>
    </p:spTree>
    <p:extLst>
      <p:ext uri="{BB962C8B-B14F-4D97-AF65-F5344CB8AC3E}">
        <p14:creationId xmlns:p14="http://schemas.microsoft.com/office/powerpoint/2010/main" val="1969375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2934860C-0B36-49FA-9AAC-1A6B1525E7BC}" type="datetime1">
              <a:rPr lang="it-IT" smtClean="0">
                <a:solidFill>
                  <a:prstClr val="black">
                    <a:tint val="75000"/>
                  </a:prstClr>
                </a:solidFill>
              </a:rPr>
              <a:pPr/>
              <a:t>12/05/2017</a:t>
            </a:fld>
            <a:endParaRPr lang="it-IT" dirty="0">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dirty="0">
              <a:solidFill>
                <a:prstClr val="black">
                  <a:tint val="75000"/>
                </a:prstClr>
              </a:solidFill>
            </a:endParaRPr>
          </a:p>
        </p:txBody>
      </p:sp>
      <p:sp>
        <p:nvSpPr>
          <p:cNvPr id="6" name="Segnaposto numero diapositiva 5"/>
          <p:cNvSpPr>
            <a:spLocks noGrp="1"/>
          </p:cNvSpPr>
          <p:nvPr>
            <p:ph type="sldNum" sz="quarter" idx="12"/>
          </p:nvPr>
        </p:nvSpPr>
        <p:spPr/>
        <p:txBody>
          <a:bodyPr/>
          <a:lstStyle/>
          <a:p>
            <a:fld id="{9D053DAC-C6A9-474F-8BEC-0629C0CE91C1}" type="slidenum">
              <a:rPr lang="it-IT" smtClean="0">
                <a:solidFill>
                  <a:prstClr val="black">
                    <a:tint val="75000"/>
                  </a:prstClr>
                </a:solidFill>
              </a:rPr>
              <a:pPr/>
              <a:t>‹N›</a:t>
            </a:fld>
            <a:endParaRPr lang="it-IT" dirty="0">
              <a:solidFill>
                <a:prstClr val="black">
                  <a:tint val="75000"/>
                </a:prstClr>
              </a:solidFill>
            </a:endParaRPr>
          </a:p>
        </p:txBody>
      </p:sp>
    </p:spTree>
    <p:extLst>
      <p:ext uri="{BB962C8B-B14F-4D97-AF65-F5344CB8AC3E}">
        <p14:creationId xmlns:p14="http://schemas.microsoft.com/office/powerpoint/2010/main" val="1156771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Layout personalizzato">
    <p:bg>
      <p:bgPr>
        <a:solidFill>
          <a:srgbClr val="006E73"/>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solidFill>
                  <a:schemeClr val="bg1"/>
                </a:solidFill>
              </a:defRPr>
            </a:lvl1pPr>
          </a:lstStyle>
          <a:p>
            <a:r>
              <a:rPr lang="it-IT"/>
              <a:t>Fare clic per modificare lo stile del titolo</a:t>
            </a:r>
          </a:p>
        </p:txBody>
      </p:sp>
      <p:sp>
        <p:nvSpPr>
          <p:cNvPr id="3" name="Segnaposto data 2"/>
          <p:cNvSpPr>
            <a:spLocks noGrp="1"/>
          </p:cNvSpPr>
          <p:nvPr>
            <p:ph type="dt" sz="half" idx="10"/>
          </p:nvPr>
        </p:nvSpPr>
        <p:spPr/>
        <p:txBody>
          <a:bodyPr/>
          <a:lstStyle/>
          <a:p>
            <a:fld id="{6E1EACC9-2FC3-4782-A440-DC81F7CEBFAA}" type="datetimeFigureOut">
              <a:rPr lang="it-IT" smtClean="0"/>
              <a:pPr/>
              <a:t>12/05/2017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D053DAC-C6A9-474F-8BEC-0629C0CE91C1}" type="slidenum">
              <a:rPr lang="it-IT" smtClean="0"/>
              <a:pPr/>
              <a:t>‹N›</a:t>
            </a:fld>
            <a:endParaRPr lang="it-IT"/>
          </a:p>
        </p:txBody>
      </p:sp>
    </p:spTree>
    <p:extLst>
      <p:ext uri="{BB962C8B-B14F-4D97-AF65-F5344CB8AC3E}">
        <p14:creationId xmlns:p14="http://schemas.microsoft.com/office/powerpoint/2010/main" val="740761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positiva titolo">
    <p:bg>
      <p:bgPr>
        <a:solidFill>
          <a:srgbClr val="006E73"/>
        </a:solidFill>
        <a:effectLst/>
      </p:bgPr>
    </p:bg>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endParaRPr lang="it-IT">
              <a:solidFill>
                <a:srgbClr val="000000">
                  <a:tint val="75000"/>
                </a:srgbClr>
              </a:solidFill>
            </a:endParaRPr>
          </a:p>
        </p:txBody>
      </p:sp>
      <p:sp>
        <p:nvSpPr>
          <p:cNvPr id="6" name="Segnaposto numero diapositiva 5"/>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
        <p:nvSpPr>
          <p:cNvPr id="12" name="Rettangolo 11"/>
          <p:cNvSpPr/>
          <p:nvPr/>
        </p:nvSpPr>
        <p:spPr>
          <a:xfrm>
            <a:off x="493486" y="379639"/>
            <a:ext cx="11190515" cy="61082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prstClr val="white"/>
              </a:solidFill>
            </a:endParaRPr>
          </a:p>
        </p:txBody>
      </p:sp>
      <p:pic>
        <p:nvPicPr>
          <p:cNvPr id="13" name="Immagin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744330"/>
            <a:ext cx="9487029" cy="5432633"/>
          </a:xfrm>
          <a:prstGeom prst="rect">
            <a:avLst/>
          </a:prstGeom>
        </p:spPr>
      </p:pic>
      <p:pic>
        <p:nvPicPr>
          <p:cNvPr id="14"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6109" y="571956"/>
            <a:ext cx="1218054" cy="342860"/>
          </a:xfrm>
          <a:prstGeom prst="rect">
            <a:avLst/>
          </a:prstGeom>
        </p:spPr>
      </p:pic>
      <p:pic>
        <p:nvPicPr>
          <p:cNvPr id="15" name="Immagin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230" y="285466"/>
            <a:ext cx="1316668" cy="1233070"/>
          </a:xfrm>
          <a:prstGeom prst="rect">
            <a:avLst/>
          </a:prstGeom>
        </p:spPr>
      </p:pic>
      <p:pic>
        <p:nvPicPr>
          <p:cNvPr id="16" name="Immagin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280" y="394614"/>
            <a:ext cx="1372451" cy="605259"/>
          </a:xfrm>
          <a:prstGeom prst="rect">
            <a:avLst/>
          </a:prstGeom>
        </p:spPr>
      </p:pic>
      <p:pic>
        <p:nvPicPr>
          <p:cNvPr id="17" name="Immagin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4495" y="1497379"/>
            <a:ext cx="5094783" cy="1116000"/>
          </a:xfrm>
          <a:prstGeom prst="rect">
            <a:avLst/>
          </a:prstGeom>
        </p:spPr>
      </p:pic>
      <p:sp>
        <p:nvSpPr>
          <p:cNvPr id="19" name="Segnaposto testo 7"/>
          <p:cNvSpPr>
            <a:spLocks noGrp="1"/>
          </p:cNvSpPr>
          <p:nvPr>
            <p:ph type="body" sz="quarter" idx="13"/>
          </p:nvPr>
        </p:nvSpPr>
        <p:spPr>
          <a:xfrm>
            <a:off x="5526088" y="2822033"/>
            <a:ext cx="5827712" cy="782638"/>
          </a:xfrm>
        </p:spPr>
        <p:txBody>
          <a:bodyPr>
            <a:noAutofit/>
          </a:bodyPr>
          <a:lstStyle>
            <a:lvl1pPr marL="0" indent="0">
              <a:buNone/>
              <a:defRPr sz="3200" b="1">
                <a:solidFill>
                  <a:srgbClr val="006E73"/>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it-IT"/>
              <a:t>Fare clic per modificare stili del testo dello schema</a:t>
            </a:r>
          </a:p>
        </p:txBody>
      </p:sp>
      <p:sp>
        <p:nvSpPr>
          <p:cNvPr id="3" name="Segnaposto testo 2"/>
          <p:cNvSpPr>
            <a:spLocks noGrp="1"/>
          </p:cNvSpPr>
          <p:nvPr>
            <p:ph type="body" sz="quarter" idx="14"/>
          </p:nvPr>
        </p:nvSpPr>
        <p:spPr>
          <a:xfrm>
            <a:off x="428171" y="6489797"/>
            <a:ext cx="5032375" cy="271413"/>
          </a:xfrm>
        </p:spPr>
        <p:txBody>
          <a:bodyPr>
            <a:noAutofit/>
          </a:bodyPr>
          <a:lstStyle>
            <a:lvl1pPr marL="0" indent="0">
              <a:buNone/>
              <a:defRPr sz="1800" b="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it-IT" dirty="0"/>
              <a:t>Fare clic per modificare stili del testo dello schema</a:t>
            </a:r>
          </a:p>
        </p:txBody>
      </p:sp>
    </p:spTree>
    <p:extLst>
      <p:ext uri="{BB962C8B-B14F-4D97-AF65-F5344CB8AC3E}">
        <p14:creationId xmlns:p14="http://schemas.microsoft.com/office/powerpoint/2010/main" val="1798539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6" y="91621"/>
            <a:ext cx="2423885" cy="530946"/>
          </a:xfrm>
          <a:prstGeom prst="rect">
            <a:avLst/>
          </a:prstGeom>
        </p:spPr>
      </p:pic>
      <p:sp>
        <p:nvSpPr>
          <p:cNvPr id="6" name="Rettangolo 5"/>
          <p:cNvSpPr/>
          <p:nvPr/>
        </p:nvSpPr>
        <p:spPr>
          <a:xfrm>
            <a:off x="261258" y="690806"/>
            <a:ext cx="468000" cy="6167194"/>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grpSp>
        <p:nvGrpSpPr>
          <p:cNvPr id="7" name="Gruppo 6"/>
          <p:cNvGrpSpPr>
            <a:grpSpLocks noChangeAspect="1"/>
          </p:cNvGrpSpPr>
          <p:nvPr/>
        </p:nvGrpSpPr>
        <p:grpSpPr>
          <a:xfrm>
            <a:off x="11045143" y="5949027"/>
            <a:ext cx="1139755" cy="864000"/>
            <a:chOff x="74848" y="-145328"/>
            <a:chExt cx="1254914" cy="951298"/>
          </a:xfrm>
        </p:grpSpPr>
        <p:pic>
          <p:nvPicPr>
            <p:cNvPr id="8"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8" y="213733"/>
              <a:ext cx="939713" cy="264512"/>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69" y="-145328"/>
              <a:ext cx="1015793" cy="951298"/>
            </a:xfrm>
            <a:prstGeom prst="rect">
              <a:avLst/>
            </a:prstGeom>
          </p:spPr>
        </p:pic>
      </p:grpSp>
      <p:sp>
        <p:nvSpPr>
          <p:cNvPr id="11" name="Titolo 1"/>
          <p:cNvSpPr>
            <a:spLocks noGrp="1"/>
          </p:cNvSpPr>
          <p:nvPr>
            <p:ph type="title"/>
          </p:nvPr>
        </p:nvSpPr>
        <p:spPr>
          <a:xfrm>
            <a:off x="1006031" y="898550"/>
            <a:ext cx="10515600" cy="576109"/>
          </a:xfrm>
        </p:spPr>
        <p:txBody>
          <a:bodyPr>
            <a:normAutofit/>
          </a:bodyPr>
          <a:lstStyle>
            <a:lvl1pPr>
              <a:defRPr sz="3000"/>
            </a:lvl1pPr>
          </a:lstStyle>
          <a:p>
            <a:r>
              <a:rPr lang="it-IT" dirty="0"/>
              <a:t>Fare clic per modificare lo stile del titolo</a:t>
            </a:r>
          </a:p>
        </p:txBody>
      </p:sp>
      <p:sp>
        <p:nvSpPr>
          <p:cNvPr id="12" name="Segnaposto testo 2"/>
          <p:cNvSpPr>
            <a:spLocks noGrp="1"/>
          </p:cNvSpPr>
          <p:nvPr>
            <p:ph type="body" sz="quarter" idx="11"/>
          </p:nvPr>
        </p:nvSpPr>
        <p:spPr>
          <a:xfrm>
            <a:off x="1006031" y="1410694"/>
            <a:ext cx="8515350" cy="632919"/>
          </a:xfrm>
        </p:spPr>
        <p:txBody>
          <a:bodyPr>
            <a:noAutofit/>
          </a:bodyPr>
          <a:lstStyle>
            <a:lvl1pPr marL="0" indent="0">
              <a:lnSpc>
                <a:spcPct val="100000"/>
              </a:lnSpc>
              <a:spcBef>
                <a:spcPts val="0"/>
              </a:spcBef>
              <a:buNone/>
              <a:defRPr sz="3000">
                <a:latin typeface="Titillium Web" panose="00000500000000000000" pitchFamily="2" charset="0"/>
              </a:defRPr>
            </a:lvl1pPr>
            <a:lvl2pPr marL="0" indent="0">
              <a:lnSpc>
                <a:spcPts val="2400"/>
              </a:lnSpc>
              <a:spcBef>
                <a:spcPts val="0"/>
              </a:spcBef>
              <a:buNone/>
              <a:defRPr lang="it-IT" sz="2400" kern="1200" dirty="0" smtClean="0">
                <a:solidFill>
                  <a:srgbClr val="006E73"/>
                </a:solidFill>
                <a:latin typeface="Titillium Web" panose="00000500000000000000" pitchFamily="2" charset="0"/>
                <a:ea typeface="+mn-ea"/>
                <a:cs typeface="+mn-cs"/>
              </a:defRPr>
            </a:lvl2pPr>
            <a:lvl3pPr marL="914400" indent="0">
              <a:buNone/>
              <a:defRPr sz="1800">
                <a:latin typeface="Titillium Web" panose="00000500000000000000" pitchFamily="2" charset="0"/>
              </a:defRPr>
            </a:lvl3pPr>
            <a:lvl4pPr marL="1371600" indent="0">
              <a:buNone/>
              <a:defRPr sz="1600">
                <a:latin typeface="Titillium Web" panose="00000500000000000000" pitchFamily="2" charset="0"/>
              </a:defRPr>
            </a:lvl4pPr>
            <a:lvl5pPr marL="1828800" indent="0">
              <a:buNone/>
              <a:defRPr sz="1600">
                <a:latin typeface="Titillium Web" panose="00000500000000000000" pitchFamily="2" charset="0"/>
              </a:defRPr>
            </a:lvl5pPr>
          </a:lstStyle>
          <a:p>
            <a:pPr marL="0" lvl="1" indent="0" algn="l" defTabSz="914400" rtl="0" eaLnBrk="1" latinLnBrk="0" hangingPunct="1">
              <a:lnSpc>
                <a:spcPts val="2400"/>
              </a:lnSpc>
              <a:spcBef>
                <a:spcPts val="0"/>
              </a:spcBef>
              <a:buFont typeface="Arial" panose="020B0604020202020204" pitchFamily="34" charset="0"/>
              <a:buNone/>
            </a:pPr>
            <a:r>
              <a:rPr lang="it-IT" dirty="0"/>
              <a:t>Fare clic per modificare stili del testo dello schema</a:t>
            </a:r>
          </a:p>
        </p:txBody>
      </p:sp>
    </p:spTree>
    <p:extLst>
      <p:ext uri="{BB962C8B-B14F-4D97-AF65-F5344CB8AC3E}">
        <p14:creationId xmlns:p14="http://schemas.microsoft.com/office/powerpoint/2010/main" val="4171099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Vuota">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6" y="91621"/>
            <a:ext cx="2423885" cy="530946"/>
          </a:xfrm>
          <a:prstGeom prst="rect">
            <a:avLst/>
          </a:prstGeom>
        </p:spPr>
      </p:pic>
      <p:sp>
        <p:nvSpPr>
          <p:cNvPr id="6" name="Rettangolo 5"/>
          <p:cNvSpPr/>
          <p:nvPr/>
        </p:nvSpPr>
        <p:spPr>
          <a:xfrm>
            <a:off x="261258" y="690806"/>
            <a:ext cx="468000" cy="6167194"/>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grpSp>
        <p:nvGrpSpPr>
          <p:cNvPr id="7" name="Gruppo 6"/>
          <p:cNvGrpSpPr>
            <a:grpSpLocks noChangeAspect="1"/>
          </p:cNvGrpSpPr>
          <p:nvPr/>
        </p:nvGrpSpPr>
        <p:grpSpPr>
          <a:xfrm>
            <a:off x="11045143" y="5949027"/>
            <a:ext cx="1139755" cy="864000"/>
            <a:chOff x="74848" y="-145328"/>
            <a:chExt cx="1254914" cy="951298"/>
          </a:xfrm>
        </p:grpSpPr>
        <p:pic>
          <p:nvPicPr>
            <p:cNvPr id="8"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8" y="213733"/>
              <a:ext cx="939713" cy="264512"/>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69" y="-145328"/>
              <a:ext cx="1015793" cy="951298"/>
            </a:xfrm>
            <a:prstGeom prst="rect">
              <a:avLst/>
            </a:prstGeom>
          </p:spPr>
        </p:pic>
      </p:grpSp>
      <p:pic>
        <p:nvPicPr>
          <p:cNvPr id="10" name="Immagine 9"/>
          <p:cNvPicPr>
            <a:picLocks noChangeAspect="1"/>
          </p:cNvPicPr>
          <p:nvPr/>
        </p:nvPicPr>
        <p:blipFill rotWithShape="1">
          <a:blip r:embed="rId5" cstate="print">
            <a:extLst>
              <a:ext uri="{28A0092B-C50C-407E-A947-70E740481C1C}">
                <a14:useLocalDpi xmlns:a14="http://schemas.microsoft.com/office/drawing/2010/main" val="0"/>
              </a:ext>
            </a:extLst>
          </a:blip>
          <a:srcRect l="16646"/>
          <a:stretch/>
        </p:blipFill>
        <p:spPr>
          <a:xfrm>
            <a:off x="1009936" y="5962675"/>
            <a:ext cx="9744641" cy="813437"/>
          </a:xfrm>
          <a:prstGeom prst="rect">
            <a:avLst/>
          </a:prstGeom>
        </p:spPr>
      </p:pic>
      <p:sp>
        <p:nvSpPr>
          <p:cNvPr id="12" name="Segnaposto testo 2"/>
          <p:cNvSpPr>
            <a:spLocks noGrp="1"/>
          </p:cNvSpPr>
          <p:nvPr>
            <p:ph type="body" sz="quarter" idx="11"/>
          </p:nvPr>
        </p:nvSpPr>
        <p:spPr>
          <a:xfrm>
            <a:off x="1006031" y="1410694"/>
            <a:ext cx="8515350" cy="632919"/>
          </a:xfrm>
        </p:spPr>
        <p:txBody>
          <a:bodyPr>
            <a:noAutofit/>
          </a:bodyPr>
          <a:lstStyle>
            <a:lvl1pPr marL="0" indent="0">
              <a:lnSpc>
                <a:spcPct val="100000"/>
              </a:lnSpc>
              <a:spcBef>
                <a:spcPts val="0"/>
              </a:spcBef>
              <a:buNone/>
              <a:defRPr sz="3000">
                <a:latin typeface="Titillium Web" panose="00000500000000000000" pitchFamily="2" charset="0"/>
              </a:defRPr>
            </a:lvl1pPr>
            <a:lvl2pPr marL="0" indent="0">
              <a:lnSpc>
                <a:spcPts val="2400"/>
              </a:lnSpc>
              <a:spcBef>
                <a:spcPts val="0"/>
              </a:spcBef>
              <a:buNone/>
              <a:defRPr lang="it-IT" sz="2400" kern="1200" dirty="0" smtClean="0">
                <a:solidFill>
                  <a:srgbClr val="006E73"/>
                </a:solidFill>
                <a:latin typeface="Titillium Web" panose="00000500000000000000" pitchFamily="2" charset="0"/>
                <a:ea typeface="+mn-ea"/>
                <a:cs typeface="+mn-cs"/>
              </a:defRPr>
            </a:lvl2pPr>
            <a:lvl3pPr marL="914400" indent="0">
              <a:buNone/>
              <a:defRPr sz="1800">
                <a:latin typeface="Titillium Web" panose="00000500000000000000" pitchFamily="2" charset="0"/>
              </a:defRPr>
            </a:lvl3pPr>
            <a:lvl4pPr marL="1371600" indent="0">
              <a:buNone/>
              <a:defRPr sz="1600">
                <a:latin typeface="Titillium Web" panose="00000500000000000000" pitchFamily="2" charset="0"/>
              </a:defRPr>
            </a:lvl4pPr>
            <a:lvl5pPr marL="1828800" indent="0">
              <a:buNone/>
              <a:defRPr sz="1600">
                <a:latin typeface="Titillium Web" panose="00000500000000000000" pitchFamily="2" charset="0"/>
              </a:defRPr>
            </a:lvl5pPr>
          </a:lstStyle>
          <a:p>
            <a:pPr marL="0" lvl="1" indent="0" algn="l" defTabSz="914400" rtl="0" eaLnBrk="1" latinLnBrk="0" hangingPunct="1">
              <a:lnSpc>
                <a:spcPts val="2400"/>
              </a:lnSpc>
              <a:spcBef>
                <a:spcPts val="0"/>
              </a:spcBef>
              <a:buFont typeface="Arial" panose="020B0604020202020204" pitchFamily="34" charset="0"/>
              <a:buNone/>
            </a:pPr>
            <a:r>
              <a:rPr lang="it-IT" dirty="0"/>
              <a:t>Fare clic per modificare stili del testo dello schema</a:t>
            </a:r>
          </a:p>
        </p:txBody>
      </p:sp>
      <p:sp>
        <p:nvSpPr>
          <p:cNvPr id="11" name="Titolo 1"/>
          <p:cNvSpPr>
            <a:spLocks noGrp="1"/>
          </p:cNvSpPr>
          <p:nvPr>
            <p:ph type="title"/>
          </p:nvPr>
        </p:nvSpPr>
        <p:spPr>
          <a:xfrm>
            <a:off x="1006031" y="898550"/>
            <a:ext cx="10515600" cy="576109"/>
          </a:xfrm>
        </p:spPr>
        <p:txBody>
          <a:bodyPr>
            <a:normAutofit/>
          </a:bodyPr>
          <a:lstStyle>
            <a:lvl1pPr>
              <a:defRPr sz="3000"/>
            </a:lvl1pPr>
          </a:lstStyle>
          <a:p>
            <a:r>
              <a:rPr lang="it-IT" dirty="0"/>
              <a:t>Fare clic per modificare lo stile del titolo</a:t>
            </a:r>
          </a:p>
        </p:txBody>
      </p:sp>
    </p:spTree>
    <p:extLst>
      <p:ext uri="{BB962C8B-B14F-4D97-AF65-F5344CB8AC3E}">
        <p14:creationId xmlns:p14="http://schemas.microsoft.com/office/powerpoint/2010/main" val="1251269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Vuota">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6" y="91621"/>
            <a:ext cx="2423885" cy="530946"/>
          </a:xfrm>
          <a:prstGeom prst="rect">
            <a:avLst/>
          </a:prstGeom>
        </p:spPr>
      </p:pic>
      <p:sp>
        <p:nvSpPr>
          <p:cNvPr id="6" name="Rettangolo 5"/>
          <p:cNvSpPr/>
          <p:nvPr/>
        </p:nvSpPr>
        <p:spPr>
          <a:xfrm>
            <a:off x="261258" y="690806"/>
            <a:ext cx="468000" cy="6167194"/>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Segnaposto testo 2"/>
          <p:cNvSpPr>
            <a:spLocks noGrp="1"/>
          </p:cNvSpPr>
          <p:nvPr>
            <p:ph type="body" sz="quarter" idx="11"/>
          </p:nvPr>
        </p:nvSpPr>
        <p:spPr>
          <a:xfrm>
            <a:off x="1006031" y="1410694"/>
            <a:ext cx="8515350" cy="632919"/>
          </a:xfrm>
        </p:spPr>
        <p:txBody>
          <a:bodyPr>
            <a:noAutofit/>
          </a:bodyPr>
          <a:lstStyle>
            <a:lvl1pPr marL="0" indent="0">
              <a:lnSpc>
                <a:spcPct val="100000"/>
              </a:lnSpc>
              <a:spcBef>
                <a:spcPts val="0"/>
              </a:spcBef>
              <a:buNone/>
              <a:defRPr sz="3000">
                <a:latin typeface="Titillium Web" panose="00000500000000000000" pitchFamily="2" charset="0"/>
              </a:defRPr>
            </a:lvl1pPr>
            <a:lvl2pPr marL="0" indent="0">
              <a:lnSpc>
                <a:spcPts val="2400"/>
              </a:lnSpc>
              <a:spcBef>
                <a:spcPts val="0"/>
              </a:spcBef>
              <a:buNone/>
              <a:defRPr lang="it-IT" sz="2400" kern="1200" dirty="0" smtClean="0">
                <a:solidFill>
                  <a:srgbClr val="006E73"/>
                </a:solidFill>
                <a:latin typeface="Titillium Web" panose="00000500000000000000" pitchFamily="2" charset="0"/>
                <a:ea typeface="+mn-ea"/>
                <a:cs typeface="+mn-cs"/>
              </a:defRPr>
            </a:lvl2pPr>
            <a:lvl3pPr marL="914400" indent="0">
              <a:buNone/>
              <a:defRPr sz="1800">
                <a:latin typeface="Titillium Web" panose="00000500000000000000" pitchFamily="2" charset="0"/>
              </a:defRPr>
            </a:lvl3pPr>
            <a:lvl4pPr marL="1371600" indent="0">
              <a:buNone/>
              <a:defRPr sz="1600">
                <a:latin typeface="Titillium Web" panose="00000500000000000000" pitchFamily="2" charset="0"/>
              </a:defRPr>
            </a:lvl4pPr>
            <a:lvl5pPr marL="1828800" indent="0">
              <a:buNone/>
              <a:defRPr sz="1600">
                <a:latin typeface="Titillium Web" panose="00000500000000000000" pitchFamily="2" charset="0"/>
              </a:defRPr>
            </a:lvl5pPr>
          </a:lstStyle>
          <a:p>
            <a:pPr marL="0" lvl="1" indent="0" algn="l" defTabSz="914400" rtl="0" eaLnBrk="1" latinLnBrk="0" hangingPunct="1">
              <a:lnSpc>
                <a:spcPts val="2400"/>
              </a:lnSpc>
              <a:spcBef>
                <a:spcPts val="0"/>
              </a:spcBef>
              <a:buFont typeface="Arial" panose="020B0604020202020204" pitchFamily="34" charset="0"/>
              <a:buNone/>
            </a:pPr>
            <a:r>
              <a:rPr lang="it-IT" dirty="0"/>
              <a:t>Fare clic per modificare stili del testo dello schema</a:t>
            </a:r>
          </a:p>
        </p:txBody>
      </p:sp>
      <p:sp>
        <p:nvSpPr>
          <p:cNvPr id="9" name="Titolo 1"/>
          <p:cNvSpPr>
            <a:spLocks noGrp="1"/>
          </p:cNvSpPr>
          <p:nvPr>
            <p:ph type="title"/>
          </p:nvPr>
        </p:nvSpPr>
        <p:spPr>
          <a:xfrm>
            <a:off x="1006031" y="898550"/>
            <a:ext cx="10515600" cy="576109"/>
          </a:xfrm>
        </p:spPr>
        <p:txBody>
          <a:bodyPr>
            <a:normAutofit/>
          </a:bodyPr>
          <a:lstStyle>
            <a:lvl1pPr>
              <a:defRPr sz="3000"/>
            </a:lvl1pPr>
          </a:lstStyle>
          <a:p>
            <a:r>
              <a:rPr lang="it-IT" dirty="0"/>
              <a:t>Fare clic per modificare lo stile del titolo</a:t>
            </a:r>
          </a:p>
        </p:txBody>
      </p:sp>
    </p:spTree>
    <p:extLst>
      <p:ext uri="{BB962C8B-B14F-4D97-AF65-F5344CB8AC3E}">
        <p14:creationId xmlns:p14="http://schemas.microsoft.com/office/powerpoint/2010/main" val="4222116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6E1EACC9-2FC3-4782-A440-DC81F7CEBFAA}" type="datetimeFigureOut">
              <a:rPr lang="it-IT" smtClean="0"/>
              <a:pPr/>
              <a:t>12/05/2017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D053DAC-C6A9-474F-8BEC-0629C0CE91C1}" type="slidenum">
              <a:rPr lang="it-IT" smtClean="0"/>
              <a:pPr/>
              <a:t>‹N›</a:t>
            </a:fld>
            <a:endParaRPr lang="it-IT"/>
          </a:p>
        </p:txBody>
      </p:sp>
    </p:spTree>
    <p:extLst>
      <p:ext uri="{BB962C8B-B14F-4D97-AF65-F5344CB8AC3E}">
        <p14:creationId xmlns:p14="http://schemas.microsoft.com/office/powerpoint/2010/main" val="3758487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ayout personalizzato">
    <p:bg>
      <p:bgPr>
        <a:solidFill>
          <a:srgbClr val="006E73"/>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solidFill>
                  <a:schemeClr val="bg1"/>
                </a:solidFill>
              </a:defRPr>
            </a:lvl1pPr>
          </a:lstStyle>
          <a:p>
            <a:r>
              <a:rPr lang="it-IT"/>
              <a:t>Fare clic per modificare lo stile del titolo</a:t>
            </a:r>
          </a:p>
        </p:txBody>
      </p:sp>
      <p:sp>
        <p:nvSpPr>
          <p:cNvPr id="3" name="Segnaposto data 2"/>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4" name="Segnaposto piè di pagina 3"/>
          <p:cNvSpPr>
            <a:spLocks noGrp="1"/>
          </p:cNvSpPr>
          <p:nvPr>
            <p:ph type="ftr" sz="quarter" idx="11"/>
          </p:nvPr>
        </p:nvSpPr>
        <p:spPr/>
        <p:txBody>
          <a:bodyPr/>
          <a:lstStyle/>
          <a:p>
            <a:endParaRPr lang="it-IT">
              <a:solidFill>
                <a:srgbClr val="000000">
                  <a:tint val="75000"/>
                </a:srgbClr>
              </a:solidFill>
            </a:endParaRPr>
          </a:p>
        </p:txBody>
      </p:sp>
      <p:sp>
        <p:nvSpPr>
          <p:cNvPr id="5" name="Segnaposto numero diapositiva 4"/>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2517492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Layout personalizzato">
    <p:bg>
      <p:bgPr>
        <a:solidFill>
          <a:srgbClr val="006E73"/>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4" name="Segnaposto piè di pagina 3"/>
          <p:cNvSpPr>
            <a:spLocks noGrp="1"/>
          </p:cNvSpPr>
          <p:nvPr>
            <p:ph type="ftr" sz="quarter" idx="11"/>
          </p:nvPr>
        </p:nvSpPr>
        <p:spPr/>
        <p:txBody>
          <a:bodyPr/>
          <a:lstStyle/>
          <a:p>
            <a:endParaRPr lang="it-IT">
              <a:solidFill>
                <a:srgbClr val="000000">
                  <a:tint val="75000"/>
                </a:srgbClr>
              </a:solidFill>
            </a:endParaRPr>
          </a:p>
        </p:txBody>
      </p:sp>
      <p:sp>
        <p:nvSpPr>
          <p:cNvPr id="5" name="Segnaposto numero diapositiva 4"/>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
        <p:nvSpPr>
          <p:cNvPr id="6" name="Rettangolo 5"/>
          <p:cNvSpPr/>
          <p:nvPr/>
        </p:nvSpPr>
        <p:spPr>
          <a:xfrm>
            <a:off x="493486" y="379639"/>
            <a:ext cx="11190515" cy="61082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35271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90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1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5" name="Segnaposto piè di pagina 4"/>
          <p:cNvSpPr>
            <a:spLocks noGrp="1"/>
          </p:cNvSpPr>
          <p:nvPr>
            <p:ph type="ftr" sz="quarter" idx="11"/>
          </p:nvPr>
        </p:nvSpPr>
        <p:spPr/>
        <p:txBody>
          <a:bodyPr/>
          <a:lstStyle/>
          <a:p>
            <a:endParaRPr lang="it-IT">
              <a:solidFill>
                <a:srgbClr val="000000">
                  <a:tint val="75000"/>
                </a:srgbClr>
              </a:solidFill>
            </a:endParaRPr>
          </a:p>
        </p:txBody>
      </p:sp>
      <p:sp>
        <p:nvSpPr>
          <p:cNvPr id="6" name="Segnaposto numero diapositiva 5"/>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3079872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5" name="Segnaposto piè di pagina 4"/>
          <p:cNvSpPr>
            <a:spLocks noGrp="1"/>
          </p:cNvSpPr>
          <p:nvPr>
            <p:ph type="ftr" sz="quarter" idx="11"/>
          </p:nvPr>
        </p:nvSpPr>
        <p:spPr/>
        <p:txBody>
          <a:bodyPr/>
          <a:lstStyle/>
          <a:p>
            <a:endParaRPr lang="it-IT">
              <a:solidFill>
                <a:srgbClr val="000000">
                  <a:tint val="75000"/>
                </a:srgbClr>
              </a:solidFill>
            </a:endParaRPr>
          </a:p>
        </p:txBody>
      </p:sp>
      <p:sp>
        <p:nvSpPr>
          <p:cNvPr id="6" name="Segnaposto numero diapositiva 5"/>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38838363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6" name="Segnaposto piè di pagina 5"/>
          <p:cNvSpPr>
            <a:spLocks noGrp="1"/>
          </p:cNvSpPr>
          <p:nvPr>
            <p:ph type="ftr" sz="quarter" idx="11"/>
          </p:nvPr>
        </p:nvSpPr>
        <p:spPr/>
        <p:txBody>
          <a:bodyPr/>
          <a:lstStyle/>
          <a:p>
            <a:endParaRPr lang="it-IT">
              <a:solidFill>
                <a:srgbClr val="000000">
                  <a:tint val="75000"/>
                </a:srgbClr>
              </a:solidFill>
            </a:endParaRPr>
          </a:p>
        </p:txBody>
      </p:sp>
      <p:sp>
        <p:nvSpPr>
          <p:cNvPr id="7" name="Segnaposto numero diapositiva 6"/>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40468032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8" name="Segnaposto piè di pagina 7"/>
          <p:cNvSpPr>
            <a:spLocks noGrp="1"/>
          </p:cNvSpPr>
          <p:nvPr>
            <p:ph type="ftr" sz="quarter" idx="11"/>
          </p:nvPr>
        </p:nvSpPr>
        <p:spPr/>
        <p:txBody>
          <a:bodyPr/>
          <a:lstStyle/>
          <a:p>
            <a:endParaRPr lang="it-IT">
              <a:solidFill>
                <a:srgbClr val="000000">
                  <a:tint val="75000"/>
                </a:srgbClr>
              </a:solidFill>
            </a:endParaRPr>
          </a:p>
        </p:txBody>
      </p:sp>
      <p:sp>
        <p:nvSpPr>
          <p:cNvPr id="9" name="Segnaposto numero diapositiva 8"/>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989574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4" name="Segnaposto piè di pagina 3"/>
          <p:cNvSpPr>
            <a:spLocks noGrp="1"/>
          </p:cNvSpPr>
          <p:nvPr>
            <p:ph type="ftr" sz="quarter" idx="11"/>
          </p:nvPr>
        </p:nvSpPr>
        <p:spPr/>
        <p:txBody>
          <a:bodyPr/>
          <a:lstStyle/>
          <a:p>
            <a:endParaRPr lang="it-IT">
              <a:solidFill>
                <a:srgbClr val="000000">
                  <a:tint val="75000"/>
                </a:srgbClr>
              </a:solidFill>
            </a:endParaRPr>
          </a:p>
        </p:txBody>
      </p:sp>
      <p:sp>
        <p:nvSpPr>
          <p:cNvPr id="5" name="Segnaposto numero diapositiva 4"/>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26979032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6" name="Segnaposto piè di pagina 5"/>
          <p:cNvSpPr>
            <a:spLocks noGrp="1"/>
          </p:cNvSpPr>
          <p:nvPr>
            <p:ph type="ftr" sz="quarter" idx="11"/>
          </p:nvPr>
        </p:nvSpPr>
        <p:spPr/>
        <p:txBody>
          <a:bodyPr/>
          <a:lstStyle/>
          <a:p>
            <a:endParaRPr lang="it-IT">
              <a:solidFill>
                <a:srgbClr val="000000">
                  <a:tint val="75000"/>
                </a:srgbClr>
              </a:solidFill>
            </a:endParaRPr>
          </a:p>
        </p:txBody>
      </p:sp>
      <p:sp>
        <p:nvSpPr>
          <p:cNvPr id="7" name="Segnaposto numero diapositiva 6"/>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20736326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6" name="Segnaposto piè di pagina 5"/>
          <p:cNvSpPr>
            <a:spLocks noGrp="1"/>
          </p:cNvSpPr>
          <p:nvPr>
            <p:ph type="ftr" sz="quarter" idx="11"/>
          </p:nvPr>
        </p:nvSpPr>
        <p:spPr/>
        <p:txBody>
          <a:bodyPr/>
          <a:lstStyle/>
          <a:p>
            <a:endParaRPr lang="it-IT">
              <a:solidFill>
                <a:srgbClr val="000000">
                  <a:tint val="75000"/>
                </a:srgbClr>
              </a:solidFill>
            </a:endParaRPr>
          </a:p>
        </p:txBody>
      </p:sp>
      <p:sp>
        <p:nvSpPr>
          <p:cNvPr id="7" name="Segnaposto numero diapositiva 6"/>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14524000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5" name="Segnaposto piè di pagina 4"/>
          <p:cNvSpPr>
            <a:spLocks noGrp="1"/>
          </p:cNvSpPr>
          <p:nvPr>
            <p:ph type="ftr" sz="quarter" idx="11"/>
          </p:nvPr>
        </p:nvSpPr>
        <p:spPr/>
        <p:txBody>
          <a:bodyPr/>
          <a:lstStyle/>
          <a:p>
            <a:endParaRPr lang="it-IT">
              <a:solidFill>
                <a:srgbClr val="000000">
                  <a:tint val="75000"/>
                </a:srgbClr>
              </a:solidFill>
            </a:endParaRPr>
          </a:p>
        </p:txBody>
      </p:sp>
      <p:sp>
        <p:nvSpPr>
          <p:cNvPr id="6" name="Segnaposto numero diapositiva 5"/>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957972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6E1EACC9-2FC3-4782-A440-DC81F7CEBFAA}" type="datetimeFigureOut">
              <a:rPr lang="it-IT" smtClean="0"/>
              <a:pPr/>
              <a:t>12/05/2017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D053DAC-C6A9-474F-8BEC-0629C0CE91C1}" type="slidenum">
              <a:rPr lang="it-IT" smtClean="0"/>
              <a:pPr/>
              <a:t>‹N›</a:t>
            </a:fld>
            <a:endParaRPr lang="it-IT"/>
          </a:p>
        </p:txBody>
      </p:sp>
    </p:spTree>
    <p:extLst>
      <p:ext uri="{BB962C8B-B14F-4D97-AF65-F5344CB8AC3E}">
        <p14:creationId xmlns:p14="http://schemas.microsoft.com/office/powerpoint/2010/main" val="5085573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5" name="Segnaposto piè di pagina 4"/>
          <p:cNvSpPr>
            <a:spLocks noGrp="1"/>
          </p:cNvSpPr>
          <p:nvPr>
            <p:ph type="ftr" sz="quarter" idx="11"/>
          </p:nvPr>
        </p:nvSpPr>
        <p:spPr/>
        <p:txBody>
          <a:bodyPr/>
          <a:lstStyle/>
          <a:p>
            <a:endParaRPr lang="it-IT">
              <a:solidFill>
                <a:srgbClr val="000000">
                  <a:tint val="75000"/>
                </a:srgbClr>
              </a:solidFill>
            </a:endParaRPr>
          </a:p>
        </p:txBody>
      </p:sp>
      <p:sp>
        <p:nvSpPr>
          <p:cNvPr id="6" name="Segnaposto numero diapositiva 5"/>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21169631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Diapositiva titolo">
    <p:bg>
      <p:bgPr>
        <a:solidFill>
          <a:srgbClr val="006E73"/>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5" name="Segnaposto piè di pagina 4"/>
          <p:cNvSpPr>
            <a:spLocks noGrp="1"/>
          </p:cNvSpPr>
          <p:nvPr>
            <p:ph type="ftr" sz="quarter" idx="11"/>
          </p:nvPr>
        </p:nvSpPr>
        <p:spPr/>
        <p:txBody>
          <a:bodyPr/>
          <a:lstStyle/>
          <a:p>
            <a:endParaRPr lang="it-IT">
              <a:solidFill>
                <a:srgbClr val="000000">
                  <a:tint val="75000"/>
                </a:srgbClr>
              </a:solidFill>
            </a:endParaRPr>
          </a:p>
        </p:txBody>
      </p:sp>
      <p:sp>
        <p:nvSpPr>
          <p:cNvPr id="6" name="Segnaposto numero diapositiva 5"/>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37557529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5_Diapositiva titolo">
    <p:spTree>
      <p:nvGrpSpPr>
        <p:cNvPr id="1" name=""/>
        <p:cNvGrpSpPr/>
        <p:nvPr/>
      </p:nvGrpSpPr>
      <p:grpSpPr>
        <a:xfrm>
          <a:off x="0" y="0"/>
          <a:ext cx="0" cy="0"/>
          <a:chOff x="0" y="0"/>
          <a:chExt cx="0" cy="0"/>
        </a:xfrm>
      </p:grpSpPr>
      <p:sp>
        <p:nvSpPr>
          <p:cNvPr id="16" name="Rettangolo 15"/>
          <p:cNvSpPr/>
          <p:nvPr/>
        </p:nvSpPr>
        <p:spPr>
          <a:xfrm>
            <a:off x="1199456" y="0"/>
            <a:ext cx="10992544" cy="836712"/>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pic>
        <p:nvPicPr>
          <p:cNvPr id="8" name="Picture 14" descr="C:\Documents and Settings\vytaf\Desktop\LOGO 255-173-0.bmp"/>
          <p:cNvPicPr>
            <a:picLocks noChangeAspect="1" noChangeArrowheads="1"/>
          </p:cNvPicPr>
          <p:nvPr/>
        </p:nvPicPr>
        <p:blipFill>
          <a:blip r:embed="rId2" cstate="print"/>
          <a:srcRect t="6835" r="-393" b="17977"/>
          <a:stretch>
            <a:fillRect/>
          </a:stretch>
        </p:blipFill>
        <p:spPr bwMode="auto">
          <a:xfrm>
            <a:off x="10896533" y="80656"/>
            <a:ext cx="1191275" cy="252000"/>
          </a:xfrm>
          <a:prstGeom prst="rect">
            <a:avLst/>
          </a:prstGeom>
          <a:ln>
            <a:noFill/>
          </a:ln>
          <a:effectLst>
            <a:outerShdw blurRad="190500" algn="tl" rotWithShape="0">
              <a:schemeClr val="bg1">
                <a:lumMod val="95000"/>
                <a:alpha val="70000"/>
              </a:schemeClr>
            </a:outerShdw>
          </a:effectLst>
        </p:spPr>
      </p:pic>
      <p:sp>
        <p:nvSpPr>
          <p:cNvPr id="2" name="Titolo 1"/>
          <p:cNvSpPr>
            <a:spLocks noGrp="1"/>
          </p:cNvSpPr>
          <p:nvPr>
            <p:ph type="ctrTitle"/>
          </p:nvPr>
        </p:nvSpPr>
        <p:spPr>
          <a:xfrm>
            <a:off x="1391477" y="72008"/>
            <a:ext cx="10657184" cy="836712"/>
          </a:xfrm>
          <a:prstGeom prst="rect">
            <a:avLst/>
          </a:prstGeom>
        </p:spPr>
        <p:txBody>
          <a:bodyPr/>
          <a:lstStyle>
            <a:lvl1pPr algn="l">
              <a:defRPr sz="3000" b="1"/>
            </a:lvl1pPr>
          </a:lstStyle>
          <a:p>
            <a:r>
              <a:rPr lang="it-IT"/>
              <a:t>Fare clic per modificare lo stile del titolo</a:t>
            </a:r>
            <a:endParaRPr lang="it-IT" dirty="0"/>
          </a:p>
        </p:txBody>
      </p:sp>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904428583"/>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_Diapositiva titolo">
    <p:spTree>
      <p:nvGrpSpPr>
        <p:cNvPr id="1" name=""/>
        <p:cNvGrpSpPr/>
        <p:nvPr/>
      </p:nvGrpSpPr>
      <p:grpSpPr>
        <a:xfrm>
          <a:off x="0" y="0"/>
          <a:ext cx="0" cy="0"/>
          <a:chOff x="0" y="0"/>
          <a:chExt cx="0" cy="0"/>
        </a:xfrm>
      </p:grpSpPr>
      <p:sp>
        <p:nvSpPr>
          <p:cNvPr id="16" name="Rettangolo 15"/>
          <p:cNvSpPr/>
          <p:nvPr/>
        </p:nvSpPr>
        <p:spPr>
          <a:xfrm>
            <a:off x="1199456" y="0"/>
            <a:ext cx="10992544" cy="836712"/>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pic>
        <p:nvPicPr>
          <p:cNvPr id="9" name="Picture 14" descr="C:\Documents and Settings\vytaf\Desktop\LOGO 255-173-0.bmp"/>
          <p:cNvPicPr>
            <a:picLocks noChangeAspect="1" noChangeArrowheads="1"/>
          </p:cNvPicPr>
          <p:nvPr/>
        </p:nvPicPr>
        <p:blipFill>
          <a:blip r:embed="rId2" cstate="print"/>
          <a:srcRect t="6835" r="-393" b="17977"/>
          <a:stretch>
            <a:fillRect/>
          </a:stretch>
        </p:blipFill>
        <p:spPr bwMode="auto">
          <a:xfrm>
            <a:off x="10896533" y="80656"/>
            <a:ext cx="1191275" cy="252000"/>
          </a:xfrm>
          <a:prstGeom prst="rect">
            <a:avLst/>
          </a:prstGeom>
          <a:ln>
            <a:noFill/>
          </a:ln>
          <a:effectLst>
            <a:outerShdw blurRad="190500" algn="tl" rotWithShape="0">
              <a:schemeClr val="bg1">
                <a:lumMod val="95000"/>
                <a:alpha val="70000"/>
              </a:schemeClr>
            </a:outerShdw>
          </a:effectLst>
        </p:spPr>
      </p:pic>
      <p:sp>
        <p:nvSpPr>
          <p:cNvPr id="2" name="Titolo 1"/>
          <p:cNvSpPr>
            <a:spLocks noGrp="1"/>
          </p:cNvSpPr>
          <p:nvPr>
            <p:ph type="ctrTitle"/>
          </p:nvPr>
        </p:nvSpPr>
        <p:spPr>
          <a:xfrm>
            <a:off x="1391477" y="72008"/>
            <a:ext cx="10657184" cy="836712"/>
          </a:xfrm>
          <a:prstGeom prst="rect">
            <a:avLst/>
          </a:prstGeom>
        </p:spPr>
        <p:txBody>
          <a:bodyPr/>
          <a:lstStyle>
            <a:lvl1pPr algn="l">
              <a:defRPr sz="3000" b="1"/>
            </a:lvl1pPr>
          </a:lstStyle>
          <a:p>
            <a:r>
              <a:rPr lang="it-IT"/>
              <a:t>Fare clic per modificare lo stile del titolo</a:t>
            </a:r>
            <a:endParaRPr lang="it-IT" dirty="0"/>
          </a:p>
        </p:txBody>
      </p:sp>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cxnSp>
        <p:nvCxnSpPr>
          <p:cNvPr id="8" name="Connettore 1 7"/>
          <p:cNvCxnSpPr/>
          <p:nvPr/>
        </p:nvCxnSpPr>
        <p:spPr>
          <a:xfrm>
            <a:off x="1487488" y="6429396"/>
            <a:ext cx="10418803" cy="0"/>
          </a:xfrm>
          <a:prstGeom prst="line">
            <a:avLst/>
          </a:prstGeom>
          <a:ln>
            <a:solidFill>
              <a:srgbClr val="CC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001351"/>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16" name="Rettangolo 15"/>
          <p:cNvSpPr/>
          <p:nvPr/>
        </p:nvSpPr>
        <p:spPr>
          <a:xfrm>
            <a:off x="1199456" y="0"/>
            <a:ext cx="10992544" cy="836712"/>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pic>
        <p:nvPicPr>
          <p:cNvPr id="12" name="Picture 14" descr="C:\Documents and Settings\vytaf\Desktop\LOGO 255-173-0.bmp"/>
          <p:cNvPicPr>
            <a:picLocks noChangeAspect="1" noChangeArrowheads="1"/>
          </p:cNvPicPr>
          <p:nvPr/>
        </p:nvPicPr>
        <p:blipFill>
          <a:blip r:embed="rId2" cstate="print"/>
          <a:srcRect t="6835" r="-393" b="17977"/>
          <a:stretch>
            <a:fillRect/>
          </a:stretch>
        </p:blipFill>
        <p:spPr bwMode="auto">
          <a:xfrm>
            <a:off x="10896533" y="80656"/>
            <a:ext cx="1191275" cy="252000"/>
          </a:xfrm>
          <a:prstGeom prst="rect">
            <a:avLst/>
          </a:prstGeom>
          <a:ln>
            <a:noFill/>
          </a:ln>
          <a:effectLst>
            <a:outerShdw blurRad="190500" algn="tl" rotWithShape="0">
              <a:schemeClr val="bg1">
                <a:lumMod val="95000"/>
                <a:alpha val="70000"/>
              </a:schemeClr>
            </a:outerShdw>
          </a:effectLst>
        </p:spPr>
      </p:pic>
      <p:sp>
        <p:nvSpPr>
          <p:cNvPr id="2" name="Titolo 1"/>
          <p:cNvSpPr>
            <a:spLocks noGrp="1"/>
          </p:cNvSpPr>
          <p:nvPr>
            <p:ph type="ctrTitle"/>
          </p:nvPr>
        </p:nvSpPr>
        <p:spPr>
          <a:xfrm>
            <a:off x="1391477" y="72008"/>
            <a:ext cx="10657184" cy="836712"/>
          </a:xfrm>
          <a:prstGeom prst="rect">
            <a:avLst/>
          </a:prstGeom>
        </p:spPr>
        <p:txBody>
          <a:bodyPr/>
          <a:lstStyle>
            <a:lvl1pPr algn="l">
              <a:defRPr sz="3000" b="1"/>
            </a:lvl1pPr>
          </a:lstStyle>
          <a:p>
            <a:r>
              <a:rPr lang="it-IT"/>
              <a:t>Fare clic per modificare lo stile del titolo</a:t>
            </a:r>
            <a:endParaRPr lang="it-IT" dirty="0"/>
          </a:p>
        </p:txBody>
      </p:sp>
      <p:sp>
        <p:nvSpPr>
          <p:cNvPr id="3" name="Sottotitolo 2"/>
          <p:cNvSpPr>
            <a:spLocks noGrp="1"/>
          </p:cNvSpPr>
          <p:nvPr>
            <p:ph type="subTitle" idx="1"/>
          </p:nvPr>
        </p:nvSpPr>
        <p:spPr>
          <a:xfrm>
            <a:off x="2063552" y="836712"/>
            <a:ext cx="9985109" cy="432048"/>
          </a:xfrm>
        </p:spPr>
        <p:txBody>
          <a:bodyPr>
            <a:noAutofit/>
          </a:bodyPr>
          <a:lstStyle>
            <a:lvl1pPr marL="0" indent="0" algn="r">
              <a:buNone/>
              <a:defRPr sz="2400" b="1">
                <a:solidFill>
                  <a:schemeClr val="tx1">
                    <a:lumMod val="65000"/>
                    <a:lumOff val="35000"/>
                  </a:schemeClr>
                </a:solidFill>
                <a:effectLst>
                  <a:glow rad="63500">
                    <a:schemeClr val="accent6">
                      <a:satMod val="175000"/>
                      <a:alpha val="40000"/>
                    </a:schemeClr>
                  </a:glo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IT" dirty="0"/>
          </a:p>
        </p:txBody>
      </p:sp>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517144875"/>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6_Diapositiva titolo">
    <p:spTree>
      <p:nvGrpSpPr>
        <p:cNvPr id="1" name=""/>
        <p:cNvGrpSpPr/>
        <p:nvPr/>
      </p:nvGrpSpPr>
      <p:grpSpPr>
        <a:xfrm>
          <a:off x="0" y="0"/>
          <a:ext cx="0" cy="0"/>
          <a:chOff x="0" y="0"/>
          <a:chExt cx="0" cy="0"/>
        </a:xfrm>
      </p:grpSpPr>
      <p:sp>
        <p:nvSpPr>
          <p:cNvPr id="16" name="Rettangolo 15"/>
          <p:cNvSpPr/>
          <p:nvPr/>
        </p:nvSpPr>
        <p:spPr>
          <a:xfrm>
            <a:off x="1199456" y="0"/>
            <a:ext cx="10992544" cy="836712"/>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pic>
        <p:nvPicPr>
          <p:cNvPr id="10" name="Picture 14" descr="C:\Documents and Settings\vytaf\Desktop\LOGO 255-173-0.bmp"/>
          <p:cNvPicPr>
            <a:picLocks noChangeAspect="1" noChangeArrowheads="1"/>
          </p:cNvPicPr>
          <p:nvPr/>
        </p:nvPicPr>
        <p:blipFill>
          <a:blip r:embed="rId2" cstate="print"/>
          <a:srcRect t="6835" r="-393" b="17977"/>
          <a:stretch>
            <a:fillRect/>
          </a:stretch>
        </p:blipFill>
        <p:spPr bwMode="auto">
          <a:xfrm>
            <a:off x="10896533" y="80656"/>
            <a:ext cx="1191275" cy="252000"/>
          </a:xfrm>
          <a:prstGeom prst="rect">
            <a:avLst/>
          </a:prstGeom>
          <a:ln>
            <a:noFill/>
          </a:ln>
          <a:effectLst>
            <a:outerShdw blurRad="190500" algn="tl" rotWithShape="0">
              <a:schemeClr val="bg1">
                <a:lumMod val="95000"/>
                <a:alpha val="70000"/>
              </a:schemeClr>
            </a:outerShdw>
          </a:effectLst>
        </p:spPr>
      </p:pic>
      <p:sp>
        <p:nvSpPr>
          <p:cNvPr id="2" name="Titolo 1"/>
          <p:cNvSpPr>
            <a:spLocks noGrp="1"/>
          </p:cNvSpPr>
          <p:nvPr>
            <p:ph type="ctrTitle"/>
          </p:nvPr>
        </p:nvSpPr>
        <p:spPr>
          <a:xfrm>
            <a:off x="1391477" y="72008"/>
            <a:ext cx="10657184" cy="836712"/>
          </a:xfrm>
          <a:prstGeom prst="rect">
            <a:avLst/>
          </a:prstGeom>
        </p:spPr>
        <p:txBody>
          <a:bodyPr/>
          <a:lstStyle>
            <a:lvl1pPr algn="l">
              <a:defRPr sz="3000" b="1"/>
            </a:lvl1pPr>
          </a:lstStyle>
          <a:p>
            <a:r>
              <a:rPr lang="it-IT"/>
              <a:t>Fare clic per modificare lo stile del titolo</a:t>
            </a:r>
            <a:endParaRPr lang="it-IT" dirty="0"/>
          </a:p>
        </p:txBody>
      </p:sp>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cxnSp>
        <p:nvCxnSpPr>
          <p:cNvPr id="8" name="Connettore 1 7"/>
          <p:cNvCxnSpPr/>
          <p:nvPr/>
        </p:nvCxnSpPr>
        <p:spPr>
          <a:xfrm>
            <a:off x="1487488" y="6429396"/>
            <a:ext cx="10418803" cy="0"/>
          </a:xfrm>
          <a:prstGeom prst="line">
            <a:avLst/>
          </a:prstGeom>
          <a:ln>
            <a:solidFill>
              <a:srgbClr val="CC9900"/>
            </a:solidFill>
          </a:ln>
        </p:spPr>
        <p:style>
          <a:lnRef idx="1">
            <a:schemeClr val="accent1"/>
          </a:lnRef>
          <a:fillRef idx="0">
            <a:schemeClr val="accent1"/>
          </a:fillRef>
          <a:effectRef idx="0">
            <a:schemeClr val="accent1"/>
          </a:effectRef>
          <a:fontRef idx="minor">
            <a:schemeClr val="tx1"/>
          </a:fontRef>
        </p:style>
      </p:cxnSp>
      <p:sp>
        <p:nvSpPr>
          <p:cNvPr id="9" name="Sottotitolo 2"/>
          <p:cNvSpPr>
            <a:spLocks noGrp="1"/>
          </p:cNvSpPr>
          <p:nvPr>
            <p:ph type="subTitle" idx="1"/>
          </p:nvPr>
        </p:nvSpPr>
        <p:spPr>
          <a:xfrm>
            <a:off x="2063552" y="836712"/>
            <a:ext cx="9985109" cy="432048"/>
          </a:xfrm>
        </p:spPr>
        <p:txBody>
          <a:bodyPr vert="horz" lIns="91440" tIns="45720" rIns="91440" bIns="45720" rtlCol="0">
            <a:noAutofit/>
          </a:bodyPr>
          <a:lstStyle>
            <a:lvl1pPr marL="0" indent="0" algn="r" defTabSz="914400" rtl="0" eaLnBrk="1" latinLnBrk="0" hangingPunct="1">
              <a:spcBef>
                <a:spcPct val="20000"/>
              </a:spcBef>
              <a:buFont typeface="Arial" pitchFamily="34" charset="0"/>
              <a:buNone/>
              <a:defRPr lang="it-IT" sz="2400" b="1" kern="1200" dirty="0">
                <a:solidFill>
                  <a:schemeClr val="tx1">
                    <a:lumMod val="65000"/>
                    <a:lumOff val="35000"/>
                  </a:schemeClr>
                </a:solidFill>
                <a:effectLst>
                  <a:glow rad="63500">
                    <a:schemeClr val="accent6">
                      <a:satMod val="175000"/>
                      <a:alpha val="40000"/>
                    </a:schemeClr>
                  </a:glo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IT" dirty="0"/>
          </a:p>
        </p:txBody>
      </p:sp>
    </p:spTree>
    <p:extLst>
      <p:ext uri="{BB962C8B-B14F-4D97-AF65-F5344CB8AC3E}">
        <p14:creationId xmlns:p14="http://schemas.microsoft.com/office/powerpoint/2010/main" val="4111150740"/>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_Diapositiva titolo">
    <p:spTree>
      <p:nvGrpSpPr>
        <p:cNvPr id="1" name=""/>
        <p:cNvGrpSpPr/>
        <p:nvPr/>
      </p:nvGrpSpPr>
      <p:grpSpPr>
        <a:xfrm>
          <a:off x="0" y="0"/>
          <a:ext cx="0" cy="0"/>
          <a:chOff x="0" y="0"/>
          <a:chExt cx="0" cy="0"/>
        </a:xfrm>
      </p:grpSpPr>
      <p:sp>
        <p:nvSpPr>
          <p:cNvPr id="16" name="Rettangolo 15"/>
          <p:cNvSpPr/>
          <p:nvPr/>
        </p:nvSpPr>
        <p:spPr>
          <a:xfrm>
            <a:off x="1199456" y="0"/>
            <a:ext cx="10992544" cy="1196752"/>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pic>
        <p:nvPicPr>
          <p:cNvPr id="9" name="Picture 14" descr="C:\Documents and Settings\vytaf\Desktop\LOGO 255-173-0.bmp"/>
          <p:cNvPicPr>
            <a:picLocks noChangeAspect="1" noChangeArrowheads="1"/>
          </p:cNvPicPr>
          <p:nvPr/>
        </p:nvPicPr>
        <p:blipFill>
          <a:blip r:embed="rId2" cstate="print"/>
          <a:srcRect t="6835" r="-393" b="17977"/>
          <a:stretch>
            <a:fillRect/>
          </a:stretch>
        </p:blipFill>
        <p:spPr bwMode="auto">
          <a:xfrm>
            <a:off x="10896533" y="80656"/>
            <a:ext cx="1191275" cy="252000"/>
          </a:xfrm>
          <a:prstGeom prst="rect">
            <a:avLst/>
          </a:prstGeom>
          <a:ln>
            <a:noFill/>
          </a:ln>
          <a:effectLst>
            <a:outerShdw blurRad="190500" algn="tl" rotWithShape="0">
              <a:schemeClr val="bg1">
                <a:lumMod val="95000"/>
                <a:alpha val="70000"/>
              </a:schemeClr>
            </a:outerShdw>
          </a:effectLst>
        </p:spPr>
      </p:pic>
      <p:sp>
        <p:nvSpPr>
          <p:cNvPr id="2" name="Titolo 1"/>
          <p:cNvSpPr>
            <a:spLocks noGrp="1"/>
          </p:cNvSpPr>
          <p:nvPr>
            <p:ph type="ctrTitle" hasCustomPrompt="1"/>
          </p:nvPr>
        </p:nvSpPr>
        <p:spPr>
          <a:xfrm>
            <a:off x="1391477" y="72008"/>
            <a:ext cx="10657184" cy="1196752"/>
          </a:xfrm>
          <a:prstGeom prst="rect">
            <a:avLst/>
          </a:prstGeom>
        </p:spPr>
        <p:txBody>
          <a:bodyPr/>
          <a:lstStyle>
            <a:lvl1pPr algn="l">
              <a:defRPr sz="3000" b="1"/>
            </a:lvl1pPr>
          </a:lstStyle>
          <a:p>
            <a:r>
              <a:rPr lang="it-IT" dirty="0"/>
              <a:t>Fare clic per modificare lo stile del titolo </a:t>
            </a:r>
            <a:r>
              <a:rPr lang="it-IT" dirty="0" err="1"/>
              <a:t>fnhfgnfgfng</a:t>
            </a:r>
            <a:endParaRPr lang="it-IT" dirty="0"/>
          </a:p>
        </p:txBody>
      </p:sp>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
        <p:nvSpPr>
          <p:cNvPr id="8" name="Sottotitolo 2"/>
          <p:cNvSpPr>
            <a:spLocks noGrp="1"/>
          </p:cNvSpPr>
          <p:nvPr>
            <p:ph type="subTitle" idx="1"/>
          </p:nvPr>
        </p:nvSpPr>
        <p:spPr>
          <a:xfrm>
            <a:off x="2063552" y="1196752"/>
            <a:ext cx="9985109" cy="432048"/>
          </a:xfrm>
        </p:spPr>
        <p:txBody>
          <a:bodyPr vert="horz" lIns="91440" tIns="45720" rIns="91440" bIns="45720" rtlCol="0">
            <a:noAutofit/>
          </a:bodyPr>
          <a:lstStyle>
            <a:lvl1pPr marL="0" indent="0" algn="r" defTabSz="914400" rtl="0" eaLnBrk="1" latinLnBrk="0" hangingPunct="1">
              <a:spcBef>
                <a:spcPct val="20000"/>
              </a:spcBef>
              <a:buFont typeface="Arial" pitchFamily="34" charset="0"/>
              <a:buNone/>
              <a:defRPr lang="it-IT" sz="2400" b="1" kern="1200" dirty="0">
                <a:solidFill>
                  <a:schemeClr val="tx1">
                    <a:lumMod val="65000"/>
                    <a:lumOff val="35000"/>
                  </a:schemeClr>
                </a:solidFill>
                <a:effectLst>
                  <a:glow rad="63500">
                    <a:schemeClr val="accent6">
                      <a:satMod val="175000"/>
                      <a:alpha val="40000"/>
                    </a:schemeClr>
                  </a:glo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IT" dirty="0"/>
          </a:p>
        </p:txBody>
      </p:sp>
    </p:spTree>
    <p:extLst>
      <p:ext uri="{BB962C8B-B14F-4D97-AF65-F5344CB8AC3E}">
        <p14:creationId xmlns:p14="http://schemas.microsoft.com/office/powerpoint/2010/main" val="3865481862"/>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_Diapositiva titolo">
    <p:spTree>
      <p:nvGrpSpPr>
        <p:cNvPr id="1" name=""/>
        <p:cNvGrpSpPr/>
        <p:nvPr/>
      </p:nvGrpSpPr>
      <p:grpSpPr>
        <a:xfrm>
          <a:off x="0" y="0"/>
          <a:ext cx="0" cy="0"/>
          <a:chOff x="0" y="0"/>
          <a:chExt cx="0" cy="0"/>
        </a:xfrm>
      </p:grpSpPr>
      <p:sp>
        <p:nvSpPr>
          <p:cNvPr id="16" name="Rettangolo 15"/>
          <p:cNvSpPr/>
          <p:nvPr/>
        </p:nvSpPr>
        <p:spPr>
          <a:xfrm>
            <a:off x="1199456" y="0"/>
            <a:ext cx="10992544" cy="1196752"/>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pic>
        <p:nvPicPr>
          <p:cNvPr id="10" name="Picture 14" descr="C:\Documents and Settings\vytaf\Desktop\LOGO 255-173-0.bmp"/>
          <p:cNvPicPr>
            <a:picLocks noChangeAspect="1" noChangeArrowheads="1"/>
          </p:cNvPicPr>
          <p:nvPr/>
        </p:nvPicPr>
        <p:blipFill>
          <a:blip r:embed="rId2" cstate="print"/>
          <a:srcRect t="6835" r="-393" b="17977"/>
          <a:stretch>
            <a:fillRect/>
          </a:stretch>
        </p:blipFill>
        <p:spPr bwMode="auto">
          <a:xfrm>
            <a:off x="10896533" y="80656"/>
            <a:ext cx="1191275" cy="252000"/>
          </a:xfrm>
          <a:prstGeom prst="rect">
            <a:avLst/>
          </a:prstGeom>
          <a:ln>
            <a:noFill/>
          </a:ln>
          <a:effectLst>
            <a:outerShdw blurRad="190500" algn="tl" rotWithShape="0">
              <a:schemeClr val="bg1">
                <a:lumMod val="95000"/>
                <a:alpha val="70000"/>
              </a:schemeClr>
            </a:outerShdw>
          </a:effectLst>
        </p:spPr>
      </p:pic>
      <p:sp>
        <p:nvSpPr>
          <p:cNvPr id="2" name="Titolo 1"/>
          <p:cNvSpPr>
            <a:spLocks noGrp="1"/>
          </p:cNvSpPr>
          <p:nvPr>
            <p:ph type="ctrTitle" hasCustomPrompt="1"/>
          </p:nvPr>
        </p:nvSpPr>
        <p:spPr>
          <a:xfrm>
            <a:off x="1391477" y="72008"/>
            <a:ext cx="10657184" cy="1196752"/>
          </a:xfrm>
          <a:prstGeom prst="rect">
            <a:avLst/>
          </a:prstGeom>
        </p:spPr>
        <p:txBody>
          <a:bodyPr/>
          <a:lstStyle>
            <a:lvl1pPr algn="l">
              <a:defRPr sz="3000" b="1"/>
            </a:lvl1pPr>
          </a:lstStyle>
          <a:p>
            <a:r>
              <a:rPr lang="it-IT" dirty="0"/>
              <a:t>Fare clic per modificare lo stile del titolo </a:t>
            </a:r>
            <a:r>
              <a:rPr lang="it-IT" dirty="0" err="1"/>
              <a:t>fnhfgnfgfng</a:t>
            </a:r>
            <a:endParaRPr lang="it-IT" dirty="0"/>
          </a:p>
        </p:txBody>
      </p:sp>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cxnSp>
        <p:nvCxnSpPr>
          <p:cNvPr id="8" name="Connettore 1 7"/>
          <p:cNvCxnSpPr/>
          <p:nvPr/>
        </p:nvCxnSpPr>
        <p:spPr>
          <a:xfrm>
            <a:off x="1487488" y="6429396"/>
            <a:ext cx="10418803" cy="0"/>
          </a:xfrm>
          <a:prstGeom prst="line">
            <a:avLst/>
          </a:prstGeom>
          <a:ln>
            <a:solidFill>
              <a:srgbClr val="CC9900"/>
            </a:solidFill>
          </a:ln>
        </p:spPr>
        <p:style>
          <a:lnRef idx="1">
            <a:schemeClr val="accent1"/>
          </a:lnRef>
          <a:fillRef idx="0">
            <a:schemeClr val="accent1"/>
          </a:fillRef>
          <a:effectRef idx="0">
            <a:schemeClr val="accent1"/>
          </a:effectRef>
          <a:fontRef idx="minor">
            <a:schemeClr val="tx1"/>
          </a:fontRef>
        </p:style>
      </p:cxnSp>
      <p:sp>
        <p:nvSpPr>
          <p:cNvPr id="9" name="Sottotitolo 2"/>
          <p:cNvSpPr>
            <a:spLocks noGrp="1"/>
          </p:cNvSpPr>
          <p:nvPr>
            <p:ph type="subTitle" idx="1"/>
          </p:nvPr>
        </p:nvSpPr>
        <p:spPr>
          <a:xfrm>
            <a:off x="2063552" y="1196752"/>
            <a:ext cx="9985109" cy="432048"/>
          </a:xfrm>
        </p:spPr>
        <p:txBody>
          <a:bodyPr vert="horz" lIns="91440" tIns="45720" rIns="91440" bIns="45720" rtlCol="0">
            <a:noAutofit/>
          </a:bodyPr>
          <a:lstStyle>
            <a:lvl1pPr marL="0" indent="0" algn="r" defTabSz="914400" rtl="0" eaLnBrk="1" latinLnBrk="0" hangingPunct="1">
              <a:spcBef>
                <a:spcPct val="20000"/>
              </a:spcBef>
              <a:buFont typeface="Arial" pitchFamily="34" charset="0"/>
              <a:buNone/>
              <a:defRPr lang="it-IT" sz="2400" b="1" kern="1200" dirty="0">
                <a:solidFill>
                  <a:schemeClr val="tx1">
                    <a:lumMod val="65000"/>
                    <a:lumOff val="35000"/>
                  </a:schemeClr>
                </a:solidFill>
                <a:effectLst>
                  <a:glow rad="63500">
                    <a:schemeClr val="accent6">
                      <a:satMod val="175000"/>
                      <a:alpha val="40000"/>
                    </a:schemeClr>
                  </a:glo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IT" dirty="0"/>
          </a:p>
        </p:txBody>
      </p:sp>
    </p:spTree>
    <p:extLst>
      <p:ext uri="{BB962C8B-B14F-4D97-AF65-F5344CB8AC3E}">
        <p14:creationId xmlns:p14="http://schemas.microsoft.com/office/powerpoint/2010/main" val="1617445692"/>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olo e contenuto">
    <p:spTree>
      <p:nvGrpSpPr>
        <p:cNvPr id="1" name=""/>
        <p:cNvGrpSpPr/>
        <p:nvPr/>
      </p:nvGrpSpPr>
      <p:grpSpPr>
        <a:xfrm>
          <a:off x="0" y="0"/>
          <a:ext cx="0" cy="0"/>
          <a:chOff x="0" y="0"/>
          <a:chExt cx="0" cy="0"/>
        </a:xfrm>
      </p:grpSpPr>
      <p:sp>
        <p:nvSpPr>
          <p:cNvPr id="7" name="Rettangolo 6"/>
          <p:cNvSpPr/>
          <p:nvPr/>
        </p:nvSpPr>
        <p:spPr>
          <a:xfrm>
            <a:off x="1199456" y="0"/>
            <a:ext cx="10992544" cy="836712"/>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pic>
        <p:nvPicPr>
          <p:cNvPr id="12" name="Picture 14" descr="C:\Documents and Settings\vytaf\Desktop\LOGO 255-173-0.bmp"/>
          <p:cNvPicPr>
            <a:picLocks noChangeAspect="1" noChangeArrowheads="1"/>
          </p:cNvPicPr>
          <p:nvPr/>
        </p:nvPicPr>
        <p:blipFill>
          <a:blip r:embed="rId2" cstate="print"/>
          <a:srcRect t="6835" r="-393" b="17977"/>
          <a:stretch>
            <a:fillRect/>
          </a:stretch>
        </p:blipFill>
        <p:spPr bwMode="auto">
          <a:xfrm>
            <a:off x="10896533" y="80656"/>
            <a:ext cx="1191275" cy="252000"/>
          </a:xfrm>
          <a:prstGeom prst="rect">
            <a:avLst/>
          </a:prstGeom>
          <a:ln>
            <a:noFill/>
          </a:ln>
          <a:effectLst>
            <a:outerShdw blurRad="190500" algn="tl" rotWithShape="0">
              <a:schemeClr val="bg1">
                <a:lumMod val="95000"/>
                <a:alpha val="70000"/>
              </a:schemeClr>
            </a:outerShdw>
          </a:effectLst>
        </p:spPr>
      </p:pic>
      <p:sp>
        <p:nvSpPr>
          <p:cNvPr id="3" name="Segnaposto contenuto 2"/>
          <p:cNvSpPr>
            <a:spLocks noGrp="1"/>
          </p:cNvSpPr>
          <p:nvPr>
            <p:ph idx="1"/>
          </p:nvPr>
        </p:nvSpPr>
        <p:spPr>
          <a:xfrm>
            <a:off x="1487488" y="1556793"/>
            <a:ext cx="10492747" cy="4525963"/>
          </a:xfrm>
        </p:spPr>
        <p:txBody>
          <a:bodyPr/>
          <a:lstStyle>
            <a:lvl1pPr>
              <a:defRPr sz="2800"/>
            </a:lvl1pPr>
            <a:lvl2pPr>
              <a:defRPr sz="2400"/>
            </a:lvl2pPr>
            <a:lvl3pPr>
              <a:defRPr sz="2200"/>
            </a:lvl3pPr>
            <a:lvl5pPr>
              <a:defRPr i="1"/>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
        <p:nvSpPr>
          <p:cNvPr id="9" name="Titolo 1"/>
          <p:cNvSpPr>
            <a:spLocks noGrp="1"/>
          </p:cNvSpPr>
          <p:nvPr>
            <p:ph type="title"/>
          </p:nvPr>
        </p:nvSpPr>
        <p:spPr>
          <a:xfrm>
            <a:off x="1391477" y="72008"/>
            <a:ext cx="10657184" cy="836712"/>
          </a:xfrm>
          <a:prstGeom prst="rect">
            <a:avLst/>
          </a:prstGeom>
        </p:spPr>
        <p:txBody>
          <a:bodyPr/>
          <a:lstStyle>
            <a:lvl1pPr>
              <a:defRPr sz="3000" b="1"/>
            </a:lvl1pPr>
          </a:lstStyle>
          <a:p>
            <a:r>
              <a:rPr lang="it-IT"/>
              <a:t>Fare clic per modificare lo stile del titolo</a:t>
            </a:r>
            <a:endParaRPr lang="it-IT" dirty="0"/>
          </a:p>
        </p:txBody>
      </p:sp>
      <p:sp>
        <p:nvSpPr>
          <p:cNvPr id="11" name="Sottotitolo 2"/>
          <p:cNvSpPr>
            <a:spLocks noGrp="1"/>
          </p:cNvSpPr>
          <p:nvPr>
            <p:ph type="subTitle" idx="13"/>
          </p:nvPr>
        </p:nvSpPr>
        <p:spPr>
          <a:xfrm>
            <a:off x="2063552" y="836712"/>
            <a:ext cx="9985109" cy="432048"/>
          </a:xfrm>
        </p:spPr>
        <p:txBody>
          <a:bodyPr vert="horz" lIns="91440" tIns="45720" rIns="91440" bIns="45720" rtlCol="0">
            <a:noAutofit/>
          </a:bodyPr>
          <a:lstStyle>
            <a:lvl1pPr marL="0" indent="0" algn="r" defTabSz="914400" rtl="0" eaLnBrk="1" latinLnBrk="0" hangingPunct="1">
              <a:spcBef>
                <a:spcPct val="20000"/>
              </a:spcBef>
              <a:buFont typeface="Arial" pitchFamily="34" charset="0"/>
              <a:buNone/>
              <a:defRPr lang="it-IT" sz="2400" b="1" kern="1200" dirty="0">
                <a:solidFill>
                  <a:schemeClr val="tx1">
                    <a:lumMod val="65000"/>
                    <a:lumOff val="35000"/>
                  </a:schemeClr>
                </a:solidFill>
                <a:effectLst>
                  <a:glow rad="63500">
                    <a:schemeClr val="accent6">
                      <a:satMod val="175000"/>
                      <a:alpha val="40000"/>
                    </a:schemeClr>
                  </a:glo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IT" dirty="0"/>
          </a:p>
        </p:txBody>
      </p:sp>
    </p:spTree>
    <p:extLst>
      <p:ext uri="{BB962C8B-B14F-4D97-AF65-F5344CB8AC3E}">
        <p14:creationId xmlns:p14="http://schemas.microsoft.com/office/powerpoint/2010/main" val="1199768391"/>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_Titolo e contenuto">
    <p:spTree>
      <p:nvGrpSpPr>
        <p:cNvPr id="1" name=""/>
        <p:cNvGrpSpPr/>
        <p:nvPr/>
      </p:nvGrpSpPr>
      <p:grpSpPr>
        <a:xfrm>
          <a:off x="0" y="0"/>
          <a:ext cx="0" cy="0"/>
          <a:chOff x="0" y="0"/>
          <a:chExt cx="0" cy="0"/>
        </a:xfrm>
      </p:grpSpPr>
      <p:sp>
        <p:nvSpPr>
          <p:cNvPr id="7" name="Rettangolo 6"/>
          <p:cNvSpPr/>
          <p:nvPr/>
        </p:nvSpPr>
        <p:spPr>
          <a:xfrm>
            <a:off x="1199456" y="0"/>
            <a:ext cx="10992544" cy="836712"/>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pic>
        <p:nvPicPr>
          <p:cNvPr id="12" name="Picture 14" descr="C:\Documents and Settings\vytaf\Desktop\LOGO 255-173-0.bmp"/>
          <p:cNvPicPr>
            <a:picLocks noChangeAspect="1" noChangeArrowheads="1"/>
          </p:cNvPicPr>
          <p:nvPr/>
        </p:nvPicPr>
        <p:blipFill>
          <a:blip r:embed="rId2" cstate="print"/>
          <a:srcRect t="6835" r="-393" b="17977"/>
          <a:stretch>
            <a:fillRect/>
          </a:stretch>
        </p:blipFill>
        <p:spPr bwMode="auto">
          <a:xfrm>
            <a:off x="10896533" y="80656"/>
            <a:ext cx="1191275" cy="252000"/>
          </a:xfrm>
          <a:prstGeom prst="rect">
            <a:avLst/>
          </a:prstGeom>
          <a:ln>
            <a:noFill/>
          </a:ln>
          <a:effectLst>
            <a:outerShdw blurRad="190500" algn="tl" rotWithShape="0">
              <a:schemeClr val="bg1">
                <a:lumMod val="95000"/>
                <a:alpha val="70000"/>
              </a:schemeClr>
            </a:outerShdw>
          </a:effectLst>
        </p:spPr>
      </p:pic>
      <p:sp>
        <p:nvSpPr>
          <p:cNvPr id="3" name="Segnaposto contenuto 2"/>
          <p:cNvSpPr>
            <a:spLocks noGrp="1"/>
          </p:cNvSpPr>
          <p:nvPr>
            <p:ph idx="1"/>
          </p:nvPr>
        </p:nvSpPr>
        <p:spPr>
          <a:xfrm>
            <a:off x="1487488" y="1556793"/>
            <a:ext cx="10492747" cy="4525963"/>
          </a:xfrm>
        </p:spPr>
        <p:txBody>
          <a:bodyPr/>
          <a:lstStyle>
            <a:lvl1pPr>
              <a:defRPr sz="2800"/>
            </a:lvl1pPr>
            <a:lvl2pPr>
              <a:defRPr sz="2400"/>
            </a:lvl2pPr>
            <a:lvl3pPr>
              <a:defRPr sz="2200"/>
            </a:lvl3pPr>
            <a:lvl5pPr>
              <a:defRPr i="1"/>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
        <p:nvSpPr>
          <p:cNvPr id="9" name="Titolo 1"/>
          <p:cNvSpPr>
            <a:spLocks noGrp="1"/>
          </p:cNvSpPr>
          <p:nvPr>
            <p:ph type="title"/>
          </p:nvPr>
        </p:nvSpPr>
        <p:spPr>
          <a:xfrm>
            <a:off x="1391477" y="72008"/>
            <a:ext cx="10657184" cy="836712"/>
          </a:xfrm>
          <a:prstGeom prst="rect">
            <a:avLst/>
          </a:prstGeom>
        </p:spPr>
        <p:txBody>
          <a:bodyPr/>
          <a:lstStyle>
            <a:lvl1pPr>
              <a:defRPr sz="3000" b="1"/>
            </a:lvl1pPr>
          </a:lstStyle>
          <a:p>
            <a:r>
              <a:rPr lang="it-IT"/>
              <a:t>Fare clic per modificare lo stile del titolo</a:t>
            </a:r>
            <a:endParaRPr lang="it-IT" dirty="0"/>
          </a:p>
        </p:txBody>
      </p:sp>
      <p:cxnSp>
        <p:nvCxnSpPr>
          <p:cNvPr id="11" name="Connettore 1 10"/>
          <p:cNvCxnSpPr/>
          <p:nvPr/>
        </p:nvCxnSpPr>
        <p:spPr>
          <a:xfrm>
            <a:off x="1487488" y="6429396"/>
            <a:ext cx="10418803" cy="0"/>
          </a:xfrm>
          <a:prstGeom prst="line">
            <a:avLst/>
          </a:prstGeom>
          <a:ln>
            <a:solidFill>
              <a:srgbClr val="CC9900"/>
            </a:solidFill>
          </a:ln>
        </p:spPr>
        <p:style>
          <a:lnRef idx="1">
            <a:schemeClr val="accent1"/>
          </a:lnRef>
          <a:fillRef idx="0">
            <a:schemeClr val="accent1"/>
          </a:fillRef>
          <a:effectRef idx="0">
            <a:schemeClr val="accent1"/>
          </a:effectRef>
          <a:fontRef idx="minor">
            <a:schemeClr val="tx1"/>
          </a:fontRef>
        </p:style>
      </p:cxnSp>
      <p:sp>
        <p:nvSpPr>
          <p:cNvPr id="13" name="Sottotitolo 2"/>
          <p:cNvSpPr>
            <a:spLocks noGrp="1"/>
          </p:cNvSpPr>
          <p:nvPr>
            <p:ph type="subTitle" idx="13"/>
          </p:nvPr>
        </p:nvSpPr>
        <p:spPr>
          <a:xfrm>
            <a:off x="2063552" y="836712"/>
            <a:ext cx="9985109" cy="432048"/>
          </a:xfrm>
        </p:spPr>
        <p:txBody>
          <a:bodyPr vert="horz" lIns="91440" tIns="45720" rIns="91440" bIns="45720" rtlCol="0">
            <a:noAutofit/>
          </a:bodyPr>
          <a:lstStyle>
            <a:lvl1pPr marL="0" indent="0" algn="r" defTabSz="914400" rtl="0" eaLnBrk="1" latinLnBrk="0" hangingPunct="1">
              <a:spcBef>
                <a:spcPct val="20000"/>
              </a:spcBef>
              <a:buFont typeface="Arial" pitchFamily="34" charset="0"/>
              <a:buNone/>
              <a:defRPr lang="it-IT" sz="2400" b="1" kern="1200" dirty="0">
                <a:solidFill>
                  <a:schemeClr val="tx1">
                    <a:lumMod val="65000"/>
                    <a:lumOff val="35000"/>
                  </a:schemeClr>
                </a:solidFill>
                <a:effectLst>
                  <a:glow rad="63500">
                    <a:schemeClr val="accent6">
                      <a:satMod val="175000"/>
                      <a:alpha val="40000"/>
                    </a:schemeClr>
                  </a:glo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IT" dirty="0"/>
          </a:p>
        </p:txBody>
      </p:sp>
    </p:spTree>
    <p:extLst>
      <p:ext uri="{BB962C8B-B14F-4D97-AF65-F5344CB8AC3E}">
        <p14:creationId xmlns:p14="http://schemas.microsoft.com/office/powerpoint/2010/main" val="298515266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6E1EACC9-2FC3-4782-A440-DC81F7CEBFAA}" type="datetimeFigureOut">
              <a:rPr lang="it-IT" smtClean="0"/>
              <a:pPr/>
              <a:t>12/05/2017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D053DAC-C6A9-474F-8BEC-0629C0CE91C1}" type="slidenum">
              <a:rPr lang="it-IT" smtClean="0"/>
              <a:pPr/>
              <a:t>‹N›</a:t>
            </a:fld>
            <a:endParaRPr lang="it-IT"/>
          </a:p>
        </p:txBody>
      </p:sp>
    </p:spTree>
    <p:extLst>
      <p:ext uri="{BB962C8B-B14F-4D97-AF65-F5344CB8AC3E}">
        <p14:creationId xmlns:p14="http://schemas.microsoft.com/office/powerpoint/2010/main" val="25921499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Titolo e contenuto">
    <p:spTree>
      <p:nvGrpSpPr>
        <p:cNvPr id="1" name=""/>
        <p:cNvGrpSpPr/>
        <p:nvPr/>
      </p:nvGrpSpPr>
      <p:grpSpPr>
        <a:xfrm>
          <a:off x="0" y="0"/>
          <a:ext cx="0" cy="0"/>
          <a:chOff x="0" y="0"/>
          <a:chExt cx="0" cy="0"/>
        </a:xfrm>
      </p:grpSpPr>
      <p:sp>
        <p:nvSpPr>
          <p:cNvPr id="11" name="Rettangolo 10"/>
          <p:cNvSpPr/>
          <p:nvPr/>
        </p:nvSpPr>
        <p:spPr>
          <a:xfrm>
            <a:off x="1199456" y="0"/>
            <a:ext cx="10992544" cy="1196752"/>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sp>
        <p:nvSpPr>
          <p:cNvPr id="3" name="Segnaposto contenuto 2"/>
          <p:cNvSpPr>
            <a:spLocks noGrp="1"/>
          </p:cNvSpPr>
          <p:nvPr>
            <p:ph idx="1"/>
          </p:nvPr>
        </p:nvSpPr>
        <p:spPr>
          <a:xfrm>
            <a:off x="1487488" y="1999382"/>
            <a:ext cx="10492747" cy="4309939"/>
          </a:xfrm>
        </p:spPr>
        <p:txBody>
          <a:bodyPr/>
          <a:lstStyle>
            <a:lvl1pPr>
              <a:defRPr sz="2800"/>
            </a:lvl1pPr>
            <a:lvl2pPr>
              <a:defRPr sz="2400"/>
            </a:lvl2pPr>
            <a:lvl3pPr>
              <a:defRPr sz="2200"/>
            </a:lvl3pPr>
            <a:lvl5pPr>
              <a:defRPr i="1"/>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pic>
        <p:nvPicPr>
          <p:cNvPr id="16" name="Picture 14" descr="C:\Documents and Settings\vytaf\Desktop\LOGO 255-173-0.bmp"/>
          <p:cNvPicPr>
            <a:picLocks noChangeAspect="1" noChangeArrowheads="1"/>
          </p:cNvPicPr>
          <p:nvPr/>
        </p:nvPicPr>
        <p:blipFill>
          <a:blip r:embed="rId2" cstate="print"/>
          <a:srcRect t="6835" r="-393" b="17977"/>
          <a:stretch>
            <a:fillRect/>
          </a:stretch>
        </p:blipFill>
        <p:spPr bwMode="auto">
          <a:xfrm>
            <a:off x="10896533" y="80656"/>
            <a:ext cx="1191275" cy="252000"/>
          </a:xfrm>
          <a:prstGeom prst="rect">
            <a:avLst/>
          </a:prstGeom>
          <a:ln>
            <a:noFill/>
          </a:ln>
          <a:effectLst>
            <a:outerShdw blurRad="190500" algn="tl" rotWithShape="0">
              <a:schemeClr val="bg1">
                <a:lumMod val="95000"/>
                <a:alpha val="70000"/>
              </a:schemeClr>
            </a:outerShdw>
          </a:effectLst>
        </p:spPr>
      </p:pic>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
        <p:nvSpPr>
          <p:cNvPr id="12" name="Titolo 1"/>
          <p:cNvSpPr>
            <a:spLocks noGrp="1"/>
          </p:cNvSpPr>
          <p:nvPr>
            <p:ph type="ctrTitle" hasCustomPrompt="1"/>
          </p:nvPr>
        </p:nvSpPr>
        <p:spPr>
          <a:xfrm>
            <a:off x="1391477" y="72008"/>
            <a:ext cx="10657184" cy="1196752"/>
          </a:xfrm>
          <a:prstGeom prst="rect">
            <a:avLst/>
          </a:prstGeom>
        </p:spPr>
        <p:txBody>
          <a:bodyPr/>
          <a:lstStyle>
            <a:lvl1pPr algn="l">
              <a:defRPr sz="3000" b="1"/>
            </a:lvl1pPr>
          </a:lstStyle>
          <a:p>
            <a:r>
              <a:rPr lang="it-IT" dirty="0"/>
              <a:t>Fare clic per modificare lo stile del titolo </a:t>
            </a:r>
            <a:r>
              <a:rPr lang="it-IT" dirty="0" err="1"/>
              <a:t>fnhfgnfgfng</a:t>
            </a:r>
            <a:endParaRPr lang="it-IT" dirty="0"/>
          </a:p>
        </p:txBody>
      </p:sp>
      <p:sp>
        <p:nvSpPr>
          <p:cNvPr id="14" name="Sottotitolo 2"/>
          <p:cNvSpPr>
            <a:spLocks noGrp="1"/>
          </p:cNvSpPr>
          <p:nvPr>
            <p:ph type="subTitle" idx="13"/>
          </p:nvPr>
        </p:nvSpPr>
        <p:spPr>
          <a:xfrm>
            <a:off x="2063552" y="1196752"/>
            <a:ext cx="9985109" cy="432048"/>
          </a:xfrm>
        </p:spPr>
        <p:txBody>
          <a:bodyPr vert="horz" lIns="91440" tIns="45720" rIns="91440" bIns="45720" rtlCol="0">
            <a:noAutofit/>
          </a:bodyPr>
          <a:lstStyle>
            <a:lvl1pPr marL="0" indent="0" algn="r" defTabSz="914400" rtl="0" eaLnBrk="1" latinLnBrk="0" hangingPunct="1">
              <a:spcBef>
                <a:spcPct val="20000"/>
              </a:spcBef>
              <a:buFont typeface="Arial" pitchFamily="34" charset="0"/>
              <a:buNone/>
              <a:defRPr lang="it-IT" sz="2400" b="1" kern="1200" dirty="0">
                <a:solidFill>
                  <a:schemeClr val="tx1">
                    <a:lumMod val="65000"/>
                    <a:lumOff val="35000"/>
                  </a:schemeClr>
                </a:solidFill>
                <a:effectLst>
                  <a:glow rad="63500">
                    <a:schemeClr val="accent6">
                      <a:satMod val="175000"/>
                      <a:alpha val="40000"/>
                    </a:schemeClr>
                  </a:glo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IT" dirty="0"/>
          </a:p>
        </p:txBody>
      </p:sp>
    </p:spTree>
    <p:extLst>
      <p:ext uri="{BB962C8B-B14F-4D97-AF65-F5344CB8AC3E}">
        <p14:creationId xmlns:p14="http://schemas.microsoft.com/office/powerpoint/2010/main" val="3462073612"/>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_Titolo e contenuto">
    <p:spTree>
      <p:nvGrpSpPr>
        <p:cNvPr id="1" name=""/>
        <p:cNvGrpSpPr/>
        <p:nvPr/>
      </p:nvGrpSpPr>
      <p:grpSpPr>
        <a:xfrm>
          <a:off x="0" y="0"/>
          <a:ext cx="0" cy="0"/>
          <a:chOff x="0" y="0"/>
          <a:chExt cx="0" cy="0"/>
        </a:xfrm>
      </p:grpSpPr>
      <p:sp>
        <p:nvSpPr>
          <p:cNvPr id="11" name="Rettangolo 10"/>
          <p:cNvSpPr/>
          <p:nvPr/>
        </p:nvSpPr>
        <p:spPr>
          <a:xfrm>
            <a:off x="1199456" y="0"/>
            <a:ext cx="10992544" cy="1196752"/>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sp>
        <p:nvSpPr>
          <p:cNvPr id="3" name="Segnaposto contenuto 2"/>
          <p:cNvSpPr>
            <a:spLocks noGrp="1"/>
          </p:cNvSpPr>
          <p:nvPr>
            <p:ph idx="1"/>
          </p:nvPr>
        </p:nvSpPr>
        <p:spPr>
          <a:xfrm>
            <a:off x="1487488" y="1999382"/>
            <a:ext cx="10492747" cy="4309939"/>
          </a:xfrm>
        </p:spPr>
        <p:txBody>
          <a:bodyPr/>
          <a:lstStyle>
            <a:lvl1pPr>
              <a:defRPr sz="2800"/>
            </a:lvl1pPr>
            <a:lvl2pPr>
              <a:defRPr sz="2400"/>
            </a:lvl2pPr>
            <a:lvl3pPr>
              <a:defRPr sz="2200"/>
            </a:lvl3pPr>
            <a:lvl5pPr>
              <a:defRPr i="1"/>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pic>
        <p:nvPicPr>
          <p:cNvPr id="14" name="Picture 14" descr="C:\Documents and Settings\vytaf\Desktop\LOGO 255-173-0.bmp"/>
          <p:cNvPicPr>
            <a:picLocks noChangeAspect="1" noChangeArrowheads="1"/>
          </p:cNvPicPr>
          <p:nvPr/>
        </p:nvPicPr>
        <p:blipFill>
          <a:blip r:embed="rId2" cstate="print"/>
          <a:srcRect t="6835" r="-393" b="17977"/>
          <a:stretch>
            <a:fillRect/>
          </a:stretch>
        </p:blipFill>
        <p:spPr bwMode="auto">
          <a:xfrm>
            <a:off x="10896533" y="80656"/>
            <a:ext cx="1191275" cy="252000"/>
          </a:xfrm>
          <a:prstGeom prst="rect">
            <a:avLst/>
          </a:prstGeom>
          <a:ln>
            <a:noFill/>
          </a:ln>
          <a:effectLst>
            <a:outerShdw blurRad="190500" algn="tl" rotWithShape="0">
              <a:schemeClr val="bg1">
                <a:lumMod val="95000"/>
                <a:alpha val="70000"/>
              </a:schemeClr>
            </a:outerShdw>
          </a:effectLst>
        </p:spPr>
      </p:pic>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
        <p:nvSpPr>
          <p:cNvPr id="12" name="Titolo 1"/>
          <p:cNvSpPr>
            <a:spLocks noGrp="1"/>
          </p:cNvSpPr>
          <p:nvPr>
            <p:ph type="ctrTitle" hasCustomPrompt="1"/>
          </p:nvPr>
        </p:nvSpPr>
        <p:spPr>
          <a:xfrm>
            <a:off x="1391477" y="72008"/>
            <a:ext cx="10657184" cy="1196752"/>
          </a:xfrm>
          <a:prstGeom prst="rect">
            <a:avLst/>
          </a:prstGeom>
        </p:spPr>
        <p:txBody>
          <a:bodyPr/>
          <a:lstStyle>
            <a:lvl1pPr algn="l">
              <a:defRPr sz="3000" b="1"/>
            </a:lvl1pPr>
          </a:lstStyle>
          <a:p>
            <a:r>
              <a:rPr lang="it-IT" dirty="0"/>
              <a:t>Fare clic per modificare lo stile del titolo </a:t>
            </a:r>
            <a:r>
              <a:rPr lang="it-IT" dirty="0" err="1"/>
              <a:t>fnhfgnfgfng</a:t>
            </a:r>
            <a:endParaRPr lang="it-IT" dirty="0"/>
          </a:p>
        </p:txBody>
      </p:sp>
      <p:cxnSp>
        <p:nvCxnSpPr>
          <p:cNvPr id="9" name="Connettore 1 8"/>
          <p:cNvCxnSpPr/>
          <p:nvPr/>
        </p:nvCxnSpPr>
        <p:spPr>
          <a:xfrm>
            <a:off x="1487488" y="6429396"/>
            <a:ext cx="10418803" cy="0"/>
          </a:xfrm>
          <a:prstGeom prst="line">
            <a:avLst/>
          </a:prstGeom>
          <a:ln>
            <a:solidFill>
              <a:srgbClr val="CC9900"/>
            </a:solidFill>
          </a:ln>
        </p:spPr>
        <p:style>
          <a:lnRef idx="1">
            <a:schemeClr val="accent1"/>
          </a:lnRef>
          <a:fillRef idx="0">
            <a:schemeClr val="accent1"/>
          </a:fillRef>
          <a:effectRef idx="0">
            <a:schemeClr val="accent1"/>
          </a:effectRef>
          <a:fontRef idx="minor">
            <a:schemeClr val="tx1"/>
          </a:fontRef>
        </p:style>
      </p:cxnSp>
      <p:sp>
        <p:nvSpPr>
          <p:cNvPr id="10" name="Sottotitolo 2"/>
          <p:cNvSpPr>
            <a:spLocks noGrp="1"/>
          </p:cNvSpPr>
          <p:nvPr>
            <p:ph type="subTitle" idx="13"/>
          </p:nvPr>
        </p:nvSpPr>
        <p:spPr>
          <a:xfrm>
            <a:off x="2063552" y="1196752"/>
            <a:ext cx="9985109" cy="432048"/>
          </a:xfrm>
        </p:spPr>
        <p:txBody>
          <a:bodyPr vert="horz" lIns="91440" tIns="45720" rIns="91440" bIns="45720" rtlCol="0">
            <a:noAutofit/>
          </a:bodyPr>
          <a:lstStyle>
            <a:lvl1pPr marL="0" indent="0" algn="r" defTabSz="914400" rtl="0" eaLnBrk="1" latinLnBrk="0" hangingPunct="1">
              <a:spcBef>
                <a:spcPct val="20000"/>
              </a:spcBef>
              <a:buFont typeface="Arial" pitchFamily="34" charset="0"/>
              <a:buNone/>
              <a:defRPr lang="it-IT" sz="2400" b="1" kern="1200" dirty="0">
                <a:solidFill>
                  <a:schemeClr val="tx1">
                    <a:lumMod val="65000"/>
                    <a:lumOff val="35000"/>
                  </a:schemeClr>
                </a:solidFill>
                <a:effectLst>
                  <a:glow rad="63500">
                    <a:schemeClr val="accent6">
                      <a:satMod val="175000"/>
                      <a:alpha val="40000"/>
                    </a:schemeClr>
                  </a:glo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IT" dirty="0"/>
          </a:p>
        </p:txBody>
      </p:sp>
    </p:spTree>
    <p:extLst>
      <p:ext uri="{BB962C8B-B14F-4D97-AF65-F5344CB8AC3E}">
        <p14:creationId xmlns:p14="http://schemas.microsoft.com/office/powerpoint/2010/main" val="1691721677"/>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391477" y="0"/>
            <a:ext cx="10657184" cy="1052736"/>
          </a:xfrm>
          <a:prstGeom prst="rect">
            <a:avLst/>
          </a:prstGeom>
        </p:spPr>
        <p:txBody>
          <a:bodyPr/>
          <a:lstStyle/>
          <a:p>
            <a:r>
              <a:rPr lang="it-IT"/>
              <a:t>Fare clic per modificare lo stile del titolo</a:t>
            </a:r>
            <a:endParaRPr lang="it-IT" dirty="0"/>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cxnSp>
        <p:nvCxnSpPr>
          <p:cNvPr id="7" name="Connettore 1 6"/>
          <p:cNvCxnSpPr/>
          <p:nvPr/>
        </p:nvCxnSpPr>
        <p:spPr>
          <a:xfrm>
            <a:off x="1487488" y="6429396"/>
            <a:ext cx="10418803" cy="0"/>
          </a:xfrm>
          <a:prstGeom prst="line">
            <a:avLst/>
          </a:prstGeom>
          <a:ln>
            <a:solidFill>
              <a:srgbClr val="CC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039121"/>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it-IT"/>
              <a:t>Fare clic per modificare lo stile del titolo</a:t>
            </a:r>
            <a:endParaRPr lang="it-IT" dirty="0"/>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a:xfrm>
            <a:off x="1199456" y="6448252"/>
            <a:ext cx="2844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820474610"/>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_Diapositiva titolo">
    <p:spTree>
      <p:nvGrpSpPr>
        <p:cNvPr id="1" name=""/>
        <p:cNvGrpSpPr/>
        <p:nvPr/>
      </p:nvGrpSpPr>
      <p:grpSpPr>
        <a:xfrm>
          <a:off x="0" y="0"/>
          <a:ext cx="0" cy="0"/>
          <a:chOff x="0" y="0"/>
          <a:chExt cx="0" cy="0"/>
        </a:xfrm>
      </p:grpSpPr>
      <p:sp>
        <p:nvSpPr>
          <p:cNvPr id="16" name="Rettangolo 15"/>
          <p:cNvSpPr/>
          <p:nvPr/>
        </p:nvSpPr>
        <p:spPr>
          <a:xfrm>
            <a:off x="1199456" y="0"/>
            <a:ext cx="10992544" cy="828000"/>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sp>
        <p:nvSpPr>
          <p:cNvPr id="2" name="Titolo 1"/>
          <p:cNvSpPr>
            <a:spLocks noGrp="1"/>
          </p:cNvSpPr>
          <p:nvPr>
            <p:ph type="ctrTitle"/>
          </p:nvPr>
        </p:nvSpPr>
        <p:spPr>
          <a:xfrm>
            <a:off x="1391477" y="1"/>
            <a:ext cx="10657184" cy="836712"/>
          </a:xfrm>
          <a:prstGeom prst="rect">
            <a:avLst/>
          </a:prstGeom>
        </p:spPr>
        <p:txBody>
          <a:bodyPr/>
          <a:lstStyle>
            <a:lvl1pPr algn="l">
              <a:defRPr/>
            </a:lvl1pPr>
          </a:lstStyle>
          <a:p>
            <a:r>
              <a:rPr lang="it-IT"/>
              <a:t>Fare clic per modificare lo stile del titolo</a:t>
            </a:r>
          </a:p>
        </p:txBody>
      </p:sp>
      <p:sp>
        <p:nvSpPr>
          <p:cNvPr id="3" name="Sottotitolo 2"/>
          <p:cNvSpPr>
            <a:spLocks noGrp="1"/>
          </p:cNvSpPr>
          <p:nvPr>
            <p:ph type="subTitle" idx="1"/>
          </p:nvPr>
        </p:nvSpPr>
        <p:spPr>
          <a:xfrm>
            <a:off x="1391477" y="836712"/>
            <a:ext cx="10657184" cy="720080"/>
          </a:xfrm>
        </p:spPr>
        <p:txBody>
          <a:bodyPr>
            <a:noAutofit/>
          </a:bodyPr>
          <a:lstStyle>
            <a:lvl1pPr marL="0" indent="0" algn="r">
              <a:buNone/>
              <a:defRPr sz="3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IT" dirty="0"/>
          </a:p>
        </p:txBody>
      </p:sp>
      <p:sp>
        <p:nvSpPr>
          <p:cNvPr id="4" name="Segnaposto data 3"/>
          <p:cNvSpPr>
            <a:spLocks noGrp="1"/>
          </p:cNvSpPr>
          <p:nvPr>
            <p:ph type="dt" sz="half" idx="10"/>
          </p:nvPr>
        </p:nvSpPr>
        <p:spPr>
          <a:xfrm>
            <a:off x="1199456" y="6448252"/>
            <a:ext cx="2844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cxnSp>
        <p:nvCxnSpPr>
          <p:cNvPr id="8" name="Connettore 1 7"/>
          <p:cNvCxnSpPr/>
          <p:nvPr/>
        </p:nvCxnSpPr>
        <p:spPr>
          <a:xfrm>
            <a:off x="1487488" y="6429396"/>
            <a:ext cx="10418803" cy="0"/>
          </a:xfrm>
          <a:prstGeom prst="line">
            <a:avLst/>
          </a:prstGeom>
          <a:ln>
            <a:solidFill>
              <a:srgbClr val="CC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821781"/>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1199456" y="0"/>
            <a:ext cx="10992544" cy="908720"/>
          </a:xfrm>
          <a:prstGeom prst="rect">
            <a:avLst/>
          </a:prstGeom>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1199456" y="6448252"/>
            <a:ext cx="2844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piè di pagina 5"/>
          <p:cNvSpPr>
            <a:spLocks noGrp="1"/>
          </p:cNvSpPr>
          <p:nvPr>
            <p:ph type="ftr" sz="quarter" idx="11"/>
          </p:nvPr>
        </p:nvSpPr>
        <p:spPr>
          <a:xfrm>
            <a:off x="4165600" y="6448252"/>
            <a:ext cx="3860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7" name="Segnaposto numero diapositiva 6"/>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096146915"/>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1199456" y="0"/>
            <a:ext cx="10992544" cy="908720"/>
          </a:xfrm>
          <a:prstGeom prst="rect">
            <a:avLst/>
          </a:prstGeo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1199456" y="6448252"/>
            <a:ext cx="2844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8" name="Segnaposto piè di pagina 7"/>
          <p:cNvSpPr>
            <a:spLocks noGrp="1"/>
          </p:cNvSpPr>
          <p:nvPr>
            <p:ph type="ftr" sz="quarter" idx="11"/>
          </p:nvPr>
        </p:nvSpPr>
        <p:spPr>
          <a:xfrm>
            <a:off x="4165600" y="6448252"/>
            <a:ext cx="3860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9" name="Segnaposto numero diapositiva 8"/>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802068469"/>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1199456" y="0"/>
            <a:ext cx="10992544" cy="908720"/>
          </a:xfrm>
          <a:prstGeom prst="rect">
            <a:avLst/>
          </a:prstGeom>
        </p:spPr>
        <p:txBody>
          <a:bodyPr/>
          <a:lstStyle/>
          <a:p>
            <a:r>
              <a:rPr lang="it-IT"/>
              <a:t>Fare clic per modificare lo stile del titolo</a:t>
            </a:r>
          </a:p>
        </p:txBody>
      </p:sp>
      <p:sp>
        <p:nvSpPr>
          <p:cNvPr id="3" name="Segnaposto data 2"/>
          <p:cNvSpPr>
            <a:spLocks noGrp="1"/>
          </p:cNvSpPr>
          <p:nvPr>
            <p:ph type="dt" sz="half" idx="10"/>
          </p:nvPr>
        </p:nvSpPr>
        <p:spPr>
          <a:xfrm>
            <a:off x="1199456" y="6448252"/>
            <a:ext cx="2844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4" name="Segnaposto piè di pagina 3"/>
          <p:cNvSpPr>
            <a:spLocks noGrp="1"/>
          </p:cNvSpPr>
          <p:nvPr>
            <p:ph type="ftr" sz="quarter" idx="11"/>
          </p:nvPr>
        </p:nvSpPr>
        <p:spPr>
          <a:xfrm>
            <a:off x="4165600" y="6448252"/>
            <a:ext cx="3860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numero diapositiva 4"/>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935469699"/>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1199456" y="6448252"/>
            <a:ext cx="2844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3" name="Segnaposto piè di pagina 2"/>
          <p:cNvSpPr>
            <a:spLocks noGrp="1"/>
          </p:cNvSpPr>
          <p:nvPr>
            <p:ph type="ftr" sz="quarter" idx="11"/>
          </p:nvPr>
        </p:nvSpPr>
        <p:spPr>
          <a:xfrm>
            <a:off x="4165600" y="6448252"/>
            <a:ext cx="3860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4" name="Segnaposto numero diapositiva 3"/>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420476210"/>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a:prstGeom prst="rect">
            <a:avLst/>
          </a:prstGeom>
        </p:spPr>
        <p:txBody>
          <a:bodyPr anchor="b"/>
          <a:lstStyle>
            <a:lvl1pPr algn="l">
              <a:defRPr sz="2000" b="1"/>
            </a:lvl1pPr>
          </a:lstStyle>
          <a:p>
            <a:r>
              <a:rPr lang="it-IT"/>
              <a:t>Fare clic per modificare lo stile del titolo</a:t>
            </a:r>
            <a:endParaRPr lang="it-IT" dirty="0"/>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a:xfrm>
            <a:off x="1199456" y="6448252"/>
            <a:ext cx="2844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piè di pagina 5"/>
          <p:cNvSpPr>
            <a:spLocks noGrp="1"/>
          </p:cNvSpPr>
          <p:nvPr>
            <p:ph type="ftr" sz="quarter" idx="11"/>
          </p:nvPr>
        </p:nvSpPr>
        <p:spPr>
          <a:xfrm>
            <a:off x="4165600" y="6448252"/>
            <a:ext cx="3860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7" name="Segnaposto numero diapositiva 6"/>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43396927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6E1EACC9-2FC3-4782-A440-DC81F7CEBFAA}" type="datetimeFigureOut">
              <a:rPr lang="it-IT" smtClean="0"/>
              <a:pPr/>
              <a:t>12/05/2017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D053DAC-C6A9-474F-8BEC-0629C0CE91C1}" type="slidenum">
              <a:rPr lang="it-IT" smtClean="0"/>
              <a:pPr/>
              <a:t>‹N›</a:t>
            </a:fld>
            <a:endParaRPr lang="it-IT"/>
          </a:p>
        </p:txBody>
      </p:sp>
    </p:spTree>
    <p:extLst>
      <p:ext uri="{BB962C8B-B14F-4D97-AF65-F5344CB8AC3E}">
        <p14:creationId xmlns:p14="http://schemas.microsoft.com/office/powerpoint/2010/main" val="36870637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a:prstGeom prst="rect">
            <a:avLst/>
          </a:prstGeo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a:xfrm>
            <a:off x="1199456" y="6448252"/>
            <a:ext cx="2844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piè di pagina 5"/>
          <p:cNvSpPr>
            <a:spLocks noGrp="1"/>
          </p:cNvSpPr>
          <p:nvPr>
            <p:ph type="ftr" sz="quarter" idx="11"/>
          </p:nvPr>
        </p:nvSpPr>
        <p:spPr>
          <a:xfrm>
            <a:off x="4165600" y="6448252"/>
            <a:ext cx="3860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7" name="Segnaposto numero diapositiva 6"/>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854258496"/>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1199456" y="0"/>
            <a:ext cx="10992544" cy="908720"/>
          </a:xfrm>
          <a:prstGeom prst="rect">
            <a:avLst/>
          </a:prstGeom>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1199456" y="6448252"/>
            <a:ext cx="2844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086229757"/>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a:prstGeom prst="rect">
            <a:avLst/>
          </a:prstGeo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1199456" y="6448252"/>
            <a:ext cx="2844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157047279"/>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pic>
        <p:nvPicPr>
          <p:cNvPr id="6" name="Imagen 6" descr="circulo_grande.png"/>
          <p:cNvPicPr>
            <a:picLocks noChangeAspect="1"/>
          </p:cNvPicPr>
          <p:nvPr userDrawn="1"/>
        </p:nvPicPr>
        <p:blipFill>
          <a:blip r:embed="rId2" cstate="print"/>
          <a:srcRect/>
          <a:stretch>
            <a:fillRect/>
          </a:stretch>
        </p:blipFill>
        <p:spPr bwMode="auto">
          <a:xfrm>
            <a:off x="2908300" y="1104901"/>
            <a:ext cx="6580717" cy="5078413"/>
          </a:xfrm>
          <a:prstGeom prst="rect">
            <a:avLst/>
          </a:prstGeom>
          <a:noFill/>
          <a:ln w="9525">
            <a:noFill/>
            <a:miter lim="800000"/>
            <a:headEnd/>
            <a:tailEnd/>
          </a:ln>
        </p:spPr>
      </p:pic>
      <p:pic>
        <p:nvPicPr>
          <p:cNvPr id="9" name="Imagen 7" descr="logo_valiouslife.png"/>
          <p:cNvPicPr>
            <a:picLocks noChangeAspect="1"/>
          </p:cNvPicPr>
          <p:nvPr userDrawn="1"/>
        </p:nvPicPr>
        <p:blipFill>
          <a:blip r:embed="rId3" cstate="print"/>
          <a:srcRect/>
          <a:stretch>
            <a:fillRect/>
          </a:stretch>
        </p:blipFill>
        <p:spPr bwMode="auto">
          <a:xfrm>
            <a:off x="9986434" y="6107113"/>
            <a:ext cx="1475317" cy="531812"/>
          </a:xfrm>
          <a:prstGeom prst="rect">
            <a:avLst/>
          </a:prstGeom>
          <a:noFill/>
          <a:ln w="9525">
            <a:noFill/>
            <a:miter lim="800000"/>
            <a:headEnd/>
            <a:tailEnd/>
          </a:ln>
        </p:spPr>
      </p:pic>
      <p:pic>
        <p:nvPicPr>
          <p:cNvPr id="10" name="Imagen 8" descr="www_vygon_es.png">
            <a:hlinkClick r:id="rId4"/>
          </p:cNvPr>
          <p:cNvPicPr>
            <a:picLocks noChangeAspect="1"/>
          </p:cNvPicPr>
          <p:nvPr userDrawn="1"/>
        </p:nvPicPr>
        <p:blipFill>
          <a:blip r:embed="rId5" cstate="print"/>
          <a:srcRect/>
          <a:stretch>
            <a:fillRect/>
          </a:stretch>
        </p:blipFill>
        <p:spPr bwMode="auto">
          <a:xfrm>
            <a:off x="992718" y="6261101"/>
            <a:ext cx="1149349" cy="111125"/>
          </a:xfrm>
          <a:prstGeom prst="rect">
            <a:avLst/>
          </a:prstGeom>
          <a:noFill/>
          <a:ln w="9525">
            <a:noFill/>
            <a:miter lim="800000"/>
            <a:headEnd/>
            <a:tailEnd/>
          </a:ln>
        </p:spPr>
      </p:pic>
      <p:sp>
        <p:nvSpPr>
          <p:cNvPr id="5" name="Espace réservé du texte 10"/>
          <p:cNvSpPr>
            <a:spLocks noGrp="1"/>
          </p:cNvSpPr>
          <p:nvPr>
            <p:ph type="body" sz="quarter" idx="15"/>
          </p:nvPr>
        </p:nvSpPr>
        <p:spPr>
          <a:xfrm>
            <a:off x="524933" y="1104900"/>
            <a:ext cx="3048000" cy="5086350"/>
          </a:xfrm>
        </p:spPr>
        <p:txBody>
          <a:bodyPr>
            <a:normAutofit/>
          </a:bodyPr>
          <a:lstStyle>
            <a:lvl1pPr marL="0" indent="0">
              <a:buNone/>
              <a:defRPr sz="1800" b="0" i="0">
                <a:solidFill>
                  <a:schemeClr val="tx1">
                    <a:lumMod val="75000"/>
                    <a:lumOff val="25000"/>
                  </a:schemeClr>
                </a:solidFill>
                <a:latin typeface="Gill Sans Light"/>
                <a:cs typeface="Gill Sans Light"/>
              </a:defRPr>
            </a:lvl1pPr>
          </a:lstStyle>
          <a:p>
            <a:pPr lvl="0"/>
            <a:r>
              <a:rPr lang="es-ES_tradnl" dirty="0"/>
              <a:t>Haga clic para modificar el estilo de texto del patrón</a:t>
            </a:r>
          </a:p>
        </p:txBody>
      </p:sp>
      <p:sp>
        <p:nvSpPr>
          <p:cNvPr id="7" name="Espace réservé du texte 6"/>
          <p:cNvSpPr>
            <a:spLocks noGrp="1"/>
          </p:cNvSpPr>
          <p:nvPr>
            <p:ph type="body" sz="quarter" idx="13"/>
          </p:nvPr>
        </p:nvSpPr>
        <p:spPr>
          <a:xfrm>
            <a:off x="4586817" y="2875758"/>
            <a:ext cx="3556000" cy="496886"/>
          </a:xfrm>
        </p:spPr>
        <p:txBody>
          <a:bodyPr>
            <a:noAutofit/>
          </a:bodyPr>
          <a:lstStyle>
            <a:lvl1pPr marL="0" indent="0" algn="ctr">
              <a:buNone/>
              <a:defRPr sz="2000" b="0" i="0" cap="all">
                <a:solidFill>
                  <a:schemeClr val="tx1">
                    <a:lumMod val="65000"/>
                    <a:lumOff val="35000"/>
                  </a:schemeClr>
                </a:solidFill>
                <a:latin typeface="Gill Sans Light"/>
                <a:cs typeface="Gill Sans Light"/>
              </a:defRPr>
            </a:lvl1pPr>
          </a:lstStyle>
          <a:p>
            <a:pPr lvl="0"/>
            <a:r>
              <a:rPr lang="es-ES_tradnl"/>
              <a:t>Haga clic para modificar el estilo de texto del patrón</a:t>
            </a:r>
          </a:p>
        </p:txBody>
      </p:sp>
      <p:sp>
        <p:nvSpPr>
          <p:cNvPr id="8" name="Espace réservé du texte 8"/>
          <p:cNvSpPr>
            <a:spLocks noGrp="1"/>
          </p:cNvSpPr>
          <p:nvPr>
            <p:ph type="body" sz="quarter" idx="14"/>
          </p:nvPr>
        </p:nvSpPr>
        <p:spPr>
          <a:xfrm>
            <a:off x="4586817" y="3372644"/>
            <a:ext cx="3556000" cy="465138"/>
          </a:xfrm>
        </p:spPr>
        <p:txBody>
          <a:bodyPr/>
          <a:lstStyle>
            <a:lvl1pPr marL="0" indent="0" algn="ctr">
              <a:buNone/>
              <a:defRPr sz="1800" baseline="0">
                <a:solidFill>
                  <a:schemeClr val="bg1">
                    <a:lumMod val="65000"/>
                  </a:schemeClr>
                </a:solidFill>
                <a:latin typeface="Gill Sans"/>
                <a:cs typeface="Gill Sans"/>
              </a:defRPr>
            </a:lvl1pPr>
          </a:lstStyle>
          <a:p>
            <a:pPr lvl="0"/>
            <a:r>
              <a:rPr lang="es-ES_tradnl"/>
              <a:t>Haga clic para modificar el estilo de texto del patrón</a:t>
            </a:r>
          </a:p>
        </p:txBody>
      </p:sp>
    </p:spTree>
    <p:extLst>
      <p:ext uri="{BB962C8B-B14F-4D97-AF65-F5344CB8AC3E}">
        <p14:creationId xmlns:p14="http://schemas.microsoft.com/office/powerpoint/2010/main" val="8579492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8_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pic>
        <p:nvPicPr>
          <p:cNvPr id="4" name="Immagine 3" descr="VYTECH_logo senape.jpg"/>
          <p:cNvPicPr>
            <a:picLocks noChangeAspect="1"/>
          </p:cNvPicPr>
          <p:nvPr userDrawn="1"/>
        </p:nvPicPr>
        <p:blipFill>
          <a:blip r:embed="rId2" cstate="print"/>
          <a:srcRect t="13583" b="23874"/>
          <a:stretch>
            <a:fillRect/>
          </a:stretch>
        </p:blipFill>
        <p:spPr>
          <a:xfrm>
            <a:off x="0" y="6669360"/>
            <a:ext cx="1103445" cy="188640"/>
          </a:xfrm>
          <a:prstGeom prst="rect">
            <a:avLst/>
          </a:prstGeom>
        </p:spPr>
      </p:pic>
    </p:spTree>
    <p:extLst>
      <p:ext uri="{BB962C8B-B14F-4D97-AF65-F5344CB8AC3E}">
        <p14:creationId xmlns:p14="http://schemas.microsoft.com/office/powerpoint/2010/main" val="92171884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1_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2302474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7_Diapositiva titolo">
    <p:spTree>
      <p:nvGrpSpPr>
        <p:cNvPr id="1" name=""/>
        <p:cNvGrpSpPr/>
        <p:nvPr/>
      </p:nvGrpSpPr>
      <p:grpSpPr>
        <a:xfrm>
          <a:off x="0" y="0"/>
          <a:ext cx="0" cy="0"/>
          <a:chOff x="0" y="0"/>
          <a:chExt cx="0" cy="0"/>
        </a:xfrm>
      </p:grpSpPr>
      <p:sp>
        <p:nvSpPr>
          <p:cNvPr id="16" name="Rettangolo 15"/>
          <p:cNvSpPr/>
          <p:nvPr/>
        </p:nvSpPr>
        <p:spPr>
          <a:xfrm>
            <a:off x="1199456" y="0"/>
            <a:ext cx="10992544" cy="836712"/>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pic>
        <p:nvPicPr>
          <p:cNvPr id="9" name="Picture 14" descr="C:\Documents and Settings\vytaf\Desktop\LOGO 255-173-0.bmp"/>
          <p:cNvPicPr>
            <a:picLocks noChangeAspect="1" noChangeArrowheads="1"/>
          </p:cNvPicPr>
          <p:nvPr/>
        </p:nvPicPr>
        <p:blipFill>
          <a:blip r:embed="rId2" cstate="print"/>
          <a:srcRect t="6835" r="-393" b="17977"/>
          <a:stretch>
            <a:fillRect/>
          </a:stretch>
        </p:blipFill>
        <p:spPr bwMode="auto">
          <a:xfrm>
            <a:off x="10896533" y="80656"/>
            <a:ext cx="1191275" cy="252000"/>
          </a:xfrm>
          <a:prstGeom prst="rect">
            <a:avLst/>
          </a:prstGeom>
          <a:ln>
            <a:noFill/>
          </a:ln>
          <a:effectLst>
            <a:outerShdw blurRad="190500" algn="tl" rotWithShape="0">
              <a:schemeClr val="bg1">
                <a:lumMod val="95000"/>
                <a:alpha val="70000"/>
              </a:schemeClr>
            </a:outerShdw>
          </a:effectLst>
        </p:spPr>
      </p:pic>
      <p:sp>
        <p:nvSpPr>
          <p:cNvPr id="2" name="Titolo 1"/>
          <p:cNvSpPr>
            <a:spLocks noGrp="1"/>
          </p:cNvSpPr>
          <p:nvPr>
            <p:ph type="ctrTitle"/>
          </p:nvPr>
        </p:nvSpPr>
        <p:spPr>
          <a:xfrm>
            <a:off x="1391477" y="72008"/>
            <a:ext cx="10657184" cy="836712"/>
          </a:xfrm>
          <a:prstGeom prst="rect">
            <a:avLst/>
          </a:prstGeom>
        </p:spPr>
        <p:txBody>
          <a:bodyPr/>
          <a:lstStyle>
            <a:lvl1pPr algn="l">
              <a:defRPr sz="3000" b="1"/>
            </a:lvl1pPr>
          </a:lstStyle>
          <a:p>
            <a:r>
              <a:rPr lang="it-IT"/>
              <a:t>Fare clic per modificare lo stile del titolo</a:t>
            </a:r>
            <a:endParaRPr lang="it-IT" dirty="0"/>
          </a:p>
        </p:txBody>
      </p:sp>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a:defRPr/>
            </a:pPr>
            <a:endParaRPr lang="fr-F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a:defRPr/>
            </a:pPr>
            <a:endParaRPr lang="fr-FR"/>
          </a:p>
        </p:txBody>
      </p:sp>
      <p:sp>
        <p:nvSpPr>
          <p:cNvPr id="6" name="Segnaposto numero diapositiva 5"/>
          <p:cNvSpPr>
            <a:spLocks noGrp="1"/>
          </p:cNvSpPr>
          <p:nvPr>
            <p:ph type="sldNum" sz="quarter" idx="12"/>
          </p:nvPr>
        </p:nvSpPr>
        <p:spPr/>
        <p:txBody>
          <a:bodyPr/>
          <a:lstStyle/>
          <a:p>
            <a:fld id="{01F82F47-5DC6-47E7-8DE3-D809F68C6BFD}" type="slidenum">
              <a:rPr lang="fr-FR" smtClean="0"/>
              <a:pPr/>
              <a:t>‹N›</a:t>
            </a:fld>
            <a:endParaRPr lang="fr-FR"/>
          </a:p>
        </p:txBody>
      </p:sp>
      <p:cxnSp>
        <p:nvCxnSpPr>
          <p:cNvPr id="8" name="Connettore 1 7"/>
          <p:cNvCxnSpPr/>
          <p:nvPr/>
        </p:nvCxnSpPr>
        <p:spPr>
          <a:xfrm>
            <a:off x="1487488" y="6429396"/>
            <a:ext cx="10418803" cy="0"/>
          </a:xfrm>
          <a:prstGeom prst="line">
            <a:avLst/>
          </a:prstGeom>
          <a:ln>
            <a:solidFill>
              <a:srgbClr val="CC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409776"/>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5_Diapositiva titolo">
    <p:spTree>
      <p:nvGrpSpPr>
        <p:cNvPr id="1" name=""/>
        <p:cNvGrpSpPr/>
        <p:nvPr/>
      </p:nvGrpSpPr>
      <p:grpSpPr>
        <a:xfrm>
          <a:off x="0" y="0"/>
          <a:ext cx="0" cy="0"/>
          <a:chOff x="0" y="0"/>
          <a:chExt cx="0" cy="0"/>
        </a:xfrm>
      </p:grpSpPr>
      <p:sp>
        <p:nvSpPr>
          <p:cNvPr id="16" name="Rettangolo 15"/>
          <p:cNvSpPr/>
          <p:nvPr/>
        </p:nvSpPr>
        <p:spPr>
          <a:xfrm>
            <a:off x="1199456" y="0"/>
            <a:ext cx="10992544" cy="836712"/>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pic>
        <p:nvPicPr>
          <p:cNvPr id="8" name="Picture 14" descr="C:\Documents and Settings\vytaf\Desktop\LOGO 255-173-0.bmp"/>
          <p:cNvPicPr>
            <a:picLocks noChangeAspect="1" noChangeArrowheads="1"/>
          </p:cNvPicPr>
          <p:nvPr/>
        </p:nvPicPr>
        <p:blipFill>
          <a:blip r:embed="rId2" cstate="print"/>
          <a:srcRect t="6835" r="-393" b="17977"/>
          <a:stretch>
            <a:fillRect/>
          </a:stretch>
        </p:blipFill>
        <p:spPr bwMode="auto">
          <a:xfrm>
            <a:off x="10896533" y="80656"/>
            <a:ext cx="1191275" cy="252000"/>
          </a:xfrm>
          <a:prstGeom prst="rect">
            <a:avLst/>
          </a:prstGeom>
          <a:ln>
            <a:noFill/>
          </a:ln>
          <a:effectLst>
            <a:outerShdw blurRad="190500" algn="tl" rotWithShape="0">
              <a:schemeClr val="bg1">
                <a:lumMod val="95000"/>
                <a:alpha val="70000"/>
              </a:schemeClr>
            </a:outerShdw>
          </a:effectLst>
        </p:spPr>
      </p:pic>
      <p:sp>
        <p:nvSpPr>
          <p:cNvPr id="2" name="Titolo 1"/>
          <p:cNvSpPr>
            <a:spLocks noGrp="1"/>
          </p:cNvSpPr>
          <p:nvPr>
            <p:ph type="ctrTitle"/>
          </p:nvPr>
        </p:nvSpPr>
        <p:spPr>
          <a:xfrm>
            <a:off x="1391477" y="72008"/>
            <a:ext cx="10657184" cy="836712"/>
          </a:xfrm>
          <a:prstGeom prst="rect">
            <a:avLst/>
          </a:prstGeom>
        </p:spPr>
        <p:txBody>
          <a:bodyPr/>
          <a:lstStyle>
            <a:lvl1pPr algn="l">
              <a:defRPr sz="3000" b="1"/>
            </a:lvl1pPr>
          </a:lstStyle>
          <a:p>
            <a:r>
              <a:rPr lang="it-IT"/>
              <a:t>Fare clic per modificare lo stile del titolo</a:t>
            </a:r>
            <a:endParaRPr lang="it-IT" dirty="0"/>
          </a:p>
        </p:txBody>
      </p:sp>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21157466"/>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3_Diapositiva titolo">
    <p:spTree>
      <p:nvGrpSpPr>
        <p:cNvPr id="1" name=""/>
        <p:cNvGrpSpPr/>
        <p:nvPr/>
      </p:nvGrpSpPr>
      <p:grpSpPr>
        <a:xfrm>
          <a:off x="0" y="0"/>
          <a:ext cx="0" cy="0"/>
          <a:chOff x="0" y="0"/>
          <a:chExt cx="0" cy="0"/>
        </a:xfrm>
      </p:grpSpPr>
      <p:sp>
        <p:nvSpPr>
          <p:cNvPr id="16" name="Rettangolo 15"/>
          <p:cNvSpPr/>
          <p:nvPr/>
        </p:nvSpPr>
        <p:spPr>
          <a:xfrm>
            <a:off x="1199456" y="0"/>
            <a:ext cx="10992544" cy="836712"/>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pic>
        <p:nvPicPr>
          <p:cNvPr id="9" name="Picture 14" descr="C:\Documents and Settings\vytaf\Desktop\LOGO 255-173-0.bmp"/>
          <p:cNvPicPr>
            <a:picLocks noChangeAspect="1" noChangeArrowheads="1"/>
          </p:cNvPicPr>
          <p:nvPr/>
        </p:nvPicPr>
        <p:blipFill>
          <a:blip r:embed="rId2" cstate="print"/>
          <a:srcRect t="6835" r="-393" b="17977"/>
          <a:stretch>
            <a:fillRect/>
          </a:stretch>
        </p:blipFill>
        <p:spPr bwMode="auto">
          <a:xfrm>
            <a:off x="10896533" y="80656"/>
            <a:ext cx="1191275" cy="252000"/>
          </a:xfrm>
          <a:prstGeom prst="rect">
            <a:avLst/>
          </a:prstGeom>
          <a:ln>
            <a:noFill/>
          </a:ln>
          <a:effectLst>
            <a:outerShdw blurRad="190500" algn="tl" rotWithShape="0">
              <a:schemeClr val="bg1">
                <a:lumMod val="95000"/>
                <a:alpha val="70000"/>
              </a:schemeClr>
            </a:outerShdw>
          </a:effectLst>
        </p:spPr>
      </p:pic>
      <p:sp>
        <p:nvSpPr>
          <p:cNvPr id="2" name="Titolo 1"/>
          <p:cNvSpPr>
            <a:spLocks noGrp="1"/>
          </p:cNvSpPr>
          <p:nvPr>
            <p:ph type="ctrTitle"/>
          </p:nvPr>
        </p:nvSpPr>
        <p:spPr>
          <a:xfrm>
            <a:off x="1391477" y="72008"/>
            <a:ext cx="10657184" cy="836712"/>
          </a:xfrm>
          <a:prstGeom prst="rect">
            <a:avLst/>
          </a:prstGeom>
        </p:spPr>
        <p:txBody>
          <a:bodyPr/>
          <a:lstStyle>
            <a:lvl1pPr algn="l">
              <a:defRPr sz="3000" b="1"/>
            </a:lvl1pPr>
          </a:lstStyle>
          <a:p>
            <a:r>
              <a:rPr lang="it-IT"/>
              <a:t>Fare clic per modificare lo stile del titolo</a:t>
            </a:r>
            <a:endParaRPr lang="it-IT" dirty="0"/>
          </a:p>
        </p:txBody>
      </p:sp>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cxnSp>
        <p:nvCxnSpPr>
          <p:cNvPr id="8" name="Connettore 1 7"/>
          <p:cNvCxnSpPr/>
          <p:nvPr/>
        </p:nvCxnSpPr>
        <p:spPr>
          <a:xfrm>
            <a:off x="1487488" y="6429396"/>
            <a:ext cx="10418803" cy="0"/>
          </a:xfrm>
          <a:prstGeom prst="line">
            <a:avLst/>
          </a:prstGeom>
          <a:ln>
            <a:solidFill>
              <a:srgbClr val="CC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905754"/>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16" name="Rettangolo 15"/>
          <p:cNvSpPr/>
          <p:nvPr/>
        </p:nvSpPr>
        <p:spPr>
          <a:xfrm>
            <a:off x="1199456" y="0"/>
            <a:ext cx="10992544" cy="836712"/>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pic>
        <p:nvPicPr>
          <p:cNvPr id="12" name="Picture 14" descr="C:\Documents and Settings\vytaf\Desktop\LOGO 255-173-0.bmp"/>
          <p:cNvPicPr>
            <a:picLocks noChangeAspect="1" noChangeArrowheads="1"/>
          </p:cNvPicPr>
          <p:nvPr/>
        </p:nvPicPr>
        <p:blipFill>
          <a:blip r:embed="rId2" cstate="print"/>
          <a:srcRect t="6835" r="-393" b="17977"/>
          <a:stretch>
            <a:fillRect/>
          </a:stretch>
        </p:blipFill>
        <p:spPr bwMode="auto">
          <a:xfrm>
            <a:off x="10896533" y="80656"/>
            <a:ext cx="1191275" cy="252000"/>
          </a:xfrm>
          <a:prstGeom prst="rect">
            <a:avLst/>
          </a:prstGeom>
          <a:ln>
            <a:noFill/>
          </a:ln>
          <a:effectLst>
            <a:outerShdw blurRad="190500" algn="tl" rotWithShape="0">
              <a:schemeClr val="bg1">
                <a:lumMod val="95000"/>
                <a:alpha val="70000"/>
              </a:schemeClr>
            </a:outerShdw>
          </a:effectLst>
        </p:spPr>
      </p:pic>
      <p:sp>
        <p:nvSpPr>
          <p:cNvPr id="2" name="Titolo 1"/>
          <p:cNvSpPr>
            <a:spLocks noGrp="1"/>
          </p:cNvSpPr>
          <p:nvPr>
            <p:ph type="ctrTitle"/>
          </p:nvPr>
        </p:nvSpPr>
        <p:spPr>
          <a:xfrm>
            <a:off x="1391477" y="72008"/>
            <a:ext cx="10657184" cy="836712"/>
          </a:xfrm>
          <a:prstGeom prst="rect">
            <a:avLst/>
          </a:prstGeom>
        </p:spPr>
        <p:txBody>
          <a:bodyPr/>
          <a:lstStyle>
            <a:lvl1pPr algn="l">
              <a:defRPr sz="3000" b="1"/>
            </a:lvl1pPr>
          </a:lstStyle>
          <a:p>
            <a:r>
              <a:rPr lang="it-IT"/>
              <a:t>Fare clic per modificare lo stile del titolo</a:t>
            </a:r>
            <a:endParaRPr lang="it-IT" dirty="0"/>
          </a:p>
        </p:txBody>
      </p:sp>
      <p:sp>
        <p:nvSpPr>
          <p:cNvPr id="3" name="Sottotitolo 2"/>
          <p:cNvSpPr>
            <a:spLocks noGrp="1"/>
          </p:cNvSpPr>
          <p:nvPr>
            <p:ph type="subTitle" idx="1"/>
          </p:nvPr>
        </p:nvSpPr>
        <p:spPr>
          <a:xfrm>
            <a:off x="2063552" y="836712"/>
            <a:ext cx="9985109" cy="432048"/>
          </a:xfrm>
        </p:spPr>
        <p:txBody>
          <a:bodyPr>
            <a:noAutofit/>
          </a:bodyPr>
          <a:lstStyle>
            <a:lvl1pPr marL="0" indent="0" algn="r">
              <a:buNone/>
              <a:defRPr sz="2400" b="1">
                <a:solidFill>
                  <a:schemeClr val="tx1">
                    <a:lumMod val="65000"/>
                    <a:lumOff val="35000"/>
                  </a:schemeClr>
                </a:solidFill>
                <a:effectLst>
                  <a:glow rad="63500">
                    <a:schemeClr val="accent6">
                      <a:satMod val="175000"/>
                      <a:alpha val="40000"/>
                    </a:schemeClr>
                  </a:glo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IT" dirty="0"/>
          </a:p>
        </p:txBody>
      </p:sp>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36233765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E1EACC9-2FC3-4782-A440-DC81F7CEBFAA}" type="datetimeFigureOut">
              <a:rPr lang="it-IT" smtClean="0"/>
              <a:pPr/>
              <a:t>12/05/2017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D053DAC-C6A9-474F-8BEC-0629C0CE91C1}" type="slidenum">
              <a:rPr lang="it-IT" smtClean="0"/>
              <a:pPr/>
              <a:t>‹N›</a:t>
            </a:fld>
            <a:endParaRPr lang="it-IT"/>
          </a:p>
        </p:txBody>
      </p:sp>
    </p:spTree>
    <p:extLst>
      <p:ext uri="{BB962C8B-B14F-4D97-AF65-F5344CB8AC3E}">
        <p14:creationId xmlns:p14="http://schemas.microsoft.com/office/powerpoint/2010/main" val="27775667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6_Diapositiva titolo">
    <p:spTree>
      <p:nvGrpSpPr>
        <p:cNvPr id="1" name=""/>
        <p:cNvGrpSpPr/>
        <p:nvPr/>
      </p:nvGrpSpPr>
      <p:grpSpPr>
        <a:xfrm>
          <a:off x="0" y="0"/>
          <a:ext cx="0" cy="0"/>
          <a:chOff x="0" y="0"/>
          <a:chExt cx="0" cy="0"/>
        </a:xfrm>
      </p:grpSpPr>
      <p:sp>
        <p:nvSpPr>
          <p:cNvPr id="16" name="Rettangolo 15"/>
          <p:cNvSpPr/>
          <p:nvPr/>
        </p:nvSpPr>
        <p:spPr>
          <a:xfrm>
            <a:off x="1199456" y="0"/>
            <a:ext cx="10992544" cy="836712"/>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pic>
        <p:nvPicPr>
          <p:cNvPr id="10" name="Picture 14" descr="C:\Documents and Settings\vytaf\Desktop\LOGO 255-173-0.bmp"/>
          <p:cNvPicPr>
            <a:picLocks noChangeAspect="1" noChangeArrowheads="1"/>
          </p:cNvPicPr>
          <p:nvPr/>
        </p:nvPicPr>
        <p:blipFill>
          <a:blip r:embed="rId2" cstate="print"/>
          <a:srcRect t="6835" r="-393" b="17977"/>
          <a:stretch>
            <a:fillRect/>
          </a:stretch>
        </p:blipFill>
        <p:spPr bwMode="auto">
          <a:xfrm>
            <a:off x="10896533" y="80656"/>
            <a:ext cx="1191275" cy="252000"/>
          </a:xfrm>
          <a:prstGeom prst="rect">
            <a:avLst/>
          </a:prstGeom>
          <a:ln>
            <a:noFill/>
          </a:ln>
          <a:effectLst>
            <a:outerShdw blurRad="190500" algn="tl" rotWithShape="0">
              <a:schemeClr val="bg1">
                <a:lumMod val="95000"/>
                <a:alpha val="70000"/>
              </a:schemeClr>
            </a:outerShdw>
          </a:effectLst>
        </p:spPr>
      </p:pic>
      <p:sp>
        <p:nvSpPr>
          <p:cNvPr id="2" name="Titolo 1"/>
          <p:cNvSpPr>
            <a:spLocks noGrp="1"/>
          </p:cNvSpPr>
          <p:nvPr>
            <p:ph type="ctrTitle"/>
          </p:nvPr>
        </p:nvSpPr>
        <p:spPr>
          <a:xfrm>
            <a:off x="1391477" y="72008"/>
            <a:ext cx="10657184" cy="836712"/>
          </a:xfrm>
          <a:prstGeom prst="rect">
            <a:avLst/>
          </a:prstGeom>
        </p:spPr>
        <p:txBody>
          <a:bodyPr/>
          <a:lstStyle>
            <a:lvl1pPr algn="l">
              <a:defRPr sz="3000" b="1"/>
            </a:lvl1pPr>
          </a:lstStyle>
          <a:p>
            <a:r>
              <a:rPr lang="it-IT"/>
              <a:t>Fare clic per modificare lo stile del titolo</a:t>
            </a:r>
            <a:endParaRPr lang="it-IT" dirty="0"/>
          </a:p>
        </p:txBody>
      </p:sp>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cxnSp>
        <p:nvCxnSpPr>
          <p:cNvPr id="8" name="Connettore 1 7"/>
          <p:cNvCxnSpPr/>
          <p:nvPr/>
        </p:nvCxnSpPr>
        <p:spPr>
          <a:xfrm>
            <a:off x="1487488" y="6429396"/>
            <a:ext cx="10418803" cy="0"/>
          </a:xfrm>
          <a:prstGeom prst="line">
            <a:avLst/>
          </a:prstGeom>
          <a:ln>
            <a:solidFill>
              <a:srgbClr val="CC9900"/>
            </a:solidFill>
          </a:ln>
        </p:spPr>
        <p:style>
          <a:lnRef idx="1">
            <a:schemeClr val="accent1"/>
          </a:lnRef>
          <a:fillRef idx="0">
            <a:schemeClr val="accent1"/>
          </a:fillRef>
          <a:effectRef idx="0">
            <a:schemeClr val="accent1"/>
          </a:effectRef>
          <a:fontRef idx="minor">
            <a:schemeClr val="tx1"/>
          </a:fontRef>
        </p:style>
      </p:cxnSp>
      <p:sp>
        <p:nvSpPr>
          <p:cNvPr id="9" name="Sottotitolo 2"/>
          <p:cNvSpPr>
            <a:spLocks noGrp="1"/>
          </p:cNvSpPr>
          <p:nvPr>
            <p:ph type="subTitle" idx="1"/>
          </p:nvPr>
        </p:nvSpPr>
        <p:spPr>
          <a:xfrm>
            <a:off x="2063552" y="836712"/>
            <a:ext cx="9985109" cy="432048"/>
          </a:xfrm>
        </p:spPr>
        <p:txBody>
          <a:bodyPr vert="horz" lIns="91440" tIns="45720" rIns="91440" bIns="45720" rtlCol="0">
            <a:noAutofit/>
          </a:bodyPr>
          <a:lstStyle>
            <a:lvl1pPr marL="0" indent="0" algn="r" defTabSz="914400" rtl="0" eaLnBrk="1" latinLnBrk="0" hangingPunct="1">
              <a:spcBef>
                <a:spcPct val="20000"/>
              </a:spcBef>
              <a:buFont typeface="Arial" pitchFamily="34" charset="0"/>
              <a:buNone/>
              <a:defRPr lang="it-IT" sz="2400" b="1" kern="1200" dirty="0">
                <a:solidFill>
                  <a:schemeClr val="tx1">
                    <a:lumMod val="65000"/>
                    <a:lumOff val="35000"/>
                  </a:schemeClr>
                </a:solidFill>
                <a:effectLst>
                  <a:glow rad="63500">
                    <a:schemeClr val="accent6">
                      <a:satMod val="175000"/>
                      <a:alpha val="40000"/>
                    </a:schemeClr>
                  </a:glo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IT" dirty="0"/>
          </a:p>
        </p:txBody>
      </p:sp>
    </p:spTree>
    <p:extLst>
      <p:ext uri="{BB962C8B-B14F-4D97-AF65-F5344CB8AC3E}">
        <p14:creationId xmlns:p14="http://schemas.microsoft.com/office/powerpoint/2010/main" val="822744034"/>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_Diapositiva titolo">
    <p:spTree>
      <p:nvGrpSpPr>
        <p:cNvPr id="1" name=""/>
        <p:cNvGrpSpPr/>
        <p:nvPr/>
      </p:nvGrpSpPr>
      <p:grpSpPr>
        <a:xfrm>
          <a:off x="0" y="0"/>
          <a:ext cx="0" cy="0"/>
          <a:chOff x="0" y="0"/>
          <a:chExt cx="0" cy="0"/>
        </a:xfrm>
      </p:grpSpPr>
      <p:sp>
        <p:nvSpPr>
          <p:cNvPr id="16" name="Rettangolo 15"/>
          <p:cNvSpPr/>
          <p:nvPr/>
        </p:nvSpPr>
        <p:spPr>
          <a:xfrm>
            <a:off x="1199456" y="0"/>
            <a:ext cx="10992544" cy="1196752"/>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pic>
        <p:nvPicPr>
          <p:cNvPr id="9" name="Picture 14" descr="C:\Documents and Settings\vytaf\Desktop\LOGO 255-173-0.bmp"/>
          <p:cNvPicPr>
            <a:picLocks noChangeAspect="1" noChangeArrowheads="1"/>
          </p:cNvPicPr>
          <p:nvPr/>
        </p:nvPicPr>
        <p:blipFill>
          <a:blip r:embed="rId2" cstate="print"/>
          <a:srcRect t="6835" r="-393" b="17977"/>
          <a:stretch>
            <a:fillRect/>
          </a:stretch>
        </p:blipFill>
        <p:spPr bwMode="auto">
          <a:xfrm>
            <a:off x="10896533" y="80656"/>
            <a:ext cx="1191275" cy="252000"/>
          </a:xfrm>
          <a:prstGeom prst="rect">
            <a:avLst/>
          </a:prstGeom>
          <a:ln>
            <a:noFill/>
          </a:ln>
          <a:effectLst>
            <a:outerShdw blurRad="190500" algn="tl" rotWithShape="0">
              <a:schemeClr val="bg1">
                <a:lumMod val="95000"/>
                <a:alpha val="70000"/>
              </a:schemeClr>
            </a:outerShdw>
          </a:effectLst>
        </p:spPr>
      </p:pic>
      <p:sp>
        <p:nvSpPr>
          <p:cNvPr id="2" name="Titolo 1"/>
          <p:cNvSpPr>
            <a:spLocks noGrp="1"/>
          </p:cNvSpPr>
          <p:nvPr>
            <p:ph type="ctrTitle" hasCustomPrompt="1"/>
          </p:nvPr>
        </p:nvSpPr>
        <p:spPr>
          <a:xfrm>
            <a:off x="1391477" y="72008"/>
            <a:ext cx="10657184" cy="1196752"/>
          </a:xfrm>
          <a:prstGeom prst="rect">
            <a:avLst/>
          </a:prstGeom>
        </p:spPr>
        <p:txBody>
          <a:bodyPr/>
          <a:lstStyle>
            <a:lvl1pPr algn="l">
              <a:defRPr sz="3000" b="1"/>
            </a:lvl1pPr>
          </a:lstStyle>
          <a:p>
            <a:r>
              <a:rPr lang="it-IT" dirty="0"/>
              <a:t>Fare clic per modificare lo stile del titolo </a:t>
            </a:r>
            <a:r>
              <a:rPr lang="it-IT" dirty="0" err="1"/>
              <a:t>fnhfgnfgfng</a:t>
            </a:r>
            <a:endParaRPr lang="it-IT" dirty="0"/>
          </a:p>
        </p:txBody>
      </p:sp>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
        <p:nvSpPr>
          <p:cNvPr id="8" name="Sottotitolo 2"/>
          <p:cNvSpPr>
            <a:spLocks noGrp="1"/>
          </p:cNvSpPr>
          <p:nvPr>
            <p:ph type="subTitle" idx="1"/>
          </p:nvPr>
        </p:nvSpPr>
        <p:spPr>
          <a:xfrm>
            <a:off x="2063552" y="1196752"/>
            <a:ext cx="9985109" cy="432048"/>
          </a:xfrm>
        </p:spPr>
        <p:txBody>
          <a:bodyPr vert="horz" lIns="91440" tIns="45720" rIns="91440" bIns="45720" rtlCol="0">
            <a:noAutofit/>
          </a:bodyPr>
          <a:lstStyle>
            <a:lvl1pPr marL="0" indent="0" algn="r" defTabSz="914400" rtl="0" eaLnBrk="1" latinLnBrk="0" hangingPunct="1">
              <a:spcBef>
                <a:spcPct val="20000"/>
              </a:spcBef>
              <a:buFont typeface="Arial" pitchFamily="34" charset="0"/>
              <a:buNone/>
              <a:defRPr lang="it-IT" sz="2400" b="1" kern="1200" dirty="0">
                <a:solidFill>
                  <a:schemeClr val="tx1">
                    <a:lumMod val="65000"/>
                    <a:lumOff val="35000"/>
                  </a:schemeClr>
                </a:solidFill>
                <a:effectLst>
                  <a:glow rad="63500">
                    <a:schemeClr val="accent6">
                      <a:satMod val="175000"/>
                      <a:alpha val="40000"/>
                    </a:schemeClr>
                  </a:glo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IT" dirty="0"/>
          </a:p>
        </p:txBody>
      </p:sp>
    </p:spTree>
    <p:extLst>
      <p:ext uri="{BB962C8B-B14F-4D97-AF65-F5344CB8AC3E}">
        <p14:creationId xmlns:p14="http://schemas.microsoft.com/office/powerpoint/2010/main" val="1220868850"/>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4_Diapositiva titolo">
    <p:spTree>
      <p:nvGrpSpPr>
        <p:cNvPr id="1" name=""/>
        <p:cNvGrpSpPr/>
        <p:nvPr/>
      </p:nvGrpSpPr>
      <p:grpSpPr>
        <a:xfrm>
          <a:off x="0" y="0"/>
          <a:ext cx="0" cy="0"/>
          <a:chOff x="0" y="0"/>
          <a:chExt cx="0" cy="0"/>
        </a:xfrm>
      </p:grpSpPr>
      <p:sp>
        <p:nvSpPr>
          <p:cNvPr id="16" name="Rettangolo 15"/>
          <p:cNvSpPr/>
          <p:nvPr/>
        </p:nvSpPr>
        <p:spPr>
          <a:xfrm>
            <a:off x="1199456" y="0"/>
            <a:ext cx="10992544" cy="1196752"/>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pic>
        <p:nvPicPr>
          <p:cNvPr id="10" name="Picture 14" descr="C:\Documents and Settings\vytaf\Desktop\LOGO 255-173-0.bmp"/>
          <p:cNvPicPr>
            <a:picLocks noChangeAspect="1" noChangeArrowheads="1"/>
          </p:cNvPicPr>
          <p:nvPr/>
        </p:nvPicPr>
        <p:blipFill>
          <a:blip r:embed="rId2" cstate="print"/>
          <a:srcRect t="6835" r="-393" b="17977"/>
          <a:stretch>
            <a:fillRect/>
          </a:stretch>
        </p:blipFill>
        <p:spPr bwMode="auto">
          <a:xfrm>
            <a:off x="10896533" y="80656"/>
            <a:ext cx="1191275" cy="252000"/>
          </a:xfrm>
          <a:prstGeom prst="rect">
            <a:avLst/>
          </a:prstGeom>
          <a:ln>
            <a:noFill/>
          </a:ln>
          <a:effectLst>
            <a:outerShdw blurRad="190500" algn="tl" rotWithShape="0">
              <a:schemeClr val="bg1">
                <a:lumMod val="95000"/>
                <a:alpha val="70000"/>
              </a:schemeClr>
            </a:outerShdw>
          </a:effectLst>
        </p:spPr>
      </p:pic>
      <p:sp>
        <p:nvSpPr>
          <p:cNvPr id="2" name="Titolo 1"/>
          <p:cNvSpPr>
            <a:spLocks noGrp="1"/>
          </p:cNvSpPr>
          <p:nvPr>
            <p:ph type="ctrTitle" hasCustomPrompt="1"/>
          </p:nvPr>
        </p:nvSpPr>
        <p:spPr>
          <a:xfrm>
            <a:off x="1391477" y="72008"/>
            <a:ext cx="10657184" cy="1196752"/>
          </a:xfrm>
          <a:prstGeom prst="rect">
            <a:avLst/>
          </a:prstGeom>
        </p:spPr>
        <p:txBody>
          <a:bodyPr/>
          <a:lstStyle>
            <a:lvl1pPr algn="l">
              <a:defRPr sz="3000" b="1"/>
            </a:lvl1pPr>
          </a:lstStyle>
          <a:p>
            <a:r>
              <a:rPr lang="it-IT" dirty="0"/>
              <a:t>Fare clic per modificare lo stile del titolo </a:t>
            </a:r>
            <a:r>
              <a:rPr lang="it-IT" dirty="0" err="1"/>
              <a:t>fnhfgnfgfng</a:t>
            </a:r>
            <a:endParaRPr lang="it-IT" dirty="0"/>
          </a:p>
        </p:txBody>
      </p:sp>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cxnSp>
        <p:nvCxnSpPr>
          <p:cNvPr id="8" name="Connettore 1 7"/>
          <p:cNvCxnSpPr/>
          <p:nvPr/>
        </p:nvCxnSpPr>
        <p:spPr>
          <a:xfrm>
            <a:off x="1487488" y="6429396"/>
            <a:ext cx="10418803" cy="0"/>
          </a:xfrm>
          <a:prstGeom prst="line">
            <a:avLst/>
          </a:prstGeom>
          <a:ln>
            <a:solidFill>
              <a:srgbClr val="CC9900"/>
            </a:solidFill>
          </a:ln>
        </p:spPr>
        <p:style>
          <a:lnRef idx="1">
            <a:schemeClr val="accent1"/>
          </a:lnRef>
          <a:fillRef idx="0">
            <a:schemeClr val="accent1"/>
          </a:fillRef>
          <a:effectRef idx="0">
            <a:schemeClr val="accent1"/>
          </a:effectRef>
          <a:fontRef idx="minor">
            <a:schemeClr val="tx1"/>
          </a:fontRef>
        </p:style>
      </p:cxnSp>
      <p:sp>
        <p:nvSpPr>
          <p:cNvPr id="9" name="Sottotitolo 2"/>
          <p:cNvSpPr>
            <a:spLocks noGrp="1"/>
          </p:cNvSpPr>
          <p:nvPr>
            <p:ph type="subTitle" idx="1"/>
          </p:nvPr>
        </p:nvSpPr>
        <p:spPr>
          <a:xfrm>
            <a:off x="2063552" y="1196752"/>
            <a:ext cx="9985109" cy="432048"/>
          </a:xfrm>
        </p:spPr>
        <p:txBody>
          <a:bodyPr vert="horz" lIns="91440" tIns="45720" rIns="91440" bIns="45720" rtlCol="0">
            <a:noAutofit/>
          </a:bodyPr>
          <a:lstStyle>
            <a:lvl1pPr marL="0" indent="0" algn="r" defTabSz="914400" rtl="0" eaLnBrk="1" latinLnBrk="0" hangingPunct="1">
              <a:spcBef>
                <a:spcPct val="20000"/>
              </a:spcBef>
              <a:buFont typeface="Arial" pitchFamily="34" charset="0"/>
              <a:buNone/>
              <a:defRPr lang="it-IT" sz="2400" b="1" kern="1200" dirty="0">
                <a:solidFill>
                  <a:schemeClr val="tx1">
                    <a:lumMod val="65000"/>
                    <a:lumOff val="35000"/>
                  </a:schemeClr>
                </a:solidFill>
                <a:effectLst>
                  <a:glow rad="63500">
                    <a:schemeClr val="accent6">
                      <a:satMod val="175000"/>
                      <a:alpha val="40000"/>
                    </a:schemeClr>
                  </a:glo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IT" dirty="0"/>
          </a:p>
        </p:txBody>
      </p:sp>
    </p:spTree>
    <p:extLst>
      <p:ext uri="{BB962C8B-B14F-4D97-AF65-F5344CB8AC3E}">
        <p14:creationId xmlns:p14="http://schemas.microsoft.com/office/powerpoint/2010/main" val="911131425"/>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olo e contenuto">
    <p:spTree>
      <p:nvGrpSpPr>
        <p:cNvPr id="1" name=""/>
        <p:cNvGrpSpPr/>
        <p:nvPr/>
      </p:nvGrpSpPr>
      <p:grpSpPr>
        <a:xfrm>
          <a:off x="0" y="0"/>
          <a:ext cx="0" cy="0"/>
          <a:chOff x="0" y="0"/>
          <a:chExt cx="0" cy="0"/>
        </a:xfrm>
      </p:grpSpPr>
      <p:sp>
        <p:nvSpPr>
          <p:cNvPr id="7" name="Rettangolo 6"/>
          <p:cNvSpPr/>
          <p:nvPr/>
        </p:nvSpPr>
        <p:spPr>
          <a:xfrm>
            <a:off x="1199456" y="0"/>
            <a:ext cx="10992544" cy="836712"/>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pic>
        <p:nvPicPr>
          <p:cNvPr id="12" name="Picture 14" descr="C:\Documents and Settings\vytaf\Desktop\LOGO 255-173-0.bmp"/>
          <p:cNvPicPr>
            <a:picLocks noChangeAspect="1" noChangeArrowheads="1"/>
          </p:cNvPicPr>
          <p:nvPr/>
        </p:nvPicPr>
        <p:blipFill>
          <a:blip r:embed="rId2" cstate="print"/>
          <a:srcRect t="6835" r="-393" b="17977"/>
          <a:stretch>
            <a:fillRect/>
          </a:stretch>
        </p:blipFill>
        <p:spPr bwMode="auto">
          <a:xfrm>
            <a:off x="10896533" y="80656"/>
            <a:ext cx="1191275" cy="252000"/>
          </a:xfrm>
          <a:prstGeom prst="rect">
            <a:avLst/>
          </a:prstGeom>
          <a:ln>
            <a:noFill/>
          </a:ln>
          <a:effectLst>
            <a:outerShdw blurRad="190500" algn="tl" rotWithShape="0">
              <a:schemeClr val="bg1">
                <a:lumMod val="95000"/>
                <a:alpha val="70000"/>
              </a:schemeClr>
            </a:outerShdw>
          </a:effectLst>
        </p:spPr>
      </p:pic>
      <p:sp>
        <p:nvSpPr>
          <p:cNvPr id="3" name="Segnaposto contenuto 2"/>
          <p:cNvSpPr>
            <a:spLocks noGrp="1"/>
          </p:cNvSpPr>
          <p:nvPr>
            <p:ph idx="1"/>
          </p:nvPr>
        </p:nvSpPr>
        <p:spPr>
          <a:xfrm>
            <a:off x="1487488" y="1556793"/>
            <a:ext cx="10492747" cy="4525963"/>
          </a:xfrm>
        </p:spPr>
        <p:txBody>
          <a:bodyPr/>
          <a:lstStyle>
            <a:lvl1pPr>
              <a:defRPr sz="2800"/>
            </a:lvl1pPr>
            <a:lvl2pPr>
              <a:defRPr sz="2400"/>
            </a:lvl2pPr>
            <a:lvl3pPr>
              <a:defRPr sz="2200"/>
            </a:lvl3pPr>
            <a:lvl5pPr>
              <a:defRPr i="1"/>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
        <p:nvSpPr>
          <p:cNvPr id="9" name="Titolo 1"/>
          <p:cNvSpPr>
            <a:spLocks noGrp="1"/>
          </p:cNvSpPr>
          <p:nvPr>
            <p:ph type="title"/>
          </p:nvPr>
        </p:nvSpPr>
        <p:spPr>
          <a:xfrm>
            <a:off x="1391477" y="72008"/>
            <a:ext cx="10657184" cy="836712"/>
          </a:xfrm>
          <a:prstGeom prst="rect">
            <a:avLst/>
          </a:prstGeom>
        </p:spPr>
        <p:txBody>
          <a:bodyPr/>
          <a:lstStyle>
            <a:lvl1pPr>
              <a:defRPr sz="3000" b="1"/>
            </a:lvl1pPr>
          </a:lstStyle>
          <a:p>
            <a:r>
              <a:rPr lang="it-IT"/>
              <a:t>Fare clic per modificare lo stile del titolo</a:t>
            </a:r>
            <a:endParaRPr lang="it-IT" dirty="0"/>
          </a:p>
        </p:txBody>
      </p:sp>
      <p:sp>
        <p:nvSpPr>
          <p:cNvPr id="11" name="Sottotitolo 2"/>
          <p:cNvSpPr>
            <a:spLocks noGrp="1"/>
          </p:cNvSpPr>
          <p:nvPr>
            <p:ph type="subTitle" idx="13"/>
          </p:nvPr>
        </p:nvSpPr>
        <p:spPr>
          <a:xfrm>
            <a:off x="2063552" y="836712"/>
            <a:ext cx="9985109" cy="432048"/>
          </a:xfrm>
        </p:spPr>
        <p:txBody>
          <a:bodyPr vert="horz" lIns="91440" tIns="45720" rIns="91440" bIns="45720" rtlCol="0">
            <a:noAutofit/>
          </a:bodyPr>
          <a:lstStyle>
            <a:lvl1pPr marL="0" indent="0" algn="r" defTabSz="914400" rtl="0" eaLnBrk="1" latinLnBrk="0" hangingPunct="1">
              <a:spcBef>
                <a:spcPct val="20000"/>
              </a:spcBef>
              <a:buFont typeface="Arial" pitchFamily="34" charset="0"/>
              <a:buNone/>
              <a:defRPr lang="it-IT" sz="2400" b="1" kern="1200" dirty="0">
                <a:solidFill>
                  <a:schemeClr val="tx1">
                    <a:lumMod val="65000"/>
                    <a:lumOff val="35000"/>
                  </a:schemeClr>
                </a:solidFill>
                <a:effectLst>
                  <a:glow rad="63500">
                    <a:schemeClr val="accent6">
                      <a:satMod val="175000"/>
                      <a:alpha val="40000"/>
                    </a:schemeClr>
                  </a:glo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IT" dirty="0"/>
          </a:p>
        </p:txBody>
      </p:sp>
    </p:spTree>
    <p:extLst>
      <p:ext uri="{BB962C8B-B14F-4D97-AF65-F5344CB8AC3E}">
        <p14:creationId xmlns:p14="http://schemas.microsoft.com/office/powerpoint/2010/main" val="1199720954"/>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3_Titolo e contenuto">
    <p:spTree>
      <p:nvGrpSpPr>
        <p:cNvPr id="1" name=""/>
        <p:cNvGrpSpPr/>
        <p:nvPr/>
      </p:nvGrpSpPr>
      <p:grpSpPr>
        <a:xfrm>
          <a:off x="0" y="0"/>
          <a:ext cx="0" cy="0"/>
          <a:chOff x="0" y="0"/>
          <a:chExt cx="0" cy="0"/>
        </a:xfrm>
      </p:grpSpPr>
      <p:sp>
        <p:nvSpPr>
          <p:cNvPr id="7" name="Rettangolo 6"/>
          <p:cNvSpPr/>
          <p:nvPr/>
        </p:nvSpPr>
        <p:spPr>
          <a:xfrm>
            <a:off x="1199456" y="0"/>
            <a:ext cx="10992544" cy="836712"/>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pic>
        <p:nvPicPr>
          <p:cNvPr id="12" name="Picture 14" descr="C:\Documents and Settings\vytaf\Desktop\LOGO 255-173-0.bmp"/>
          <p:cNvPicPr>
            <a:picLocks noChangeAspect="1" noChangeArrowheads="1"/>
          </p:cNvPicPr>
          <p:nvPr/>
        </p:nvPicPr>
        <p:blipFill>
          <a:blip r:embed="rId2" cstate="print"/>
          <a:srcRect t="6835" r="-393" b="17977"/>
          <a:stretch>
            <a:fillRect/>
          </a:stretch>
        </p:blipFill>
        <p:spPr bwMode="auto">
          <a:xfrm>
            <a:off x="10896533" y="80656"/>
            <a:ext cx="1191275" cy="252000"/>
          </a:xfrm>
          <a:prstGeom prst="rect">
            <a:avLst/>
          </a:prstGeom>
          <a:ln>
            <a:noFill/>
          </a:ln>
          <a:effectLst>
            <a:outerShdw blurRad="190500" algn="tl" rotWithShape="0">
              <a:schemeClr val="bg1">
                <a:lumMod val="95000"/>
                <a:alpha val="70000"/>
              </a:schemeClr>
            </a:outerShdw>
          </a:effectLst>
        </p:spPr>
      </p:pic>
      <p:sp>
        <p:nvSpPr>
          <p:cNvPr id="3" name="Segnaposto contenuto 2"/>
          <p:cNvSpPr>
            <a:spLocks noGrp="1"/>
          </p:cNvSpPr>
          <p:nvPr>
            <p:ph idx="1"/>
          </p:nvPr>
        </p:nvSpPr>
        <p:spPr>
          <a:xfrm>
            <a:off x="1487488" y="1556793"/>
            <a:ext cx="10492747" cy="4525963"/>
          </a:xfrm>
        </p:spPr>
        <p:txBody>
          <a:bodyPr/>
          <a:lstStyle>
            <a:lvl1pPr>
              <a:defRPr sz="2800"/>
            </a:lvl1pPr>
            <a:lvl2pPr>
              <a:defRPr sz="2400"/>
            </a:lvl2pPr>
            <a:lvl3pPr>
              <a:defRPr sz="2200"/>
            </a:lvl3pPr>
            <a:lvl5pPr>
              <a:defRPr i="1"/>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
        <p:nvSpPr>
          <p:cNvPr id="9" name="Titolo 1"/>
          <p:cNvSpPr>
            <a:spLocks noGrp="1"/>
          </p:cNvSpPr>
          <p:nvPr>
            <p:ph type="title"/>
          </p:nvPr>
        </p:nvSpPr>
        <p:spPr>
          <a:xfrm>
            <a:off x="1391477" y="72008"/>
            <a:ext cx="10657184" cy="836712"/>
          </a:xfrm>
          <a:prstGeom prst="rect">
            <a:avLst/>
          </a:prstGeom>
        </p:spPr>
        <p:txBody>
          <a:bodyPr/>
          <a:lstStyle>
            <a:lvl1pPr>
              <a:defRPr sz="3000" b="1"/>
            </a:lvl1pPr>
          </a:lstStyle>
          <a:p>
            <a:r>
              <a:rPr lang="it-IT"/>
              <a:t>Fare clic per modificare lo stile del titolo</a:t>
            </a:r>
            <a:endParaRPr lang="it-IT" dirty="0"/>
          </a:p>
        </p:txBody>
      </p:sp>
      <p:cxnSp>
        <p:nvCxnSpPr>
          <p:cNvPr id="11" name="Connettore 1 10"/>
          <p:cNvCxnSpPr/>
          <p:nvPr/>
        </p:nvCxnSpPr>
        <p:spPr>
          <a:xfrm>
            <a:off x="1487488" y="6429396"/>
            <a:ext cx="10418803" cy="0"/>
          </a:xfrm>
          <a:prstGeom prst="line">
            <a:avLst/>
          </a:prstGeom>
          <a:ln>
            <a:solidFill>
              <a:srgbClr val="CC9900"/>
            </a:solidFill>
          </a:ln>
        </p:spPr>
        <p:style>
          <a:lnRef idx="1">
            <a:schemeClr val="accent1"/>
          </a:lnRef>
          <a:fillRef idx="0">
            <a:schemeClr val="accent1"/>
          </a:fillRef>
          <a:effectRef idx="0">
            <a:schemeClr val="accent1"/>
          </a:effectRef>
          <a:fontRef idx="minor">
            <a:schemeClr val="tx1"/>
          </a:fontRef>
        </p:style>
      </p:cxnSp>
      <p:sp>
        <p:nvSpPr>
          <p:cNvPr id="13" name="Sottotitolo 2"/>
          <p:cNvSpPr>
            <a:spLocks noGrp="1"/>
          </p:cNvSpPr>
          <p:nvPr>
            <p:ph type="subTitle" idx="13"/>
          </p:nvPr>
        </p:nvSpPr>
        <p:spPr>
          <a:xfrm>
            <a:off x="2063552" y="836712"/>
            <a:ext cx="9985109" cy="432048"/>
          </a:xfrm>
        </p:spPr>
        <p:txBody>
          <a:bodyPr vert="horz" lIns="91440" tIns="45720" rIns="91440" bIns="45720" rtlCol="0">
            <a:noAutofit/>
          </a:bodyPr>
          <a:lstStyle>
            <a:lvl1pPr marL="0" indent="0" algn="r" defTabSz="914400" rtl="0" eaLnBrk="1" latinLnBrk="0" hangingPunct="1">
              <a:spcBef>
                <a:spcPct val="20000"/>
              </a:spcBef>
              <a:buFont typeface="Arial" pitchFamily="34" charset="0"/>
              <a:buNone/>
              <a:defRPr lang="it-IT" sz="2400" b="1" kern="1200" dirty="0">
                <a:solidFill>
                  <a:schemeClr val="tx1">
                    <a:lumMod val="65000"/>
                    <a:lumOff val="35000"/>
                  </a:schemeClr>
                </a:solidFill>
                <a:effectLst>
                  <a:glow rad="63500">
                    <a:schemeClr val="accent6">
                      <a:satMod val="175000"/>
                      <a:alpha val="40000"/>
                    </a:schemeClr>
                  </a:glo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IT" dirty="0"/>
          </a:p>
        </p:txBody>
      </p:sp>
    </p:spTree>
    <p:extLst>
      <p:ext uri="{BB962C8B-B14F-4D97-AF65-F5344CB8AC3E}">
        <p14:creationId xmlns:p14="http://schemas.microsoft.com/office/powerpoint/2010/main" val="125487602"/>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_Titolo e contenuto">
    <p:spTree>
      <p:nvGrpSpPr>
        <p:cNvPr id="1" name=""/>
        <p:cNvGrpSpPr/>
        <p:nvPr/>
      </p:nvGrpSpPr>
      <p:grpSpPr>
        <a:xfrm>
          <a:off x="0" y="0"/>
          <a:ext cx="0" cy="0"/>
          <a:chOff x="0" y="0"/>
          <a:chExt cx="0" cy="0"/>
        </a:xfrm>
      </p:grpSpPr>
      <p:sp>
        <p:nvSpPr>
          <p:cNvPr id="11" name="Rettangolo 10"/>
          <p:cNvSpPr/>
          <p:nvPr/>
        </p:nvSpPr>
        <p:spPr>
          <a:xfrm>
            <a:off x="1199456" y="0"/>
            <a:ext cx="10992544" cy="1196752"/>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sp>
        <p:nvSpPr>
          <p:cNvPr id="3" name="Segnaposto contenuto 2"/>
          <p:cNvSpPr>
            <a:spLocks noGrp="1"/>
          </p:cNvSpPr>
          <p:nvPr>
            <p:ph idx="1"/>
          </p:nvPr>
        </p:nvSpPr>
        <p:spPr>
          <a:xfrm>
            <a:off x="1487488" y="1999382"/>
            <a:ext cx="10492747" cy="4309939"/>
          </a:xfrm>
        </p:spPr>
        <p:txBody>
          <a:bodyPr/>
          <a:lstStyle>
            <a:lvl1pPr>
              <a:defRPr sz="2800"/>
            </a:lvl1pPr>
            <a:lvl2pPr>
              <a:defRPr sz="2400"/>
            </a:lvl2pPr>
            <a:lvl3pPr>
              <a:defRPr sz="2200"/>
            </a:lvl3pPr>
            <a:lvl5pPr>
              <a:defRPr i="1"/>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pic>
        <p:nvPicPr>
          <p:cNvPr id="16" name="Picture 14" descr="C:\Documents and Settings\vytaf\Desktop\LOGO 255-173-0.bmp"/>
          <p:cNvPicPr>
            <a:picLocks noChangeAspect="1" noChangeArrowheads="1"/>
          </p:cNvPicPr>
          <p:nvPr/>
        </p:nvPicPr>
        <p:blipFill>
          <a:blip r:embed="rId2" cstate="print"/>
          <a:srcRect t="6835" r="-393" b="17977"/>
          <a:stretch>
            <a:fillRect/>
          </a:stretch>
        </p:blipFill>
        <p:spPr bwMode="auto">
          <a:xfrm>
            <a:off x="10896533" y="80656"/>
            <a:ext cx="1191275" cy="252000"/>
          </a:xfrm>
          <a:prstGeom prst="rect">
            <a:avLst/>
          </a:prstGeom>
          <a:ln>
            <a:noFill/>
          </a:ln>
          <a:effectLst>
            <a:outerShdw blurRad="190500" algn="tl" rotWithShape="0">
              <a:schemeClr val="bg1">
                <a:lumMod val="95000"/>
                <a:alpha val="70000"/>
              </a:schemeClr>
            </a:outerShdw>
          </a:effectLst>
        </p:spPr>
      </p:pic>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
        <p:nvSpPr>
          <p:cNvPr id="12" name="Titolo 1"/>
          <p:cNvSpPr>
            <a:spLocks noGrp="1"/>
          </p:cNvSpPr>
          <p:nvPr>
            <p:ph type="ctrTitle" hasCustomPrompt="1"/>
          </p:nvPr>
        </p:nvSpPr>
        <p:spPr>
          <a:xfrm>
            <a:off x="1391477" y="72008"/>
            <a:ext cx="10657184" cy="1196752"/>
          </a:xfrm>
          <a:prstGeom prst="rect">
            <a:avLst/>
          </a:prstGeom>
        </p:spPr>
        <p:txBody>
          <a:bodyPr/>
          <a:lstStyle>
            <a:lvl1pPr algn="l">
              <a:defRPr sz="3000" b="1"/>
            </a:lvl1pPr>
          </a:lstStyle>
          <a:p>
            <a:r>
              <a:rPr lang="it-IT" dirty="0"/>
              <a:t>Fare clic per modificare lo stile del titolo </a:t>
            </a:r>
            <a:r>
              <a:rPr lang="it-IT" dirty="0" err="1"/>
              <a:t>fnhfgnfgfng</a:t>
            </a:r>
            <a:endParaRPr lang="it-IT" dirty="0"/>
          </a:p>
        </p:txBody>
      </p:sp>
      <p:sp>
        <p:nvSpPr>
          <p:cNvPr id="14" name="Sottotitolo 2"/>
          <p:cNvSpPr>
            <a:spLocks noGrp="1"/>
          </p:cNvSpPr>
          <p:nvPr>
            <p:ph type="subTitle" idx="13"/>
          </p:nvPr>
        </p:nvSpPr>
        <p:spPr>
          <a:xfrm>
            <a:off x="2063552" y="1196752"/>
            <a:ext cx="9985109" cy="432048"/>
          </a:xfrm>
        </p:spPr>
        <p:txBody>
          <a:bodyPr vert="horz" lIns="91440" tIns="45720" rIns="91440" bIns="45720" rtlCol="0">
            <a:noAutofit/>
          </a:bodyPr>
          <a:lstStyle>
            <a:lvl1pPr marL="0" indent="0" algn="r" defTabSz="914400" rtl="0" eaLnBrk="1" latinLnBrk="0" hangingPunct="1">
              <a:spcBef>
                <a:spcPct val="20000"/>
              </a:spcBef>
              <a:buFont typeface="Arial" pitchFamily="34" charset="0"/>
              <a:buNone/>
              <a:defRPr lang="it-IT" sz="2400" b="1" kern="1200" dirty="0">
                <a:solidFill>
                  <a:schemeClr val="tx1">
                    <a:lumMod val="65000"/>
                    <a:lumOff val="35000"/>
                  </a:schemeClr>
                </a:solidFill>
                <a:effectLst>
                  <a:glow rad="63500">
                    <a:schemeClr val="accent6">
                      <a:satMod val="175000"/>
                      <a:alpha val="40000"/>
                    </a:schemeClr>
                  </a:glo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IT" dirty="0"/>
          </a:p>
        </p:txBody>
      </p:sp>
    </p:spTree>
    <p:extLst>
      <p:ext uri="{BB962C8B-B14F-4D97-AF65-F5344CB8AC3E}">
        <p14:creationId xmlns:p14="http://schemas.microsoft.com/office/powerpoint/2010/main" val="690971706"/>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4_Titolo e contenuto">
    <p:spTree>
      <p:nvGrpSpPr>
        <p:cNvPr id="1" name=""/>
        <p:cNvGrpSpPr/>
        <p:nvPr/>
      </p:nvGrpSpPr>
      <p:grpSpPr>
        <a:xfrm>
          <a:off x="0" y="0"/>
          <a:ext cx="0" cy="0"/>
          <a:chOff x="0" y="0"/>
          <a:chExt cx="0" cy="0"/>
        </a:xfrm>
      </p:grpSpPr>
      <p:sp>
        <p:nvSpPr>
          <p:cNvPr id="11" name="Rettangolo 10"/>
          <p:cNvSpPr/>
          <p:nvPr/>
        </p:nvSpPr>
        <p:spPr>
          <a:xfrm>
            <a:off x="1199456" y="0"/>
            <a:ext cx="10992544" cy="1196752"/>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sp>
        <p:nvSpPr>
          <p:cNvPr id="3" name="Segnaposto contenuto 2"/>
          <p:cNvSpPr>
            <a:spLocks noGrp="1"/>
          </p:cNvSpPr>
          <p:nvPr>
            <p:ph idx="1"/>
          </p:nvPr>
        </p:nvSpPr>
        <p:spPr>
          <a:xfrm>
            <a:off x="1487488" y="1999382"/>
            <a:ext cx="10492747" cy="4309939"/>
          </a:xfrm>
        </p:spPr>
        <p:txBody>
          <a:bodyPr/>
          <a:lstStyle>
            <a:lvl1pPr>
              <a:defRPr sz="2800"/>
            </a:lvl1pPr>
            <a:lvl2pPr>
              <a:defRPr sz="2400"/>
            </a:lvl2pPr>
            <a:lvl3pPr>
              <a:defRPr sz="2200"/>
            </a:lvl3pPr>
            <a:lvl5pPr>
              <a:defRPr i="1"/>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pic>
        <p:nvPicPr>
          <p:cNvPr id="14" name="Picture 14" descr="C:\Documents and Settings\vytaf\Desktop\LOGO 255-173-0.bmp"/>
          <p:cNvPicPr>
            <a:picLocks noChangeAspect="1" noChangeArrowheads="1"/>
          </p:cNvPicPr>
          <p:nvPr/>
        </p:nvPicPr>
        <p:blipFill>
          <a:blip r:embed="rId2" cstate="print"/>
          <a:srcRect t="6835" r="-393" b="17977"/>
          <a:stretch>
            <a:fillRect/>
          </a:stretch>
        </p:blipFill>
        <p:spPr bwMode="auto">
          <a:xfrm>
            <a:off x="10896533" y="80656"/>
            <a:ext cx="1191275" cy="252000"/>
          </a:xfrm>
          <a:prstGeom prst="rect">
            <a:avLst/>
          </a:prstGeom>
          <a:ln>
            <a:noFill/>
          </a:ln>
          <a:effectLst>
            <a:outerShdw blurRad="190500" algn="tl" rotWithShape="0">
              <a:schemeClr val="bg1">
                <a:lumMod val="95000"/>
                <a:alpha val="70000"/>
              </a:schemeClr>
            </a:outerShdw>
          </a:effectLst>
        </p:spPr>
      </p:pic>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
        <p:nvSpPr>
          <p:cNvPr id="12" name="Titolo 1"/>
          <p:cNvSpPr>
            <a:spLocks noGrp="1"/>
          </p:cNvSpPr>
          <p:nvPr>
            <p:ph type="ctrTitle" hasCustomPrompt="1"/>
          </p:nvPr>
        </p:nvSpPr>
        <p:spPr>
          <a:xfrm>
            <a:off x="1391477" y="72008"/>
            <a:ext cx="10657184" cy="1196752"/>
          </a:xfrm>
          <a:prstGeom prst="rect">
            <a:avLst/>
          </a:prstGeom>
        </p:spPr>
        <p:txBody>
          <a:bodyPr/>
          <a:lstStyle>
            <a:lvl1pPr algn="l">
              <a:defRPr sz="3000" b="1"/>
            </a:lvl1pPr>
          </a:lstStyle>
          <a:p>
            <a:r>
              <a:rPr lang="it-IT" dirty="0"/>
              <a:t>Fare clic per modificare lo stile del titolo </a:t>
            </a:r>
            <a:r>
              <a:rPr lang="it-IT" dirty="0" err="1"/>
              <a:t>fnhfgnfgfng</a:t>
            </a:r>
            <a:endParaRPr lang="it-IT" dirty="0"/>
          </a:p>
        </p:txBody>
      </p:sp>
      <p:cxnSp>
        <p:nvCxnSpPr>
          <p:cNvPr id="9" name="Connettore 1 8"/>
          <p:cNvCxnSpPr/>
          <p:nvPr/>
        </p:nvCxnSpPr>
        <p:spPr>
          <a:xfrm>
            <a:off x="1487488" y="6429396"/>
            <a:ext cx="10418803" cy="0"/>
          </a:xfrm>
          <a:prstGeom prst="line">
            <a:avLst/>
          </a:prstGeom>
          <a:ln>
            <a:solidFill>
              <a:srgbClr val="CC9900"/>
            </a:solidFill>
          </a:ln>
        </p:spPr>
        <p:style>
          <a:lnRef idx="1">
            <a:schemeClr val="accent1"/>
          </a:lnRef>
          <a:fillRef idx="0">
            <a:schemeClr val="accent1"/>
          </a:fillRef>
          <a:effectRef idx="0">
            <a:schemeClr val="accent1"/>
          </a:effectRef>
          <a:fontRef idx="minor">
            <a:schemeClr val="tx1"/>
          </a:fontRef>
        </p:style>
      </p:cxnSp>
      <p:sp>
        <p:nvSpPr>
          <p:cNvPr id="10" name="Sottotitolo 2"/>
          <p:cNvSpPr>
            <a:spLocks noGrp="1"/>
          </p:cNvSpPr>
          <p:nvPr>
            <p:ph type="subTitle" idx="13"/>
          </p:nvPr>
        </p:nvSpPr>
        <p:spPr>
          <a:xfrm>
            <a:off x="2063552" y="1196752"/>
            <a:ext cx="9985109" cy="432048"/>
          </a:xfrm>
        </p:spPr>
        <p:txBody>
          <a:bodyPr vert="horz" lIns="91440" tIns="45720" rIns="91440" bIns="45720" rtlCol="0">
            <a:noAutofit/>
          </a:bodyPr>
          <a:lstStyle>
            <a:lvl1pPr marL="0" indent="0" algn="r" defTabSz="914400" rtl="0" eaLnBrk="1" latinLnBrk="0" hangingPunct="1">
              <a:spcBef>
                <a:spcPct val="20000"/>
              </a:spcBef>
              <a:buFont typeface="Arial" pitchFamily="34" charset="0"/>
              <a:buNone/>
              <a:defRPr lang="it-IT" sz="2400" b="1" kern="1200" dirty="0">
                <a:solidFill>
                  <a:schemeClr val="tx1">
                    <a:lumMod val="65000"/>
                    <a:lumOff val="35000"/>
                  </a:schemeClr>
                </a:solidFill>
                <a:effectLst>
                  <a:glow rad="63500">
                    <a:schemeClr val="accent6">
                      <a:satMod val="175000"/>
                      <a:alpha val="40000"/>
                    </a:schemeClr>
                  </a:glo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IT" dirty="0"/>
          </a:p>
        </p:txBody>
      </p:sp>
    </p:spTree>
    <p:extLst>
      <p:ext uri="{BB962C8B-B14F-4D97-AF65-F5344CB8AC3E}">
        <p14:creationId xmlns:p14="http://schemas.microsoft.com/office/powerpoint/2010/main" val="2737771151"/>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391477" y="0"/>
            <a:ext cx="10657184" cy="1052736"/>
          </a:xfrm>
          <a:prstGeom prst="rect">
            <a:avLst/>
          </a:prstGeom>
        </p:spPr>
        <p:txBody>
          <a:bodyPr/>
          <a:lstStyle/>
          <a:p>
            <a:r>
              <a:rPr lang="it-IT"/>
              <a:t>Fare clic per modificare lo stile del titolo</a:t>
            </a:r>
            <a:endParaRPr lang="it-IT" dirty="0"/>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1199456" y="6448252"/>
            <a:ext cx="2844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lvl1pPr>
              <a:defRPr sz="2000">
                <a:latin typeface="+mj-lt"/>
              </a:defRPr>
            </a:lvl1p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cxnSp>
        <p:nvCxnSpPr>
          <p:cNvPr id="7" name="Connettore 1 6"/>
          <p:cNvCxnSpPr/>
          <p:nvPr/>
        </p:nvCxnSpPr>
        <p:spPr>
          <a:xfrm>
            <a:off x="1487488" y="6429396"/>
            <a:ext cx="10418803" cy="0"/>
          </a:xfrm>
          <a:prstGeom prst="line">
            <a:avLst/>
          </a:prstGeom>
          <a:ln>
            <a:solidFill>
              <a:srgbClr val="CC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123836"/>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it-IT"/>
              <a:t>Fare clic per modificare lo stile del titolo</a:t>
            </a:r>
            <a:endParaRPr lang="it-IT" dirty="0"/>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a:xfrm>
            <a:off x="1199456" y="6448252"/>
            <a:ext cx="2844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906730578"/>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1_Diapositiva titolo">
    <p:spTree>
      <p:nvGrpSpPr>
        <p:cNvPr id="1" name=""/>
        <p:cNvGrpSpPr/>
        <p:nvPr/>
      </p:nvGrpSpPr>
      <p:grpSpPr>
        <a:xfrm>
          <a:off x="0" y="0"/>
          <a:ext cx="0" cy="0"/>
          <a:chOff x="0" y="0"/>
          <a:chExt cx="0" cy="0"/>
        </a:xfrm>
      </p:grpSpPr>
      <p:sp>
        <p:nvSpPr>
          <p:cNvPr id="16" name="Rettangolo 15"/>
          <p:cNvSpPr/>
          <p:nvPr/>
        </p:nvSpPr>
        <p:spPr>
          <a:xfrm>
            <a:off x="1199456" y="0"/>
            <a:ext cx="10992544" cy="828000"/>
          </a:xfrm>
          <a:prstGeom prst="rect">
            <a:avLst/>
          </a:prstGeom>
          <a:solidFill>
            <a:schemeClr val="bg1"/>
          </a:solidFill>
          <a:ln>
            <a:noFill/>
          </a:ln>
          <a:effectLst>
            <a:innerShdw blurRad="254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sp>
        <p:nvSpPr>
          <p:cNvPr id="2" name="Titolo 1"/>
          <p:cNvSpPr>
            <a:spLocks noGrp="1"/>
          </p:cNvSpPr>
          <p:nvPr>
            <p:ph type="ctrTitle"/>
          </p:nvPr>
        </p:nvSpPr>
        <p:spPr>
          <a:xfrm>
            <a:off x="1391477" y="1"/>
            <a:ext cx="10657184" cy="836712"/>
          </a:xfrm>
          <a:prstGeom prst="rect">
            <a:avLst/>
          </a:prstGeom>
        </p:spPr>
        <p:txBody>
          <a:bodyPr/>
          <a:lstStyle>
            <a:lvl1pPr algn="l">
              <a:defRPr/>
            </a:lvl1pPr>
          </a:lstStyle>
          <a:p>
            <a:r>
              <a:rPr lang="it-IT"/>
              <a:t>Fare clic per modificare lo stile del titolo</a:t>
            </a:r>
          </a:p>
        </p:txBody>
      </p:sp>
      <p:sp>
        <p:nvSpPr>
          <p:cNvPr id="3" name="Sottotitolo 2"/>
          <p:cNvSpPr>
            <a:spLocks noGrp="1"/>
          </p:cNvSpPr>
          <p:nvPr>
            <p:ph type="subTitle" idx="1"/>
          </p:nvPr>
        </p:nvSpPr>
        <p:spPr>
          <a:xfrm>
            <a:off x="1391477" y="836712"/>
            <a:ext cx="10657184" cy="720080"/>
          </a:xfrm>
        </p:spPr>
        <p:txBody>
          <a:bodyPr>
            <a:noAutofit/>
          </a:bodyPr>
          <a:lstStyle>
            <a:lvl1pPr marL="0" indent="0" algn="r">
              <a:buNone/>
              <a:defRPr sz="3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IT" dirty="0"/>
          </a:p>
        </p:txBody>
      </p:sp>
      <p:sp>
        <p:nvSpPr>
          <p:cNvPr id="4" name="Segnaposto data 3"/>
          <p:cNvSpPr>
            <a:spLocks noGrp="1"/>
          </p:cNvSpPr>
          <p:nvPr>
            <p:ph type="dt" sz="half" idx="10"/>
          </p:nvPr>
        </p:nvSpPr>
        <p:spPr>
          <a:xfrm>
            <a:off x="1199456" y="6448252"/>
            <a:ext cx="2844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cxnSp>
        <p:nvCxnSpPr>
          <p:cNvPr id="8" name="Connettore 1 7"/>
          <p:cNvCxnSpPr/>
          <p:nvPr/>
        </p:nvCxnSpPr>
        <p:spPr>
          <a:xfrm>
            <a:off x="1487488" y="6429396"/>
            <a:ext cx="10418803" cy="0"/>
          </a:xfrm>
          <a:prstGeom prst="line">
            <a:avLst/>
          </a:prstGeom>
          <a:ln>
            <a:solidFill>
              <a:srgbClr val="CC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84868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E1EACC9-2FC3-4782-A440-DC81F7CEBFAA}" type="datetimeFigureOut">
              <a:rPr lang="it-IT" smtClean="0"/>
              <a:pPr/>
              <a:t>12/05/2017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D053DAC-C6A9-474F-8BEC-0629C0CE91C1}" type="slidenum">
              <a:rPr lang="it-IT" smtClean="0"/>
              <a:pPr/>
              <a:t>‹N›</a:t>
            </a:fld>
            <a:endParaRPr lang="it-IT"/>
          </a:p>
        </p:txBody>
      </p:sp>
    </p:spTree>
    <p:extLst>
      <p:ext uri="{BB962C8B-B14F-4D97-AF65-F5344CB8AC3E}">
        <p14:creationId xmlns:p14="http://schemas.microsoft.com/office/powerpoint/2010/main" val="18864758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1199456" y="0"/>
            <a:ext cx="10992544" cy="908720"/>
          </a:xfrm>
          <a:prstGeom prst="rect">
            <a:avLst/>
          </a:prstGeom>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1199456" y="6448252"/>
            <a:ext cx="2844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piè di pagina 5"/>
          <p:cNvSpPr>
            <a:spLocks noGrp="1"/>
          </p:cNvSpPr>
          <p:nvPr>
            <p:ph type="ftr" sz="quarter" idx="11"/>
          </p:nvPr>
        </p:nvSpPr>
        <p:spPr>
          <a:xfrm>
            <a:off x="4165600" y="6448252"/>
            <a:ext cx="3860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7" name="Segnaposto numero diapositiva 6"/>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587295542"/>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1199456" y="0"/>
            <a:ext cx="10992544" cy="908720"/>
          </a:xfrm>
          <a:prstGeom prst="rect">
            <a:avLst/>
          </a:prstGeo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1199456" y="6448252"/>
            <a:ext cx="2844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8" name="Segnaposto piè di pagina 7"/>
          <p:cNvSpPr>
            <a:spLocks noGrp="1"/>
          </p:cNvSpPr>
          <p:nvPr>
            <p:ph type="ftr" sz="quarter" idx="11"/>
          </p:nvPr>
        </p:nvSpPr>
        <p:spPr>
          <a:xfrm>
            <a:off x="4165600" y="6448252"/>
            <a:ext cx="3860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9" name="Segnaposto numero diapositiva 8"/>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570577282"/>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1199456" y="0"/>
            <a:ext cx="10992544" cy="908720"/>
          </a:xfrm>
          <a:prstGeom prst="rect">
            <a:avLst/>
          </a:prstGeom>
        </p:spPr>
        <p:txBody>
          <a:bodyPr/>
          <a:lstStyle/>
          <a:p>
            <a:r>
              <a:rPr lang="it-IT"/>
              <a:t>Fare clic per modificare lo stile del titolo</a:t>
            </a:r>
          </a:p>
        </p:txBody>
      </p:sp>
      <p:sp>
        <p:nvSpPr>
          <p:cNvPr id="3" name="Segnaposto data 2"/>
          <p:cNvSpPr>
            <a:spLocks noGrp="1"/>
          </p:cNvSpPr>
          <p:nvPr>
            <p:ph type="dt" sz="half" idx="10"/>
          </p:nvPr>
        </p:nvSpPr>
        <p:spPr>
          <a:xfrm>
            <a:off x="1199456" y="6448252"/>
            <a:ext cx="2844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4" name="Segnaposto piè di pagina 3"/>
          <p:cNvSpPr>
            <a:spLocks noGrp="1"/>
          </p:cNvSpPr>
          <p:nvPr>
            <p:ph type="ftr" sz="quarter" idx="11"/>
          </p:nvPr>
        </p:nvSpPr>
        <p:spPr>
          <a:xfrm>
            <a:off x="4165600" y="6448252"/>
            <a:ext cx="3860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numero diapositiva 4"/>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23427507"/>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1199456" y="6448252"/>
            <a:ext cx="2844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3" name="Segnaposto piè di pagina 2"/>
          <p:cNvSpPr>
            <a:spLocks noGrp="1"/>
          </p:cNvSpPr>
          <p:nvPr>
            <p:ph type="ftr" sz="quarter" idx="11"/>
          </p:nvPr>
        </p:nvSpPr>
        <p:spPr>
          <a:xfrm>
            <a:off x="4165600" y="6448252"/>
            <a:ext cx="3860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4" name="Segnaposto numero diapositiva 3"/>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70827121"/>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a:prstGeom prst="rect">
            <a:avLst/>
          </a:prstGeom>
        </p:spPr>
        <p:txBody>
          <a:bodyPr anchor="b"/>
          <a:lstStyle>
            <a:lvl1pPr algn="l">
              <a:defRPr sz="2000" b="1"/>
            </a:lvl1pPr>
          </a:lstStyle>
          <a:p>
            <a:r>
              <a:rPr lang="it-IT"/>
              <a:t>Fare clic per modificare lo stile del titolo</a:t>
            </a:r>
            <a:endParaRPr lang="it-IT" dirty="0"/>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a:xfrm>
            <a:off x="1199456" y="6448252"/>
            <a:ext cx="2844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piè di pagina 5"/>
          <p:cNvSpPr>
            <a:spLocks noGrp="1"/>
          </p:cNvSpPr>
          <p:nvPr>
            <p:ph type="ftr" sz="quarter" idx="11"/>
          </p:nvPr>
        </p:nvSpPr>
        <p:spPr>
          <a:xfrm>
            <a:off x="4165600" y="6448252"/>
            <a:ext cx="3860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7" name="Segnaposto numero diapositiva 6"/>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405239764"/>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a:prstGeom prst="rect">
            <a:avLst/>
          </a:prstGeo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a:xfrm>
            <a:off x="1199456" y="6448252"/>
            <a:ext cx="2844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piè di pagina 5"/>
          <p:cNvSpPr>
            <a:spLocks noGrp="1"/>
          </p:cNvSpPr>
          <p:nvPr>
            <p:ph type="ftr" sz="quarter" idx="11"/>
          </p:nvPr>
        </p:nvSpPr>
        <p:spPr>
          <a:xfrm>
            <a:off x="4165600" y="6448252"/>
            <a:ext cx="3860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7" name="Segnaposto numero diapositiva 6"/>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213465348"/>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1199456" y="0"/>
            <a:ext cx="10992544" cy="908720"/>
          </a:xfrm>
          <a:prstGeom prst="rect">
            <a:avLst/>
          </a:prstGeom>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1199456" y="6448252"/>
            <a:ext cx="2844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041640256"/>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a:prstGeom prst="rect">
            <a:avLst/>
          </a:prstGeo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1199456" y="6448252"/>
            <a:ext cx="2844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5" name="Segnaposto piè di pagina 4"/>
          <p:cNvSpPr>
            <a:spLocks noGrp="1"/>
          </p:cNvSpPr>
          <p:nvPr>
            <p:ph type="ftr" sz="quarter" idx="11"/>
          </p:nvPr>
        </p:nvSpPr>
        <p:spPr>
          <a:xfrm>
            <a:off x="4165600" y="6448252"/>
            <a:ext cx="3860800" cy="365125"/>
          </a:xfrm>
          <a:prstGeom prst="rect">
            <a:avLst/>
          </a:prstGeom>
        </p:spPr>
        <p:txBody>
          <a:bodyPr/>
          <a:lstStyle/>
          <a:p>
            <a:pPr defTabSz="457200" fontAlgn="base">
              <a:spcBef>
                <a:spcPct val="0"/>
              </a:spcBef>
              <a:spcAft>
                <a:spcPct val="0"/>
              </a:spcAft>
              <a:defRPr/>
            </a:pPr>
            <a:endParaRPr lang="fr-FR">
              <a:solidFill>
                <a:prstClr val="black"/>
              </a:solidFill>
              <a:ea typeface="MS PGothic" pitchFamily="34" charset="-128"/>
            </a:endParaRPr>
          </a:p>
        </p:txBody>
      </p:sp>
      <p:sp>
        <p:nvSpPr>
          <p:cNvPr id="6" name="Segnaposto numero diapositiva 5"/>
          <p:cNvSpPr>
            <a:spLocks noGrp="1"/>
          </p:cNvSpPr>
          <p:nvPr>
            <p:ph type="sldNum" sz="quarter" idx="12"/>
          </p:nvPr>
        </p:nvSpPr>
        <p:spPr/>
        <p:txBody>
          <a:bodyPr/>
          <a:lstStyle/>
          <a:p>
            <a:fld id="{01F82F47-5DC6-47E7-8DE3-D809F68C6BFD}"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853997048"/>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pic>
        <p:nvPicPr>
          <p:cNvPr id="6" name="Imagen 6" descr="circulo_grande.png"/>
          <p:cNvPicPr>
            <a:picLocks noChangeAspect="1"/>
          </p:cNvPicPr>
          <p:nvPr userDrawn="1"/>
        </p:nvPicPr>
        <p:blipFill>
          <a:blip r:embed="rId2" cstate="print"/>
          <a:srcRect/>
          <a:stretch>
            <a:fillRect/>
          </a:stretch>
        </p:blipFill>
        <p:spPr bwMode="auto">
          <a:xfrm>
            <a:off x="2908300" y="1104901"/>
            <a:ext cx="6580717" cy="5078413"/>
          </a:xfrm>
          <a:prstGeom prst="rect">
            <a:avLst/>
          </a:prstGeom>
          <a:noFill/>
          <a:ln w="9525">
            <a:noFill/>
            <a:miter lim="800000"/>
            <a:headEnd/>
            <a:tailEnd/>
          </a:ln>
        </p:spPr>
      </p:pic>
      <p:pic>
        <p:nvPicPr>
          <p:cNvPr id="9" name="Imagen 7" descr="logo_valiouslife.png"/>
          <p:cNvPicPr>
            <a:picLocks noChangeAspect="1"/>
          </p:cNvPicPr>
          <p:nvPr userDrawn="1"/>
        </p:nvPicPr>
        <p:blipFill>
          <a:blip r:embed="rId3" cstate="print"/>
          <a:srcRect/>
          <a:stretch>
            <a:fillRect/>
          </a:stretch>
        </p:blipFill>
        <p:spPr bwMode="auto">
          <a:xfrm>
            <a:off x="9986434" y="6107113"/>
            <a:ext cx="1475317" cy="531812"/>
          </a:xfrm>
          <a:prstGeom prst="rect">
            <a:avLst/>
          </a:prstGeom>
          <a:noFill/>
          <a:ln w="9525">
            <a:noFill/>
            <a:miter lim="800000"/>
            <a:headEnd/>
            <a:tailEnd/>
          </a:ln>
        </p:spPr>
      </p:pic>
      <p:pic>
        <p:nvPicPr>
          <p:cNvPr id="10" name="Imagen 8" descr="www_vygon_es.png">
            <a:hlinkClick r:id="rId4"/>
          </p:cNvPr>
          <p:cNvPicPr>
            <a:picLocks noChangeAspect="1"/>
          </p:cNvPicPr>
          <p:nvPr userDrawn="1"/>
        </p:nvPicPr>
        <p:blipFill>
          <a:blip r:embed="rId5" cstate="print"/>
          <a:srcRect/>
          <a:stretch>
            <a:fillRect/>
          </a:stretch>
        </p:blipFill>
        <p:spPr bwMode="auto">
          <a:xfrm>
            <a:off x="992718" y="6261101"/>
            <a:ext cx="1149349" cy="111125"/>
          </a:xfrm>
          <a:prstGeom prst="rect">
            <a:avLst/>
          </a:prstGeom>
          <a:noFill/>
          <a:ln w="9525">
            <a:noFill/>
            <a:miter lim="800000"/>
            <a:headEnd/>
            <a:tailEnd/>
          </a:ln>
        </p:spPr>
      </p:pic>
      <p:sp>
        <p:nvSpPr>
          <p:cNvPr id="5" name="Espace réservé du texte 10"/>
          <p:cNvSpPr>
            <a:spLocks noGrp="1"/>
          </p:cNvSpPr>
          <p:nvPr>
            <p:ph type="body" sz="quarter" idx="15"/>
          </p:nvPr>
        </p:nvSpPr>
        <p:spPr>
          <a:xfrm>
            <a:off x="524933" y="1104900"/>
            <a:ext cx="3048000" cy="5086350"/>
          </a:xfrm>
        </p:spPr>
        <p:txBody>
          <a:bodyPr>
            <a:normAutofit/>
          </a:bodyPr>
          <a:lstStyle>
            <a:lvl1pPr marL="0" indent="0">
              <a:buNone/>
              <a:defRPr sz="1800" b="0" i="0">
                <a:solidFill>
                  <a:schemeClr val="tx1">
                    <a:lumMod val="75000"/>
                    <a:lumOff val="25000"/>
                  </a:schemeClr>
                </a:solidFill>
                <a:latin typeface="Gill Sans Light"/>
                <a:cs typeface="Gill Sans Light"/>
              </a:defRPr>
            </a:lvl1pPr>
          </a:lstStyle>
          <a:p>
            <a:pPr lvl="0"/>
            <a:r>
              <a:rPr lang="es-ES_tradnl" dirty="0"/>
              <a:t>Haga clic para modificar el estilo de texto del patrón</a:t>
            </a:r>
          </a:p>
        </p:txBody>
      </p:sp>
      <p:sp>
        <p:nvSpPr>
          <p:cNvPr id="7" name="Espace réservé du texte 6"/>
          <p:cNvSpPr>
            <a:spLocks noGrp="1"/>
          </p:cNvSpPr>
          <p:nvPr>
            <p:ph type="body" sz="quarter" idx="13"/>
          </p:nvPr>
        </p:nvSpPr>
        <p:spPr>
          <a:xfrm>
            <a:off x="4586817" y="2875758"/>
            <a:ext cx="3556000" cy="496886"/>
          </a:xfrm>
        </p:spPr>
        <p:txBody>
          <a:bodyPr>
            <a:noAutofit/>
          </a:bodyPr>
          <a:lstStyle>
            <a:lvl1pPr marL="0" indent="0" algn="ctr">
              <a:buNone/>
              <a:defRPr sz="2000" b="0" i="0" cap="all">
                <a:solidFill>
                  <a:schemeClr val="tx1">
                    <a:lumMod val="65000"/>
                    <a:lumOff val="35000"/>
                  </a:schemeClr>
                </a:solidFill>
                <a:latin typeface="Gill Sans Light"/>
                <a:cs typeface="Gill Sans Light"/>
              </a:defRPr>
            </a:lvl1pPr>
          </a:lstStyle>
          <a:p>
            <a:pPr lvl="0"/>
            <a:r>
              <a:rPr lang="es-ES_tradnl"/>
              <a:t>Haga clic para modificar el estilo de texto del patrón</a:t>
            </a:r>
          </a:p>
        </p:txBody>
      </p:sp>
      <p:sp>
        <p:nvSpPr>
          <p:cNvPr id="8" name="Espace réservé du texte 8"/>
          <p:cNvSpPr>
            <a:spLocks noGrp="1"/>
          </p:cNvSpPr>
          <p:nvPr>
            <p:ph type="body" sz="quarter" idx="14"/>
          </p:nvPr>
        </p:nvSpPr>
        <p:spPr>
          <a:xfrm>
            <a:off x="4586817" y="3372644"/>
            <a:ext cx="3556000" cy="465138"/>
          </a:xfrm>
        </p:spPr>
        <p:txBody>
          <a:bodyPr/>
          <a:lstStyle>
            <a:lvl1pPr marL="0" indent="0" algn="ctr">
              <a:buNone/>
              <a:defRPr sz="1800" baseline="0">
                <a:solidFill>
                  <a:schemeClr val="bg1">
                    <a:lumMod val="65000"/>
                  </a:schemeClr>
                </a:solidFill>
                <a:latin typeface="Gill Sans"/>
                <a:cs typeface="Gill Sans"/>
              </a:defRPr>
            </a:lvl1pPr>
          </a:lstStyle>
          <a:p>
            <a:pPr lvl="0"/>
            <a:r>
              <a:rPr lang="es-ES_tradnl"/>
              <a:t>Haga clic para modificar el estilo de texto del patrón</a:t>
            </a:r>
          </a:p>
        </p:txBody>
      </p:sp>
    </p:spTree>
    <p:extLst>
      <p:ext uri="{BB962C8B-B14F-4D97-AF65-F5344CB8AC3E}">
        <p14:creationId xmlns:p14="http://schemas.microsoft.com/office/powerpoint/2010/main" val="26633038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pic>
        <p:nvPicPr>
          <p:cNvPr id="4" name="Immagine 3" descr="VYTECH_logo senape.jpg"/>
          <p:cNvPicPr>
            <a:picLocks noChangeAspect="1"/>
          </p:cNvPicPr>
          <p:nvPr userDrawn="1"/>
        </p:nvPicPr>
        <p:blipFill>
          <a:blip r:embed="rId2" cstate="print"/>
          <a:srcRect t="13583" b="23874"/>
          <a:stretch>
            <a:fillRect/>
          </a:stretch>
        </p:blipFill>
        <p:spPr>
          <a:xfrm>
            <a:off x="0" y="6669360"/>
            <a:ext cx="1103445" cy="188640"/>
          </a:xfrm>
          <a:prstGeom prst="rect">
            <a:avLst/>
          </a:prstGeom>
        </p:spPr>
      </p:pic>
    </p:spTree>
    <p:extLst>
      <p:ext uri="{BB962C8B-B14F-4D97-AF65-F5344CB8AC3E}">
        <p14:creationId xmlns:p14="http://schemas.microsoft.com/office/powerpoint/2010/main" val="182277213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E1EACC9-2FC3-4782-A440-DC81F7CEBFAA}" type="datetimeFigureOut">
              <a:rPr lang="it-IT" smtClean="0"/>
              <a:pPr/>
              <a:t>12/05/2017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D053DAC-C6A9-474F-8BEC-0629C0CE91C1}" type="slidenum">
              <a:rPr lang="it-IT" smtClean="0"/>
              <a:pPr/>
              <a:t>‹N›</a:t>
            </a:fld>
            <a:endParaRPr lang="it-IT"/>
          </a:p>
        </p:txBody>
      </p:sp>
    </p:spTree>
    <p:extLst>
      <p:ext uri="{BB962C8B-B14F-4D97-AF65-F5344CB8AC3E}">
        <p14:creationId xmlns:p14="http://schemas.microsoft.com/office/powerpoint/2010/main" val="15117309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5_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pic>
        <p:nvPicPr>
          <p:cNvPr id="4" name="Immagine 3" descr="VYTECH_logo senape.jpg"/>
          <p:cNvPicPr>
            <a:picLocks noChangeAspect="1"/>
          </p:cNvPicPr>
          <p:nvPr userDrawn="1"/>
        </p:nvPicPr>
        <p:blipFill>
          <a:blip r:embed="rId2" cstate="print"/>
          <a:srcRect t="13583" b="23874"/>
          <a:stretch>
            <a:fillRect/>
          </a:stretch>
        </p:blipFill>
        <p:spPr>
          <a:xfrm>
            <a:off x="0" y="6669360"/>
            <a:ext cx="1103445" cy="188640"/>
          </a:xfrm>
          <a:prstGeom prst="rect">
            <a:avLst/>
          </a:prstGeom>
        </p:spPr>
      </p:pic>
    </p:spTree>
    <p:extLst>
      <p:ext uri="{BB962C8B-B14F-4D97-AF65-F5344CB8AC3E}">
        <p14:creationId xmlns:p14="http://schemas.microsoft.com/office/powerpoint/2010/main" val="409037825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52_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74255474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Diapositiva titolo">
    <p:bg>
      <p:bgPr>
        <a:solidFill>
          <a:srgbClr val="006E73"/>
        </a:solidFill>
        <a:effectLst/>
      </p:bgPr>
    </p:bg>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endParaRPr lang="it-IT">
              <a:solidFill>
                <a:srgbClr val="000000">
                  <a:tint val="75000"/>
                </a:srgbClr>
              </a:solidFill>
            </a:endParaRPr>
          </a:p>
        </p:txBody>
      </p:sp>
      <p:sp>
        <p:nvSpPr>
          <p:cNvPr id="6" name="Segnaposto numero diapositiva 5"/>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
        <p:nvSpPr>
          <p:cNvPr id="12" name="Rettangolo 11"/>
          <p:cNvSpPr/>
          <p:nvPr/>
        </p:nvSpPr>
        <p:spPr>
          <a:xfrm>
            <a:off x="493486" y="379639"/>
            <a:ext cx="11190515" cy="61082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prstClr val="white"/>
              </a:solidFill>
            </a:endParaRPr>
          </a:p>
        </p:txBody>
      </p:sp>
      <p:pic>
        <p:nvPicPr>
          <p:cNvPr id="13" name="Immagin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744330"/>
            <a:ext cx="9487029" cy="5432633"/>
          </a:xfrm>
          <a:prstGeom prst="rect">
            <a:avLst/>
          </a:prstGeom>
        </p:spPr>
      </p:pic>
      <p:pic>
        <p:nvPicPr>
          <p:cNvPr id="14"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6109" y="571956"/>
            <a:ext cx="1218054" cy="342860"/>
          </a:xfrm>
          <a:prstGeom prst="rect">
            <a:avLst/>
          </a:prstGeom>
        </p:spPr>
      </p:pic>
      <p:pic>
        <p:nvPicPr>
          <p:cNvPr id="15" name="Immagin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230" y="285466"/>
            <a:ext cx="1316668" cy="1233070"/>
          </a:xfrm>
          <a:prstGeom prst="rect">
            <a:avLst/>
          </a:prstGeom>
        </p:spPr>
      </p:pic>
      <p:pic>
        <p:nvPicPr>
          <p:cNvPr id="16" name="Immagin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280" y="394614"/>
            <a:ext cx="1372451" cy="605259"/>
          </a:xfrm>
          <a:prstGeom prst="rect">
            <a:avLst/>
          </a:prstGeom>
        </p:spPr>
      </p:pic>
      <p:pic>
        <p:nvPicPr>
          <p:cNvPr id="17" name="Immagin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4495" y="1497379"/>
            <a:ext cx="5094783" cy="1116000"/>
          </a:xfrm>
          <a:prstGeom prst="rect">
            <a:avLst/>
          </a:prstGeom>
        </p:spPr>
      </p:pic>
      <p:sp>
        <p:nvSpPr>
          <p:cNvPr id="19" name="Segnaposto testo 7"/>
          <p:cNvSpPr>
            <a:spLocks noGrp="1"/>
          </p:cNvSpPr>
          <p:nvPr>
            <p:ph type="body" sz="quarter" idx="13"/>
          </p:nvPr>
        </p:nvSpPr>
        <p:spPr>
          <a:xfrm>
            <a:off x="5526088" y="2822033"/>
            <a:ext cx="5827712" cy="782638"/>
          </a:xfrm>
        </p:spPr>
        <p:txBody>
          <a:bodyPr>
            <a:noAutofit/>
          </a:bodyPr>
          <a:lstStyle>
            <a:lvl1pPr marL="0" indent="0">
              <a:buNone/>
              <a:defRPr sz="3200" b="1">
                <a:solidFill>
                  <a:srgbClr val="006E73"/>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it-IT"/>
              <a:t>Fare clic per modificare stili del testo dello schema</a:t>
            </a:r>
          </a:p>
        </p:txBody>
      </p:sp>
      <p:sp>
        <p:nvSpPr>
          <p:cNvPr id="3" name="Segnaposto testo 2"/>
          <p:cNvSpPr>
            <a:spLocks noGrp="1"/>
          </p:cNvSpPr>
          <p:nvPr>
            <p:ph type="body" sz="quarter" idx="14"/>
          </p:nvPr>
        </p:nvSpPr>
        <p:spPr>
          <a:xfrm>
            <a:off x="428171" y="6489797"/>
            <a:ext cx="5032375" cy="271413"/>
          </a:xfrm>
        </p:spPr>
        <p:txBody>
          <a:bodyPr>
            <a:noAutofit/>
          </a:bodyPr>
          <a:lstStyle>
            <a:lvl1pPr marL="0" indent="0">
              <a:buNone/>
              <a:defRPr sz="1800" b="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it-IT"/>
              <a:t>Fare clic per modificare stili del testo dello schema</a:t>
            </a:r>
          </a:p>
        </p:txBody>
      </p:sp>
    </p:spTree>
    <p:extLst>
      <p:ext uri="{BB962C8B-B14F-4D97-AF65-F5344CB8AC3E}">
        <p14:creationId xmlns:p14="http://schemas.microsoft.com/office/powerpoint/2010/main" val="1300497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Vuota">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6" y="91621"/>
            <a:ext cx="2423885" cy="530946"/>
          </a:xfrm>
          <a:prstGeom prst="rect">
            <a:avLst/>
          </a:prstGeom>
        </p:spPr>
      </p:pic>
      <p:sp>
        <p:nvSpPr>
          <p:cNvPr id="6" name="Rettangolo 5"/>
          <p:cNvSpPr/>
          <p:nvPr/>
        </p:nvSpPr>
        <p:spPr>
          <a:xfrm>
            <a:off x="261258" y="690806"/>
            <a:ext cx="468000" cy="6167194"/>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grpSp>
        <p:nvGrpSpPr>
          <p:cNvPr id="7" name="Gruppo 6"/>
          <p:cNvGrpSpPr>
            <a:grpSpLocks noChangeAspect="1"/>
          </p:cNvGrpSpPr>
          <p:nvPr/>
        </p:nvGrpSpPr>
        <p:grpSpPr>
          <a:xfrm>
            <a:off x="11045143" y="5949027"/>
            <a:ext cx="1139755" cy="864000"/>
            <a:chOff x="74848" y="-145328"/>
            <a:chExt cx="1254914" cy="951298"/>
          </a:xfrm>
        </p:grpSpPr>
        <p:pic>
          <p:nvPicPr>
            <p:cNvPr id="8"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8" y="213733"/>
              <a:ext cx="939713" cy="264512"/>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69" y="-145328"/>
              <a:ext cx="1015793" cy="951298"/>
            </a:xfrm>
            <a:prstGeom prst="rect">
              <a:avLst/>
            </a:prstGeom>
          </p:spPr>
        </p:pic>
      </p:grpSp>
      <p:sp>
        <p:nvSpPr>
          <p:cNvPr id="11" name="Titolo 1"/>
          <p:cNvSpPr>
            <a:spLocks noGrp="1"/>
          </p:cNvSpPr>
          <p:nvPr>
            <p:ph type="title"/>
          </p:nvPr>
        </p:nvSpPr>
        <p:spPr>
          <a:xfrm>
            <a:off x="1006031" y="898550"/>
            <a:ext cx="10515600" cy="576109"/>
          </a:xfrm>
        </p:spPr>
        <p:txBody>
          <a:bodyPr>
            <a:normAutofit/>
          </a:bodyPr>
          <a:lstStyle>
            <a:lvl1pPr>
              <a:defRPr sz="3000"/>
            </a:lvl1pPr>
          </a:lstStyle>
          <a:p>
            <a:r>
              <a:rPr lang="it-IT"/>
              <a:t>Fare clic per modificare lo stile del titolo</a:t>
            </a:r>
            <a:endParaRPr lang="it-IT" dirty="0"/>
          </a:p>
        </p:txBody>
      </p:sp>
      <p:sp>
        <p:nvSpPr>
          <p:cNvPr id="12" name="Segnaposto testo 2"/>
          <p:cNvSpPr>
            <a:spLocks noGrp="1"/>
          </p:cNvSpPr>
          <p:nvPr>
            <p:ph type="body" sz="quarter" idx="11"/>
          </p:nvPr>
        </p:nvSpPr>
        <p:spPr>
          <a:xfrm>
            <a:off x="1006031" y="1410694"/>
            <a:ext cx="8515350" cy="632919"/>
          </a:xfrm>
        </p:spPr>
        <p:txBody>
          <a:bodyPr>
            <a:noAutofit/>
          </a:bodyPr>
          <a:lstStyle>
            <a:lvl1pPr marL="0" indent="0">
              <a:lnSpc>
                <a:spcPct val="100000"/>
              </a:lnSpc>
              <a:spcBef>
                <a:spcPts val="0"/>
              </a:spcBef>
              <a:buNone/>
              <a:defRPr sz="3000">
                <a:latin typeface="Titillium Web" panose="00000500000000000000" pitchFamily="2" charset="0"/>
              </a:defRPr>
            </a:lvl1pPr>
            <a:lvl2pPr marL="0" indent="0">
              <a:lnSpc>
                <a:spcPts val="2400"/>
              </a:lnSpc>
              <a:spcBef>
                <a:spcPts val="0"/>
              </a:spcBef>
              <a:buNone/>
              <a:defRPr lang="it-IT" sz="2400" kern="1200" dirty="0" smtClean="0">
                <a:solidFill>
                  <a:srgbClr val="006E73"/>
                </a:solidFill>
                <a:latin typeface="Titillium Web" panose="00000500000000000000" pitchFamily="2" charset="0"/>
                <a:ea typeface="+mn-ea"/>
                <a:cs typeface="+mn-cs"/>
              </a:defRPr>
            </a:lvl2pPr>
            <a:lvl3pPr marL="914400" indent="0">
              <a:buNone/>
              <a:defRPr sz="1800">
                <a:latin typeface="Titillium Web" panose="00000500000000000000" pitchFamily="2" charset="0"/>
              </a:defRPr>
            </a:lvl3pPr>
            <a:lvl4pPr marL="1371600" indent="0">
              <a:buNone/>
              <a:defRPr sz="1600">
                <a:latin typeface="Titillium Web" panose="00000500000000000000" pitchFamily="2" charset="0"/>
              </a:defRPr>
            </a:lvl4pPr>
            <a:lvl5pPr marL="1828800" indent="0">
              <a:buNone/>
              <a:defRPr sz="1600">
                <a:latin typeface="Titillium Web" panose="00000500000000000000" pitchFamily="2" charset="0"/>
              </a:defRPr>
            </a:lvl5pPr>
          </a:lstStyle>
          <a:p>
            <a:pPr marL="0" lvl="0" indent="0" algn="l" defTabSz="914400" rtl="0" eaLnBrk="1" latinLnBrk="0" hangingPunct="1">
              <a:lnSpc>
                <a:spcPts val="2400"/>
              </a:lnSpc>
              <a:spcBef>
                <a:spcPts val="0"/>
              </a:spcBef>
              <a:buFont typeface="Arial" panose="020B0604020202020204" pitchFamily="34" charset="0"/>
              <a:buNone/>
            </a:pPr>
            <a:r>
              <a:rPr lang="it-IT"/>
              <a:t>Fare clic per modificare stili del testo dello schema</a:t>
            </a:r>
          </a:p>
        </p:txBody>
      </p:sp>
    </p:spTree>
    <p:extLst>
      <p:ext uri="{BB962C8B-B14F-4D97-AF65-F5344CB8AC3E}">
        <p14:creationId xmlns:p14="http://schemas.microsoft.com/office/powerpoint/2010/main" val="30337619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_Vuota">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6" y="91621"/>
            <a:ext cx="2423885" cy="530946"/>
          </a:xfrm>
          <a:prstGeom prst="rect">
            <a:avLst/>
          </a:prstGeom>
        </p:spPr>
      </p:pic>
      <p:sp>
        <p:nvSpPr>
          <p:cNvPr id="6" name="Rettangolo 5"/>
          <p:cNvSpPr/>
          <p:nvPr/>
        </p:nvSpPr>
        <p:spPr>
          <a:xfrm>
            <a:off x="261258" y="690806"/>
            <a:ext cx="468000" cy="6167194"/>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grpSp>
        <p:nvGrpSpPr>
          <p:cNvPr id="7" name="Gruppo 6"/>
          <p:cNvGrpSpPr>
            <a:grpSpLocks noChangeAspect="1"/>
          </p:cNvGrpSpPr>
          <p:nvPr/>
        </p:nvGrpSpPr>
        <p:grpSpPr>
          <a:xfrm>
            <a:off x="11045143" y="5949027"/>
            <a:ext cx="1139755" cy="864000"/>
            <a:chOff x="74848" y="-145328"/>
            <a:chExt cx="1254914" cy="951298"/>
          </a:xfrm>
        </p:grpSpPr>
        <p:pic>
          <p:nvPicPr>
            <p:cNvPr id="8"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8" y="213733"/>
              <a:ext cx="939713" cy="264512"/>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69" y="-145328"/>
              <a:ext cx="1015793" cy="951298"/>
            </a:xfrm>
            <a:prstGeom prst="rect">
              <a:avLst/>
            </a:prstGeom>
          </p:spPr>
        </p:pic>
      </p:grpSp>
      <p:pic>
        <p:nvPicPr>
          <p:cNvPr id="10" name="Immagine 9"/>
          <p:cNvPicPr>
            <a:picLocks noChangeAspect="1"/>
          </p:cNvPicPr>
          <p:nvPr/>
        </p:nvPicPr>
        <p:blipFill rotWithShape="1">
          <a:blip r:embed="rId5" cstate="print">
            <a:extLst>
              <a:ext uri="{28A0092B-C50C-407E-A947-70E740481C1C}">
                <a14:useLocalDpi xmlns:a14="http://schemas.microsoft.com/office/drawing/2010/main" val="0"/>
              </a:ext>
            </a:extLst>
          </a:blip>
          <a:srcRect l="16646"/>
          <a:stretch/>
        </p:blipFill>
        <p:spPr>
          <a:xfrm>
            <a:off x="1009936" y="5962675"/>
            <a:ext cx="9744641" cy="813437"/>
          </a:xfrm>
          <a:prstGeom prst="rect">
            <a:avLst/>
          </a:prstGeom>
        </p:spPr>
      </p:pic>
      <p:sp>
        <p:nvSpPr>
          <p:cNvPr id="12" name="Segnaposto testo 2"/>
          <p:cNvSpPr>
            <a:spLocks noGrp="1"/>
          </p:cNvSpPr>
          <p:nvPr>
            <p:ph type="body" sz="quarter" idx="11"/>
          </p:nvPr>
        </p:nvSpPr>
        <p:spPr>
          <a:xfrm>
            <a:off x="1006031" y="1410694"/>
            <a:ext cx="8515350" cy="632919"/>
          </a:xfrm>
        </p:spPr>
        <p:txBody>
          <a:bodyPr>
            <a:noAutofit/>
          </a:bodyPr>
          <a:lstStyle>
            <a:lvl1pPr marL="0" indent="0">
              <a:lnSpc>
                <a:spcPct val="100000"/>
              </a:lnSpc>
              <a:spcBef>
                <a:spcPts val="0"/>
              </a:spcBef>
              <a:buNone/>
              <a:defRPr sz="3000">
                <a:latin typeface="Titillium Web" panose="00000500000000000000" pitchFamily="2" charset="0"/>
              </a:defRPr>
            </a:lvl1pPr>
            <a:lvl2pPr marL="0" indent="0">
              <a:lnSpc>
                <a:spcPts val="2400"/>
              </a:lnSpc>
              <a:spcBef>
                <a:spcPts val="0"/>
              </a:spcBef>
              <a:buNone/>
              <a:defRPr lang="it-IT" sz="2400" kern="1200" dirty="0" smtClean="0">
                <a:solidFill>
                  <a:srgbClr val="006E73"/>
                </a:solidFill>
                <a:latin typeface="Titillium Web" panose="00000500000000000000" pitchFamily="2" charset="0"/>
                <a:ea typeface="+mn-ea"/>
                <a:cs typeface="+mn-cs"/>
              </a:defRPr>
            </a:lvl2pPr>
            <a:lvl3pPr marL="914400" indent="0">
              <a:buNone/>
              <a:defRPr sz="1800">
                <a:latin typeface="Titillium Web" panose="00000500000000000000" pitchFamily="2" charset="0"/>
              </a:defRPr>
            </a:lvl3pPr>
            <a:lvl4pPr marL="1371600" indent="0">
              <a:buNone/>
              <a:defRPr sz="1600">
                <a:latin typeface="Titillium Web" panose="00000500000000000000" pitchFamily="2" charset="0"/>
              </a:defRPr>
            </a:lvl4pPr>
            <a:lvl5pPr marL="1828800" indent="0">
              <a:buNone/>
              <a:defRPr sz="1600">
                <a:latin typeface="Titillium Web" panose="00000500000000000000" pitchFamily="2" charset="0"/>
              </a:defRPr>
            </a:lvl5pPr>
          </a:lstStyle>
          <a:p>
            <a:pPr marL="0" lvl="0" indent="0" algn="l" defTabSz="914400" rtl="0" eaLnBrk="1" latinLnBrk="0" hangingPunct="1">
              <a:lnSpc>
                <a:spcPts val="2400"/>
              </a:lnSpc>
              <a:spcBef>
                <a:spcPts val="0"/>
              </a:spcBef>
              <a:buFont typeface="Arial" panose="020B0604020202020204" pitchFamily="34" charset="0"/>
              <a:buNone/>
            </a:pPr>
            <a:r>
              <a:rPr lang="it-IT"/>
              <a:t>Fare clic per modificare stili del testo dello schema</a:t>
            </a:r>
          </a:p>
        </p:txBody>
      </p:sp>
      <p:sp>
        <p:nvSpPr>
          <p:cNvPr id="11" name="Titolo 1"/>
          <p:cNvSpPr>
            <a:spLocks noGrp="1"/>
          </p:cNvSpPr>
          <p:nvPr>
            <p:ph type="title"/>
          </p:nvPr>
        </p:nvSpPr>
        <p:spPr>
          <a:xfrm>
            <a:off x="1006031" y="898550"/>
            <a:ext cx="10515600" cy="576109"/>
          </a:xfrm>
        </p:spPr>
        <p:txBody>
          <a:bodyPr>
            <a:normAutofit/>
          </a:bodyPr>
          <a:lstStyle>
            <a:lvl1pPr>
              <a:defRPr sz="3000"/>
            </a:lvl1pPr>
          </a:lstStyle>
          <a:p>
            <a:r>
              <a:rPr lang="it-IT"/>
              <a:t>Fare clic per modificare lo stile del titolo</a:t>
            </a:r>
            <a:endParaRPr lang="it-IT" dirty="0"/>
          </a:p>
        </p:txBody>
      </p:sp>
    </p:spTree>
    <p:extLst>
      <p:ext uri="{BB962C8B-B14F-4D97-AF65-F5344CB8AC3E}">
        <p14:creationId xmlns:p14="http://schemas.microsoft.com/office/powerpoint/2010/main" val="2998629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Vuota">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6" y="91621"/>
            <a:ext cx="2423885" cy="530946"/>
          </a:xfrm>
          <a:prstGeom prst="rect">
            <a:avLst/>
          </a:prstGeom>
        </p:spPr>
      </p:pic>
      <p:sp>
        <p:nvSpPr>
          <p:cNvPr id="6" name="Rettangolo 5"/>
          <p:cNvSpPr/>
          <p:nvPr/>
        </p:nvSpPr>
        <p:spPr>
          <a:xfrm>
            <a:off x="261258" y="690806"/>
            <a:ext cx="468000" cy="6167194"/>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Segnaposto testo 2"/>
          <p:cNvSpPr>
            <a:spLocks noGrp="1"/>
          </p:cNvSpPr>
          <p:nvPr>
            <p:ph type="body" sz="quarter" idx="11"/>
          </p:nvPr>
        </p:nvSpPr>
        <p:spPr>
          <a:xfrm>
            <a:off x="1006031" y="1410694"/>
            <a:ext cx="8515350" cy="632919"/>
          </a:xfrm>
        </p:spPr>
        <p:txBody>
          <a:bodyPr>
            <a:noAutofit/>
          </a:bodyPr>
          <a:lstStyle>
            <a:lvl1pPr marL="0" indent="0">
              <a:lnSpc>
                <a:spcPct val="100000"/>
              </a:lnSpc>
              <a:spcBef>
                <a:spcPts val="0"/>
              </a:spcBef>
              <a:buNone/>
              <a:defRPr sz="3000">
                <a:latin typeface="Titillium Web" panose="00000500000000000000" pitchFamily="2" charset="0"/>
              </a:defRPr>
            </a:lvl1pPr>
            <a:lvl2pPr marL="0" indent="0">
              <a:lnSpc>
                <a:spcPts val="2400"/>
              </a:lnSpc>
              <a:spcBef>
                <a:spcPts val="0"/>
              </a:spcBef>
              <a:buNone/>
              <a:defRPr lang="it-IT" sz="2400" kern="1200" dirty="0" smtClean="0">
                <a:solidFill>
                  <a:srgbClr val="006E73"/>
                </a:solidFill>
                <a:latin typeface="Titillium Web" panose="00000500000000000000" pitchFamily="2" charset="0"/>
                <a:ea typeface="+mn-ea"/>
                <a:cs typeface="+mn-cs"/>
              </a:defRPr>
            </a:lvl2pPr>
            <a:lvl3pPr marL="914400" indent="0">
              <a:buNone/>
              <a:defRPr sz="1800">
                <a:latin typeface="Titillium Web" panose="00000500000000000000" pitchFamily="2" charset="0"/>
              </a:defRPr>
            </a:lvl3pPr>
            <a:lvl4pPr marL="1371600" indent="0">
              <a:buNone/>
              <a:defRPr sz="1600">
                <a:latin typeface="Titillium Web" panose="00000500000000000000" pitchFamily="2" charset="0"/>
              </a:defRPr>
            </a:lvl4pPr>
            <a:lvl5pPr marL="1828800" indent="0">
              <a:buNone/>
              <a:defRPr sz="1600">
                <a:latin typeface="Titillium Web" panose="00000500000000000000" pitchFamily="2" charset="0"/>
              </a:defRPr>
            </a:lvl5pPr>
          </a:lstStyle>
          <a:p>
            <a:pPr marL="0" lvl="0" indent="0" algn="l" defTabSz="914400" rtl="0" eaLnBrk="1" latinLnBrk="0" hangingPunct="1">
              <a:lnSpc>
                <a:spcPts val="2400"/>
              </a:lnSpc>
              <a:spcBef>
                <a:spcPts val="0"/>
              </a:spcBef>
              <a:buFont typeface="Arial" panose="020B0604020202020204" pitchFamily="34" charset="0"/>
              <a:buNone/>
            </a:pPr>
            <a:r>
              <a:rPr lang="it-IT"/>
              <a:t>Fare clic per modificare stili del testo dello schema</a:t>
            </a:r>
          </a:p>
        </p:txBody>
      </p:sp>
      <p:sp>
        <p:nvSpPr>
          <p:cNvPr id="9" name="Titolo 1"/>
          <p:cNvSpPr>
            <a:spLocks noGrp="1"/>
          </p:cNvSpPr>
          <p:nvPr>
            <p:ph type="title"/>
          </p:nvPr>
        </p:nvSpPr>
        <p:spPr>
          <a:xfrm>
            <a:off x="1006031" y="898550"/>
            <a:ext cx="10515600" cy="576109"/>
          </a:xfrm>
        </p:spPr>
        <p:txBody>
          <a:bodyPr>
            <a:normAutofit/>
          </a:bodyPr>
          <a:lstStyle>
            <a:lvl1pPr>
              <a:defRPr sz="3000"/>
            </a:lvl1pPr>
          </a:lstStyle>
          <a:p>
            <a:r>
              <a:rPr lang="it-IT"/>
              <a:t>Fare clic per modificare lo stile del titolo</a:t>
            </a:r>
            <a:endParaRPr lang="it-IT" dirty="0"/>
          </a:p>
        </p:txBody>
      </p:sp>
    </p:spTree>
    <p:extLst>
      <p:ext uri="{BB962C8B-B14F-4D97-AF65-F5344CB8AC3E}">
        <p14:creationId xmlns:p14="http://schemas.microsoft.com/office/powerpoint/2010/main" val="1483647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Layout personalizzato">
    <p:bg>
      <p:bgPr>
        <a:solidFill>
          <a:srgbClr val="006E73"/>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solidFill>
                  <a:schemeClr val="bg1"/>
                </a:solidFill>
              </a:defRPr>
            </a:lvl1pPr>
          </a:lstStyle>
          <a:p>
            <a:r>
              <a:rPr lang="it-IT"/>
              <a:t>Fare clic per modificare lo stile del titolo</a:t>
            </a:r>
          </a:p>
        </p:txBody>
      </p:sp>
      <p:sp>
        <p:nvSpPr>
          <p:cNvPr id="3" name="Segnaposto data 2"/>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4" name="Segnaposto piè di pagina 3"/>
          <p:cNvSpPr>
            <a:spLocks noGrp="1"/>
          </p:cNvSpPr>
          <p:nvPr>
            <p:ph type="ftr" sz="quarter" idx="11"/>
          </p:nvPr>
        </p:nvSpPr>
        <p:spPr/>
        <p:txBody>
          <a:bodyPr/>
          <a:lstStyle/>
          <a:p>
            <a:endParaRPr lang="it-IT">
              <a:solidFill>
                <a:srgbClr val="000000">
                  <a:tint val="75000"/>
                </a:srgbClr>
              </a:solidFill>
            </a:endParaRPr>
          </a:p>
        </p:txBody>
      </p:sp>
      <p:sp>
        <p:nvSpPr>
          <p:cNvPr id="5" name="Segnaposto numero diapositiva 4"/>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19446204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_Layout personalizzato">
    <p:bg>
      <p:bgPr>
        <a:solidFill>
          <a:srgbClr val="006E73"/>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4" name="Segnaposto piè di pagina 3"/>
          <p:cNvSpPr>
            <a:spLocks noGrp="1"/>
          </p:cNvSpPr>
          <p:nvPr>
            <p:ph type="ftr" sz="quarter" idx="11"/>
          </p:nvPr>
        </p:nvSpPr>
        <p:spPr/>
        <p:txBody>
          <a:bodyPr/>
          <a:lstStyle/>
          <a:p>
            <a:endParaRPr lang="it-IT">
              <a:solidFill>
                <a:srgbClr val="000000">
                  <a:tint val="75000"/>
                </a:srgbClr>
              </a:solidFill>
            </a:endParaRPr>
          </a:p>
        </p:txBody>
      </p:sp>
      <p:sp>
        <p:nvSpPr>
          <p:cNvPr id="5" name="Segnaposto numero diapositiva 4"/>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
        <p:nvSpPr>
          <p:cNvPr id="6" name="Rettangolo 5"/>
          <p:cNvSpPr/>
          <p:nvPr/>
        </p:nvSpPr>
        <p:spPr>
          <a:xfrm>
            <a:off x="493486" y="379639"/>
            <a:ext cx="11190515" cy="61082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72727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90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1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5" name="Segnaposto piè di pagina 4"/>
          <p:cNvSpPr>
            <a:spLocks noGrp="1"/>
          </p:cNvSpPr>
          <p:nvPr>
            <p:ph type="ftr" sz="quarter" idx="11"/>
          </p:nvPr>
        </p:nvSpPr>
        <p:spPr/>
        <p:txBody>
          <a:bodyPr/>
          <a:lstStyle/>
          <a:p>
            <a:endParaRPr lang="it-IT">
              <a:solidFill>
                <a:srgbClr val="000000">
                  <a:tint val="75000"/>
                </a:srgbClr>
              </a:solidFill>
            </a:endParaRPr>
          </a:p>
        </p:txBody>
      </p:sp>
      <p:sp>
        <p:nvSpPr>
          <p:cNvPr id="6" name="Segnaposto numero diapositiva 5"/>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3079621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5" name="Segnaposto piè di pagina 4"/>
          <p:cNvSpPr>
            <a:spLocks noGrp="1"/>
          </p:cNvSpPr>
          <p:nvPr>
            <p:ph type="ftr" sz="quarter" idx="11"/>
          </p:nvPr>
        </p:nvSpPr>
        <p:spPr/>
        <p:txBody>
          <a:bodyPr/>
          <a:lstStyle/>
          <a:p>
            <a:endParaRPr lang="it-IT">
              <a:solidFill>
                <a:srgbClr val="000000">
                  <a:tint val="75000"/>
                </a:srgbClr>
              </a:solidFill>
            </a:endParaRPr>
          </a:p>
        </p:txBody>
      </p:sp>
      <p:sp>
        <p:nvSpPr>
          <p:cNvPr id="6" name="Segnaposto numero diapositiva 5"/>
          <p:cNvSpPr>
            <a:spLocks noGrp="1"/>
          </p:cNvSpPr>
          <p:nvPr>
            <p:ph type="sldNum" sz="quarter" idx="12"/>
          </p:nvPr>
        </p:nvSpPr>
        <p:spPr/>
        <p:txBody>
          <a:body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64619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theme" Target="../theme/theme4.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image" Target="../media/image9.jpeg"/><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theme" Target="../theme/theme5.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image" Target="../media/image9.jpeg"/><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theme" Target="../theme/theme6.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1EACC9-2FC3-4782-A440-DC81F7CEBFAA}" type="datetimeFigureOut">
              <a:rPr lang="it-IT" smtClean="0"/>
              <a:pPr/>
              <a:t>12/05/2017</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53DAC-C6A9-474F-8BEC-0629C0CE91C1}" type="slidenum">
              <a:rPr lang="it-IT" smtClean="0"/>
              <a:pPr/>
              <a:t>‹N›</a:t>
            </a:fld>
            <a:endParaRPr lang="it-IT"/>
          </a:p>
        </p:txBody>
      </p:sp>
    </p:spTree>
    <p:extLst>
      <p:ext uri="{BB962C8B-B14F-4D97-AF65-F5344CB8AC3E}">
        <p14:creationId xmlns:p14="http://schemas.microsoft.com/office/powerpoint/2010/main" val="8656287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70" r:id="rId12"/>
    <p:sldLayoutId id="214748389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F51AE2-7888-4AEF-B3B5-71D7A03A1A72}" type="datetime1">
              <a:rPr lang="it-IT" smtClean="0">
                <a:solidFill>
                  <a:prstClr val="black">
                    <a:tint val="75000"/>
                  </a:prstClr>
                </a:solidFill>
              </a:rPr>
              <a:pPr/>
              <a:t>12/05/2017</a:t>
            </a:fld>
            <a:endParaRPr lang="it-IT" dirty="0">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53DAC-C6A9-474F-8BEC-0629C0CE91C1}" type="slidenum">
              <a:rPr lang="it-IT" smtClean="0">
                <a:solidFill>
                  <a:prstClr val="black">
                    <a:tint val="75000"/>
                  </a:prstClr>
                </a:solidFill>
              </a:rPr>
              <a:pPr/>
              <a:t>‹N›</a:t>
            </a:fld>
            <a:endParaRPr lang="it-IT" dirty="0">
              <a:solidFill>
                <a:prstClr val="black">
                  <a:tint val="75000"/>
                </a:prstClr>
              </a:solidFill>
            </a:endParaRPr>
          </a:p>
        </p:txBody>
      </p:sp>
    </p:spTree>
    <p:extLst>
      <p:ext uri="{BB962C8B-B14F-4D97-AF65-F5344CB8AC3E}">
        <p14:creationId xmlns:p14="http://schemas.microsoft.com/office/powerpoint/2010/main" val="29324109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6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srgbClr val="000000">
                  <a:tint val="75000"/>
                </a:srgb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366586262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Lst>
  <p:txStyles>
    <p:titleStyle>
      <a:lvl1pPr algn="l" defTabSz="914400" rtl="0" eaLnBrk="1" latinLnBrk="0" hangingPunct="1">
        <a:lnSpc>
          <a:spcPct val="90000"/>
        </a:lnSpc>
        <a:spcBef>
          <a:spcPct val="0"/>
        </a:spcBef>
        <a:buNone/>
        <a:defRPr sz="4400" kern="1200">
          <a:solidFill>
            <a:schemeClr val="tx1"/>
          </a:solidFill>
          <a:latin typeface="Titillium Web"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tillium Web"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tillium Web"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tillium Web"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1487488" y="1412776"/>
            <a:ext cx="10492747"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numero diapositiva 5"/>
          <p:cNvSpPr>
            <a:spLocks noGrp="1"/>
          </p:cNvSpPr>
          <p:nvPr>
            <p:ph type="sldNum" sz="quarter" idx="4"/>
          </p:nvPr>
        </p:nvSpPr>
        <p:spPr>
          <a:xfrm>
            <a:off x="9264352" y="64482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base">
              <a:spcBef>
                <a:spcPct val="0"/>
              </a:spcBef>
              <a:spcAft>
                <a:spcPct val="0"/>
              </a:spcAft>
            </a:pPr>
            <a:fld id="{01F82F47-5DC6-47E7-8DE3-D809F68C6BFD}" type="slidenum">
              <a:rPr lang="fr-FR" smtClean="0">
                <a:solidFill>
                  <a:prstClr val="black">
                    <a:tint val="75000"/>
                  </a:prstClr>
                </a:solidFill>
                <a:ea typeface="MS PGothic" pitchFamily="34" charset="-128"/>
              </a:rPr>
              <a:pPr defTabSz="457200" fontAlgn="base">
                <a:spcBef>
                  <a:spcPct val="0"/>
                </a:spcBef>
                <a:spcAft>
                  <a:spcPct val="0"/>
                </a:spcAft>
              </a:pPr>
              <a:t>‹N›</a:t>
            </a:fld>
            <a:endParaRPr lang="fr-FR">
              <a:solidFill>
                <a:prstClr val="black">
                  <a:tint val="75000"/>
                </a:prstClr>
              </a:solidFill>
              <a:ea typeface="MS PGothic" pitchFamily="34" charset="-128"/>
            </a:endParaRPr>
          </a:p>
        </p:txBody>
      </p:sp>
      <p:grpSp>
        <p:nvGrpSpPr>
          <p:cNvPr id="2" name="Gruppo 6"/>
          <p:cNvGrpSpPr/>
          <p:nvPr/>
        </p:nvGrpSpPr>
        <p:grpSpPr>
          <a:xfrm>
            <a:off x="-48683" y="0"/>
            <a:ext cx="1248000" cy="6858000"/>
            <a:chOff x="-36512" y="0"/>
            <a:chExt cx="936000" cy="6858000"/>
          </a:xfrm>
        </p:grpSpPr>
        <p:sp>
          <p:nvSpPr>
            <p:cNvPr id="8" name="Rettangolo 7"/>
            <p:cNvSpPr/>
            <p:nvPr userDrawn="1"/>
          </p:nvSpPr>
          <p:spPr>
            <a:xfrm>
              <a:off x="-36512" y="0"/>
              <a:ext cx="936000" cy="6858000"/>
            </a:xfrm>
            <a:prstGeom prst="rect">
              <a:avLst/>
            </a:prstGeom>
            <a:solidFill>
              <a:srgbClr val="E1AD00"/>
            </a:solidFill>
            <a:ln>
              <a:noFill/>
            </a:ln>
            <a:effectLst>
              <a:innerShdw blurRad="635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sp>
          <p:nvSpPr>
            <p:cNvPr id="10" name="Figura a mano libera 9"/>
            <p:cNvSpPr>
              <a:spLocks noChangeAspect="1"/>
            </p:cNvSpPr>
            <p:nvPr userDrawn="1"/>
          </p:nvSpPr>
          <p:spPr>
            <a:xfrm>
              <a:off x="77584" y="6453376"/>
              <a:ext cx="750000" cy="360000"/>
            </a:xfrm>
            <a:custGeom>
              <a:avLst/>
              <a:gdLst>
                <a:gd name="connsiteX0" fmla="*/ 0 w 1254642"/>
                <a:gd name="connsiteY0" fmla="*/ 1169582 h 1169582"/>
                <a:gd name="connsiteX1" fmla="*/ 95693 w 1254642"/>
                <a:gd name="connsiteY1" fmla="*/ 1073889 h 1169582"/>
                <a:gd name="connsiteX2" fmla="*/ 202019 w 1254642"/>
                <a:gd name="connsiteY2" fmla="*/ 712382 h 1169582"/>
                <a:gd name="connsiteX3" fmla="*/ 255181 w 1254642"/>
                <a:gd name="connsiteY3" fmla="*/ 202019 h 1169582"/>
                <a:gd name="connsiteX4" fmla="*/ 318977 w 1254642"/>
                <a:gd name="connsiteY4" fmla="*/ 21265 h 1169582"/>
                <a:gd name="connsiteX5" fmla="*/ 467832 w 1254642"/>
                <a:gd name="connsiteY5" fmla="*/ 329609 h 1169582"/>
                <a:gd name="connsiteX6" fmla="*/ 563526 w 1254642"/>
                <a:gd name="connsiteY6" fmla="*/ 616689 h 1169582"/>
                <a:gd name="connsiteX7" fmla="*/ 659219 w 1254642"/>
                <a:gd name="connsiteY7" fmla="*/ 531628 h 1169582"/>
                <a:gd name="connsiteX8" fmla="*/ 882502 w 1254642"/>
                <a:gd name="connsiteY8" fmla="*/ 850605 h 1169582"/>
                <a:gd name="connsiteX9" fmla="*/ 1095153 w 1254642"/>
                <a:gd name="connsiteY9" fmla="*/ 1095154 h 1169582"/>
                <a:gd name="connsiteX10" fmla="*/ 1254642 w 1254642"/>
                <a:gd name="connsiteY10" fmla="*/ 1116419 h 1169582"/>
                <a:gd name="connsiteX0" fmla="*/ 0 w 1254642"/>
                <a:gd name="connsiteY0" fmla="*/ 1189425 h 1189425"/>
                <a:gd name="connsiteX1" fmla="*/ 95693 w 1254642"/>
                <a:gd name="connsiteY1" fmla="*/ 1093732 h 1189425"/>
                <a:gd name="connsiteX2" fmla="*/ 202019 w 1254642"/>
                <a:gd name="connsiteY2" fmla="*/ 732225 h 1189425"/>
                <a:gd name="connsiteX3" fmla="*/ 284102 w 1254642"/>
                <a:gd name="connsiteY3" fmla="*/ 115186 h 1189425"/>
                <a:gd name="connsiteX4" fmla="*/ 318977 w 1254642"/>
                <a:gd name="connsiteY4" fmla="*/ 41108 h 1189425"/>
                <a:gd name="connsiteX5" fmla="*/ 467832 w 1254642"/>
                <a:gd name="connsiteY5" fmla="*/ 349452 h 1189425"/>
                <a:gd name="connsiteX6" fmla="*/ 563526 w 1254642"/>
                <a:gd name="connsiteY6" fmla="*/ 636532 h 1189425"/>
                <a:gd name="connsiteX7" fmla="*/ 659219 w 1254642"/>
                <a:gd name="connsiteY7" fmla="*/ 551471 h 1189425"/>
                <a:gd name="connsiteX8" fmla="*/ 882502 w 1254642"/>
                <a:gd name="connsiteY8" fmla="*/ 870448 h 1189425"/>
                <a:gd name="connsiteX9" fmla="*/ 1095153 w 1254642"/>
                <a:gd name="connsiteY9" fmla="*/ 1114997 h 1189425"/>
                <a:gd name="connsiteX10" fmla="*/ 1254642 w 1254642"/>
                <a:gd name="connsiteY10" fmla="*/ 1136262 h 1189425"/>
                <a:gd name="connsiteX0" fmla="*/ 0 w 1254642"/>
                <a:gd name="connsiteY0" fmla="*/ 1185024 h 1185024"/>
                <a:gd name="connsiteX1" fmla="*/ 95693 w 1254642"/>
                <a:gd name="connsiteY1" fmla="*/ 1089331 h 1185024"/>
                <a:gd name="connsiteX2" fmla="*/ 202019 w 1254642"/>
                <a:gd name="connsiteY2" fmla="*/ 727824 h 1185024"/>
                <a:gd name="connsiteX3" fmla="*/ 284102 w 1254642"/>
                <a:gd name="connsiteY3" fmla="*/ 110785 h 1185024"/>
                <a:gd name="connsiteX4" fmla="*/ 378803 w 1254642"/>
                <a:gd name="connsiteY4" fmla="*/ 63114 h 1185024"/>
                <a:gd name="connsiteX5" fmla="*/ 467832 w 1254642"/>
                <a:gd name="connsiteY5" fmla="*/ 345051 h 1185024"/>
                <a:gd name="connsiteX6" fmla="*/ 563526 w 1254642"/>
                <a:gd name="connsiteY6" fmla="*/ 632131 h 1185024"/>
                <a:gd name="connsiteX7" fmla="*/ 659219 w 1254642"/>
                <a:gd name="connsiteY7" fmla="*/ 547070 h 1185024"/>
                <a:gd name="connsiteX8" fmla="*/ 882502 w 1254642"/>
                <a:gd name="connsiteY8" fmla="*/ 866047 h 1185024"/>
                <a:gd name="connsiteX9" fmla="*/ 1095153 w 1254642"/>
                <a:gd name="connsiteY9" fmla="*/ 1110596 h 1185024"/>
                <a:gd name="connsiteX10" fmla="*/ 1254642 w 1254642"/>
                <a:gd name="connsiteY10" fmla="*/ 1131861 h 1185024"/>
                <a:gd name="connsiteX0" fmla="*/ 0 w 1254642"/>
                <a:gd name="connsiteY0" fmla="*/ 1177527 h 1177527"/>
                <a:gd name="connsiteX1" fmla="*/ 95693 w 1254642"/>
                <a:gd name="connsiteY1" fmla="*/ 1081834 h 1177527"/>
                <a:gd name="connsiteX2" fmla="*/ 189402 w 1254642"/>
                <a:gd name="connsiteY2" fmla="*/ 675344 h 1177527"/>
                <a:gd name="connsiteX3" fmla="*/ 284102 w 1254642"/>
                <a:gd name="connsiteY3" fmla="*/ 103288 h 1177527"/>
                <a:gd name="connsiteX4" fmla="*/ 378803 w 1254642"/>
                <a:gd name="connsiteY4" fmla="*/ 55617 h 1177527"/>
                <a:gd name="connsiteX5" fmla="*/ 467832 w 1254642"/>
                <a:gd name="connsiteY5" fmla="*/ 337554 h 1177527"/>
                <a:gd name="connsiteX6" fmla="*/ 563526 w 1254642"/>
                <a:gd name="connsiteY6" fmla="*/ 624634 h 1177527"/>
                <a:gd name="connsiteX7" fmla="*/ 659219 w 1254642"/>
                <a:gd name="connsiteY7" fmla="*/ 539573 h 1177527"/>
                <a:gd name="connsiteX8" fmla="*/ 882502 w 1254642"/>
                <a:gd name="connsiteY8" fmla="*/ 858550 h 1177527"/>
                <a:gd name="connsiteX9" fmla="*/ 1095153 w 1254642"/>
                <a:gd name="connsiteY9" fmla="*/ 1103099 h 1177527"/>
                <a:gd name="connsiteX10" fmla="*/ 1254642 w 1254642"/>
                <a:gd name="connsiteY10" fmla="*/ 1124364 h 1177527"/>
                <a:gd name="connsiteX0" fmla="*/ 0 w 1254642"/>
                <a:gd name="connsiteY0" fmla="*/ 1177527 h 1177527"/>
                <a:gd name="connsiteX1" fmla="*/ 119590 w 1254642"/>
                <a:gd name="connsiteY1" fmla="*/ 1022123 h 1177527"/>
                <a:gd name="connsiteX2" fmla="*/ 189402 w 1254642"/>
                <a:gd name="connsiteY2" fmla="*/ 675344 h 1177527"/>
                <a:gd name="connsiteX3" fmla="*/ 284102 w 1254642"/>
                <a:gd name="connsiteY3" fmla="*/ 103288 h 1177527"/>
                <a:gd name="connsiteX4" fmla="*/ 378803 w 1254642"/>
                <a:gd name="connsiteY4" fmla="*/ 55617 h 1177527"/>
                <a:gd name="connsiteX5" fmla="*/ 467832 w 1254642"/>
                <a:gd name="connsiteY5" fmla="*/ 337554 h 1177527"/>
                <a:gd name="connsiteX6" fmla="*/ 563526 w 1254642"/>
                <a:gd name="connsiteY6" fmla="*/ 624634 h 1177527"/>
                <a:gd name="connsiteX7" fmla="*/ 659219 w 1254642"/>
                <a:gd name="connsiteY7" fmla="*/ 539573 h 1177527"/>
                <a:gd name="connsiteX8" fmla="*/ 882502 w 1254642"/>
                <a:gd name="connsiteY8" fmla="*/ 858550 h 1177527"/>
                <a:gd name="connsiteX9" fmla="*/ 1095153 w 1254642"/>
                <a:gd name="connsiteY9" fmla="*/ 1103099 h 1177527"/>
                <a:gd name="connsiteX10" fmla="*/ 1254642 w 1254642"/>
                <a:gd name="connsiteY10" fmla="*/ 1124364 h 1177527"/>
                <a:gd name="connsiteX0" fmla="*/ 0 w 1254642"/>
                <a:gd name="connsiteY0" fmla="*/ 1127860 h 1147401"/>
                <a:gd name="connsiteX1" fmla="*/ 119590 w 1254642"/>
                <a:gd name="connsiteY1" fmla="*/ 1022123 h 1147401"/>
                <a:gd name="connsiteX2" fmla="*/ 189402 w 1254642"/>
                <a:gd name="connsiteY2" fmla="*/ 675344 h 1147401"/>
                <a:gd name="connsiteX3" fmla="*/ 284102 w 1254642"/>
                <a:gd name="connsiteY3" fmla="*/ 103288 h 1147401"/>
                <a:gd name="connsiteX4" fmla="*/ 378803 w 1254642"/>
                <a:gd name="connsiteY4" fmla="*/ 55617 h 1147401"/>
                <a:gd name="connsiteX5" fmla="*/ 467832 w 1254642"/>
                <a:gd name="connsiteY5" fmla="*/ 337554 h 1147401"/>
                <a:gd name="connsiteX6" fmla="*/ 563526 w 1254642"/>
                <a:gd name="connsiteY6" fmla="*/ 624634 h 1147401"/>
                <a:gd name="connsiteX7" fmla="*/ 659219 w 1254642"/>
                <a:gd name="connsiteY7" fmla="*/ 539573 h 1147401"/>
                <a:gd name="connsiteX8" fmla="*/ 882502 w 1254642"/>
                <a:gd name="connsiteY8" fmla="*/ 858550 h 1147401"/>
                <a:gd name="connsiteX9" fmla="*/ 1095153 w 1254642"/>
                <a:gd name="connsiteY9" fmla="*/ 1103099 h 1147401"/>
                <a:gd name="connsiteX10" fmla="*/ 1254642 w 1254642"/>
                <a:gd name="connsiteY10" fmla="*/ 1124364 h 1147401"/>
                <a:gd name="connsiteX0" fmla="*/ 34309 w 1288951"/>
                <a:gd name="connsiteY0" fmla="*/ 1127860 h 1147401"/>
                <a:gd name="connsiteX1" fmla="*/ 19932 w 1288951"/>
                <a:gd name="connsiteY1" fmla="*/ 1103605 h 1147401"/>
                <a:gd name="connsiteX2" fmla="*/ 153899 w 1288951"/>
                <a:gd name="connsiteY2" fmla="*/ 1022123 h 1147401"/>
                <a:gd name="connsiteX3" fmla="*/ 223711 w 1288951"/>
                <a:gd name="connsiteY3" fmla="*/ 675344 h 1147401"/>
                <a:gd name="connsiteX4" fmla="*/ 318411 w 1288951"/>
                <a:gd name="connsiteY4" fmla="*/ 103288 h 1147401"/>
                <a:gd name="connsiteX5" fmla="*/ 413112 w 1288951"/>
                <a:gd name="connsiteY5" fmla="*/ 55617 h 1147401"/>
                <a:gd name="connsiteX6" fmla="*/ 502141 w 1288951"/>
                <a:gd name="connsiteY6" fmla="*/ 337554 h 1147401"/>
                <a:gd name="connsiteX7" fmla="*/ 597835 w 1288951"/>
                <a:gd name="connsiteY7" fmla="*/ 624634 h 1147401"/>
                <a:gd name="connsiteX8" fmla="*/ 693528 w 1288951"/>
                <a:gd name="connsiteY8" fmla="*/ 539573 h 1147401"/>
                <a:gd name="connsiteX9" fmla="*/ 916811 w 1288951"/>
                <a:gd name="connsiteY9" fmla="*/ 858550 h 1147401"/>
                <a:gd name="connsiteX10" fmla="*/ 1129462 w 1288951"/>
                <a:gd name="connsiteY10" fmla="*/ 1103099 h 1147401"/>
                <a:gd name="connsiteX11" fmla="*/ 1288951 w 1288951"/>
                <a:gd name="connsiteY11" fmla="*/ 1124364 h 1147401"/>
                <a:gd name="connsiteX0" fmla="*/ 19932 w 1274574"/>
                <a:gd name="connsiteY0" fmla="*/ 1127860 h 1147401"/>
                <a:gd name="connsiteX1" fmla="*/ 19932 w 1274574"/>
                <a:gd name="connsiteY1" fmla="*/ 1092614 h 1147401"/>
                <a:gd name="connsiteX2" fmla="*/ 139522 w 1274574"/>
                <a:gd name="connsiteY2" fmla="*/ 1022123 h 1147401"/>
                <a:gd name="connsiteX3" fmla="*/ 209334 w 1274574"/>
                <a:gd name="connsiteY3" fmla="*/ 675344 h 1147401"/>
                <a:gd name="connsiteX4" fmla="*/ 304034 w 1274574"/>
                <a:gd name="connsiteY4" fmla="*/ 103288 h 1147401"/>
                <a:gd name="connsiteX5" fmla="*/ 398735 w 1274574"/>
                <a:gd name="connsiteY5" fmla="*/ 55617 h 1147401"/>
                <a:gd name="connsiteX6" fmla="*/ 487764 w 1274574"/>
                <a:gd name="connsiteY6" fmla="*/ 337554 h 1147401"/>
                <a:gd name="connsiteX7" fmla="*/ 583458 w 1274574"/>
                <a:gd name="connsiteY7" fmla="*/ 624634 h 1147401"/>
                <a:gd name="connsiteX8" fmla="*/ 679151 w 1274574"/>
                <a:gd name="connsiteY8" fmla="*/ 539573 h 1147401"/>
                <a:gd name="connsiteX9" fmla="*/ 902434 w 1274574"/>
                <a:gd name="connsiteY9" fmla="*/ 858550 h 1147401"/>
                <a:gd name="connsiteX10" fmla="*/ 1115085 w 1274574"/>
                <a:gd name="connsiteY10" fmla="*/ 1103099 h 1147401"/>
                <a:gd name="connsiteX11" fmla="*/ 1274574 w 1274574"/>
                <a:gd name="connsiteY11" fmla="*/ 1124364 h 1147401"/>
                <a:gd name="connsiteX0" fmla="*/ 2396 w 1615809"/>
                <a:gd name="connsiteY0" fmla="*/ 1092614 h 1147401"/>
                <a:gd name="connsiteX1" fmla="*/ 361167 w 1615809"/>
                <a:gd name="connsiteY1" fmla="*/ 1092614 h 1147401"/>
                <a:gd name="connsiteX2" fmla="*/ 480757 w 1615809"/>
                <a:gd name="connsiteY2" fmla="*/ 1022123 h 1147401"/>
                <a:gd name="connsiteX3" fmla="*/ 550569 w 1615809"/>
                <a:gd name="connsiteY3" fmla="*/ 675344 h 1147401"/>
                <a:gd name="connsiteX4" fmla="*/ 645269 w 1615809"/>
                <a:gd name="connsiteY4" fmla="*/ 103288 h 1147401"/>
                <a:gd name="connsiteX5" fmla="*/ 739970 w 1615809"/>
                <a:gd name="connsiteY5" fmla="*/ 55617 h 1147401"/>
                <a:gd name="connsiteX6" fmla="*/ 828999 w 1615809"/>
                <a:gd name="connsiteY6" fmla="*/ 337554 h 1147401"/>
                <a:gd name="connsiteX7" fmla="*/ 924693 w 1615809"/>
                <a:gd name="connsiteY7" fmla="*/ 624634 h 1147401"/>
                <a:gd name="connsiteX8" fmla="*/ 1020386 w 1615809"/>
                <a:gd name="connsiteY8" fmla="*/ 539573 h 1147401"/>
                <a:gd name="connsiteX9" fmla="*/ 1243669 w 1615809"/>
                <a:gd name="connsiteY9" fmla="*/ 858550 h 1147401"/>
                <a:gd name="connsiteX10" fmla="*/ 1456320 w 1615809"/>
                <a:gd name="connsiteY10" fmla="*/ 1103099 h 1147401"/>
                <a:gd name="connsiteX11" fmla="*/ 1615809 w 1615809"/>
                <a:gd name="connsiteY11" fmla="*/ 1124364 h 1147401"/>
                <a:gd name="connsiteX0" fmla="*/ 260920 w 1874333"/>
                <a:gd name="connsiteY0" fmla="*/ 1092614 h 1147401"/>
                <a:gd name="connsiteX1" fmla="*/ 619691 w 1874333"/>
                <a:gd name="connsiteY1" fmla="*/ 1092614 h 1147401"/>
                <a:gd name="connsiteX2" fmla="*/ 739281 w 1874333"/>
                <a:gd name="connsiteY2" fmla="*/ 1022123 h 1147401"/>
                <a:gd name="connsiteX3" fmla="*/ 809093 w 1874333"/>
                <a:gd name="connsiteY3" fmla="*/ 675344 h 1147401"/>
                <a:gd name="connsiteX4" fmla="*/ 903793 w 1874333"/>
                <a:gd name="connsiteY4" fmla="*/ 103288 h 1147401"/>
                <a:gd name="connsiteX5" fmla="*/ 998494 w 1874333"/>
                <a:gd name="connsiteY5" fmla="*/ 55617 h 1147401"/>
                <a:gd name="connsiteX6" fmla="*/ 1087523 w 1874333"/>
                <a:gd name="connsiteY6" fmla="*/ 337554 h 1147401"/>
                <a:gd name="connsiteX7" fmla="*/ 1183217 w 1874333"/>
                <a:gd name="connsiteY7" fmla="*/ 624634 h 1147401"/>
                <a:gd name="connsiteX8" fmla="*/ 1278910 w 1874333"/>
                <a:gd name="connsiteY8" fmla="*/ 539573 h 1147401"/>
                <a:gd name="connsiteX9" fmla="*/ 1502193 w 1874333"/>
                <a:gd name="connsiteY9" fmla="*/ 858550 h 1147401"/>
                <a:gd name="connsiteX10" fmla="*/ 1714844 w 1874333"/>
                <a:gd name="connsiteY10" fmla="*/ 1103099 h 1147401"/>
                <a:gd name="connsiteX11" fmla="*/ 1874333 w 1874333"/>
                <a:gd name="connsiteY11" fmla="*/ 1124364 h 1147401"/>
                <a:gd name="connsiteX0" fmla="*/ 920845 w 2534258"/>
                <a:gd name="connsiteY0" fmla="*/ 1092614 h 1147401"/>
                <a:gd name="connsiteX1" fmla="*/ 59795 w 2534258"/>
                <a:gd name="connsiteY1" fmla="*/ 1092614 h 1147401"/>
                <a:gd name="connsiteX2" fmla="*/ 1279616 w 2534258"/>
                <a:gd name="connsiteY2" fmla="*/ 1092614 h 1147401"/>
                <a:gd name="connsiteX3" fmla="*/ 1399206 w 2534258"/>
                <a:gd name="connsiteY3" fmla="*/ 1022123 h 1147401"/>
                <a:gd name="connsiteX4" fmla="*/ 1469018 w 2534258"/>
                <a:gd name="connsiteY4" fmla="*/ 675344 h 1147401"/>
                <a:gd name="connsiteX5" fmla="*/ 1563718 w 2534258"/>
                <a:gd name="connsiteY5" fmla="*/ 103288 h 1147401"/>
                <a:gd name="connsiteX6" fmla="*/ 1658419 w 2534258"/>
                <a:gd name="connsiteY6" fmla="*/ 55617 h 1147401"/>
                <a:gd name="connsiteX7" fmla="*/ 1747448 w 2534258"/>
                <a:gd name="connsiteY7" fmla="*/ 337554 h 1147401"/>
                <a:gd name="connsiteX8" fmla="*/ 1843142 w 2534258"/>
                <a:gd name="connsiteY8" fmla="*/ 624634 h 1147401"/>
                <a:gd name="connsiteX9" fmla="*/ 1938835 w 2534258"/>
                <a:gd name="connsiteY9" fmla="*/ 539573 h 1147401"/>
                <a:gd name="connsiteX10" fmla="*/ 2162118 w 2534258"/>
                <a:gd name="connsiteY10" fmla="*/ 858550 h 1147401"/>
                <a:gd name="connsiteX11" fmla="*/ 2374769 w 2534258"/>
                <a:gd name="connsiteY11" fmla="*/ 1103099 h 1147401"/>
                <a:gd name="connsiteX12" fmla="*/ 2534258 w 2534258"/>
                <a:gd name="connsiteY12" fmla="*/ 1124364 h 1147401"/>
                <a:gd name="connsiteX0" fmla="*/ 0 w 2474463"/>
                <a:gd name="connsiteY0" fmla="*/ 1092614 h 1147401"/>
                <a:gd name="connsiteX1" fmla="*/ 1219821 w 2474463"/>
                <a:gd name="connsiteY1" fmla="*/ 1092614 h 1147401"/>
                <a:gd name="connsiteX2" fmla="*/ 1339411 w 2474463"/>
                <a:gd name="connsiteY2" fmla="*/ 1022123 h 1147401"/>
                <a:gd name="connsiteX3" fmla="*/ 1409223 w 2474463"/>
                <a:gd name="connsiteY3" fmla="*/ 675344 h 1147401"/>
                <a:gd name="connsiteX4" fmla="*/ 1503923 w 2474463"/>
                <a:gd name="connsiteY4" fmla="*/ 103288 h 1147401"/>
                <a:gd name="connsiteX5" fmla="*/ 1598624 w 2474463"/>
                <a:gd name="connsiteY5" fmla="*/ 55617 h 1147401"/>
                <a:gd name="connsiteX6" fmla="*/ 1687653 w 2474463"/>
                <a:gd name="connsiteY6" fmla="*/ 337554 h 1147401"/>
                <a:gd name="connsiteX7" fmla="*/ 1783347 w 2474463"/>
                <a:gd name="connsiteY7" fmla="*/ 624634 h 1147401"/>
                <a:gd name="connsiteX8" fmla="*/ 1879040 w 2474463"/>
                <a:gd name="connsiteY8" fmla="*/ 539573 h 1147401"/>
                <a:gd name="connsiteX9" fmla="*/ 2102323 w 2474463"/>
                <a:gd name="connsiteY9" fmla="*/ 858550 h 1147401"/>
                <a:gd name="connsiteX10" fmla="*/ 2314974 w 2474463"/>
                <a:gd name="connsiteY10" fmla="*/ 1103099 h 1147401"/>
                <a:gd name="connsiteX11" fmla="*/ 2474463 w 2474463"/>
                <a:gd name="connsiteY11" fmla="*/ 1124364 h 1147401"/>
                <a:gd name="connsiteX0" fmla="*/ 0 w 2474463"/>
                <a:gd name="connsiteY0" fmla="*/ 1092614 h 1162159"/>
                <a:gd name="connsiteX1" fmla="*/ 1219821 w 2474463"/>
                <a:gd name="connsiteY1" fmla="*/ 1092614 h 1162159"/>
                <a:gd name="connsiteX2" fmla="*/ 1409223 w 2474463"/>
                <a:gd name="connsiteY2" fmla="*/ 675344 h 1162159"/>
                <a:gd name="connsiteX3" fmla="*/ 1503923 w 2474463"/>
                <a:gd name="connsiteY3" fmla="*/ 103288 h 1162159"/>
                <a:gd name="connsiteX4" fmla="*/ 1598624 w 2474463"/>
                <a:gd name="connsiteY4" fmla="*/ 55617 h 1162159"/>
                <a:gd name="connsiteX5" fmla="*/ 1687653 w 2474463"/>
                <a:gd name="connsiteY5" fmla="*/ 337554 h 1162159"/>
                <a:gd name="connsiteX6" fmla="*/ 1783347 w 2474463"/>
                <a:gd name="connsiteY6" fmla="*/ 624634 h 1162159"/>
                <a:gd name="connsiteX7" fmla="*/ 1879040 w 2474463"/>
                <a:gd name="connsiteY7" fmla="*/ 539573 h 1162159"/>
                <a:gd name="connsiteX8" fmla="*/ 2102323 w 2474463"/>
                <a:gd name="connsiteY8" fmla="*/ 858550 h 1162159"/>
                <a:gd name="connsiteX9" fmla="*/ 2314974 w 2474463"/>
                <a:gd name="connsiteY9" fmla="*/ 1103099 h 1162159"/>
                <a:gd name="connsiteX10" fmla="*/ 2474463 w 2474463"/>
                <a:gd name="connsiteY10" fmla="*/ 1124364 h 1162159"/>
                <a:gd name="connsiteX0" fmla="*/ 0 w 2474463"/>
                <a:gd name="connsiteY0" fmla="*/ 1092614 h 1162159"/>
                <a:gd name="connsiteX1" fmla="*/ 1219821 w 2474463"/>
                <a:gd name="connsiteY1" fmla="*/ 1092614 h 1162159"/>
                <a:gd name="connsiteX2" fmla="*/ 1339411 w 2474463"/>
                <a:gd name="connsiteY2" fmla="*/ 1022123 h 1162159"/>
                <a:gd name="connsiteX3" fmla="*/ 1409223 w 2474463"/>
                <a:gd name="connsiteY3" fmla="*/ 675344 h 1162159"/>
                <a:gd name="connsiteX4" fmla="*/ 1503923 w 2474463"/>
                <a:gd name="connsiteY4" fmla="*/ 103288 h 1162159"/>
                <a:gd name="connsiteX5" fmla="*/ 1598624 w 2474463"/>
                <a:gd name="connsiteY5" fmla="*/ 55617 h 1162159"/>
                <a:gd name="connsiteX6" fmla="*/ 1687653 w 2474463"/>
                <a:gd name="connsiteY6" fmla="*/ 337554 h 1162159"/>
                <a:gd name="connsiteX7" fmla="*/ 1783347 w 2474463"/>
                <a:gd name="connsiteY7" fmla="*/ 624634 h 1162159"/>
                <a:gd name="connsiteX8" fmla="*/ 1879040 w 2474463"/>
                <a:gd name="connsiteY8" fmla="*/ 539573 h 1162159"/>
                <a:gd name="connsiteX9" fmla="*/ 2102323 w 2474463"/>
                <a:gd name="connsiteY9" fmla="*/ 858550 h 1162159"/>
                <a:gd name="connsiteX10" fmla="*/ 2314974 w 2474463"/>
                <a:gd name="connsiteY10" fmla="*/ 1103099 h 1162159"/>
                <a:gd name="connsiteX11" fmla="*/ 2474463 w 2474463"/>
                <a:gd name="connsiteY11" fmla="*/ 1124364 h 1162159"/>
                <a:gd name="connsiteX0" fmla="*/ 0 w 2474463"/>
                <a:gd name="connsiteY0" fmla="*/ 1092614 h 1162159"/>
                <a:gd name="connsiteX1" fmla="*/ 1219821 w 2474463"/>
                <a:gd name="connsiteY1" fmla="*/ 1092614 h 1162159"/>
                <a:gd name="connsiteX2" fmla="*/ 1339411 w 2474463"/>
                <a:gd name="connsiteY2" fmla="*/ 1022123 h 1162159"/>
                <a:gd name="connsiteX3" fmla="*/ 1409223 w 2474463"/>
                <a:gd name="connsiteY3" fmla="*/ 675344 h 1162159"/>
                <a:gd name="connsiteX4" fmla="*/ 1503923 w 2474463"/>
                <a:gd name="connsiteY4" fmla="*/ 103288 h 1162159"/>
                <a:gd name="connsiteX5" fmla="*/ 1598624 w 2474463"/>
                <a:gd name="connsiteY5" fmla="*/ 55617 h 1162159"/>
                <a:gd name="connsiteX6" fmla="*/ 1687653 w 2474463"/>
                <a:gd name="connsiteY6" fmla="*/ 337554 h 1162159"/>
                <a:gd name="connsiteX7" fmla="*/ 1783347 w 2474463"/>
                <a:gd name="connsiteY7" fmla="*/ 624634 h 1162159"/>
                <a:gd name="connsiteX8" fmla="*/ 1879040 w 2474463"/>
                <a:gd name="connsiteY8" fmla="*/ 539573 h 1162159"/>
                <a:gd name="connsiteX9" fmla="*/ 2102323 w 2474463"/>
                <a:gd name="connsiteY9" fmla="*/ 858550 h 1162159"/>
                <a:gd name="connsiteX10" fmla="*/ 2314974 w 2474463"/>
                <a:gd name="connsiteY10" fmla="*/ 1103099 h 1162159"/>
                <a:gd name="connsiteX11" fmla="*/ 2474463 w 2474463"/>
                <a:gd name="connsiteY11" fmla="*/ 1124364 h 1162159"/>
                <a:gd name="connsiteX0" fmla="*/ 0 w 2474463"/>
                <a:gd name="connsiteY0" fmla="*/ 1092614 h 1162159"/>
                <a:gd name="connsiteX1" fmla="*/ 1219821 w 2474463"/>
                <a:gd name="connsiteY1" fmla="*/ 1092614 h 1162159"/>
                <a:gd name="connsiteX2" fmla="*/ 1339411 w 2474463"/>
                <a:gd name="connsiteY2" fmla="*/ 1022123 h 1162159"/>
                <a:gd name="connsiteX3" fmla="*/ 1409223 w 2474463"/>
                <a:gd name="connsiteY3" fmla="*/ 675344 h 1162159"/>
                <a:gd name="connsiteX4" fmla="*/ 1503923 w 2474463"/>
                <a:gd name="connsiteY4" fmla="*/ 103288 h 1162159"/>
                <a:gd name="connsiteX5" fmla="*/ 1598624 w 2474463"/>
                <a:gd name="connsiteY5" fmla="*/ 55617 h 1162159"/>
                <a:gd name="connsiteX6" fmla="*/ 1687653 w 2474463"/>
                <a:gd name="connsiteY6" fmla="*/ 337554 h 1162159"/>
                <a:gd name="connsiteX7" fmla="*/ 1783347 w 2474463"/>
                <a:gd name="connsiteY7" fmla="*/ 624634 h 1162159"/>
                <a:gd name="connsiteX8" fmla="*/ 1879040 w 2474463"/>
                <a:gd name="connsiteY8" fmla="*/ 539573 h 1162159"/>
                <a:gd name="connsiteX9" fmla="*/ 2102323 w 2474463"/>
                <a:gd name="connsiteY9" fmla="*/ 858550 h 1162159"/>
                <a:gd name="connsiteX10" fmla="*/ 2314974 w 2474463"/>
                <a:gd name="connsiteY10" fmla="*/ 1103099 h 1162159"/>
                <a:gd name="connsiteX11" fmla="*/ 2474463 w 2474463"/>
                <a:gd name="connsiteY11" fmla="*/ 1124364 h 1162159"/>
                <a:gd name="connsiteX0" fmla="*/ 0 w 2474463"/>
                <a:gd name="connsiteY0" fmla="*/ 1092614 h 1147401"/>
                <a:gd name="connsiteX1" fmla="*/ 1219821 w 2474463"/>
                <a:gd name="connsiteY1" fmla="*/ 1092614 h 1147401"/>
                <a:gd name="connsiteX2" fmla="*/ 1339411 w 2474463"/>
                <a:gd name="connsiteY2" fmla="*/ 1022123 h 1147401"/>
                <a:gd name="connsiteX3" fmla="*/ 1409223 w 2474463"/>
                <a:gd name="connsiteY3" fmla="*/ 675344 h 1147401"/>
                <a:gd name="connsiteX4" fmla="*/ 1503923 w 2474463"/>
                <a:gd name="connsiteY4" fmla="*/ 103288 h 1147401"/>
                <a:gd name="connsiteX5" fmla="*/ 1598624 w 2474463"/>
                <a:gd name="connsiteY5" fmla="*/ 55617 h 1147401"/>
                <a:gd name="connsiteX6" fmla="*/ 1687653 w 2474463"/>
                <a:gd name="connsiteY6" fmla="*/ 337554 h 1147401"/>
                <a:gd name="connsiteX7" fmla="*/ 1783347 w 2474463"/>
                <a:gd name="connsiteY7" fmla="*/ 624634 h 1147401"/>
                <a:gd name="connsiteX8" fmla="*/ 1879040 w 2474463"/>
                <a:gd name="connsiteY8" fmla="*/ 539573 h 1147401"/>
                <a:gd name="connsiteX9" fmla="*/ 2102323 w 2474463"/>
                <a:gd name="connsiteY9" fmla="*/ 858550 h 1147401"/>
                <a:gd name="connsiteX10" fmla="*/ 2314974 w 2474463"/>
                <a:gd name="connsiteY10" fmla="*/ 1103099 h 1147401"/>
                <a:gd name="connsiteX11" fmla="*/ 2474463 w 2474463"/>
                <a:gd name="connsiteY11" fmla="*/ 1124364 h 1147401"/>
                <a:gd name="connsiteX0" fmla="*/ 0 w 2474463"/>
                <a:gd name="connsiteY0" fmla="*/ 1092614 h 1124364"/>
                <a:gd name="connsiteX1" fmla="*/ 1219821 w 2474463"/>
                <a:gd name="connsiteY1" fmla="*/ 1092614 h 1124364"/>
                <a:gd name="connsiteX2" fmla="*/ 1339411 w 2474463"/>
                <a:gd name="connsiteY2" fmla="*/ 1022123 h 1124364"/>
                <a:gd name="connsiteX3" fmla="*/ 1409223 w 2474463"/>
                <a:gd name="connsiteY3" fmla="*/ 675344 h 1124364"/>
                <a:gd name="connsiteX4" fmla="*/ 1503923 w 2474463"/>
                <a:gd name="connsiteY4" fmla="*/ 103288 h 1124364"/>
                <a:gd name="connsiteX5" fmla="*/ 1598624 w 2474463"/>
                <a:gd name="connsiteY5" fmla="*/ 55617 h 1124364"/>
                <a:gd name="connsiteX6" fmla="*/ 1687653 w 2474463"/>
                <a:gd name="connsiteY6" fmla="*/ 337554 h 1124364"/>
                <a:gd name="connsiteX7" fmla="*/ 1783347 w 2474463"/>
                <a:gd name="connsiteY7" fmla="*/ 624634 h 1124364"/>
                <a:gd name="connsiteX8" fmla="*/ 1879040 w 2474463"/>
                <a:gd name="connsiteY8" fmla="*/ 539573 h 1124364"/>
                <a:gd name="connsiteX9" fmla="*/ 2102323 w 2474463"/>
                <a:gd name="connsiteY9" fmla="*/ 858550 h 1124364"/>
                <a:gd name="connsiteX10" fmla="*/ 2272216 w 2474463"/>
                <a:gd name="connsiteY10" fmla="*/ 1057369 h 1124364"/>
                <a:gd name="connsiteX11" fmla="*/ 2474463 w 2474463"/>
                <a:gd name="connsiteY11" fmla="*/ 1124364 h 1124364"/>
                <a:gd name="connsiteX0" fmla="*/ 0 w 2415724"/>
                <a:gd name="connsiteY0" fmla="*/ 1092614 h 1109339"/>
                <a:gd name="connsiteX1" fmla="*/ 1219821 w 2415724"/>
                <a:gd name="connsiteY1" fmla="*/ 1092614 h 1109339"/>
                <a:gd name="connsiteX2" fmla="*/ 1339411 w 2415724"/>
                <a:gd name="connsiteY2" fmla="*/ 1022123 h 1109339"/>
                <a:gd name="connsiteX3" fmla="*/ 1409223 w 2415724"/>
                <a:gd name="connsiteY3" fmla="*/ 675344 h 1109339"/>
                <a:gd name="connsiteX4" fmla="*/ 1503923 w 2415724"/>
                <a:gd name="connsiteY4" fmla="*/ 103288 h 1109339"/>
                <a:gd name="connsiteX5" fmla="*/ 1598624 w 2415724"/>
                <a:gd name="connsiteY5" fmla="*/ 55617 h 1109339"/>
                <a:gd name="connsiteX6" fmla="*/ 1687653 w 2415724"/>
                <a:gd name="connsiteY6" fmla="*/ 337554 h 1109339"/>
                <a:gd name="connsiteX7" fmla="*/ 1783347 w 2415724"/>
                <a:gd name="connsiteY7" fmla="*/ 624634 h 1109339"/>
                <a:gd name="connsiteX8" fmla="*/ 1879040 w 2415724"/>
                <a:gd name="connsiteY8" fmla="*/ 539573 h 1109339"/>
                <a:gd name="connsiteX9" fmla="*/ 2102323 w 2415724"/>
                <a:gd name="connsiteY9" fmla="*/ 858550 h 1109339"/>
                <a:gd name="connsiteX10" fmla="*/ 2272216 w 2415724"/>
                <a:gd name="connsiteY10" fmla="*/ 1057369 h 1109339"/>
                <a:gd name="connsiteX11" fmla="*/ 2415724 w 2415724"/>
                <a:gd name="connsiteY11" fmla="*/ 1057369 h 1109339"/>
                <a:gd name="connsiteX0" fmla="*/ 0 w 2415724"/>
                <a:gd name="connsiteY0" fmla="*/ 1092614 h 1092614"/>
                <a:gd name="connsiteX1" fmla="*/ 1219821 w 2415724"/>
                <a:gd name="connsiteY1" fmla="*/ 1092614 h 1092614"/>
                <a:gd name="connsiteX2" fmla="*/ 1339411 w 2415724"/>
                <a:gd name="connsiteY2" fmla="*/ 1022123 h 1092614"/>
                <a:gd name="connsiteX3" fmla="*/ 1409223 w 2415724"/>
                <a:gd name="connsiteY3" fmla="*/ 675344 h 1092614"/>
                <a:gd name="connsiteX4" fmla="*/ 1503923 w 2415724"/>
                <a:gd name="connsiteY4" fmla="*/ 103288 h 1092614"/>
                <a:gd name="connsiteX5" fmla="*/ 1598624 w 2415724"/>
                <a:gd name="connsiteY5" fmla="*/ 55617 h 1092614"/>
                <a:gd name="connsiteX6" fmla="*/ 1687653 w 2415724"/>
                <a:gd name="connsiteY6" fmla="*/ 337554 h 1092614"/>
                <a:gd name="connsiteX7" fmla="*/ 1783347 w 2415724"/>
                <a:gd name="connsiteY7" fmla="*/ 624634 h 1092614"/>
                <a:gd name="connsiteX8" fmla="*/ 1879040 w 2415724"/>
                <a:gd name="connsiteY8" fmla="*/ 539573 h 1092614"/>
                <a:gd name="connsiteX9" fmla="*/ 2102323 w 2415724"/>
                <a:gd name="connsiteY9" fmla="*/ 858550 h 1092614"/>
                <a:gd name="connsiteX10" fmla="*/ 2272216 w 2415724"/>
                <a:gd name="connsiteY10" fmla="*/ 1057369 h 1092614"/>
                <a:gd name="connsiteX11" fmla="*/ 2415724 w 2415724"/>
                <a:gd name="connsiteY11" fmla="*/ 1057369 h 1092614"/>
                <a:gd name="connsiteX0" fmla="*/ 0 w 2391806"/>
                <a:gd name="connsiteY0" fmla="*/ 1092614 h 1092614"/>
                <a:gd name="connsiteX1" fmla="*/ 1219821 w 2391806"/>
                <a:gd name="connsiteY1" fmla="*/ 1092614 h 1092614"/>
                <a:gd name="connsiteX2" fmla="*/ 1339411 w 2391806"/>
                <a:gd name="connsiteY2" fmla="*/ 1022123 h 1092614"/>
                <a:gd name="connsiteX3" fmla="*/ 1409223 w 2391806"/>
                <a:gd name="connsiteY3" fmla="*/ 675344 h 1092614"/>
                <a:gd name="connsiteX4" fmla="*/ 1503923 w 2391806"/>
                <a:gd name="connsiteY4" fmla="*/ 103288 h 1092614"/>
                <a:gd name="connsiteX5" fmla="*/ 1598624 w 2391806"/>
                <a:gd name="connsiteY5" fmla="*/ 55617 h 1092614"/>
                <a:gd name="connsiteX6" fmla="*/ 1687653 w 2391806"/>
                <a:gd name="connsiteY6" fmla="*/ 337554 h 1092614"/>
                <a:gd name="connsiteX7" fmla="*/ 1783347 w 2391806"/>
                <a:gd name="connsiteY7" fmla="*/ 624634 h 1092614"/>
                <a:gd name="connsiteX8" fmla="*/ 1879040 w 2391806"/>
                <a:gd name="connsiteY8" fmla="*/ 539573 h 1092614"/>
                <a:gd name="connsiteX9" fmla="*/ 2102323 w 2391806"/>
                <a:gd name="connsiteY9" fmla="*/ 858550 h 1092614"/>
                <a:gd name="connsiteX10" fmla="*/ 2272216 w 2391806"/>
                <a:gd name="connsiteY10" fmla="*/ 1057369 h 1092614"/>
                <a:gd name="connsiteX11" fmla="*/ 2391806 w 2391806"/>
                <a:gd name="connsiteY11" fmla="*/ 1057369 h 1092614"/>
                <a:gd name="connsiteX0" fmla="*/ 0 w 2391806"/>
                <a:gd name="connsiteY0" fmla="*/ 1092614 h 1092614"/>
                <a:gd name="connsiteX1" fmla="*/ 1219821 w 2391806"/>
                <a:gd name="connsiteY1" fmla="*/ 1092614 h 1092614"/>
                <a:gd name="connsiteX2" fmla="*/ 1339411 w 2391806"/>
                <a:gd name="connsiteY2" fmla="*/ 1022123 h 1092614"/>
                <a:gd name="connsiteX3" fmla="*/ 1409223 w 2391806"/>
                <a:gd name="connsiteY3" fmla="*/ 675344 h 1092614"/>
                <a:gd name="connsiteX4" fmla="*/ 1503923 w 2391806"/>
                <a:gd name="connsiteY4" fmla="*/ 103288 h 1092614"/>
                <a:gd name="connsiteX5" fmla="*/ 1598624 w 2391806"/>
                <a:gd name="connsiteY5" fmla="*/ 55617 h 1092614"/>
                <a:gd name="connsiteX6" fmla="*/ 1687653 w 2391806"/>
                <a:gd name="connsiteY6" fmla="*/ 337554 h 1092614"/>
                <a:gd name="connsiteX7" fmla="*/ 1783347 w 2391806"/>
                <a:gd name="connsiteY7" fmla="*/ 624634 h 1092614"/>
                <a:gd name="connsiteX8" fmla="*/ 1879040 w 2391806"/>
                <a:gd name="connsiteY8" fmla="*/ 539573 h 1092614"/>
                <a:gd name="connsiteX9" fmla="*/ 2102323 w 2391806"/>
                <a:gd name="connsiteY9" fmla="*/ 858550 h 1092614"/>
                <a:gd name="connsiteX10" fmla="*/ 2248298 w 2391806"/>
                <a:gd name="connsiteY10" fmla="*/ 1057369 h 1092614"/>
                <a:gd name="connsiteX11" fmla="*/ 2391806 w 2391806"/>
                <a:gd name="connsiteY11" fmla="*/ 1057369 h 1092614"/>
                <a:gd name="connsiteX0" fmla="*/ 0 w 2391806"/>
                <a:gd name="connsiteY0" fmla="*/ 1092614 h 1092614"/>
                <a:gd name="connsiteX1" fmla="*/ 1219821 w 2391806"/>
                <a:gd name="connsiteY1" fmla="*/ 1092614 h 1092614"/>
                <a:gd name="connsiteX2" fmla="*/ 1339411 w 2391806"/>
                <a:gd name="connsiteY2" fmla="*/ 1022123 h 1092614"/>
                <a:gd name="connsiteX3" fmla="*/ 1409223 w 2391806"/>
                <a:gd name="connsiteY3" fmla="*/ 675344 h 1092614"/>
                <a:gd name="connsiteX4" fmla="*/ 1503923 w 2391806"/>
                <a:gd name="connsiteY4" fmla="*/ 103288 h 1092614"/>
                <a:gd name="connsiteX5" fmla="*/ 1598624 w 2391806"/>
                <a:gd name="connsiteY5" fmla="*/ 55617 h 1092614"/>
                <a:gd name="connsiteX6" fmla="*/ 1687653 w 2391806"/>
                <a:gd name="connsiteY6" fmla="*/ 337554 h 1092614"/>
                <a:gd name="connsiteX7" fmla="*/ 1783347 w 2391806"/>
                <a:gd name="connsiteY7" fmla="*/ 624634 h 1092614"/>
                <a:gd name="connsiteX8" fmla="*/ 1879040 w 2391806"/>
                <a:gd name="connsiteY8" fmla="*/ 539573 h 1092614"/>
                <a:gd name="connsiteX9" fmla="*/ 2102323 w 2391806"/>
                <a:gd name="connsiteY9" fmla="*/ 858550 h 1092614"/>
                <a:gd name="connsiteX10" fmla="*/ 2248298 w 2391806"/>
                <a:gd name="connsiteY10" fmla="*/ 1057369 h 1092614"/>
                <a:gd name="connsiteX11" fmla="*/ 2391806 w 2391806"/>
                <a:gd name="connsiteY11" fmla="*/ 1057369 h 1092614"/>
                <a:gd name="connsiteX0" fmla="*/ 0 w 2367888"/>
                <a:gd name="connsiteY0" fmla="*/ 1092614 h 1092615"/>
                <a:gd name="connsiteX1" fmla="*/ 1219821 w 2367888"/>
                <a:gd name="connsiteY1" fmla="*/ 1092614 h 1092615"/>
                <a:gd name="connsiteX2" fmla="*/ 1339411 w 2367888"/>
                <a:gd name="connsiteY2" fmla="*/ 1022123 h 1092615"/>
                <a:gd name="connsiteX3" fmla="*/ 1409223 w 2367888"/>
                <a:gd name="connsiteY3" fmla="*/ 675344 h 1092615"/>
                <a:gd name="connsiteX4" fmla="*/ 1503923 w 2367888"/>
                <a:gd name="connsiteY4" fmla="*/ 103288 h 1092615"/>
                <a:gd name="connsiteX5" fmla="*/ 1598624 w 2367888"/>
                <a:gd name="connsiteY5" fmla="*/ 55617 h 1092615"/>
                <a:gd name="connsiteX6" fmla="*/ 1687653 w 2367888"/>
                <a:gd name="connsiteY6" fmla="*/ 337554 h 1092615"/>
                <a:gd name="connsiteX7" fmla="*/ 1783347 w 2367888"/>
                <a:gd name="connsiteY7" fmla="*/ 624634 h 1092615"/>
                <a:gd name="connsiteX8" fmla="*/ 1879040 w 2367888"/>
                <a:gd name="connsiteY8" fmla="*/ 539573 h 1092615"/>
                <a:gd name="connsiteX9" fmla="*/ 2102323 w 2367888"/>
                <a:gd name="connsiteY9" fmla="*/ 858550 h 1092615"/>
                <a:gd name="connsiteX10" fmla="*/ 2248298 w 2367888"/>
                <a:gd name="connsiteY10" fmla="*/ 1057369 h 1092615"/>
                <a:gd name="connsiteX11" fmla="*/ 2367888 w 2367888"/>
                <a:gd name="connsiteY11" fmla="*/ 1092615 h 1092615"/>
                <a:gd name="connsiteX0" fmla="*/ 0 w 2391806"/>
                <a:gd name="connsiteY0" fmla="*/ 1092614 h 1092615"/>
                <a:gd name="connsiteX1" fmla="*/ 1219821 w 2391806"/>
                <a:gd name="connsiteY1" fmla="*/ 1092614 h 1092615"/>
                <a:gd name="connsiteX2" fmla="*/ 1339411 w 2391806"/>
                <a:gd name="connsiteY2" fmla="*/ 1022123 h 1092615"/>
                <a:gd name="connsiteX3" fmla="*/ 1409223 w 2391806"/>
                <a:gd name="connsiteY3" fmla="*/ 675344 h 1092615"/>
                <a:gd name="connsiteX4" fmla="*/ 1503923 w 2391806"/>
                <a:gd name="connsiteY4" fmla="*/ 103288 h 1092615"/>
                <a:gd name="connsiteX5" fmla="*/ 1598624 w 2391806"/>
                <a:gd name="connsiteY5" fmla="*/ 55617 h 1092615"/>
                <a:gd name="connsiteX6" fmla="*/ 1687653 w 2391806"/>
                <a:gd name="connsiteY6" fmla="*/ 337554 h 1092615"/>
                <a:gd name="connsiteX7" fmla="*/ 1783347 w 2391806"/>
                <a:gd name="connsiteY7" fmla="*/ 624634 h 1092615"/>
                <a:gd name="connsiteX8" fmla="*/ 1879040 w 2391806"/>
                <a:gd name="connsiteY8" fmla="*/ 539573 h 1092615"/>
                <a:gd name="connsiteX9" fmla="*/ 2102323 w 2391806"/>
                <a:gd name="connsiteY9" fmla="*/ 858550 h 1092615"/>
                <a:gd name="connsiteX10" fmla="*/ 2248298 w 2391806"/>
                <a:gd name="connsiteY10" fmla="*/ 1057369 h 1092615"/>
                <a:gd name="connsiteX11" fmla="*/ 2391806 w 2391806"/>
                <a:gd name="connsiteY11" fmla="*/ 1092615 h 1092615"/>
                <a:gd name="connsiteX0" fmla="*/ 0 w 2391806"/>
                <a:gd name="connsiteY0" fmla="*/ 1092614 h 1092615"/>
                <a:gd name="connsiteX1" fmla="*/ 1219821 w 2391806"/>
                <a:gd name="connsiteY1" fmla="*/ 1092614 h 1092615"/>
                <a:gd name="connsiteX2" fmla="*/ 1339411 w 2391806"/>
                <a:gd name="connsiteY2" fmla="*/ 1022123 h 1092615"/>
                <a:gd name="connsiteX3" fmla="*/ 1409223 w 2391806"/>
                <a:gd name="connsiteY3" fmla="*/ 675344 h 1092615"/>
                <a:gd name="connsiteX4" fmla="*/ 1503923 w 2391806"/>
                <a:gd name="connsiteY4" fmla="*/ 103288 h 1092615"/>
                <a:gd name="connsiteX5" fmla="*/ 1598624 w 2391806"/>
                <a:gd name="connsiteY5" fmla="*/ 55617 h 1092615"/>
                <a:gd name="connsiteX6" fmla="*/ 1687653 w 2391806"/>
                <a:gd name="connsiteY6" fmla="*/ 337554 h 1092615"/>
                <a:gd name="connsiteX7" fmla="*/ 1783347 w 2391806"/>
                <a:gd name="connsiteY7" fmla="*/ 624634 h 1092615"/>
                <a:gd name="connsiteX8" fmla="*/ 1879040 w 2391806"/>
                <a:gd name="connsiteY8" fmla="*/ 539573 h 1092615"/>
                <a:gd name="connsiteX9" fmla="*/ 2050119 w 2391806"/>
                <a:gd name="connsiteY9" fmla="*/ 845896 h 1092615"/>
                <a:gd name="connsiteX10" fmla="*/ 2248298 w 2391806"/>
                <a:gd name="connsiteY10" fmla="*/ 1057369 h 1092615"/>
                <a:gd name="connsiteX11" fmla="*/ 2391806 w 2391806"/>
                <a:gd name="connsiteY11" fmla="*/ 1092615 h 1092615"/>
                <a:gd name="connsiteX0" fmla="*/ 0 w 14231254"/>
                <a:gd name="connsiteY0" fmla="*/ 1092615 h 1092615"/>
                <a:gd name="connsiteX1" fmla="*/ 13059269 w 14231254"/>
                <a:gd name="connsiteY1" fmla="*/ 1092614 h 1092615"/>
                <a:gd name="connsiteX2" fmla="*/ 13178859 w 14231254"/>
                <a:gd name="connsiteY2" fmla="*/ 1022123 h 1092615"/>
                <a:gd name="connsiteX3" fmla="*/ 13248671 w 14231254"/>
                <a:gd name="connsiteY3" fmla="*/ 675344 h 1092615"/>
                <a:gd name="connsiteX4" fmla="*/ 13343371 w 14231254"/>
                <a:gd name="connsiteY4" fmla="*/ 103288 h 1092615"/>
                <a:gd name="connsiteX5" fmla="*/ 13438072 w 14231254"/>
                <a:gd name="connsiteY5" fmla="*/ 55617 h 1092615"/>
                <a:gd name="connsiteX6" fmla="*/ 13527101 w 14231254"/>
                <a:gd name="connsiteY6" fmla="*/ 337554 h 1092615"/>
                <a:gd name="connsiteX7" fmla="*/ 13622795 w 14231254"/>
                <a:gd name="connsiteY7" fmla="*/ 624634 h 1092615"/>
                <a:gd name="connsiteX8" fmla="*/ 13718488 w 14231254"/>
                <a:gd name="connsiteY8" fmla="*/ 539573 h 1092615"/>
                <a:gd name="connsiteX9" fmla="*/ 13889567 w 14231254"/>
                <a:gd name="connsiteY9" fmla="*/ 845896 h 1092615"/>
                <a:gd name="connsiteX10" fmla="*/ 14087746 w 14231254"/>
                <a:gd name="connsiteY10" fmla="*/ 1057369 h 1092615"/>
                <a:gd name="connsiteX11" fmla="*/ 14231254 w 14231254"/>
                <a:gd name="connsiteY11" fmla="*/ 1092615 h 1092615"/>
                <a:gd name="connsiteX0" fmla="*/ 0 w 14940691"/>
                <a:gd name="connsiteY0" fmla="*/ 1128952 h 1128952"/>
                <a:gd name="connsiteX1" fmla="*/ 13768706 w 14940691"/>
                <a:gd name="connsiteY1" fmla="*/ 1092614 h 1128952"/>
                <a:gd name="connsiteX2" fmla="*/ 13888296 w 14940691"/>
                <a:gd name="connsiteY2" fmla="*/ 1022123 h 1128952"/>
                <a:gd name="connsiteX3" fmla="*/ 13958108 w 14940691"/>
                <a:gd name="connsiteY3" fmla="*/ 675344 h 1128952"/>
                <a:gd name="connsiteX4" fmla="*/ 14052808 w 14940691"/>
                <a:gd name="connsiteY4" fmla="*/ 103288 h 1128952"/>
                <a:gd name="connsiteX5" fmla="*/ 14147509 w 14940691"/>
                <a:gd name="connsiteY5" fmla="*/ 55617 h 1128952"/>
                <a:gd name="connsiteX6" fmla="*/ 14236538 w 14940691"/>
                <a:gd name="connsiteY6" fmla="*/ 337554 h 1128952"/>
                <a:gd name="connsiteX7" fmla="*/ 14332232 w 14940691"/>
                <a:gd name="connsiteY7" fmla="*/ 624634 h 1128952"/>
                <a:gd name="connsiteX8" fmla="*/ 14427925 w 14940691"/>
                <a:gd name="connsiteY8" fmla="*/ 539573 h 1128952"/>
                <a:gd name="connsiteX9" fmla="*/ 14599004 w 14940691"/>
                <a:gd name="connsiteY9" fmla="*/ 845896 h 1128952"/>
                <a:gd name="connsiteX10" fmla="*/ 14797183 w 14940691"/>
                <a:gd name="connsiteY10" fmla="*/ 1057369 h 1128952"/>
                <a:gd name="connsiteX11" fmla="*/ 14940691 w 14940691"/>
                <a:gd name="connsiteY11" fmla="*/ 1092615 h 1128952"/>
                <a:gd name="connsiteX0" fmla="*/ 0 w 1171985"/>
                <a:gd name="connsiteY0" fmla="*/ 1092614 h 1092615"/>
                <a:gd name="connsiteX1" fmla="*/ 119590 w 1171985"/>
                <a:gd name="connsiteY1" fmla="*/ 1022123 h 1092615"/>
                <a:gd name="connsiteX2" fmla="*/ 189402 w 1171985"/>
                <a:gd name="connsiteY2" fmla="*/ 675344 h 1092615"/>
                <a:gd name="connsiteX3" fmla="*/ 284102 w 1171985"/>
                <a:gd name="connsiteY3" fmla="*/ 103288 h 1092615"/>
                <a:gd name="connsiteX4" fmla="*/ 378803 w 1171985"/>
                <a:gd name="connsiteY4" fmla="*/ 55617 h 1092615"/>
                <a:gd name="connsiteX5" fmla="*/ 467832 w 1171985"/>
                <a:gd name="connsiteY5" fmla="*/ 337554 h 1092615"/>
                <a:gd name="connsiteX6" fmla="*/ 563526 w 1171985"/>
                <a:gd name="connsiteY6" fmla="*/ 624634 h 1092615"/>
                <a:gd name="connsiteX7" fmla="*/ 659219 w 1171985"/>
                <a:gd name="connsiteY7" fmla="*/ 539573 h 1092615"/>
                <a:gd name="connsiteX8" fmla="*/ 830298 w 1171985"/>
                <a:gd name="connsiteY8" fmla="*/ 845896 h 1092615"/>
                <a:gd name="connsiteX9" fmla="*/ 1028477 w 1171985"/>
                <a:gd name="connsiteY9" fmla="*/ 1057369 h 1092615"/>
                <a:gd name="connsiteX10" fmla="*/ 1171985 w 1171985"/>
                <a:gd name="connsiteY10" fmla="*/ 1092615 h 109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1985" h="1092615">
                  <a:moveTo>
                    <a:pt x="0" y="1092614"/>
                  </a:moveTo>
                  <a:cubicBezTo>
                    <a:pt x="64199" y="1088355"/>
                    <a:pt x="74424" y="1065044"/>
                    <a:pt x="119590" y="1022123"/>
                  </a:cubicBezTo>
                  <a:cubicBezTo>
                    <a:pt x="151157" y="952578"/>
                    <a:pt x="161983" y="828483"/>
                    <a:pt x="189402" y="675344"/>
                  </a:cubicBezTo>
                  <a:cubicBezTo>
                    <a:pt x="216821" y="522205"/>
                    <a:pt x="252535" y="206576"/>
                    <a:pt x="284102" y="103288"/>
                  </a:cubicBezTo>
                  <a:cubicBezTo>
                    <a:pt x="315669" y="0"/>
                    <a:pt x="348181" y="16573"/>
                    <a:pt x="378803" y="55617"/>
                  </a:cubicBezTo>
                  <a:cubicBezTo>
                    <a:pt x="409425" y="94661"/>
                    <a:pt x="437045" y="242718"/>
                    <a:pt x="467832" y="337554"/>
                  </a:cubicBezTo>
                  <a:cubicBezTo>
                    <a:pt x="498619" y="432390"/>
                    <a:pt x="531628" y="590964"/>
                    <a:pt x="563526" y="624634"/>
                  </a:cubicBezTo>
                  <a:cubicBezTo>
                    <a:pt x="595424" y="658304"/>
                    <a:pt x="614757" y="502696"/>
                    <a:pt x="659219" y="539573"/>
                  </a:cubicBezTo>
                  <a:cubicBezTo>
                    <a:pt x="703681" y="576450"/>
                    <a:pt x="768755" y="759597"/>
                    <a:pt x="830298" y="845896"/>
                  </a:cubicBezTo>
                  <a:cubicBezTo>
                    <a:pt x="891841" y="932195"/>
                    <a:pt x="980230" y="1024233"/>
                    <a:pt x="1028477" y="1057369"/>
                  </a:cubicBezTo>
                  <a:cubicBezTo>
                    <a:pt x="1105740" y="1088135"/>
                    <a:pt x="1157808" y="1087299"/>
                    <a:pt x="1171985" y="1092615"/>
                  </a:cubicBezTo>
                </a:path>
              </a:pathLst>
            </a:custGeom>
            <a:noFill/>
            <a:ln w="31750" cap="rnd" cmpd="sng">
              <a:solidFill>
                <a:srgbClr val="E1AD00"/>
              </a:solidFill>
              <a:prstDash val="solid"/>
            </a:ln>
            <a:effectLst>
              <a:outerShdw blurRad="63500" dist="12700" dir="18600000" algn="ctr" rotWithShape="0">
                <a:srgbClr val="FFFCF3"/>
              </a:outerShdw>
            </a:effectLst>
            <a:scene3d>
              <a:camera prst="orthographicFront" fov="0">
                <a:rot lat="0" lon="0" rev="0"/>
              </a:camera>
              <a:lightRig rig="brightRoom" dir="tl">
                <a:rot lat="0" lon="0" rev="8700000"/>
              </a:lightRig>
            </a:scene3d>
            <a:sp3d>
              <a:contourClr>
                <a:schemeClr val="bg1"/>
              </a:contourClr>
            </a:sp3d>
          </p:spPr>
          <p:style>
            <a:lnRef idx="3">
              <a:schemeClr val="accent6"/>
            </a:lnRef>
            <a:fillRef idx="0">
              <a:schemeClr val="accent6"/>
            </a:fillRef>
            <a:effectRef idx="2">
              <a:schemeClr val="accent6"/>
            </a:effectRef>
            <a:fontRef idx="minor">
              <a:schemeClr val="tx1"/>
            </a:fontRef>
          </p:style>
          <p:txBody>
            <a:bodyPr rtlCol="0" anchor="ctr"/>
            <a:lstStyle/>
            <a:p>
              <a:pPr algn="ctr" defTabSz="457200" fontAlgn="base">
                <a:spcBef>
                  <a:spcPct val="0"/>
                </a:spcBef>
                <a:spcAft>
                  <a:spcPct val="0"/>
                </a:spcAft>
              </a:pPr>
              <a:endParaRPr lang="en-US" sz="900" dirty="0">
                <a:solidFill>
                  <a:prstClr val="black"/>
                </a:solidFill>
              </a:endParaRPr>
            </a:p>
          </p:txBody>
        </p:sp>
      </p:grpSp>
      <p:sp>
        <p:nvSpPr>
          <p:cNvPr id="15" name="Segnaposto titolo 1"/>
          <p:cNvSpPr>
            <a:spLocks noGrp="1"/>
          </p:cNvSpPr>
          <p:nvPr>
            <p:ph type="title"/>
          </p:nvPr>
        </p:nvSpPr>
        <p:spPr>
          <a:xfrm>
            <a:off x="1391477" y="0"/>
            <a:ext cx="10657184" cy="908720"/>
          </a:xfrm>
          <a:prstGeom prst="rect">
            <a:avLst/>
          </a:prstGeom>
        </p:spPr>
        <p:txBody>
          <a:bodyPr vert="horz" lIns="91440" tIns="45720" rIns="91440" bIns="45720" rtlCol="0" anchor="ctr">
            <a:noAutofit/>
          </a:bodyPr>
          <a:lstStyle/>
          <a:p>
            <a:r>
              <a:rPr lang="it-IT" dirty="0"/>
              <a:t>Fare clic per modificare lo stile del titolo</a:t>
            </a:r>
          </a:p>
        </p:txBody>
      </p:sp>
      <p:grpSp>
        <p:nvGrpSpPr>
          <p:cNvPr id="4" name="Gruppo 12"/>
          <p:cNvGrpSpPr>
            <a:grpSpLocks noChangeAspect="1"/>
          </p:cNvGrpSpPr>
          <p:nvPr/>
        </p:nvGrpSpPr>
        <p:grpSpPr>
          <a:xfrm>
            <a:off x="47328" y="44712"/>
            <a:ext cx="1133483" cy="792000"/>
            <a:chOff x="2357422" y="1142984"/>
            <a:chExt cx="4564986" cy="4252919"/>
          </a:xfrm>
        </p:grpSpPr>
        <p:pic>
          <p:nvPicPr>
            <p:cNvPr id="16" name="Picture 3" descr="10FA4D2B-0055-441F-861A-B50462FB0A06"/>
            <p:cNvPicPr>
              <a:picLocks noChangeAspect="1" noChangeArrowheads="1"/>
            </p:cNvPicPr>
            <p:nvPr/>
          </p:nvPicPr>
          <p:blipFill>
            <a:blip r:embed="rId27" cstate="print"/>
            <a:srcRect/>
            <a:stretch>
              <a:fillRect/>
            </a:stretch>
          </p:blipFill>
          <p:spPr bwMode="auto">
            <a:xfrm>
              <a:off x="2357422" y="1142984"/>
              <a:ext cx="4282911" cy="4252919"/>
            </a:xfrm>
            <a:prstGeom prst="rect">
              <a:avLst/>
            </a:prstGeom>
            <a:noFill/>
            <a:ln w="9525">
              <a:noFill/>
              <a:miter lim="800000"/>
              <a:headEnd/>
              <a:tailEnd/>
            </a:ln>
          </p:spPr>
        </p:pic>
        <p:sp>
          <p:nvSpPr>
            <p:cNvPr id="17" name="CasellaDiTesto 16"/>
            <p:cNvSpPr txBox="1"/>
            <p:nvPr/>
          </p:nvSpPr>
          <p:spPr>
            <a:xfrm>
              <a:off x="3279465" y="3268294"/>
              <a:ext cx="3642943" cy="991628"/>
            </a:xfrm>
            <a:prstGeom prst="rect">
              <a:avLst/>
            </a:prstGeom>
            <a:noFill/>
          </p:spPr>
          <p:txBody>
            <a:bodyPr wrap="square" rtlCol="0">
              <a:spAutoFit/>
            </a:bodyPr>
            <a:lstStyle/>
            <a:p>
              <a:pPr defTabSz="457200" fontAlgn="base">
                <a:spcBef>
                  <a:spcPct val="0"/>
                </a:spcBef>
                <a:spcAft>
                  <a:spcPct val="0"/>
                </a:spcAft>
              </a:pPr>
              <a:r>
                <a:rPr lang="it-IT" sz="600" spc="100" dirty="0" err="1">
                  <a:solidFill>
                    <a:prstClr val="white">
                      <a:lumMod val="50000"/>
                    </a:prstClr>
                  </a:solidFill>
                  <a:latin typeface="ITC Kabel Std Book" pitchFamily="34" charset="0"/>
                  <a:ea typeface="MS PGothic" pitchFamily="34" charset="-128"/>
                </a:rPr>
                <a:t>Value</a:t>
              </a:r>
              <a:r>
                <a:rPr lang="it-IT" sz="600" spc="100" dirty="0">
                  <a:solidFill>
                    <a:prstClr val="white">
                      <a:lumMod val="50000"/>
                    </a:prstClr>
                  </a:solidFill>
                  <a:latin typeface="ITC Kabel Std Book" pitchFamily="34" charset="0"/>
                  <a:ea typeface="MS PGothic" pitchFamily="34" charset="-128"/>
                </a:rPr>
                <a:t> Life</a:t>
              </a:r>
            </a:p>
          </p:txBody>
        </p:sp>
        <p:pic>
          <p:nvPicPr>
            <p:cNvPr id="18" name="Immagine 17" descr="Vygon-Boaretto.jpg"/>
            <p:cNvPicPr>
              <a:picLocks noChangeAspect="1"/>
            </p:cNvPicPr>
            <p:nvPr/>
          </p:nvPicPr>
          <p:blipFill>
            <a:blip r:embed="rId28" cstate="print"/>
            <a:stretch>
              <a:fillRect/>
            </a:stretch>
          </p:blipFill>
          <p:spPr>
            <a:xfrm>
              <a:off x="2857488" y="2513169"/>
              <a:ext cx="3094682" cy="1058707"/>
            </a:xfrm>
            <a:prstGeom prst="rect">
              <a:avLst/>
            </a:prstGeom>
          </p:spPr>
        </p:pic>
      </p:grpSp>
    </p:spTree>
    <p:extLst>
      <p:ext uri="{BB962C8B-B14F-4D97-AF65-F5344CB8AC3E}">
        <p14:creationId xmlns:p14="http://schemas.microsoft.com/office/powerpoint/2010/main" val="113866116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92" r:id="rId24"/>
    <p:sldLayoutId id="2147483893" r:id="rId25"/>
  </p:sldLayoutIdLst>
  <p:hf hdr="0" ftr="0" dt="0"/>
  <p:txStyles>
    <p:titleStyle>
      <a:lvl1pPr algn="l"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1487488" y="1412776"/>
            <a:ext cx="10492747"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numero diapositiva 5"/>
          <p:cNvSpPr>
            <a:spLocks noGrp="1"/>
          </p:cNvSpPr>
          <p:nvPr>
            <p:ph type="sldNum" sz="quarter" idx="4"/>
          </p:nvPr>
        </p:nvSpPr>
        <p:spPr>
          <a:xfrm>
            <a:off x="9264352" y="64482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base">
              <a:spcBef>
                <a:spcPct val="0"/>
              </a:spcBef>
              <a:spcAft>
                <a:spcPct val="0"/>
              </a:spcAft>
            </a:pPr>
            <a:fld id="{01F82F47-5DC6-47E7-8DE3-D809F68C6BFD}" type="slidenum">
              <a:rPr lang="fr-FR" smtClean="0">
                <a:solidFill>
                  <a:prstClr val="black">
                    <a:tint val="75000"/>
                  </a:prstClr>
                </a:solidFill>
                <a:ea typeface="MS PGothic" pitchFamily="34" charset="-128"/>
              </a:rPr>
              <a:pPr defTabSz="457200" fontAlgn="base">
                <a:spcBef>
                  <a:spcPct val="0"/>
                </a:spcBef>
                <a:spcAft>
                  <a:spcPct val="0"/>
                </a:spcAft>
              </a:pPr>
              <a:t>‹N›</a:t>
            </a:fld>
            <a:endParaRPr lang="fr-FR">
              <a:solidFill>
                <a:prstClr val="black">
                  <a:tint val="75000"/>
                </a:prstClr>
              </a:solidFill>
              <a:ea typeface="MS PGothic" pitchFamily="34" charset="-128"/>
            </a:endParaRPr>
          </a:p>
        </p:txBody>
      </p:sp>
      <p:grpSp>
        <p:nvGrpSpPr>
          <p:cNvPr id="2" name="Gruppo 6"/>
          <p:cNvGrpSpPr/>
          <p:nvPr/>
        </p:nvGrpSpPr>
        <p:grpSpPr>
          <a:xfrm>
            <a:off x="-48683" y="0"/>
            <a:ext cx="1248000" cy="6858000"/>
            <a:chOff x="-36512" y="0"/>
            <a:chExt cx="936000" cy="6858000"/>
          </a:xfrm>
        </p:grpSpPr>
        <p:sp>
          <p:nvSpPr>
            <p:cNvPr id="8" name="Rettangolo 7"/>
            <p:cNvSpPr/>
            <p:nvPr userDrawn="1"/>
          </p:nvSpPr>
          <p:spPr>
            <a:xfrm>
              <a:off x="-36512" y="0"/>
              <a:ext cx="936000" cy="6858000"/>
            </a:xfrm>
            <a:prstGeom prst="rect">
              <a:avLst/>
            </a:prstGeom>
            <a:solidFill>
              <a:srgbClr val="E1AD00"/>
            </a:solidFill>
            <a:ln>
              <a:noFill/>
            </a:ln>
            <a:effectLst>
              <a:innerShdw blurRad="635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it-IT" sz="1800">
                <a:solidFill>
                  <a:prstClr val="white"/>
                </a:solidFill>
              </a:endParaRPr>
            </a:p>
          </p:txBody>
        </p:sp>
        <p:sp>
          <p:nvSpPr>
            <p:cNvPr id="10" name="Figura a mano libera 9"/>
            <p:cNvSpPr>
              <a:spLocks noChangeAspect="1"/>
            </p:cNvSpPr>
            <p:nvPr userDrawn="1"/>
          </p:nvSpPr>
          <p:spPr>
            <a:xfrm>
              <a:off x="77584" y="6453376"/>
              <a:ext cx="750000" cy="360000"/>
            </a:xfrm>
            <a:custGeom>
              <a:avLst/>
              <a:gdLst>
                <a:gd name="connsiteX0" fmla="*/ 0 w 1254642"/>
                <a:gd name="connsiteY0" fmla="*/ 1169582 h 1169582"/>
                <a:gd name="connsiteX1" fmla="*/ 95693 w 1254642"/>
                <a:gd name="connsiteY1" fmla="*/ 1073889 h 1169582"/>
                <a:gd name="connsiteX2" fmla="*/ 202019 w 1254642"/>
                <a:gd name="connsiteY2" fmla="*/ 712382 h 1169582"/>
                <a:gd name="connsiteX3" fmla="*/ 255181 w 1254642"/>
                <a:gd name="connsiteY3" fmla="*/ 202019 h 1169582"/>
                <a:gd name="connsiteX4" fmla="*/ 318977 w 1254642"/>
                <a:gd name="connsiteY4" fmla="*/ 21265 h 1169582"/>
                <a:gd name="connsiteX5" fmla="*/ 467832 w 1254642"/>
                <a:gd name="connsiteY5" fmla="*/ 329609 h 1169582"/>
                <a:gd name="connsiteX6" fmla="*/ 563526 w 1254642"/>
                <a:gd name="connsiteY6" fmla="*/ 616689 h 1169582"/>
                <a:gd name="connsiteX7" fmla="*/ 659219 w 1254642"/>
                <a:gd name="connsiteY7" fmla="*/ 531628 h 1169582"/>
                <a:gd name="connsiteX8" fmla="*/ 882502 w 1254642"/>
                <a:gd name="connsiteY8" fmla="*/ 850605 h 1169582"/>
                <a:gd name="connsiteX9" fmla="*/ 1095153 w 1254642"/>
                <a:gd name="connsiteY9" fmla="*/ 1095154 h 1169582"/>
                <a:gd name="connsiteX10" fmla="*/ 1254642 w 1254642"/>
                <a:gd name="connsiteY10" fmla="*/ 1116419 h 1169582"/>
                <a:gd name="connsiteX0" fmla="*/ 0 w 1254642"/>
                <a:gd name="connsiteY0" fmla="*/ 1189425 h 1189425"/>
                <a:gd name="connsiteX1" fmla="*/ 95693 w 1254642"/>
                <a:gd name="connsiteY1" fmla="*/ 1093732 h 1189425"/>
                <a:gd name="connsiteX2" fmla="*/ 202019 w 1254642"/>
                <a:gd name="connsiteY2" fmla="*/ 732225 h 1189425"/>
                <a:gd name="connsiteX3" fmla="*/ 284102 w 1254642"/>
                <a:gd name="connsiteY3" fmla="*/ 115186 h 1189425"/>
                <a:gd name="connsiteX4" fmla="*/ 318977 w 1254642"/>
                <a:gd name="connsiteY4" fmla="*/ 41108 h 1189425"/>
                <a:gd name="connsiteX5" fmla="*/ 467832 w 1254642"/>
                <a:gd name="connsiteY5" fmla="*/ 349452 h 1189425"/>
                <a:gd name="connsiteX6" fmla="*/ 563526 w 1254642"/>
                <a:gd name="connsiteY6" fmla="*/ 636532 h 1189425"/>
                <a:gd name="connsiteX7" fmla="*/ 659219 w 1254642"/>
                <a:gd name="connsiteY7" fmla="*/ 551471 h 1189425"/>
                <a:gd name="connsiteX8" fmla="*/ 882502 w 1254642"/>
                <a:gd name="connsiteY8" fmla="*/ 870448 h 1189425"/>
                <a:gd name="connsiteX9" fmla="*/ 1095153 w 1254642"/>
                <a:gd name="connsiteY9" fmla="*/ 1114997 h 1189425"/>
                <a:gd name="connsiteX10" fmla="*/ 1254642 w 1254642"/>
                <a:gd name="connsiteY10" fmla="*/ 1136262 h 1189425"/>
                <a:gd name="connsiteX0" fmla="*/ 0 w 1254642"/>
                <a:gd name="connsiteY0" fmla="*/ 1185024 h 1185024"/>
                <a:gd name="connsiteX1" fmla="*/ 95693 w 1254642"/>
                <a:gd name="connsiteY1" fmla="*/ 1089331 h 1185024"/>
                <a:gd name="connsiteX2" fmla="*/ 202019 w 1254642"/>
                <a:gd name="connsiteY2" fmla="*/ 727824 h 1185024"/>
                <a:gd name="connsiteX3" fmla="*/ 284102 w 1254642"/>
                <a:gd name="connsiteY3" fmla="*/ 110785 h 1185024"/>
                <a:gd name="connsiteX4" fmla="*/ 378803 w 1254642"/>
                <a:gd name="connsiteY4" fmla="*/ 63114 h 1185024"/>
                <a:gd name="connsiteX5" fmla="*/ 467832 w 1254642"/>
                <a:gd name="connsiteY5" fmla="*/ 345051 h 1185024"/>
                <a:gd name="connsiteX6" fmla="*/ 563526 w 1254642"/>
                <a:gd name="connsiteY6" fmla="*/ 632131 h 1185024"/>
                <a:gd name="connsiteX7" fmla="*/ 659219 w 1254642"/>
                <a:gd name="connsiteY7" fmla="*/ 547070 h 1185024"/>
                <a:gd name="connsiteX8" fmla="*/ 882502 w 1254642"/>
                <a:gd name="connsiteY8" fmla="*/ 866047 h 1185024"/>
                <a:gd name="connsiteX9" fmla="*/ 1095153 w 1254642"/>
                <a:gd name="connsiteY9" fmla="*/ 1110596 h 1185024"/>
                <a:gd name="connsiteX10" fmla="*/ 1254642 w 1254642"/>
                <a:gd name="connsiteY10" fmla="*/ 1131861 h 1185024"/>
                <a:gd name="connsiteX0" fmla="*/ 0 w 1254642"/>
                <a:gd name="connsiteY0" fmla="*/ 1177527 h 1177527"/>
                <a:gd name="connsiteX1" fmla="*/ 95693 w 1254642"/>
                <a:gd name="connsiteY1" fmla="*/ 1081834 h 1177527"/>
                <a:gd name="connsiteX2" fmla="*/ 189402 w 1254642"/>
                <a:gd name="connsiteY2" fmla="*/ 675344 h 1177527"/>
                <a:gd name="connsiteX3" fmla="*/ 284102 w 1254642"/>
                <a:gd name="connsiteY3" fmla="*/ 103288 h 1177527"/>
                <a:gd name="connsiteX4" fmla="*/ 378803 w 1254642"/>
                <a:gd name="connsiteY4" fmla="*/ 55617 h 1177527"/>
                <a:gd name="connsiteX5" fmla="*/ 467832 w 1254642"/>
                <a:gd name="connsiteY5" fmla="*/ 337554 h 1177527"/>
                <a:gd name="connsiteX6" fmla="*/ 563526 w 1254642"/>
                <a:gd name="connsiteY6" fmla="*/ 624634 h 1177527"/>
                <a:gd name="connsiteX7" fmla="*/ 659219 w 1254642"/>
                <a:gd name="connsiteY7" fmla="*/ 539573 h 1177527"/>
                <a:gd name="connsiteX8" fmla="*/ 882502 w 1254642"/>
                <a:gd name="connsiteY8" fmla="*/ 858550 h 1177527"/>
                <a:gd name="connsiteX9" fmla="*/ 1095153 w 1254642"/>
                <a:gd name="connsiteY9" fmla="*/ 1103099 h 1177527"/>
                <a:gd name="connsiteX10" fmla="*/ 1254642 w 1254642"/>
                <a:gd name="connsiteY10" fmla="*/ 1124364 h 1177527"/>
                <a:gd name="connsiteX0" fmla="*/ 0 w 1254642"/>
                <a:gd name="connsiteY0" fmla="*/ 1177527 h 1177527"/>
                <a:gd name="connsiteX1" fmla="*/ 119590 w 1254642"/>
                <a:gd name="connsiteY1" fmla="*/ 1022123 h 1177527"/>
                <a:gd name="connsiteX2" fmla="*/ 189402 w 1254642"/>
                <a:gd name="connsiteY2" fmla="*/ 675344 h 1177527"/>
                <a:gd name="connsiteX3" fmla="*/ 284102 w 1254642"/>
                <a:gd name="connsiteY3" fmla="*/ 103288 h 1177527"/>
                <a:gd name="connsiteX4" fmla="*/ 378803 w 1254642"/>
                <a:gd name="connsiteY4" fmla="*/ 55617 h 1177527"/>
                <a:gd name="connsiteX5" fmla="*/ 467832 w 1254642"/>
                <a:gd name="connsiteY5" fmla="*/ 337554 h 1177527"/>
                <a:gd name="connsiteX6" fmla="*/ 563526 w 1254642"/>
                <a:gd name="connsiteY6" fmla="*/ 624634 h 1177527"/>
                <a:gd name="connsiteX7" fmla="*/ 659219 w 1254642"/>
                <a:gd name="connsiteY7" fmla="*/ 539573 h 1177527"/>
                <a:gd name="connsiteX8" fmla="*/ 882502 w 1254642"/>
                <a:gd name="connsiteY8" fmla="*/ 858550 h 1177527"/>
                <a:gd name="connsiteX9" fmla="*/ 1095153 w 1254642"/>
                <a:gd name="connsiteY9" fmla="*/ 1103099 h 1177527"/>
                <a:gd name="connsiteX10" fmla="*/ 1254642 w 1254642"/>
                <a:gd name="connsiteY10" fmla="*/ 1124364 h 1177527"/>
                <a:gd name="connsiteX0" fmla="*/ 0 w 1254642"/>
                <a:gd name="connsiteY0" fmla="*/ 1127860 h 1147401"/>
                <a:gd name="connsiteX1" fmla="*/ 119590 w 1254642"/>
                <a:gd name="connsiteY1" fmla="*/ 1022123 h 1147401"/>
                <a:gd name="connsiteX2" fmla="*/ 189402 w 1254642"/>
                <a:gd name="connsiteY2" fmla="*/ 675344 h 1147401"/>
                <a:gd name="connsiteX3" fmla="*/ 284102 w 1254642"/>
                <a:gd name="connsiteY3" fmla="*/ 103288 h 1147401"/>
                <a:gd name="connsiteX4" fmla="*/ 378803 w 1254642"/>
                <a:gd name="connsiteY4" fmla="*/ 55617 h 1147401"/>
                <a:gd name="connsiteX5" fmla="*/ 467832 w 1254642"/>
                <a:gd name="connsiteY5" fmla="*/ 337554 h 1147401"/>
                <a:gd name="connsiteX6" fmla="*/ 563526 w 1254642"/>
                <a:gd name="connsiteY6" fmla="*/ 624634 h 1147401"/>
                <a:gd name="connsiteX7" fmla="*/ 659219 w 1254642"/>
                <a:gd name="connsiteY7" fmla="*/ 539573 h 1147401"/>
                <a:gd name="connsiteX8" fmla="*/ 882502 w 1254642"/>
                <a:gd name="connsiteY8" fmla="*/ 858550 h 1147401"/>
                <a:gd name="connsiteX9" fmla="*/ 1095153 w 1254642"/>
                <a:gd name="connsiteY9" fmla="*/ 1103099 h 1147401"/>
                <a:gd name="connsiteX10" fmla="*/ 1254642 w 1254642"/>
                <a:gd name="connsiteY10" fmla="*/ 1124364 h 1147401"/>
                <a:gd name="connsiteX0" fmla="*/ 34309 w 1288951"/>
                <a:gd name="connsiteY0" fmla="*/ 1127860 h 1147401"/>
                <a:gd name="connsiteX1" fmla="*/ 19932 w 1288951"/>
                <a:gd name="connsiteY1" fmla="*/ 1103605 h 1147401"/>
                <a:gd name="connsiteX2" fmla="*/ 153899 w 1288951"/>
                <a:gd name="connsiteY2" fmla="*/ 1022123 h 1147401"/>
                <a:gd name="connsiteX3" fmla="*/ 223711 w 1288951"/>
                <a:gd name="connsiteY3" fmla="*/ 675344 h 1147401"/>
                <a:gd name="connsiteX4" fmla="*/ 318411 w 1288951"/>
                <a:gd name="connsiteY4" fmla="*/ 103288 h 1147401"/>
                <a:gd name="connsiteX5" fmla="*/ 413112 w 1288951"/>
                <a:gd name="connsiteY5" fmla="*/ 55617 h 1147401"/>
                <a:gd name="connsiteX6" fmla="*/ 502141 w 1288951"/>
                <a:gd name="connsiteY6" fmla="*/ 337554 h 1147401"/>
                <a:gd name="connsiteX7" fmla="*/ 597835 w 1288951"/>
                <a:gd name="connsiteY7" fmla="*/ 624634 h 1147401"/>
                <a:gd name="connsiteX8" fmla="*/ 693528 w 1288951"/>
                <a:gd name="connsiteY8" fmla="*/ 539573 h 1147401"/>
                <a:gd name="connsiteX9" fmla="*/ 916811 w 1288951"/>
                <a:gd name="connsiteY9" fmla="*/ 858550 h 1147401"/>
                <a:gd name="connsiteX10" fmla="*/ 1129462 w 1288951"/>
                <a:gd name="connsiteY10" fmla="*/ 1103099 h 1147401"/>
                <a:gd name="connsiteX11" fmla="*/ 1288951 w 1288951"/>
                <a:gd name="connsiteY11" fmla="*/ 1124364 h 1147401"/>
                <a:gd name="connsiteX0" fmla="*/ 19932 w 1274574"/>
                <a:gd name="connsiteY0" fmla="*/ 1127860 h 1147401"/>
                <a:gd name="connsiteX1" fmla="*/ 19932 w 1274574"/>
                <a:gd name="connsiteY1" fmla="*/ 1092614 h 1147401"/>
                <a:gd name="connsiteX2" fmla="*/ 139522 w 1274574"/>
                <a:gd name="connsiteY2" fmla="*/ 1022123 h 1147401"/>
                <a:gd name="connsiteX3" fmla="*/ 209334 w 1274574"/>
                <a:gd name="connsiteY3" fmla="*/ 675344 h 1147401"/>
                <a:gd name="connsiteX4" fmla="*/ 304034 w 1274574"/>
                <a:gd name="connsiteY4" fmla="*/ 103288 h 1147401"/>
                <a:gd name="connsiteX5" fmla="*/ 398735 w 1274574"/>
                <a:gd name="connsiteY5" fmla="*/ 55617 h 1147401"/>
                <a:gd name="connsiteX6" fmla="*/ 487764 w 1274574"/>
                <a:gd name="connsiteY6" fmla="*/ 337554 h 1147401"/>
                <a:gd name="connsiteX7" fmla="*/ 583458 w 1274574"/>
                <a:gd name="connsiteY7" fmla="*/ 624634 h 1147401"/>
                <a:gd name="connsiteX8" fmla="*/ 679151 w 1274574"/>
                <a:gd name="connsiteY8" fmla="*/ 539573 h 1147401"/>
                <a:gd name="connsiteX9" fmla="*/ 902434 w 1274574"/>
                <a:gd name="connsiteY9" fmla="*/ 858550 h 1147401"/>
                <a:gd name="connsiteX10" fmla="*/ 1115085 w 1274574"/>
                <a:gd name="connsiteY10" fmla="*/ 1103099 h 1147401"/>
                <a:gd name="connsiteX11" fmla="*/ 1274574 w 1274574"/>
                <a:gd name="connsiteY11" fmla="*/ 1124364 h 1147401"/>
                <a:gd name="connsiteX0" fmla="*/ 2396 w 1615809"/>
                <a:gd name="connsiteY0" fmla="*/ 1092614 h 1147401"/>
                <a:gd name="connsiteX1" fmla="*/ 361167 w 1615809"/>
                <a:gd name="connsiteY1" fmla="*/ 1092614 h 1147401"/>
                <a:gd name="connsiteX2" fmla="*/ 480757 w 1615809"/>
                <a:gd name="connsiteY2" fmla="*/ 1022123 h 1147401"/>
                <a:gd name="connsiteX3" fmla="*/ 550569 w 1615809"/>
                <a:gd name="connsiteY3" fmla="*/ 675344 h 1147401"/>
                <a:gd name="connsiteX4" fmla="*/ 645269 w 1615809"/>
                <a:gd name="connsiteY4" fmla="*/ 103288 h 1147401"/>
                <a:gd name="connsiteX5" fmla="*/ 739970 w 1615809"/>
                <a:gd name="connsiteY5" fmla="*/ 55617 h 1147401"/>
                <a:gd name="connsiteX6" fmla="*/ 828999 w 1615809"/>
                <a:gd name="connsiteY6" fmla="*/ 337554 h 1147401"/>
                <a:gd name="connsiteX7" fmla="*/ 924693 w 1615809"/>
                <a:gd name="connsiteY7" fmla="*/ 624634 h 1147401"/>
                <a:gd name="connsiteX8" fmla="*/ 1020386 w 1615809"/>
                <a:gd name="connsiteY8" fmla="*/ 539573 h 1147401"/>
                <a:gd name="connsiteX9" fmla="*/ 1243669 w 1615809"/>
                <a:gd name="connsiteY9" fmla="*/ 858550 h 1147401"/>
                <a:gd name="connsiteX10" fmla="*/ 1456320 w 1615809"/>
                <a:gd name="connsiteY10" fmla="*/ 1103099 h 1147401"/>
                <a:gd name="connsiteX11" fmla="*/ 1615809 w 1615809"/>
                <a:gd name="connsiteY11" fmla="*/ 1124364 h 1147401"/>
                <a:gd name="connsiteX0" fmla="*/ 260920 w 1874333"/>
                <a:gd name="connsiteY0" fmla="*/ 1092614 h 1147401"/>
                <a:gd name="connsiteX1" fmla="*/ 619691 w 1874333"/>
                <a:gd name="connsiteY1" fmla="*/ 1092614 h 1147401"/>
                <a:gd name="connsiteX2" fmla="*/ 739281 w 1874333"/>
                <a:gd name="connsiteY2" fmla="*/ 1022123 h 1147401"/>
                <a:gd name="connsiteX3" fmla="*/ 809093 w 1874333"/>
                <a:gd name="connsiteY3" fmla="*/ 675344 h 1147401"/>
                <a:gd name="connsiteX4" fmla="*/ 903793 w 1874333"/>
                <a:gd name="connsiteY4" fmla="*/ 103288 h 1147401"/>
                <a:gd name="connsiteX5" fmla="*/ 998494 w 1874333"/>
                <a:gd name="connsiteY5" fmla="*/ 55617 h 1147401"/>
                <a:gd name="connsiteX6" fmla="*/ 1087523 w 1874333"/>
                <a:gd name="connsiteY6" fmla="*/ 337554 h 1147401"/>
                <a:gd name="connsiteX7" fmla="*/ 1183217 w 1874333"/>
                <a:gd name="connsiteY7" fmla="*/ 624634 h 1147401"/>
                <a:gd name="connsiteX8" fmla="*/ 1278910 w 1874333"/>
                <a:gd name="connsiteY8" fmla="*/ 539573 h 1147401"/>
                <a:gd name="connsiteX9" fmla="*/ 1502193 w 1874333"/>
                <a:gd name="connsiteY9" fmla="*/ 858550 h 1147401"/>
                <a:gd name="connsiteX10" fmla="*/ 1714844 w 1874333"/>
                <a:gd name="connsiteY10" fmla="*/ 1103099 h 1147401"/>
                <a:gd name="connsiteX11" fmla="*/ 1874333 w 1874333"/>
                <a:gd name="connsiteY11" fmla="*/ 1124364 h 1147401"/>
                <a:gd name="connsiteX0" fmla="*/ 920845 w 2534258"/>
                <a:gd name="connsiteY0" fmla="*/ 1092614 h 1147401"/>
                <a:gd name="connsiteX1" fmla="*/ 59795 w 2534258"/>
                <a:gd name="connsiteY1" fmla="*/ 1092614 h 1147401"/>
                <a:gd name="connsiteX2" fmla="*/ 1279616 w 2534258"/>
                <a:gd name="connsiteY2" fmla="*/ 1092614 h 1147401"/>
                <a:gd name="connsiteX3" fmla="*/ 1399206 w 2534258"/>
                <a:gd name="connsiteY3" fmla="*/ 1022123 h 1147401"/>
                <a:gd name="connsiteX4" fmla="*/ 1469018 w 2534258"/>
                <a:gd name="connsiteY4" fmla="*/ 675344 h 1147401"/>
                <a:gd name="connsiteX5" fmla="*/ 1563718 w 2534258"/>
                <a:gd name="connsiteY5" fmla="*/ 103288 h 1147401"/>
                <a:gd name="connsiteX6" fmla="*/ 1658419 w 2534258"/>
                <a:gd name="connsiteY6" fmla="*/ 55617 h 1147401"/>
                <a:gd name="connsiteX7" fmla="*/ 1747448 w 2534258"/>
                <a:gd name="connsiteY7" fmla="*/ 337554 h 1147401"/>
                <a:gd name="connsiteX8" fmla="*/ 1843142 w 2534258"/>
                <a:gd name="connsiteY8" fmla="*/ 624634 h 1147401"/>
                <a:gd name="connsiteX9" fmla="*/ 1938835 w 2534258"/>
                <a:gd name="connsiteY9" fmla="*/ 539573 h 1147401"/>
                <a:gd name="connsiteX10" fmla="*/ 2162118 w 2534258"/>
                <a:gd name="connsiteY10" fmla="*/ 858550 h 1147401"/>
                <a:gd name="connsiteX11" fmla="*/ 2374769 w 2534258"/>
                <a:gd name="connsiteY11" fmla="*/ 1103099 h 1147401"/>
                <a:gd name="connsiteX12" fmla="*/ 2534258 w 2534258"/>
                <a:gd name="connsiteY12" fmla="*/ 1124364 h 1147401"/>
                <a:gd name="connsiteX0" fmla="*/ 0 w 2474463"/>
                <a:gd name="connsiteY0" fmla="*/ 1092614 h 1147401"/>
                <a:gd name="connsiteX1" fmla="*/ 1219821 w 2474463"/>
                <a:gd name="connsiteY1" fmla="*/ 1092614 h 1147401"/>
                <a:gd name="connsiteX2" fmla="*/ 1339411 w 2474463"/>
                <a:gd name="connsiteY2" fmla="*/ 1022123 h 1147401"/>
                <a:gd name="connsiteX3" fmla="*/ 1409223 w 2474463"/>
                <a:gd name="connsiteY3" fmla="*/ 675344 h 1147401"/>
                <a:gd name="connsiteX4" fmla="*/ 1503923 w 2474463"/>
                <a:gd name="connsiteY4" fmla="*/ 103288 h 1147401"/>
                <a:gd name="connsiteX5" fmla="*/ 1598624 w 2474463"/>
                <a:gd name="connsiteY5" fmla="*/ 55617 h 1147401"/>
                <a:gd name="connsiteX6" fmla="*/ 1687653 w 2474463"/>
                <a:gd name="connsiteY6" fmla="*/ 337554 h 1147401"/>
                <a:gd name="connsiteX7" fmla="*/ 1783347 w 2474463"/>
                <a:gd name="connsiteY7" fmla="*/ 624634 h 1147401"/>
                <a:gd name="connsiteX8" fmla="*/ 1879040 w 2474463"/>
                <a:gd name="connsiteY8" fmla="*/ 539573 h 1147401"/>
                <a:gd name="connsiteX9" fmla="*/ 2102323 w 2474463"/>
                <a:gd name="connsiteY9" fmla="*/ 858550 h 1147401"/>
                <a:gd name="connsiteX10" fmla="*/ 2314974 w 2474463"/>
                <a:gd name="connsiteY10" fmla="*/ 1103099 h 1147401"/>
                <a:gd name="connsiteX11" fmla="*/ 2474463 w 2474463"/>
                <a:gd name="connsiteY11" fmla="*/ 1124364 h 1147401"/>
                <a:gd name="connsiteX0" fmla="*/ 0 w 2474463"/>
                <a:gd name="connsiteY0" fmla="*/ 1092614 h 1162159"/>
                <a:gd name="connsiteX1" fmla="*/ 1219821 w 2474463"/>
                <a:gd name="connsiteY1" fmla="*/ 1092614 h 1162159"/>
                <a:gd name="connsiteX2" fmla="*/ 1409223 w 2474463"/>
                <a:gd name="connsiteY2" fmla="*/ 675344 h 1162159"/>
                <a:gd name="connsiteX3" fmla="*/ 1503923 w 2474463"/>
                <a:gd name="connsiteY3" fmla="*/ 103288 h 1162159"/>
                <a:gd name="connsiteX4" fmla="*/ 1598624 w 2474463"/>
                <a:gd name="connsiteY4" fmla="*/ 55617 h 1162159"/>
                <a:gd name="connsiteX5" fmla="*/ 1687653 w 2474463"/>
                <a:gd name="connsiteY5" fmla="*/ 337554 h 1162159"/>
                <a:gd name="connsiteX6" fmla="*/ 1783347 w 2474463"/>
                <a:gd name="connsiteY6" fmla="*/ 624634 h 1162159"/>
                <a:gd name="connsiteX7" fmla="*/ 1879040 w 2474463"/>
                <a:gd name="connsiteY7" fmla="*/ 539573 h 1162159"/>
                <a:gd name="connsiteX8" fmla="*/ 2102323 w 2474463"/>
                <a:gd name="connsiteY8" fmla="*/ 858550 h 1162159"/>
                <a:gd name="connsiteX9" fmla="*/ 2314974 w 2474463"/>
                <a:gd name="connsiteY9" fmla="*/ 1103099 h 1162159"/>
                <a:gd name="connsiteX10" fmla="*/ 2474463 w 2474463"/>
                <a:gd name="connsiteY10" fmla="*/ 1124364 h 1162159"/>
                <a:gd name="connsiteX0" fmla="*/ 0 w 2474463"/>
                <a:gd name="connsiteY0" fmla="*/ 1092614 h 1162159"/>
                <a:gd name="connsiteX1" fmla="*/ 1219821 w 2474463"/>
                <a:gd name="connsiteY1" fmla="*/ 1092614 h 1162159"/>
                <a:gd name="connsiteX2" fmla="*/ 1339411 w 2474463"/>
                <a:gd name="connsiteY2" fmla="*/ 1022123 h 1162159"/>
                <a:gd name="connsiteX3" fmla="*/ 1409223 w 2474463"/>
                <a:gd name="connsiteY3" fmla="*/ 675344 h 1162159"/>
                <a:gd name="connsiteX4" fmla="*/ 1503923 w 2474463"/>
                <a:gd name="connsiteY4" fmla="*/ 103288 h 1162159"/>
                <a:gd name="connsiteX5" fmla="*/ 1598624 w 2474463"/>
                <a:gd name="connsiteY5" fmla="*/ 55617 h 1162159"/>
                <a:gd name="connsiteX6" fmla="*/ 1687653 w 2474463"/>
                <a:gd name="connsiteY6" fmla="*/ 337554 h 1162159"/>
                <a:gd name="connsiteX7" fmla="*/ 1783347 w 2474463"/>
                <a:gd name="connsiteY7" fmla="*/ 624634 h 1162159"/>
                <a:gd name="connsiteX8" fmla="*/ 1879040 w 2474463"/>
                <a:gd name="connsiteY8" fmla="*/ 539573 h 1162159"/>
                <a:gd name="connsiteX9" fmla="*/ 2102323 w 2474463"/>
                <a:gd name="connsiteY9" fmla="*/ 858550 h 1162159"/>
                <a:gd name="connsiteX10" fmla="*/ 2314974 w 2474463"/>
                <a:gd name="connsiteY10" fmla="*/ 1103099 h 1162159"/>
                <a:gd name="connsiteX11" fmla="*/ 2474463 w 2474463"/>
                <a:gd name="connsiteY11" fmla="*/ 1124364 h 1162159"/>
                <a:gd name="connsiteX0" fmla="*/ 0 w 2474463"/>
                <a:gd name="connsiteY0" fmla="*/ 1092614 h 1162159"/>
                <a:gd name="connsiteX1" fmla="*/ 1219821 w 2474463"/>
                <a:gd name="connsiteY1" fmla="*/ 1092614 h 1162159"/>
                <a:gd name="connsiteX2" fmla="*/ 1339411 w 2474463"/>
                <a:gd name="connsiteY2" fmla="*/ 1022123 h 1162159"/>
                <a:gd name="connsiteX3" fmla="*/ 1409223 w 2474463"/>
                <a:gd name="connsiteY3" fmla="*/ 675344 h 1162159"/>
                <a:gd name="connsiteX4" fmla="*/ 1503923 w 2474463"/>
                <a:gd name="connsiteY4" fmla="*/ 103288 h 1162159"/>
                <a:gd name="connsiteX5" fmla="*/ 1598624 w 2474463"/>
                <a:gd name="connsiteY5" fmla="*/ 55617 h 1162159"/>
                <a:gd name="connsiteX6" fmla="*/ 1687653 w 2474463"/>
                <a:gd name="connsiteY6" fmla="*/ 337554 h 1162159"/>
                <a:gd name="connsiteX7" fmla="*/ 1783347 w 2474463"/>
                <a:gd name="connsiteY7" fmla="*/ 624634 h 1162159"/>
                <a:gd name="connsiteX8" fmla="*/ 1879040 w 2474463"/>
                <a:gd name="connsiteY8" fmla="*/ 539573 h 1162159"/>
                <a:gd name="connsiteX9" fmla="*/ 2102323 w 2474463"/>
                <a:gd name="connsiteY9" fmla="*/ 858550 h 1162159"/>
                <a:gd name="connsiteX10" fmla="*/ 2314974 w 2474463"/>
                <a:gd name="connsiteY10" fmla="*/ 1103099 h 1162159"/>
                <a:gd name="connsiteX11" fmla="*/ 2474463 w 2474463"/>
                <a:gd name="connsiteY11" fmla="*/ 1124364 h 1162159"/>
                <a:gd name="connsiteX0" fmla="*/ 0 w 2474463"/>
                <a:gd name="connsiteY0" fmla="*/ 1092614 h 1162159"/>
                <a:gd name="connsiteX1" fmla="*/ 1219821 w 2474463"/>
                <a:gd name="connsiteY1" fmla="*/ 1092614 h 1162159"/>
                <a:gd name="connsiteX2" fmla="*/ 1339411 w 2474463"/>
                <a:gd name="connsiteY2" fmla="*/ 1022123 h 1162159"/>
                <a:gd name="connsiteX3" fmla="*/ 1409223 w 2474463"/>
                <a:gd name="connsiteY3" fmla="*/ 675344 h 1162159"/>
                <a:gd name="connsiteX4" fmla="*/ 1503923 w 2474463"/>
                <a:gd name="connsiteY4" fmla="*/ 103288 h 1162159"/>
                <a:gd name="connsiteX5" fmla="*/ 1598624 w 2474463"/>
                <a:gd name="connsiteY5" fmla="*/ 55617 h 1162159"/>
                <a:gd name="connsiteX6" fmla="*/ 1687653 w 2474463"/>
                <a:gd name="connsiteY6" fmla="*/ 337554 h 1162159"/>
                <a:gd name="connsiteX7" fmla="*/ 1783347 w 2474463"/>
                <a:gd name="connsiteY7" fmla="*/ 624634 h 1162159"/>
                <a:gd name="connsiteX8" fmla="*/ 1879040 w 2474463"/>
                <a:gd name="connsiteY8" fmla="*/ 539573 h 1162159"/>
                <a:gd name="connsiteX9" fmla="*/ 2102323 w 2474463"/>
                <a:gd name="connsiteY9" fmla="*/ 858550 h 1162159"/>
                <a:gd name="connsiteX10" fmla="*/ 2314974 w 2474463"/>
                <a:gd name="connsiteY10" fmla="*/ 1103099 h 1162159"/>
                <a:gd name="connsiteX11" fmla="*/ 2474463 w 2474463"/>
                <a:gd name="connsiteY11" fmla="*/ 1124364 h 1162159"/>
                <a:gd name="connsiteX0" fmla="*/ 0 w 2474463"/>
                <a:gd name="connsiteY0" fmla="*/ 1092614 h 1147401"/>
                <a:gd name="connsiteX1" fmla="*/ 1219821 w 2474463"/>
                <a:gd name="connsiteY1" fmla="*/ 1092614 h 1147401"/>
                <a:gd name="connsiteX2" fmla="*/ 1339411 w 2474463"/>
                <a:gd name="connsiteY2" fmla="*/ 1022123 h 1147401"/>
                <a:gd name="connsiteX3" fmla="*/ 1409223 w 2474463"/>
                <a:gd name="connsiteY3" fmla="*/ 675344 h 1147401"/>
                <a:gd name="connsiteX4" fmla="*/ 1503923 w 2474463"/>
                <a:gd name="connsiteY4" fmla="*/ 103288 h 1147401"/>
                <a:gd name="connsiteX5" fmla="*/ 1598624 w 2474463"/>
                <a:gd name="connsiteY5" fmla="*/ 55617 h 1147401"/>
                <a:gd name="connsiteX6" fmla="*/ 1687653 w 2474463"/>
                <a:gd name="connsiteY6" fmla="*/ 337554 h 1147401"/>
                <a:gd name="connsiteX7" fmla="*/ 1783347 w 2474463"/>
                <a:gd name="connsiteY7" fmla="*/ 624634 h 1147401"/>
                <a:gd name="connsiteX8" fmla="*/ 1879040 w 2474463"/>
                <a:gd name="connsiteY8" fmla="*/ 539573 h 1147401"/>
                <a:gd name="connsiteX9" fmla="*/ 2102323 w 2474463"/>
                <a:gd name="connsiteY9" fmla="*/ 858550 h 1147401"/>
                <a:gd name="connsiteX10" fmla="*/ 2314974 w 2474463"/>
                <a:gd name="connsiteY10" fmla="*/ 1103099 h 1147401"/>
                <a:gd name="connsiteX11" fmla="*/ 2474463 w 2474463"/>
                <a:gd name="connsiteY11" fmla="*/ 1124364 h 1147401"/>
                <a:gd name="connsiteX0" fmla="*/ 0 w 2474463"/>
                <a:gd name="connsiteY0" fmla="*/ 1092614 h 1124364"/>
                <a:gd name="connsiteX1" fmla="*/ 1219821 w 2474463"/>
                <a:gd name="connsiteY1" fmla="*/ 1092614 h 1124364"/>
                <a:gd name="connsiteX2" fmla="*/ 1339411 w 2474463"/>
                <a:gd name="connsiteY2" fmla="*/ 1022123 h 1124364"/>
                <a:gd name="connsiteX3" fmla="*/ 1409223 w 2474463"/>
                <a:gd name="connsiteY3" fmla="*/ 675344 h 1124364"/>
                <a:gd name="connsiteX4" fmla="*/ 1503923 w 2474463"/>
                <a:gd name="connsiteY4" fmla="*/ 103288 h 1124364"/>
                <a:gd name="connsiteX5" fmla="*/ 1598624 w 2474463"/>
                <a:gd name="connsiteY5" fmla="*/ 55617 h 1124364"/>
                <a:gd name="connsiteX6" fmla="*/ 1687653 w 2474463"/>
                <a:gd name="connsiteY6" fmla="*/ 337554 h 1124364"/>
                <a:gd name="connsiteX7" fmla="*/ 1783347 w 2474463"/>
                <a:gd name="connsiteY7" fmla="*/ 624634 h 1124364"/>
                <a:gd name="connsiteX8" fmla="*/ 1879040 w 2474463"/>
                <a:gd name="connsiteY8" fmla="*/ 539573 h 1124364"/>
                <a:gd name="connsiteX9" fmla="*/ 2102323 w 2474463"/>
                <a:gd name="connsiteY9" fmla="*/ 858550 h 1124364"/>
                <a:gd name="connsiteX10" fmla="*/ 2272216 w 2474463"/>
                <a:gd name="connsiteY10" fmla="*/ 1057369 h 1124364"/>
                <a:gd name="connsiteX11" fmla="*/ 2474463 w 2474463"/>
                <a:gd name="connsiteY11" fmla="*/ 1124364 h 1124364"/>
                <a:gd name="connsiteX0" fmla="*/ 0 w 2415724"/>
                <a:gd name="connsiteY0" fmla="*/ 1092614 h 1109339"/>
                <a:gd name="connsiteX1" fmla="*/ 1219821 w 2415724"/>
                <a:gd name="connsiteY1" fmla="*/ 1092614 h 1109339"/>
                <a:gd name="connsiteX2" fmla="*/ 1339411 w 2415724"/>
                <a:gd name="connsiteY2" fmla="*/ 1022123 h 1109339"/>
                <a:gd name="connsiteX3" fmla="*/ 1409223 w 2415724"/>
                <a:gd name="connsiteY3" fmla="*/ 675344 h 1109339"/>
                <a:gd name="connsiteX4" fmla="*/ 1503923 w 2415724"/>
                <a:gd name="connsiteY4" fmla="*/ 103288 h 1109339"/>
                <a:gd name="connsiteX5" fmla="*/ 1598624 w 2415724"/>
                <a:gd name="connsiteY5" fmla="*/ 55617 h 1109339"/>
                <a:gd name="connsiteX6" fmla="*/ 1687653 w 2415724"/>
                <a:gd name="connsiteY6" fmla="*/ 337554 h 1109339"/>
                <a:gd name="connsiteX7" fmla="*/ 1783347 w 2415724"/>
                <a:gd name="connsiteY7" fmla="*/ 624634 h 1109339"/>
                <a:gd name="connsiteX8" fmla="*/ 1879040 w 2415724"/>
                <a:gd name="connsiteY8" fmla="*/ 539573 h 1109339"/>
                <a:gd name="connsiteX9" fmla="*/ 2102323 w 2415724"/>
                <a:gd name="connsiteY9" fmla="*/ 858550 h 1109339"/>
                <a:gd name="connsiteX10" fmla="*/ 2272216 w 2415724"/>
                <a:gd name="connsiteY10" fmla="*/ 1057369 h 1109339"/>
                <a:gd name="connsiteX11" fmla="*/ 2415724 w 2415724"/>
                <a:gd name="connsiteY11" fmla="*/ 1057369 h 1109339"/>
                <a:gd name="connsiteX0" fmla="*/ 0 w 2415724"/>
                <a:gd name="connsiteY0" fmla="*/ 1092614 h 1092614"/>
                <a:gd name="connsiteX1" fmla="*/ 1219821 w 2415724"/>
                <a:gd name="connsiteY1" fmla="*/ 1092614 h 1092614"/>
                <a:gd name="connsiteX2" fmla="*/ 1339411 w 2415724"/>
                <a:gd name="connsiteY2" fmla="*/ 1022123 h 1092614"/>
                <a:gd name="connsiteX3" fmla="*/ 1409223 w 2415724"/>
                <a:gd name="connsiteY3" fmla="*/ 675344 h 1092614"/>
                <a:gd name="connsiteX4" fmla="*/ 1503923 w 2415724"/>
                <a:gd name="connsiteY4" fmla="*/ 103288 h 1092614"/>
                <a:gd name="connsiteX5" fmla="*/ 1598624 w 2415724"/>
                <a:gd name="connsiteY5" fmla="*/ 55617 h 1092614"/>
                <a:gd name="connsiteX6" fmla="*/ 1687653 w 2415724"/>
                <a:gd name="connsiteY6" fmla="*/ 337554 h 1092614"/>
                <a:gd name="connsiteX7" fmla="*/ 1783347 w 2415724"/>
                <a:gd name="connsiteY7" fmla="*/ 624634 h 1092614"/>
                <a:gd name="connsiteX8" fmla="*/ 1879040 w 2415724"/>
                <a:gd name="connsiteY8" fmla="*/ 539573 h 1092614"/>
                <a:gd name="connsiteX9" fmla="*/ 2102323 w 2415724"/>
                <a:gd name="connsiteY9" fmla="*/ 858550 h 1092614"/>
                <a:gd name="connsiteX10" fmla="*/ 2272216 w 2415724"/>
                <a:gd name="connsiteY10" fmla="*/ 1057369 h 1092614"/>
                <a:gd name="connsiteX11" fmla="*/ 2415724 w 2415724"/>
                <a:gd name="connsiteY11" fmla="*/ 1057369 h 1092614"/>
                <a:gd name="connsiteX0" fmla="*/ 0 w 2391806"/>
                <a:gd name="connsiteY0" fmla="*/ 1092614 h 1092614"/>
                <a:gd name="connsiteX1" fmla="*/ 1219821 w 2391806"/>
                <a:gd name="connsiteY1" fmla="*/ 1092614 h 1092614"/>
                <a:gd name="connsiteX2" fmla="*/ 1339411 w 2391806"/>
                <a:gd name="connsiteY2" fmla="*/ 1022123 h 1092614"/>
                <a:gd name="connsiteX3" fmla="*/ 1409223 w 2391806"/>
                <a:gd name="connsiteY3" fmla="*/ 675344 h 1092614"/>
                <a:gd name="connsiteX4" fmla="*/ 1503923 w 2391806"/>
                <a:gd name="connsiteY4" fmla="*/ 103288 h 1092614"/>
                <a:gd name="connsiteX5" fmla="*/ 1598624 w 2391806"/>
                <a:gd name="connsiteY5" fmla="*/ 55617 h 1092614"/>
                <a:gd name="connsiteX6" fmla="*/ 1687653 w 2391806"/>
                <a:gd name="connsiteY6" fmla="*/ 337554 h 1092614"/>
                <a:gd name="connsiteX7" fmla="*/ 1783347 w 2391806"/>
                <a:gd name="connsiteY7" fmla="*/ 624634 h 1092614"/>
                <a:gd name="connsiteX8" fmla="*/ 1879040 w 2391806"/>
                <a:gd name="connsiteY8" fmla="*/ 539573 h 1092614"/>
                <a:gd name="connsiteX9" fmla="*/ 2102323 w 2391806"/>
                <a:gd name="connsiteY9" fmla="*/ 858550 h 1092614"/>
                <a:gd name="connsiteX10" fmla="*/ 2272216 w 2391806"/>
                <a:gd name="connsiteY10" fmla="*/ 1057369 h 1092614"/>
                <a:gd name="connsiteX11" fmla="*/ 2391806 w 2391806"/>
                <a:gd name="connsiteY11" fmla="*/ 1057369 h 1092614"/>
                <a:gd name="connsiteX0" fmla="*/ 0 w 2391806"/>
                <a:gd name="connsiteY0" fmla="*/ 1092614 h 1092614"/>
                <a:gd name="connsiteX1" fmla="*/ 1219821 w 2391806"/>
                <a:gd name="connsiteY1" fmla="*/ 1092614 h 1092614"/>
                <a:gd name="connsiteX2" fmla="*/ 1339411 w 2391806"/>
                <a:gd name="connsiteY2" fmla="*/ 1022123 h 1092614"/>
                <a:gd name="connsiteX3" fmla="*/ 1409223 w 2391806"/>
                <a:gd name="connsiteY3" fmla="*/ 675344 h 1092614"/>
                <a:gd name="connsiteX4" fmla="*/ 1503923 w 2391806"/>
                <a:gd name="connsiteY4" fmla="*/ 103288 h 1092614"/>
                <a:gd name="connsiteX5" fmla="*/ 1598624 w 2391806"/>
                <a:gd name="connsiteY5" fmla="*/ 55617 h 1092614"/>
                <a:gd name="connsiteX6" fmla="*/ 1687653 w 2391806"/>
                <a:gd name="connsiteY6" fmla="*/ 337554 h 1092614"/>
                <a:gd name="connsiteX7" fmla="*/ 1783347 w 2391806"/>
                <a:gd name="connsiteY7" fmla="*/ 624634 h 1092614"/>
                <a:gd name="connsiteX8" fmla="*/ 1879040 w 2391806"/>
                <a:gd name="connsiteY8" fmla="*/ 539573 h 1092614"/>
                <a:gd name="connsiteX9" fmla="*/ 2102323 w 2391806"/>
                <a:gd name="connsiteY9" fmla="*/ 858550 h 1092614"/>
                <a:gd name="connsiteX10" fmla="*/ 2248298 w 2391806"/>
                <a:gd name="connsiteY10" fmla="*/ 1057369 h 1092614"/>
                <a:gd name="connsiteX11" fmla="*/ 2391806 w 2391806"/>
                <a:gd name="connsiteY11" fmla="*/ 1057369 h 1092614"/>
                <a:gd name="connsiteX0" fmla="*/ 0 w 2391806"/>
                <a:gd name="connsiteY0" fmla="*/ 1092614 h 1092614"/>
                <a:gd name="connsiteX1" fmla="*/ 1219821 w 2391806"/>
                <a:gd name="connsiteY1" fmla="*/ 1092614 h 1092614"/>
                <a:gd name="connsiteX2" fmla="*/ 1339411 w 2391806"/>
                <a:gd name="connsiteY2" fmla="*/ 1022123 h 1092614"/>
                <a:gd name="connsiteX3" fmla="*/ 1409223 w 2391806"/>
                <a:gd name="connsiteY3" fmla="*/ 675344 h 1092614"/>
                <a:gd name="connsiteX4" fmla="*/ 1503923 w 2391806"/>
                <a:gd name="connsiteY4" fmla="*/ 103288 h 1092614"/>
                <a:gd name="connsiteX5" fmla="*/ 1598624 w 2391806"/>
                <a:gd name="connsiteY5" fmla="*/ 55617 h 1092614"/>
                <a:gd name="connsiteX6" fmla="*/ 1687653 w 2391806"/>
                <a:gd name="connsiteY6" fmla="*/ 337554 h 1092614"/>
                <a:gd name="connsiteX7" fmla="*/ 1783347 w 2391806"/>
                <a:gd name="connsiteY7" fmla="*/ 624634 h 1092614"/>
                <a:gd name="connsiteX8" fmla="*/ 1879040 w 2391806"/>
                <a:gd name="connsiteY8" fmla="*/ 539573 h 1092614"/>
                <a:gd name="connsiteX9" fmla="*/ 2102323 w 2391806"/>
                <a:gd name="connsiteY9" fmla="*/ 858550 h 1092614"/>
                <a:gd name="connsiteX10" fmla="*/ 2248298 w 2391806"/>
                <a:gd name="connsiteY10" fmla="*/ 1057369 h 1092614"/>
                <a:gd name="connsiteX11" fmla="*/ 2391806 w 2391806"/>
                <a:gd name="connsiteY11" fmla="*/ 1057369 h 1092614"/>
                <a:gd name="connsiteX0" fmla="*/ 0 w 2367888"/>
                <a:gd name="connsiteY0" fmla="*/ 1092614 h 1092615"/>
                <a:gd name="connsiteX1" fmla="*/ 1219821 w 2367888"/>
                <a:gd name="connsiteY1" fmla="*/ 1092614 h 1092615"/>
                <a:gd name="connsiteX2" fmla="*/ 1339411 w 2367888"/>
                <a:gd name="connsiteY2" fmla="*/ 1022123 h 1092615"/>
                <a:gd name="connsiteX3" fmla="*/ 1409223 w 2367888"/>
                <a:gd name="connsiteY3" fmla="*/ 675344 h 1092615"/>
                <a:gd name="connsiteX4" fmla="*/ 1503923 w 2367888"/>
                <a:gd name="connsiteY4" fmla="*/ 103288 h 1092615"/>
                <a:gd name="connsiteX5" fmla="*/ 1598624 w 2367888"/>
                <a:gd name="connsiteY5" fmla="*/ 55617 h 1092615"/>
                <a:gd name="connsiteX6" fmla="*/ 1687653 w 2367888"/>
                <a:gd name="connsiteY6" fmla="*/ 337554 h 1092615"/>
                <a:gd name="connsiteX7" fmla="*/ 1783347 w 2367888"/>
                <a:gd name="connsiteY7" fmla="*/ 624634 h 1092615"/>
                <a:gd name="connsiteX8" fmla="*/ 1879040 w 2367888"/>
                <a:gd name="connsiteY8" fmla="*/ 539573 h 1092615"/>
                <a:gd name="connsiteX9" fmla="*/ 2102323 w 2367888"/>
                <a:gd name="connsiteY9" fmla="*/ 858550 h 1092615"/>
                <a:gd name="connsiteX10" fmla="*/ 2248298 w 2367888"/>
                <a:gd name="connsiteY10" fmla="*/ 1057369 h 1092615"/>
                <a:gd name="connsiteX11" fmla="*/ 2367888 w 2367888"/>
                <a:gd name="connsiteY11" fmla="*/ 1092615 h 1092615"/>
                <a:gd name="connsiteX0" fmla="*/ 0 w 2391806"/>
                <a:gd name="connsiteY0" fmla="*/ 1092614 h 1092615"/>
                <a:gd name="connsiteX1" fmla="*/ 1219821 w 2391806"/>
                <a:gd name="connsiteY1" fmla="*/ 1092614 h 1092615"/>
                <a:gd name="connsiteX2" fmla="*/ 1339411 w 2391806"/>
                <a:gd name="connsiteY2" fmla="*/ 1022123 h 1092615"/>
                <a:gd name="connsiteX3" fmla="*/ 1409223 w 2391806"/>
                <a:gd name="connsiteY3" fmla="*/ 675344 h 1092615"/>
                <a:gd name="connsiteX4" fmla="*/ 1503923 w 2391806"/>
                <a:gd name="connsiteY4" fmla="*/ 103288 h 1092615"/>
                <a:gd name="connsiteX5" fmla="*/ 1598624 w 2391806"/>
                <a:gd name="connsiteY5" fmla="*/ 55617 h 1092615"/>
                <a:gd name="connsiteX6" fmla="*/ 1687653 w 2391806"/>
                <a:gd name="connsiteY6" fmla="*/ 337554 h 1092615"/>
                <a:gd name="connsiteX7" fmla="*/ 1783347 w 2391806"/>
                <a:gd name="connsiteY7" fmla="*/ 624634 h 1092615"/>
                <a:gd name="connsiteX8" fmla="*/ 1879040 w 2391806"/>
                <a:gd name="connsiteY8" fmla="*/ 539573 h 1092615"/>
                <a:gd name="connsiteX9" fmla="*/ 2102323 w 2391806"/>
                <a:gd name="connsiteY9" fmla="*/ 858550 h 1092615"/>
                <a:gd name="connsiteX10" fmla="*/ 2248298 w 2391806"/>
                <a:gd name="connsiteY10" fmla="*/ 1057369 h 1092615"/>
                <a:gd name="connsiteX11" fmla="*/ 2391806 w 2391806"/>
                <a:gd name="connsiteY11" fmla="*/ 1092615 h 1092615"/>
                <a:gd name="connsiteX0" fmla="*/ 0 w 2391806"/>
                <a:gd name="connsiteY0" fmla="*/ 1092614 h 1092615"/>
                <a:gd name="connsiteX1" fmla="*/ 1219821 w 2391806"/>
                <a:gd name="connsiteY1" fmla="*/ 1092614 h 1092615"/>
                <a:gd name="connsiteX2" fmla="*/ 1339411 w 2391806"/>
                <a:gd name="connsiteY2" fmla="*/ 1022123 h 1092615"/>
                <a:gd name="connsiteX3" fmla="*/ 1409223 w 2391806"/>
                <a:gd name="connsiteY3" fmla="*/ 675344 h 1092615"/>
                <a:gd name="connsiteX4" fmla="*/ 1503923 w 2391806"/>
                <a:gd name="connsiteY4" fmla="*/ 103288 h 1092615"/>
                <a:gd name="connsiteX5" fmla="*/ 1598624 w 2391806"/>
                <a:gd name="connsiteY5" fmla="*/ 55617 h 1092615"/>
                <a:gd name="connsiteX6" fmla="*/ 1687653 w 2391806"/>
                <a:gd name="connsiteY6" fmla="*/ 337554 h 1092615"/>
                <a:gd name="connsiteX7" fmla="*/ 1783347 w 2391806"/>
                <a:gd name="connsiteY7" fmla="*/ 624634 h 1092615"/>
                <a:gd name="connsiteX8" fmla="*/ 1879040 w 2391806"/>
                <a:gd name="connsiteY8" fmla="*/ 539573 h 1092615"/>
                <a:gd name="connsiteX9" fmla="*/ 2050119 w 2391806"/>
                <a:gd name="connsiteY9" fmla="*/ 845896 h 1092615"/>
                <a:gd name="connsiteX10" fmla="*/ 2248298 w 2391806"/>
                <a:gd name="connsiteY10" fmla="*/ 1057369 h 1092615"/>
                <a:gd name="connsiteX11" fmla="*/ 2391806 w 2391806"/>
                <a:gd name="connsiteY11" fmla="*/ 1092615 h 1092615"/>
                <a:gd name="connsiteX0" fmla="*/ 0 w 14231254"/>
                <a:gd name="connsiteY0" fmla="*/ 1092615 h 1092615"/>
                <a:gd name="connsiteX1" fmla="*/ 13059269 w 14231254"/>
                <a:gd name="connsiteY1" fmla="*/ 1092614 h 1092615"/>
                <a:gd name="connsiteX2" fmla="*/ 13178859 w 14231254"/>
                <a:gd name="connsiteY2" fmla="*/ 1022123 h 1092615"/>
                <a:gd name="connsiteX3" fmla="*/ 13248671 w 14231254"/>
                <a:gd name="connsiteY3" fmla="*/ 675344 h 1092615"/>
                <a:gd name="connsiteX4" fmla="*/ 13343371 w 14231254"/>
                <a:gd name="connsiteY4" fmla="*/ 103288 h 1092615"/>
                <a:gd name="connsiteX5" fmla="*/ 13438072 w 14231254"/>
                <a:gd name="connsiteY5" fmla="*/ 55617 h 1092615"/>
                <a:gd name="connsiteX6" fmla="*/ 13527101 w 14231254"/>
                <a:gd name="connsiteY6" fmla="*/ 337554 h 1092615"/>
                <a:gd name="connsiteX7" fmla="*/ 13622795 w 14231254"/>
                <a:gd name="connsiteY7" fmla="*/ 624634 h 1092615"/>
                <a:gd name="connsiteX8" fmla="*/ 13718488 w 14231254"/>
                <a:gd name="connsiteY8" fmla="*/ 539573 h 1092615"/>
                <a:gd name="connsiteX9" fmla="*/ 13889567 w 14231254"/>
                <a:gd name="connsiteY9" fmla="*/ 845896 h 1092615"/>
                <a:gd name="connsiteX10" fmla="*/ 14087746 w 14231254"/>
                <a:gd name="connsiteY10" fmla="*/ 1057369 h 1092615"/>
                <a:gd name="connsiteX11" fmla="*/ 14231254 w 14231254"/>
                <a:gd name="connsiteY11" fmla="*/ 1092615 h 1092615"/>
                <a:gd name="connsiteX0" fmla="*/ 0 w 14940691"/>
                <a:gd name="connsiteY0" fmla="*/ 1128952 h 1128952"/>
                <a:gd name="connsiteX1" fmla="*/ 13768706 w 14940691"/>
                <a:gd name="connsiteY1" fmla="*/ 1092614 h 1128952"/>
                <a:gd name="connsiteX2" fmla="*/ 13888296 w 14940691"/>
                <a:gd name="connsiteY2" fmla="*/ 1022123 h 1128952"/>
                <a:gd name="connsiteX3" fmla="*/ 13958108 w 14940691"/>
                <a:gd name="connsiteY3" fmla="*/ 675344 h 1128952"/>
                <a:gd name="connsiteX4" fmla="*/ 14052808 w 14940691"/>
                <a:gd name="connsiteY4" fmla="*/ 103288 h 1128952"/>
                <a:gd name="connsiteX5" fmla="*/ 14147509 w 14940691"/>
                <a:gd name="connsiteY5" fmla="*/ 55617 h 1128952"/>
                <a:gd name="connsiteX6" fmla="*/ 14236538 w 14940691"/>
                <a:gd name="connsiteY6" fmla="*/ 337554 h 1128952"/>
                <a:gd name="connsiteX7" fmla="*/ 14332232 w 14940691"/>
                <a:gd name="connsiteY7" fmla="*/ 624634 h 1128952"/>
                <a:gd name="connsiteX8" fmla="*/ 14427925 w 14940691"/>
                <a:gd name="connsiteY8" fmla="*/ 539573 h 1128952"/>
                <a:gd name="connsiteX9" fmla="*/ 14599004 w 14940691"/>
                <a:gd name="connsiteY9" fmla="*/ 845896 h 1128952"/>
                <a:gd name="connsiteX10" fmla="*/ 14797183 w 14940691"/>
                <a:gd name="connsiteY10" fmla="*/ 1057369 h 1128952"/>
                <a:gd name="connsiteX11" fmla="*/ 14940691 w 14940691"/>
                <a:gd name="connsiteY11" fmla="*/ 1092615 h 1128952"/>
                <a:gd name="connsiteX0" fmla="*/ 0 w 1171985"/>
                <a:gd name="connsiteY0" fmla="*/ 1092614 h 1092615"/>
                <a:gd name="connsiteX1" fmla="*/ 119590 w 1171985"/>
                <a:gd name="connsiteY1" fmla="*/ 1022123 h 1092615"/>
                <a:gd name="connsiteX2" fmla="*/ 189402 w 1171985"/>
                <a:gd name="connsiteY2" fmla="*/ 675344 h 1092615"/>
                <a:gd name="connsiteX3" fmla="*/ 284102 w 1171985"/>
                <a:gd name="connsiteY3" fmla="*/ 103288 h 1092615"/>
                <a:gd name="connsiteX4" fmla="*/ 378803 w 1171985"/>
                <a:gd name="connsiteY4" fmla="*/ 55617 h 1092615"/>
                <a:gd name="connsiteX5" fmla="*/ 467832 w 1171985"/>
                <a:gd name="connsiteY5" fmla="*/ 337554 h 1092615"/>
                <a:gd name="connsiteX6" fmla="*/ 563526 w 1171985"/>
                <a:gd name="connsiteY6" fmla="*/ 624634 h 1092615"/>
                <a:gd name="connsiteX7" fmla="*/ 659219 w 1171985"/>
                <a:gd name="connsiteY7" fmla="*/ 539573 h 1092615"/>
                <a:gd name="connsiteX8" fmla="*/ 830298 w 1171985"/>
                <a:gd name="connsiteY8" fmla="*/ 845896 h 1092615"/>
                <a:gd name="connsiteX9" fmla="*/ 1028477 w 1171985"/>
                <a:gd name="connsiteY9" fmla="*/ 1057369 h 1092615"/>
                <a:gd name="connsiteX10" fmla="*/ 1171985 w 1171985"/>
                <a:gd name="connsiteY10" fmla="*/ 1092615 h 109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1985" h="1092615">
                  <a:moveTo>
                    <a:pt x="0" y="1092614"/>
                  </a:moveTo>
                  <a:cubicBezTo>
                    <a:pt x="64199" y="1088355"/>
                    <a:pt x="74424" y="1065044"/>
                    <a:pt x="119590" y="1022123"/>
                  </a:cubicBezTo>
                  <a:cubicBezTo>
                    <a:pt x="151157" y="952578"/>
                    <a:pt x="161983" y="828483"/>
                    <a:pt x="189402" y="675344"/>
                  </a:cubicBezTo>
                  <a:cubicBezTo>
                    <a:pt x="216821" y="522205"/>
                    <a:pt x="252535" y="206576"/>
                    <a:pt x="284102" y="103288"/>
                  </a:cubicBezTo>
                  <a:cubicBezTo>
                    <a:pt x="315669" y="0"/>
                    <a:pt x="348181" y="16573"/>
                    <a:pt x="378803" y="55617"/>
                  </a:cubicBezTo>
                  <a:cubicBezTo>
                    <a:pt x="409425" y="94661"/>
                    <a:pt x="437045" y="242718"/>
                    <a:pt x="467832" y="337554"/>
                  </a:cubicBezTo>
                  <a:cubicBezTo>
                    <a:pt x="498619" y="432390"/>
                    <a:pt x="531628" y="590964"/>
                    <a:pt x="563526" y="624634"/>
                  </a:cubicBezTo>
                  <a:cubicBezTo>
                    <a:pt x="595424" y="658304"/>
                    <a:pt x="614757" y="502696"/>
                    <a:pt x="659219" y="539573"/>
                  </a:cubicBezTo>
                  <a:cubicBezTo>
                    <a:pt x="703681" y="576450"/>
                    <a:pt x="768755" y="759597"/>
                    <a:pt x="830298" y="845896"/>
                  </a:cubicBezTo>
                  <a:cubicBezTo>
                    <a:pt x="891841" y="932195"/>
                    <a:pt x="980230" y="1024233"/>
                    <a:pt x="1028477" y="1057369"/>
                  </a:cubicBezTo>
                  <a:cubicBezTo>
                    <a:pt x="1105740" y="1088135"/>
                    <a:pt x="1157808" y="1087299"/>
                    <a:pt x="1171985" y="1092615"/>
                  </a:cubicBezTo>
                </a:path>
              </a:pathLst>
            </a:custGeom>
            <a:noFill/>
            <a:ln w="31750" cap="rnd" cmpd="sng">
              <a:solidFill>
                <a:srgbClr val="E1AD00"/>
              </a:solidFill>
              <a:prstDash val="solid"/>
            </a:ln>
            <a:effectLst>
              <a:outerShdw blurRad="63500" dist="12700" dir="18600000" algn="ctr" rotWithShape="0">
                <a:srgbClr val="FFFCF3"/>
              </a:outerShdw>
            </a:effectLst>
            <a:scene3d>
              <a:camera prst="orthographicFront" fov="0">
                <a:rot lat="0" lon="0" rev="0"/>
              </a:camera>
              <a:lightRig rig="brightRoom" dir="tl">
                <a:rot lat="0" lon="0" rev="8700000"/>
              </a:lightRig>
            </a:scene3d>
            <a:sp3d>
              <a:contourClr>
                <a:schemeClr val="bg1"/>
              </a:contourClr>
            </a:sp3d>
          </p:spPr>
          <p:style>
            <a:lnRef idx="3">
              <a:schemeClr val="accent6"/>
            </a:lnRef>
            <a:fillRef idx="0">
              <a:schemeClr val="accent6"/>
            </a:fillRef>
            <a:effectRef idx="2">
              <a:schemeClr val="accent6"/>
            </a:effectRef>
            <a:fontRef idx="minor">
              <a:schemeClr val="tx1"/>
            </a:fontRef>
          </p:style>
          <p:txBody>
            <a:bodyPr rtlCol="0" anchor="ctr"/>
            <a:lstStyle/>
            <a:p>
              <a:pPr algn="ctr" defTabSz="457200" fontAlgn="base">
                <a:spcBef>
                  <a:spcPct val="0"/>
                </a:spcBef>
                <a:spcAft>
                  <a:spcPct val="0"/>
                </a:spcAft>
              </a:pPr>
              <a:endParaRPr lang="en-US" sz="900" dirty="0">
                <a:solidFill>
                  <a:prstClr val="black"/>
                </a:solidFill>
              </a:endParaRPr>
            </a:p>
          </p:txBody>
        </p:sp>
      </p:grpSp>
      <p:sp>
        <p:nvSpPr>
          <p:cNvPr id="15" name="Segnaposto titolo 1"/>
          <p:cNvSpPr>
            <a:spLocks noGrp="1"/>
          </p:cNvSpPr>
          <p:nvPr>
            <p:ph type="title"/>
          </p:nvPr>
        </p:nvSpPr>
        <p:spPr>
          <a:xfrm>
            <a:off x="1391477" y="0"/>
            <a:ext cx="10657184" cy="908720"/>
          </a:xfrm>
          <a:prstGeom prst="rect">
            <a:avLst/>
          </a:prstGeom>
        </p:spPr>
        <p:txBody>
          <a:bodyPr vert="horz" lIns="91440" tIns="45720" rIns="91440" bIns="45720" rtlCol="0" anchor="ctr">
            <a:noAutofit/>
          </a:bodyPr>
          <a:lstStyle/>
          <a:p>
            <a:r>
              <a:rPr lang="it-IT" dirty="0"/>
              <a:t>Fare clic per modificare lo stile del titolo</a:t>
            </a:r>
          </a:p>
        </p:txBody>
      </p:sp>
      <p:grpSp>
        <p:nvGrpSpPr>
          <p:cNvPr id="4" name="Gruppo 12"/>
          <p:cNvGrpSpPr>
            <a:grpSpLocks noChangeAspect="1"/>
          </p:cNvGrpSpPr>
          <p:nvPr/>
        </p:nvGrpSpPr>
        <p:grpSpPr>
          <a:xfrm>
            <a:off x="47328" y="44712"/>
            <a:ext cx="1133483" cy="792000"/>
            <a:chOff x="2357422" y="1142984"/>
            <a:chExt cx="4564986" cy="4252919"/>
          </a:xfrm>
        </p:grpSpPr>
        <p:pic>
          <p:nvPicPr>
            <p:cNvPr id="16" name="Picture 3" descr="10FA4D2B-0055-441F-861A-B50462FB0A06"/>
            <p:cNvPicPr>
              <a:picLocks noChangeAspect="1" noChangeArrowheads="1"/>
            </p:cNvPicPr>
            <p:nvPr/>
          </p:nvPicPr>
          <p:blipFill>
            <a:blip r:embed="rId27" cstate="print"/>
            <a:srcRect/>
            <a:stretch>
              <a:fillRect/>
            </a:stretch>
          </p:blipFill>
          <p:spPr bwMode="auto">
            <a:xfrm>
              <a:off x="2357422" y="1142984"/>
              <a:ext cx="4282911" cy="4252919"/>
            </a:xfrm>
            <a:prstGeom prst="rect">
              <a:avLst/>
            </a:prstGeom>
            <a:noFill/>
            <a:ln w="9525">
              <a:noFill/>
              <a:miter lim="800000"/>
              <a:headEnd/>
              <a:tailEnd/>
            </a:ln>
          </p:spPr>
        </p:pic>
        <p:sp>
          <p:nvSpPr>
            <p:cNvPr id="17" name="CasellaDiTesto 16"/>
            <p:cNvSpPr txBox="1"/>
            <p:nvPr/>
          </p:nvSpPr>
          <p:spPr>
            <a:xfrm>
              <a:off x="3279465" y="3268294"/>
              <a:ext cx="3642943" cy="991628"/>
            </a:xfrm>
            <a:prstGeom prst="rect">
              <a:avLst/>
            </a:prstGeom>
            <a:noFill/>
          </p:spPr>
          <p:txBody>
            <a:bodyPr wrap="square" rtlCol="0">
              <a:spAutoFit/>
            </a:bodyPr>
            <a:lstStyle/>
            <a:p>
              <a:pPr defTabSz="457200" fontAlgn="base">
                <a:spcBef>
                  <a:spcPct val="0"/>
                </a:spcBef>
                <a:spcAft>
                  <a:spcPct val="0"/>
                </a:spcAft>
              </a:pPr>
              <a:r>
                <a:rPr lang="it-IT" sz="600" spc="100" dirty="0" err="1">
                  <a:solidFill>
                    <a:prstClr val="white">
                      <a:lumMod val="50000"/>
                    </a:prstClr>
                  </a:solidFill>
                  <a:latin typeface="ITC Kabel Std Book" pitchFamily="34" charset="0"/>
                  <a:ea typeface="MS PGothic" pitchFamily="34" charset="-128"/>
                </a:rPr>
                <a:t>Value</a:t>
              </a:r>
              <a:r>
                <a:rPr lang="it-IT" sz="600" spc="100" dirty="0">
                  <a:solidFill>
                    <a:prstClr val="white">
                      <a:lumMod val="50000"/>
                    </a:prstClr>
                  </a:solidFill>
                  <a:latin typeface="ITC Kabel Std Book" pitchFamily="34" charset="0"/>
                  <a:ea typeface="MS PGothic" pitchFamily="34" charset="-128"/>
                </a:rPr>
                <a:t> Life</a:t>
              </a:r>
            </a:p>
          </p:txBody>
        </p:sp>
        <p:pic>
          <p:nvPicPr>
            <p:cNvPr id="18" name="Immagine 17" descr="Vygon-Boaretto.jpg"/>
            <p:cNvPicPr>
              <a:picLocks noChangeAspect="1"/>
            </p:cNvPicPr>
            <p:nvPr/>
          </p:nvPicPr>
          <p:blipFill>
            <a:blip r:embed="rId28" cstate="print"/>
            <a:stretch>
              <a:fillRect/>
            </a:stretch>
          </p:blipFill>
          <p:spPr>
            <a:xfrm>
              <a:off x="2857488" y="2513169"/>
              <a:ext cx="3094682" cy="1058707"/>
            </a:xfrm>
            <a:prstGeom prst="rect">
              <a:avLst/>
            </a:prstGeom>
          </p:spPr>
        </p:pic>
      </p:grpSp>
    </p:spTree>
    <p:extLst>
      <p:ext uri="{BB962C8B-B14F-4D97-AF65-F5344CB8AC3E}">
        <p14:creationId xmlns:p14="http://schemas.microsoft.com/office/powerpoint/2010/main" val="83362520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2" r:id="rId24"/>
    <p:sldLayoutId id="2147483843" r:id="rId25"/>
  </p:sldLayoutIdLst>
  <p:hf hdr="0" ftr="0" dt="0"/>
  <p:txStyles>
    <p:titleStyle>
      <a:lvl1pPr algn="l"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1EACC9-2FC3-4782-A440-DC81F7CEBFAA}" type="datetimeFigureOut">
              <a:rPr lang="it-IT" smtClean="0">
                <a:solidFill>
                  <a:srgbClr val="000000">
                    <a:tint val="75000"/>
                  </a:srgbClr>
                </a:solidFill>
              </a:rPr>
              <a:pPr/>
              <a:t>12/05/2017</a:t>
            </a:fld>
            <a:endParaRPr lang="it-IT">
              <a:solidFill>
                <a:srgbClr val="000000">
                  <a:tint val="75000"/>
                </a:srgb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srgbClr val="000000">
                  <a:tint val="75000"/>
                </a:srgb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53DAC-C6A9-474F-8BEC-0629C0CE91C1}" type="slidenum">
              <a:rPr lang="it-IT" smtClean="0">
                <a:solidFill>
                  <a:srgbClr val="000000">
                    <a:tint val="75000"/>
                  </a:srgbClr>
                </a:solidFill>
              </a:rPr>
              <a:pPr/>
              <a:t>‹N›</a:t>
            </a:fld>
            <a:endParaRPr lang="it-IT">
              <a:solidFill>
                <a:srgbClr val="000000">
                  <a:tint val="75000"/>
                </a:srgbClr>
              </a:solidFill>
            </a:endParaRPr>
          </a:p>
        </p:txBody>
      </p:sp>
    </p:spTree>
    <p:extLst>
      <p:ext uri="{BB962C8B-B14F-4D97-AF65-F5344CB8AC3E}">
        <p14:creationId xmlns:p14="http://schemas.microsoft.com/office/powerpoint/2010/main" val="541130190"/>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Lst>
  <p:txStyles>
    <p:titleStyle>
      <a:lvl1pPr algn="l" defTabSz="914400" rtl="0" eaLnBrk="1" latinLnBrk="0" hangingPunct="1">
        <a:lnSpc>
          <a:spcPct val="90000"/>
        </a:lnSpc>
        <a:spcBef>
          <a:spcPct val="0"/>
        </a:spcBef>
        <a:buNone/>
        <a:defRPr sz="4400" kern="1200">
          <a:solidFill>
            <a:schemeClr val="tx1"/>
          </a:solidFill>
          <a:latin typeface="Titillium Web"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tillium Web"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tillium Web"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tillium Web"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7.xml"/><Relationship Id="rId1" Type="http://schemas.openxmlformats.org/officeDocument/2006/relationships/vmlDrawing" Target="../drawings/vmlDrawing2.vml"/><Relationship Id="rId6" Type="http://schemas.openxmlformats.org/officeDocument/2006/relationships/image" Target="../media/image38.wmf"/><Relationship Id="rId5" Type="http://schemas.openxmlformats.org/officeDocument/2006/relationships/oleObject" Target="../embeddings/oleObject2.bin"/><Relationship Id="rId4" Type="http://schemas.openxmlformats.org/officeDocument/2006/relationships/image" Target="../media/image40.png"/></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image" Target="../media/image55.png"/><Relationship Id="rId1" Type="http://schemas.openxmlformats.org/officeDocument/2006/relationships/slideLayout" Target="../slideLayouts/slideLayout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jpeg"/></Relationships>
</file>

<file path=ppt/slides/_rels/slide10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2.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3.png"/></Relationships>
</file>

<file path=ppt/slides/_rels/slide10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5.xml"/><Relationship Id="rId5" Type="http://schemas.openxmlformats.org/officeDocument/2006/relationships/image" Target="../media/image193.png"/><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43.png"/><Relationship Id="rId2" Type="http://schemas.openxmlformats.org/officeDocument/2006/relationships/slideLayout" Target="../slideLayouts/slideLayout27.xml"/><Relationship Id="rId1" Type="http://schemas.openxmlformats.org/officeDocument/2006/relationships/vmlDrawing" Target="../drawings/vmlDrawing3.vml"/><Relationship Id="rId6" Type="http://schemas.openxmlformats.org/officeDocument/2006/relationships/image" Target="../media/image42.png"/><Relationship Id="rId5" Type="http://schemas.openxmlformats.org/officeDocument/2006/relationships/image" Target="../media/image41.w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7.xml"/><Relationship Id="rId5" Type="http://schemas.openxmlformats.org/officeDocument/2006/relationships/image" Target="../media/image47.jpe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7.xml"/><Relationship Id="rId1" Type="http://schemas.openxmlformats.org/officeDocument/2006/relationships/vmlDrawing" Target="../drawings/vmlDrawing4.vml"/><Relationship Id="rId5" Type="http://schemas.openxmlformats.org/officeDocument/2006/relationships/image" Target="../media/image48.wmf"/><Relationship Id="rId4"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7.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7.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55.png"/><Relationship Id="rId1" Type="http://schemas.openxmlformats.org/officeDocument/2006/relationships/slideLayout" Target="../slideLayouts/slideLayout3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10" Type="http://schemas.openxmlformats.org/officeDocument/2006/relationships/image" Target="../media/image19.jpeg"/><Relationship Id="rId4" Type="http://schemas.openxmlformats.org/officeDocument/2006/relationships/image" Target="../media/image15.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44.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emf"/><Relationship Id="rId4" Type="http://schemas.openxmlformats.org/officeDocument/2006/relationships/image" Target="../media/image58.png"/><Relationship Id="rId9" Type="http://schemas.openxmlformats.org/officeDocument/2006/relationships/image" Target="../media/image63.jpeg"/></Relationships>
</file>

<file path=ppt/slides/_rels/slide2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7.png"/><Relationship Id="rId1" Type="http://schemas.openxmlformats.org/officeDocument/2006/relationships/slideLayout" Target="../slideLayouts/slideLayout44.xml"/><Relationship Id="rId5" Type="http://schemas.openxmlformats.org/officeDocument/2006/relationships/image" Target="../media/image68.gif"/><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xml"/><Relationship Id="rId1" Type="http://schemas.openxmlformats.org/officeDocument/2006/relationships/slideLayout" Target="../slideLayouts/slideLayout52.xml"/><Relationship Id="rId5" Type="http://schemas.openxmlformats.org/officeDocument/2006/relationships/hyperlink" Target="http://www.ncbi.nlm.nih.gov/pubmed/27097293" TargetMode="Externa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52.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7.xml"/><Relationship Id="rId4" Type="http://schemas.openxmlformats.org/officeDocument/2006/relationships/image" Target="../media/image23.jpeg"/></Relationships>
</file>

<file path=ppt/slides/_rels/slide4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2.xml"/><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66.jpeg"/><Relationship Id="rId1" Type="http://schemas.openxmlformats.org/officeDocument/2006/relationships/slideLayout" Target="../slideLayouts/slideLayout4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3.jpeg"/><Relationship Id="rId4" Type="http://schemas.openxmlformats.org/officeDocument/2006/relationships/image" Target="../media/image25.jpeg"/></Relationships>
</file>

<file path=ppt/slides/_rels/slide5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3.png"/><Relationship Id="rId1" Type="http://schemas.openxmlformats.org/officeDocument/2006/relationships/slideLayout" Target="../slideLayouts/slideLayout44.xml"/><Relationship Id="rId5" Type="http://schemas.openxmlformats.org/officeDocument/2006/relationships/image" Target="../media/image115.png"/><Relationship Id="rId4" Type="http://schemas.openxmlformats.org/officeDocument/2006/relationships/image" Target="../media/image114.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16.png"/><Relationship Id="rId1" Type="http://schemas.openxmlformats.org/officeDocument/2006/relationships/slideLayout" Target="../slideLayouts/slideLayout65.xml"/><Relationship Id="rId4" Type="http://schemas.openxmlformats.org/officeDocument/2006/relationships/image" Target="../media/image117.png"/></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42.xml"/><Relationship Id="rId5" Type="http://schemas.openxmlformats.org/officeDocument/2006/relationships/image" Target="../media/image119.png"/><Relationship Id="rId4" Type="http://schemas.openxmlformats.org/officeDocument/2006/relationships/image" Target="../media/image118.png"/></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42.xml"/><Relationship Id="rId5" Type="http://schemas.openxmlformats.org/officeDocument/2006/relationships/image" Target="../media/image122.png"/><Relationship Id="rId4" Type="http://schemas.openxmlformats.org/officeDocument/2006/relationships/image" Target="../media/image65.jpe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124.pn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42.xml"/><Relationship Id="rId4" Type="http://schemas.openxmlformats.org/officeDocument/2006/relationships/image" Target="../media/image125.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2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31.png"/></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42.xml"/><Relationship Id="rId4" Type="http://schemas.openxmlformats.org/officeDocument/2006/relationships/image" Target="../media/image126.jpeg"/></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42.xml"/><Relationship Id="rId5" Type="http://schemas.openxmlformats.org/officeDocument/2006/relationships/image" Target="../media/image127.jpeg"/><Relationship Id="rId4" Type="http://schemas.openxmlformats.org/officeDocument/2006/relationships/image" Target="../media/image126.jpeg"/></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42.xml"/><Relationship Id="rId5" Type="http://schemas.openxmlformats.org/officeDocument/2006/relationships/image" Target="../media/image128.jpeg"/><Relationship Id="rId4" Type="http://schemas.openxmlformats.org/officeDocument/2006/relationships/image" Target="../media/image126.jpe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26.png"/><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69.xml"/><Relationship Id="rId4" Type="http://schemas.openxmlformats.org/officeDocument/2006/relationships/image" Target="../media/image137.wmf"/></Relationships>
</file>

<file path=ppt/slides/_rels/slide6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8.png"/><Relationship Id="rId1" Type="http://schemas.openxmlformats.org/officeDocument/2006/relationships/slideLayout" Target="../slideLayouts/slideLayout70.xml"/><Relationship Id="rId5" Type="http://schemas.openxmlformats.org/officeDocument/2006/relationships/image" Target="../media/image140.png"/><Relationship Id="rId4" Type="http://schemas.openxmlformats.org/officeDocument/2006/relationships/image" Target="../media/image139.png"/></Relationships>
</file>

<file path=ppt/slides/_rels/slide7.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5.png"/><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34.emf"/></Relationships>
</file>

<file path=ppt/slides/_rels/slide7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0.xml"/></Relationships>
</file>

<file path=ppt/slides/_rels/slide7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0.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42.png"/><Relationship Id="rId1" Type="http://schemas.openxmlformats.org/officeDocument/2006/relationships/slideLayout" Target="../slideLayouts/slideLayout70.xml"/></Relationships>
</file>

<file path=ppt/slides/_rels/slide73.xml.rels><?xml version="1.0" encoding="UTF-8" standalone="yes"?>
<Relationships xmlns="http://schemas.openxmlformats.org/package/2006/relationships"><Relationship Id="rId8" Type="http://schemas.openxmlformats.org/officeDocument/2006/relationships/image" Target="../media/image149.wmf"/><Relationship Id="rId3" Type="http://schemas.openxmlformats.org/officeDocument/2006/relationships/image" Target="../media/image144.wmf"/><Relationship Id="rId7" Type="http://schemas.openxmlformats.org/officeDocument/2006/relationships/image" Target="../media/image148.wmf"/><Relationship Id="rId12" Type="http://schemas.openxmlformats.org/officeDocument/2006/relationships/image" Target="../media/image153.wmf"/><Relationship Id="rId2" Type="http://schemas.openxmlformats.org/officeDocument/2006/relationships/image" Target="../media/image143.wmf"/><Relationship Id="rId1" Type="http://schemas.openxmlformats.org/officeDocument/2006/relationships/slideLayout" Target="../slideLayouts/slideLayout70.xml"/><Relationship Id="rId6" Type="http://schemas.openxmlformats.org/officeDocument/2006/relationships/image" Target="../media/image147.wmf"/><Relationship Id="rId11" Type="http://schemas.openxmlformats.org/officeDocument/2006/relationships/image" Target="../media/image152.wmf"/><Relationship Id="rId5" Type="http://schemas.openxmlformats.org/officeDocument/2006/relationships/image" Target="../media/image146.wmf"/><Relationship Id="rId10" Type="http://schemas.openxmlformats.org/officeDocument/2006/relationships/image" Target="../media/image151.png"/><Relationship Id="rId4" Type="http://schemas.openxmlformats.org/officeDocument/2006/relationships/image" Target="../media/image145.wmf"/><Relationship Id="rId9" Type="http://schemas.openxmlformats.org/officeDocument/2006/relationships/image" Target="../media/image150.w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0.xml"/></Relationships>
</file>

<file path=ppt/slides/_rels/slide7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0.xml"/></Relationships>
</file>

<file path=ppt/slides/_rels/slide7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0.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57.png"/><Relationship Id="rId1" Type="http://schemas.openxmlformats.org/officeDocument/2006/relationships/slideLayout" Target="../slideLayouts/slideLayout68.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jpe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61.png"/><Relationship Id="rId1" Type="http://schemas.openxmlformats.org/officeDocument/2006/relationships/slideLayout" Target="../slideLayouts/slideLayout70.xml"/></Relationships>
</file>

<file path=ppt/slides/_rels/slide81.xml.rels><?xml version="1.0" encoding="UTF-8" standalone="yes"?>
<Relationships xmlns="http://schemas.openxmlformats.org/package/2006/relationships"><Relationship Id="rId2" Type="http://schemas.openxmlformats.org/officeDocument/2006/relationships/image" Target="../media/image162.gif"/><Relationship Id="rId1" Type="http://schemas.openxmlformats.org/officeDocument/2006/relationships/slideLayout" Target="../slideLayouts/slideLayout70.xml"/></Relationships>
</file>

<file path=ppt/slides/_rels/slide82.xml.rels><?xml version="1.0" encoding="UTF-8" standalone="yes"?>
<Relationships xmlns="http://schemas.openxmlformats.org/package/2006/relationships"><Relationship Id="rId2" Type="http://schemas.openxmlformats.org/officeDocument/2006/relationships/image" Target="../media/image163.gif"/><Relationship Id="rId1" Type="http://schemas.openxmlformats.org/officeDocument/2006/relationships/slideLayout" Target="../slideLayouts/slideLayout70.xml"/></Relationships>
</file>

<file path=ppt/slides/_rels/slide8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0.xml"/></Relationships>
</file>

<file path=ppt/slides/_rels/slide84.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57.png"/><Relationship Id="rId7" Type="http://schemas.openxmlformats.org/officeDocument/2006/relationships/image" Target="../media/image168.png"/><Relationship Id="rId2" Type="http://schemas.openxmlformats.org/officeDocument/2006/relationships/image" Target="../media/image157.png"/><Relationship Id="rId1" Type="http://schemas.openxmlformats.org/officeDocument/2006/relationships/slideLayout" Target="../slideLayouts/slideLayout68.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58.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8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image" Target="../media/image7.png"/></Relationships>
</file>

<file path=ppt/slides/_rels/slide9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3.xml"/><Relationship Id="rId6" Type="http://schemas.openxmlformats.org/officeDocument/2006/relationships/image" Target="../media/image171.png"/><Relationship Id="rId5" Type="http://schemas.openxmlformats.org/officeDocument/2006/relationships/image" Target="../media/image176.png"/><Relationship Id="rId4" Type="http://schemas.openxmlformats.org/officeDocument/2006/relationships/image" Target="../media/image175.png"/></Relationships>
</file>

<file path=ppt/slides/_rels/slide94.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77.jpeg"/><Relationship Id="rId7" Type="http://schemas.openxmlformats.org/officeDocument/2006/relationships/image" Target="../media/image7.png"/><Relationship Id="rId2" Type="http://schemas.openxmlformats.org/officeDocument/2006/relationships/image" Target="../media/image29.jpeg"/><Relationship Id="rId1" Type="http://schemas.openxmlformats.org/officeDocument/2006/relationships/slideLayout" Target="../slideLayouts/slideLayout9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4.png"/></Relationships>
</file>

<file path=ppt/slides/_rels/slide9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jpeg"/><Relationship Id="rId1" Type="http://schemas.openxmlformats.org/officeDocument/2006/relationships/slideLayout" Target="../slideLayouts/slideLayout25.xml"/><Relationship Id="rId5" Type="http://schemas.openxmlformats.org/officeDocument/2006/relationships/image" Target="../media/image5.png"/><Relationship Id="rId4" Type="http://schemas.openxmlformats.org/officeDocument/2006/relationships/image" Target="../media/image57.png"/></Relationships>
</file>

<file path=ppt/slides/_rels/slide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7.png"/></Relationships>
</file>

<file path=ppt/slides/_rels/slide99.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88.png"/><Relationship Id="rId3" Type="http://schemas.openxmlformats.org/officeDocument/2006/relationships/image" Target="../media/image6.png"/><Relationship Id="rId7" Type="http://schemas.openxmlformats.org/officeDocument/2006/relationships/image" Target="../media/image182.png"/><Relationship Id="rId12" Type="http://schemas.openxmlformats.org/officeDocument/2006/relationships/image" Target="../media/image18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81.png"/><Relationship Id="rId11" Type="http://schemas.openxmlformats.org/officeDocument/2006/relationships/image" Target="../media/image186.png"/><Relationship Id="rId5" Type="http://schemas.openxmlformats.org/officeDocument/2006/relationships/image" Target="../media/image26.png"/><Relationship Id="rId10" Type="http://schemas.openxmlformats.org/officeDocument/2006/relationships/image" Target="../media/image185.png"/><Relationship Id="rId4" Type="http://schemas.openxmlformats.org/officeDocument/2006/relationships/image" Target="../media/image7.png"/><Relationship Id="rId9" Type="http://schemas.openxmlformats.org/officeDocument/2006/relationships/image" Target="../media/image18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E73"/>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5" name="Rettangolo 4"/>
          <p:cNvSpPr/>
          <p:nvPr/>
        </p:nvSpPr>
        <p:spPr>
          <a:xfrm>
            <a:off x="493486" y="379639"/>
            <a:ext cx="11190515" cy="61082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POLI</a:t>
            </a:r>
          </a:p>
        </p:txBody>
      </p:sp>
      <p:pic>
        <p:nvPicPr>
          <p:cNvPr id="15" name="Immagin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3545" y="2411861"/>
            <a:ext cx="9330396" cy="2043801"/>
          </a:xfrm>
          <a:prstGeom prst="rect">
            <a:avLst/>
          </a:prstGeom>
        </p:spPr>
      </p:pic>
    </p:spTree>
    <p:extLst>
      <p:ext uri="{BB962C8B-B14F-4D97-AF65-F5344CB8AC3E}">
        <p14:creationId xmlns:p14="http://schemas.microsoft.com/office/powerpoint/2010/main" val="377386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1100"/>
                                        <p:tgtEl>
                                          <p:spTgt spid="5"/>
                                        </p:tgtEl>
                                      </p:cBhvr>
                                    </p:animEffect>
                                  </p:childTnLst>
                                </p:cTn>
                              </p:par>
                            </p:childTnLst>
                          </p:cTn>
                        </p:par>
                        <p:par>
                          <p:cTn id="8" fill="hold">
                            <p:stCondLst>
                              <p:cond delay="1100"/>
                            </p:stCondLst>
                            <p:childTnLst>
                              <p:par>
                                <p:cTn id="9" presetID="8"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amond(in)">
                                      <p:cBhvr>
                                        <p:cTn id="11" dur="1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Titolo 1"/>
          <p:cNvSpPr>
            <a:spLocks noGrp="1"/>
          </p:cNvSpPr>
          <p:nvPr>
            <p:ph type="title"/>
          </p:nvPr>
        </p:nvSpPr>
        <p:spPr/>
        <p:txBody>
          <a:bodyPr/>
          <a:lstStyle/>
          <a:p>
            <a:r>
              <a:rPr lang="it-IT" dirty="0">
                <a:latin typeface="Calibri" panose="020F0502020204030204" pitchFamily="34" charset="0"/>
              </a:rPr>
              <a:t>Metodi PCM</a:t>
            </a:r>
          </a:p>
        </p:txBody>
      </p:sp>
      <p:sp>
        <p:nvSpPr>
          <p:cNvPr id="67" name="Segnaposto testo 2"/>
          <p:cNvSpPr>
            <a:spLocks noGrp="1"/>
          </p:cNvSpPr>
          <p:nvPr>
            <p:ph type="body" sz="quarter" idx="11"/>
          </p:nvPr>
        </p:nvSpPr>
        <p:spPr/>
        <p:txBody>
          <a:bodyPr/>
          <a:lstStyle/>
          <a:p>
            <a:r>
              <a:rPr lang="it-IT" sz="2400" dirty="0">
                <a:solidFill>
                  <a:srgbClr val="006E73"/>
                </a:solidFill>
                <a:latin typeface="Calibri" panose="020F0502020204030204" pitchFamily="34" charset="0"/>
              </a:rPr>
              <a:t>Impedenza cardiovascolare</a:t>
            </a:r>
          </a:p>
        </p:txBody>
      </p:sp>
      <p:pic>
        <p:nvPicPr>
          <p:cNvPr id="8" name="Picture 6"/>
          <p:cNvPicPr>
            <a:picLocks noChangeAspect="1" noChangeArrowheads="1"/>
          </p:cNvPicPr>
          <p:nvPr/>
        </p:nvPicPr>
        <p:blipFill>
          <a:blip r:embed="rId3" cstate="print"/>
          <a:srcRect/>
          <a:stretch>
            <a:fillRect/>
          </a:stretch>
        </p:blipFill>
        <p:spPr bwMode="auto">
          <a:xfrm>
            <a:off x="10153650" y="93863"/>
            <a:ext cx="1846892" cy="2660776"/>
          </a:xfrm>
          <a:prstGeom prst="rect">
            <a:avLst/>
          </a:prstGeom>
          <a:noFill/>
          <a:ln w="9525">
            <a:noFill/>
            <a:miter lim="800000"/>
            <a:headEnd/>
            <a:tailEnd/>
          </a:ln>
        </p:spPr>
      </p:pic>
      <p:sp>
        <p:nvSpPr>
          <p:cNvPr id="10" name="CasellaDiTesto 9"/>
          <p:cNvSpPr txBox="1"/>
          <p:nvPr/>
        </p:nvSpPr>
        <p:spPr>
          <a:xfrm>
            <a:off x="10522296" y="2685270"/>
            <a:ext cx="1109599" cy="400110"/>
          </a:xfrm>
          <a:prstGeom prst="rect">
            <a:avLst/>
          </a:prstGeom>
          <a:noFill/>
        </p:spPr>
        <p:txBody>
          <a:bodyPr wrap="none" rtlCol="0">
            <a:spAutoFit/>
          </a:bodyPr>
          <a:lstStyle/>
          <a:p>
            <a:r>
              <a:rPr lang="it-IT" sz="2000" b="1" dirty="0">
                <a:solidFill>
                  <a:srgbClr val="000000"/>
                </a:solidFill>
                <a:latin typeface="Calibri" panose="020F0502020204030204" pitchFamily="34" charset="0"/>
              </a:rPr>
              <a:t>O. Frank</a:t>
            </a:r>
          </a:p>
        </p:txBody>
      </p:sp>
      <p:pic>
        <p:nvPicPr>
          <p:cNvPr id="14" name="Picture 4" descr="ImmaginePCM"/>
          <p:cNvPicPr>
            <a:picLocks noChangeAspect="1" noChangeArrowheads="1"/>
          </p:cNvPicPr>
          <p:nvPr/>
        </p:nvPicPr>
        <p:blipFill>
          <a:blip r:embed="rId4" cstate="print">
            <a:clrChange>
              <a:clrFrom>
                <a:srgbClr val="FFFFFF"/>
              </a:clrFrom>
              <a:clrTo>
                <a:srgbClr val="FFFFFF">
                  <a:alpha val="0"/>
                </a:srgbClr>
              </a:clrTo>
            </a:clrChange>
          </a:blip>
          <a:srcRect l="18735" r="31279" b="32204"/>
          <a:stretch>
            <a:fillRect/>
          </a:stretch>
        </p:blipFill>
        <p:spPr bwMode="auto">
          <a:xfrm>
            <a:off x="1717935" y="2116183"/>
            <a:ext cx="5902016" cy="4319744"/>
          </a:xfrm>
          <a:prstGeom prst="rect">
            <a:avLst/>
          </a:prstGeom>
          <a:solidFill>
            <a:schemeClr val="bg1"/>
          </a:solidFill>
          <a:ln w="9525">
            <a:noFill/>
            <a:miter lim="800000"/>
            <a:headEnd/>
            <a:tailEnd/>
          </a:ln>
        </p:spPr>
      </p:pic>
      <p:graphicFrame>
        <p:nvGraphicFramePr>
          <p:cNvPr id="9" name="Object 7"/>
          <p:cNvGraphicFramePr>
            <a:graphicFrameLocks noChangeAspect="1"/>
          </p:cNvGraphicFramePr>
          <p:nvPr>
            <p:extLst>
              <p:ext uri="{D42A27DB-BD31-4B8C-83A1-F6EECF244321}">
                <p14:modId xmlns:p14="http://schemas.microsoft.com/office/powerpoint/2010/main" val="3894165292"/>
              </p:ext>
            </p:extLst>
          </p:nvPr>
        </p:nvGraphicFramePr>
        <p:xfrm>
          <a:off x="6759687" y="1500229"/>
          <a:ext cx="2518491" cy="1633034"/>
        </p:xfrm>
        <a:graphic>
          <a:graphicData uri="http://schemas.openxmlformats.org/presentationml/2006/ole">
            <mc:AlternateContent xmlns:mc="http://schemas.openxmlformats.org/markup-compatibility/2006">
              <mc:Choice xmlns:v="urn:schemas-microsoft-com:vml" Requires="v">
                <p:oleObj spid="_x0000_s7200" name="Equazione" r:id="rId5" imgW="685800" imgH="444240" progId="Equation.3">
                  <p:embed/>
                </p:oleObj>
              </mc:Choice>
              <mc:Fallback>
                <p:oleObj name="Equazione" r:id="rId5" imgW="685800" imgH="444240" progId="Equation.3">
                  <p:embed/>
                  <p:pic>
                    <p:nvPicPr>
                      <p:cNvPr id="0"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9687" y="1500229"/>
                        <a:ext cx="2518491" cy="1633034"/>
                      </a:xfrm>
                      <a:prstGeom prst="rect">
                        <a:avLst/>
                      </a:prstGeom>
                      <a:solidFill>
                        <a:schemeClr val="bg1"/>
                      </a:solidFill>
                      <a:ln w="38100">
                        <a:solidFill>
                          <a:srgbClr val="BFBFBF"/>
                        </a:solidFill>
                        <a:miter lim="800000"/>
                        <a:headEnd/>
                        <a:tailEnd/>
                      </a:ln>
                    </p:spPr>
                  </p:pic>
                </p:oleObj>
              </mc:Fallback>
            </mc:AlternateContent>
          </a:graphicData>
        </a:graphic>
      </p:graphicFrame>
      <p:sp>
        <p:nvSpPr>
          <p:cNvPr id="16" name="TextBox 7"/>
          <p:cNvSpPr txBox="1"/>
          <p:nvPr/>
        </p:nvSpPr>
        <p:spPr>
          <a:xfrm>
            <a:off x="1006031" y="6493077"/>
            <a:ext cx="8001000" cy="261610"/>
          </a:xfrm>
          <a:prstGeom prst="rect">
            <a:avLst/>
          </a:prstGeom>
          <a:noFill/>
        </p:spPr>
        <p:txBody>
          <a:bodyPr>
            <a:spAutoFit/>
          </a:bodyPr>
          <a:lstStyle/>
          <a:p>
            <a:pPr>
              <a:defRPr/>
            </a:pPr>
            <a:r>
              <a:rPr lang="en-US" sz="1100" dirty="0">
                <a:solidFill>
                  <a:srgbClr val="000000"/>
                </a:solidFill>
                <a:latin typeface="Calibri" panose="020F0502020204030204" pitchFamily="34" charset="0"/>
              </a:rPr>
              <a:t>1 Frank O. Die </a:t>
            </a:r>
            <a:r>
              <a:rPr lang="en-US" sz="1100" dirty="0" err="1">
                <a:solidFill>
                  <a:srgbClr val="000000"/>
                </a:solidFill>
                <a:latin typeface="Calibri" panose="020F0502020204030204" pitchFamily="34" charset="0"/>
              </a:rPr>
              <a:t>Grundform</a:t>
            </a:r>
            <a:r>
              <a:rPr lang="en-US" sz="1100" dirty="0">
                <a:solidFill>
                  <a:srgbClr val="000000"/>
                </a:solidFill>
                <a:latin typeface="Calibri" panose="020F0502020204030204" pitchFamily="34" charset="0"/>
              </a:rPr>
              <a:t> des </a:t>
            </a:r>
            <a:r>
              <a:rPr lang="en-US" sz="1100" dirty="0" err="1">
                <a:solidFill>
                  <a:srgbClr val="000000"/>
                </a:solidFill>
                <a:latin typeface="Calibri" panose="020F0502020204030204" pitchFamily="34" charset="0"/>
              </a:rPr>
              <a:t>arteriellen</a:t>
            </a:r>
            <a:r>
              <a:rPr lang="en-US" sz="1100" dirty="0">
                <a:solidFill>
                  <a:srgbClr val="000000"/>
                </a:solidFill>
                <a:latin typeface="Calibri" panose="020F0502020204030204" pitchFamily="34" charset="0"/>
              </a:rPr>
              <a:t> Pulses. Z Biol. 1899; 37:483-526 </a:t>
            </a:r>
          </a:p>
        </p:txBody>
      </p:sp>
      <p:sp>
        <p:nvSpPr>
          <p:cNvPr id="17" name="Ovale 16"/>
          <p:cNvSpPr/>
          <p:nvPr/>
        </p:nvSpPr>
        <p:spPr bwMode="auto">
          <a:xfrm>
            <a:off x="7875078" y="2381490"/>
            <a:ext cx="1396166" cy="897535"/>
          </a:xfrm>
          <a:prstGeom prst="ellipse">
            <a:avLst/>
          </a:prstGeom>
          <a:noFill/>
          <a:ln w="381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b="1">
              <a:solidFill>
                <a:srgbClr val="000000"/>
              </a:solidFill>
              <a:latin typeface="Calibri" panose="020F0502020204030204" pitchFamily="34" charset="0"/>
            </a:endParaRPr>
          </a:p>
        </p:txBody>
      </p:sp>
      <p:sp>
        <p:nvSpPr>
          <p:cNvPr id="18" name="CasellaDiTesto 17"/>
          <p:cNvSpPr txBox="1"/>
          <p:nvPr/>
        </p:nvSpPr>
        <p:spPr>
          <a:xfrm>
            <a:off x="8893559" y="4415202"/>
            <a:ext cx="2560677" cy="584775"/>
          </a:xfrm>
          <a:prstGeom prst="rect">
            <a:avLst/>
          </a:prstGeom>
          <a:noFill/>
        </p:spPr>
        <p:txBody>
          <a:bodyPr wrap="square" rtlCol="0">
            <a:spAutoFit/>
          </a:bodyPr>
          <a:lstStyle/>
          <a:p>
            <a:r>
              <a:rPr lang="en-US" sz="3200" b="1" dirty="0">
                <a:solidFill>
                  <a:srgbClr val="006E73"/>
                </a:solidFill>
                <a:latin typeface="Calibri" panose="020F0502020204030204" pitchFamily="34" charset="0"/>
              </a:rPr>
              <a:t>Come?</a:t>
            </a:r>
          </a:p>
        </p:txBody>
      </p:sp>
    </p:spTree>
    <p:extLst>
      <p:ext uri="{BB962C8B-B14F-4D97-AF65-F5344CB8AC3E}">
        <p14:creationId xmlns:p14="http://schemas.microsoft.com/office/powerpoint/2010/main" val="39850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75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P spid="1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magine 21"/>
          <p:cNvPicPr>
            <a:picLocks noChangeAspect="1"/>
          </p:cNvPicPr>
          <p:nvPr/>
        </p:nvPicPr>
        <p:blipFill>
          <a:blip r:embed="rId2" cstate="print"/>
          <a:stretch>
            <a:fillRect/>
          </a:stretch>
        </p:blipFill>
        <p:spPr>
          <a:xfrm>
            <a:off x="843654" y="2134284"/>
            <a:ext cx="2004960" cy="4445106"/>
          </a:xfrm>
          <a:prstGeom prst="rect">
            <a:avLst/>
          </a:prstGeom>
        </p:spPr>
      </p:pic>
      <p:pic>
        <p:nvPicPr>
          <p:cNvPr id="8" name="Immagine 7"/>
          <p:cNvPicPr>
            <a:picLocks noChangeAspect="1"/>
          </p:cNvPicPr>
          <p:nvPr/>
        </p:nvPicPr>
        <p:blipFill rotWithShape="1">
          <a:blip r:embed="rId3" cstate="print">
            <a:extLst>
              <a:ext uri="{28A0092B-C50C-407E-A947-70E740481C1C}">
                <a14:useLocalDpi xmlns:a14="http://schemas.microsoft.com/office/drawing/2010/main" val="0"/>
              </a:ext>
            </a:extLst>
          </a:blip>
          <a:srcRect l="16646"/>
          <a:stretch/>
        </p:blipFill>
        <p:spPr>
          <a:xfrm>
            <a:off x="1009936" y="5908083"/>
            <a:ext cx="9744641" cy="813437"/>
          </a:xfrm>
          <a:prstGeom prst="rect">
            <a:avLst/>
          </a:prstGeom>
        </p:spPr>
      </p:pic>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16" y="91621"/>
            <a:ext cx="2423885" cy="530946"/>
          </a:xfrm>
          <a:prstGeom prst="rect">
            <a:avLst/>
          </a:prstGeom>
        </p:spPr>
      </p:pic>
      <p:sp>
        <p:nvSpPr>
          <p:cNvPr id="9" name="Rettangolo 8"/>
          <p:cNvSpPr/>
          <p:nvPr/>
        </p:nvSpPr>
        <p:spPr>
          <a:xfrm>
            <a:off x="261258" y="690806"/>
            <a:ext cx="468000" cy="6167194"/>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7" name="Gruppo 16"/>
          <p:cNvGrpSpPr>
            <a:grpSpLocks noChangeAspect="1"/>
          </p:cNvGrpSpPr>
          <p:nvPr/>
        </p:nvGrpSpPr>
        <p:grpSpPr>
          <a:xfrm>
            <a:off x="11045143" y="-13648"/>
            <a:ext cx="1139755" cy="864000"/>
            <a:chOff x="74848" y="-145328"/>
            <a:chExt cx="1254914" cy="951298"/>
          </a:xfrm>
        </p:grpSpPr>
        <p:pic>
          <p:nvPicPr>
            <p:cNvPr id="18" name="Segnaposto contenuto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48" y="213733"/>
              <a:ext cx="939713" cy="264512"/>
            </a:xfrm>
            <a:prstGeom prst="rect">
              <a:avLst/>
            </a:prstGeom>
          </p:spPr>
        </p:pic>
        <p:pic>
          <p:nvPicPr>
            <p:cNvPr id="19" name="Immagin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969" y="-145328"/>
              <a:ext cx="1015793" cy="951298"/>
            </a:xfrm>
            <a:prstGeom prst="rect">
              <a:avLst/>
            </a:prstGeom>
          </p:spPr>
        </p:pic>
      </p:grpSp>
      <p:grpSp>
        <p:nvGrpSpPr>
          <p:cNvPr id="6" name="Gruppo 5"/>
          <p:cNvGrpSpPr/>
          <p:nvPr/>
        </p:nvGrpSpPr>
        <p:grpSpPr>
          <a:xfrm>
            <a:off x="1009936" y="1018398"/>
            <a:ext cx="4068891" cy="923330"/>
            <a:chOff x="1009936" y="1018398"/>
            <a:chExt cx="4068891" cy="923330"/>
          </a:xfrm>
        </p:grpSpPr>
        <p:sp>
          <p:nvSpPr>
            <p:cNvPr id="15" name="Rettangolo 14"/>
            <p:cNvSpPr/>
            <p:nvPr/>
          </p:nvSpPr>
          <p:spPr>
            <a:xfrm>
              <a:off x="1009936" y="1018398"/>
              <a:ext cx="4068891" cy="553998"/>
            </a:xfrm>
            <a:prstGeom prst="rect">
              <a:avLst/>
            </a:prstGeom>
          </p:spPr>
          <p:txBody>
            <a:bodyPr wrap="square">
              <a:spAutoFit/>
            </a:bodyPr>
            <a:lstStyle/>
            <a:p>
              <a:r>
                <a:rPr lang="it-IT" sz="3000" dirty="0">
                  <a:solidFill>
                    <a:schemeClr val="bg2">
                      <a:lumMod val="25000"/>
                    </a:schemeClr>
                  </a:solidFill>
                  <a:latin typeface="Titillium Web" panose="00000500000000000000" pitchFamily="2" charset="0"/>
                  <a:ea typeface="Open Sans Condensed" panose="020B0806030504020204" pitchFamily="34" charset="0"/>
                  <a:cs typeface="Open Sans Condensed" panose="020B0806030504020204" pitchFamily="34" charset="0"/>
                </a:rPr>
                <a:t>Lato destro</a:t>
              </a:r>
            </a:p>
          </p:txBody>
        </p:sp>
        <p:sp>
          <p:nvSpPr>
            <p:cNvPr id="5" name="Rettangolo 4"/>
            <p:cNvSpPr/>
            <p:nvPr/>
          </p:nvSpPr>
          <p:spPr>
            <a:xfrm>
              <a:off x="1009936" y="1295397"/>
              <a:ext cx="2961067" cy="646331"/>
            </a:xfrm>
            <a:prstGeom prst="rect">
              <a:avLst/>
            </a:prstGeom>
          </p:spPr>
          <p:txBody>
            <a:bodyPr wrap="none">
              <a:spAutoFit/>
            </a:bodyPr>
            <a:lstStyle/>
            <a:p>
              <a:pPr>
                <a:lnSpc>
                  <a:spcPct val="150000"/>
                </a:lnSpc>
                <a:spcAft>
                  <a:spcPts val="1200"/>
                </a:spcAft>
                <a:buSzPct val="200000"/>
              </a:pPr>
              <a:r>
                <a:rPr lang="en-US" sz="2400" dirty="0" err="1">
                  <a:solidFill>
                    <a:srgbClr val="006E73"/>
                  </a:solidFill>
                  <a:latin typeface="Titillium Web" panose="00000500000000000000" pitchFamily="2" charset="0"/>
                  <a:cs typeface="Arial" charset="0"/>
                </a:rPr>
                <a:t>Segnali</a:t>
              </a:r>
              <a:r>
                <a:rPr lang="en-US" sz="2400" dirty="0">
                  <a:solidFill>
                    <a:srgbClr val="006E73"/>
                  </a:solidFill>
                  <a:latin typeface="Titillium Web" panose="00000500000000000000" pitchFamily="2" charset="0"/>
                  <a:cs typeface="Arial" charset="0"/>
                </a:rPr>
                <a:t> da/a </a:t>
              </a:r>
              <a:r>
                <a:rPr lang="en-US" sz="2400" dirty="0" err="1">
                  <a:solidFill>
                    <a:srgbClr val="006E73"/>
                  </a:solidFill>
                  <a:latin typeface="Titillium Web" panose="00000500000000000000" pitchFamily="2" charset="0"/>
                  <a:cs typeface="Arial" charset="0"/>
                </a:rPr>
                <a:t>paziente</a:t>
              </a:r>
              <a:endParaRPr lang="en-US" sz="2400" dirty="0">
                <a:solidFill>
                  <a:srgbClr val="006E73"/>
                </a:solidFill>
                <a:latin typeface="Titillium Web" panose="00000500000000000000" pitchFamily="2" charset="0"/>
                <a:cs typeface="Arial" charset="0"/>
              </a:endParaRPr>
            </a:p>
          </p:txBody>
        </p:sp>
      </p:grpSp>
      <p:grpSp>
        <p:nvGrpSpPr>
          <p:cNvPr id="37" name="Gruppo 36"/>
          <p:cNvGrpSpPr/>
          <p:nvPr/>
        </p:nvGrpSpPr>
        <p:grpSpPr>
          <a:xfrm>
            <a:off x="2581967" y="4054310"/>
            <a:ext cx="1726331" cy="369332"/>
            <a:chOff x="7432366" y="4927519"/>
            <a:chExt cx="1726331" cy="369332"/>
          </a:xfrm>
        </p:grpSpPr>
        <p:cxnSp>
          <p:nvCxnSpPr>
            <p:cNvPr id="25" name="Connettore 2 24"/>
            <p:cNvCxnSpPr/>
            <p:nvPr/>
          </p:nvCxnSpPr>
          <p:spPr>
            <a:xfrm>
              <a:off x="7432366" y="5112185"/>
              <a:ext cx="1080000" cy="0"/>
            </a:xfrm>
            <a:prstGeom prst="straightConnector1">
              <a:avLst/>
            </a:prstGeom>
            <a:ln w="19050">
              <a:solidFill>
                <a:srgbClr val="006E73"/>
              </a:solidFill>
              <a:headEnd type="oval" w="med" len="med"/>
              <a:tailEnd type="oval" w="med" len="med"/>
            </a:ln>
            <a:effectLst>
              <a:glow rad="114300">
                <a:schemeClr val="bg1">
                  <a:alpha val="45000"/>
                </a:schemeClr>
              </a:glow>
            </a:effectLst>
          </p:spPr>
          <p:style>
            <a:lnRef idx="1">
              <a:schemeClr val="accent1"/>
            </a:lnRef>
            <a:fillRef idx="0">
              <a:schemeClr val="accent1"/>
            </a:fillRef>
            <a:effectRef idx="0">
              <a:schemeClr val="accent1"/>
            </a:effectRef>
            <a:fontRef idx="minor">
              <a:schemeClr val="tx1"/>
            </a:fontRef>
          </p:style>
        </p:cxnSp>
        <p:sp>
          <p:nvSpPr>
            <p:cNvPr id="26" name="Rettangolo 25"/>
            <p:cNvSpPr/>
            <p:nvPr/>
          </p:nvSpPr>
          <p:spPr>
            <a:xfrm>
              <a:off x="8512366" y="4927519"/>
              <a:ext cx="646331" cy="369332"/>
            </a:xfrm>
            <a:prstGeom prst="rect">
              <a:avLst/>
            </a:prstGeom>
          </p:spPr>
          <p:txBody>
            <a:bodyPr wrap="none">
              <a:spAutoFit/>
            </a:bodyPr>
            <a:lstStyle/>
            <a:p>
              <a:r>
                <a:rPr lang="it-IT" dirty="0">
                  <a:solidFill>
                    <a:srgbClr val="3D3C3B"/>
                  </a:solidFill>
                  <a:latin typeface="TitilliumWeb-Regular"/>
                </a:rPr>
                <a:t>ABP</a:t>
              </a:r>
              <a:endParaRPr lang="it-IT" dirty="0"/>
            </a:p>
          </p:txBody>
        </p:sp>
      </p:grpSp>
      <p:grpSp>
        <p:nvGrpSpPr>
          <p:cNvPr id="42" name="Gruppo 41"/>
          <p:cNvGrpSpPr/>
          <p:nvPr/>
        </p:nvGrpSpPr>
        <p:grpSpPr>
          <a:xfrm>
            <a:off x="2513629" y="4396593"/>
            <a:ext cx="1739155" cy="369332"/>
            <a:chOff x="7432366" y="4927519"/>
            <a:chExt cx="1739155" cy="369332"/>
          </a:xfrm>
        </p:grpSpPr>
        <p:cxnSp>
          <p:nvCxnSpPr>
            <p:cNvPr id="43" name="Connettore 2 42"/>
            <p:cNvCxnSpPr/>
            <p:nvPr/>
          </p:nvCxnSpPr>
          <p:spPr>
            <a:xfrm>
              <a:off x="7432366" y="5112185"/>
              <a:ext cx="1080000" cy="0"/>
            </a:xfrm>
            <a:prstGeom prst="straightConnector1">
              <a:avLst/>
            </a:prstGeom>
            <a:ln w="19050">
              <a:solidFill>
                <a:srgbClr val="006E73"/>
              </a:solidFill>
              <a:headEnd type="oval" w="med" len="med"/>
              <a:tailEnd type="oval" w="med" len="med"/>
            </a:ln>
            <a:effectLst>
              <a:glow rad="114300">
                <a:schemeClr val="bg1">
                  <a:alpha val="45000"/>
                </a:schemeClr>
              </a:glow>
            </a:effectLst>
          </p:spPr>
          <p:style>
            <a:lnRef idx="1">
              <a:schemeClr val="accent1"/>
            </a:lnRef>
            <a:fillRef idx="0">
              <a:schemeClr val="accent1"/>
            </a:fillRef>
            <a:effectRef idx="0">
              <a:schemeClr val="accent1"/>
            </a:effectRef>
            <a:fontRef idx="minor">
              <a:schemeClr val="tx1"/>
            </a:fontRef>
          </p:style>
        </p:cxnSp>
        <p:sp>
          <p:nvSpPr>
            <p:cNvPr id="44" name="Rettangolo 43"/>
            <p:cNvSpPr/>
            <p:nvPr/>
          </p:nvSpPr>
          <p:spPr>
            <a:xfrm>
              <a:off x="8512366" y="4927519"/>
              <a:ext cx="659155" cy="369332"/>
            </a:xfrm>
            <a:prstGeom prst="rect">
              <a:avLst/>
            </a:prstGeom>
          </p:spPr>
          <p:txBody>
            <a:bodyPr wrap="none">
              <a:spAutoFit/>
            </a:bodyPr>
            <a:lstStyle/>
            <a:p>
              <a:r>
                <a:rPr lang="it-IT" dirty="0">
                  <a:solidFill>
                    <a:srgbClr val="3D3C3B"/>
                  </a:solidFill>
                  <a:latin typeface="TitilliumWeb-Regular"/>
                </a:rPr>
                <a:t>CVP</a:t>
              </a:r>
              <a:endParaRPr lang="it-IT" dirty="0"/>
            </a:p>
          </p:txBody>
        </p:sp>
      </p:grpSp>
      <p:grpSp>
        <p:nvGrpSpPr>
          <p:cNvPr id="48" name="Gruppo 47"/>
          <p:cNvGrpSpPr/>
          <p:nvPr/>
        </p:nvGrpSpPr>
        <p:grpSpPr>
          <a:xfrm>
            <a:off x="2292653" y="5185229"/>
            <a:ext cx="3201093" cy="646331"/>
            <a:chOff x="7432366" y="4791039"/>
            <a:chExt cx="3201093" cy="646331"/>
          </a:xfrm>
        </p:grpSpPr>
        <p:cxnSp>
          <p:nvCxnSpPr>
            <p:cNvPr id="49" name="Connettore 2 48"/>
            <p:cNvCxnSpPr/>
            <p:nvPr/>
          </p:nvCxnSpPr>
          <p:spPr>
            <a:xfrm>
              <a:off x="7432366" y="5112185"/>
              <a:ext cx="1080000" cy="0"/>
            </a:xfrm>
            <a:prstGeom prst="straightConnector1">
              <a:avLst/>
            </a:prstGeom>
            <a:ln w="19050">
              <a:solidFill>
                <a:srgbClr val="006E73"/>
              </a:solidFill>
              <a:headEnd type="oval" w="med" len="med"/>
              <a:tailEnd type="oval" w="med" len="med"/>
            </a:ln>
            <a:effectLst>
              <a:glow rad="114300">
                <a:schemeClr val="bg1">
                  <a:alpha val="45000"/>
                </a:schemeClr>
              </a:glow>
            </a:effectLst>
          </p:spPr>
          <p:style>
            <a:lnRef idx="1">
              <a:schemeClr val="accent1"/>
            </a:lnRef>
            <a:fillRef idx="0">
              <a:schemeClr val="accent1"/>
            </a:fillRef>
            <a:effectRef idx="0">
              <a:schemeClr val="accent1"/>
            </a:effectRef>
            <a:fontRef idx="minor">
              <a:schemeClr val="tx1"/>
            </a:fontRef>
          </p:style>
        </p:cxnSp>
        <p:sp>
          <p:nvSpPr>
            <p:cNvPr id="50" name="Rettangolo 49"/>
            <p:cNvSpPr/>
            <p:nvPr/>
          </p:nvSpPr>
          <p:spPr>
            <a:xfrm>
              <a:off x="8512366" y="4791039"/>
              <a:ext cx="2121093" cy="646331"/>
            </a:xfrm>
            <a:prstGeom prst="rect">
              <a:avLst/>
            </a:prstGeom>
          </p:spPr>
          <p:txBody>
            <a:bodyPr wrap="none">
              <a:spAutoFit/>
            </a:bodyPr>
            <a:lstStyle/>
            <a:p>
              <a:r>
                <a:rPr lang="it-IT" dirty="0">
                  <a:solidFill>
                    <a:srgbClr val="3D3C3B"/>
                  </a:solidFill>
                  <a:latin typeface="TitilliumWeb-Regular"/>
                </a:rPr>
                <a:t>Ingresso analogico</a:t>
              </a:r>
            </a:p>
            <a:p>
              <a:r>
                <a:rPr lang="it-IT" dirty="0">
                  <a:solidFill>
                    <a:srgbClr val="3D3C3B"/>
                  </a:solidFill>
                  <a:latin typeface="TitilliumWeb-Regular"/>
                </a:rPr>
                <a:t>IN1</a:t>
              </a:r>
              <a:endParaRPr lang="it-IT" dirty="0"/>
            </a:p>
          </p:txBody>
        </p:sp>
      </p:grpSp>
    </p:spTree>
    <p:extLst>
      <p:ext uri="{BB962C8B-B14F-4D97-AF65-F5344CB8AC3E}">
        <p14:creationId xmlns:p14="http://schemas.microsoft.com/office/powerpoint/2010/main" val="106364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1000" tmFilter="0, 0; .2, .5; .8, .5; 1, 0"/>
                                        <p:tgtEl>
                                          <p:spTgt spid="37"/>
                                        </p:tgtEl>
                                      </p:cBhvr>
                                    </p:animEffect>
                                    <p:animScale>
                                      <p:cBhvr>
                                        <p:cTn id="11" dur="50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magine 38"/>
          <p:cNvPicPr>
            <a:picLocks noChangeAspect="1"/>
          </p:cNvPicPr>
          <p:nvPr/>
        </p:nvPicPr>
        <p:blipFill rotWithShape="1">
          <a:blip r:embed="rId2" cstate="print"/>
          <a:srcRect r="3996"/>
          <a:stretch/>
        </p:blipFill>
        <p:spPr>
          <a:xfrm>
            <a:off x="8197939" y="1447936"/>
            <a:ext cx="3593728" cy="5153025"/>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6" y="91621"/>
            <a:ext cx="2423885" cy="530946"/>
          </a:xfrm>
          <a:prstGeom prst="rect">
            <a:avLst/>
          </a:prstGeom>
        </p:spPr>
      </p:pic>
      <p:sp>
        <p:nvSpPr>
          <p:cNvPr id="9" name="Rettangolo 8"/>
          <p:cNvSpPr/>
          <p:nvPr/>
        </p:nvSpPr>
        <p:spPr>
          <a:xfrm>
            <a:off x="261258" y="690806"/>
            <a:ext cx="468000" cy="6167194"/>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7" name="Gruppo 16"/>
          <p:cNvGrpSpPr>
            <a:grpSpLocks noChangeAspect="1"/>
          </p:cNvGrpSpPr>
          <p:nvPr/>
        </p:nvGrpSpPr>
        <p:grpSpPr>
          <a:xfrm>
            <a:off x="11045143" y="-13648"/>
            <a:ext cx="1139755" cy="864000"/>
            <a:chOff x="74848" y="-145328"/>
            <a:chExt cx="1254914" cy="951298"/>
          </a:xfrm>
        </p:grpSpPr>
        <p:pic>
          <p:nvPicPr>
            <p:cNvPr id="18" name="Segnaposto contenuto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48" y="213733"/>
              <a:ext cx="939713" cy="264512"/>
            </a:xfrm>
            <a:prstGeom prst="rect">
              <a:avLst/>
            </a:prstGeom>
          </p:spPr>
        </p:pic>
        <p:pic>
          <p:nvPicPr>
            <p:cNvPr id="19" name="Immagin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969" y="-145328"/>
              <a:ext cx="1015793" cy="951298"/>
            </a:xfrm>
            <a:prstGeom prst="rect">
              <a:avLst/>
            </a:prstGeom>
          </p:spPr>
        </p:pic>
      </p:grpSp>
      <p:grpSp>
        <p:nvGrpSpPr>
          <p:cNvPr id="6" name="Gruppo 5"/>
          <p:cNvGrpSpPr/>
          <p:nvPr/>
        </p:nvGrpSpPr>
        <p:grpSpPr>
          <a:xfrm>
            <a:off x="1009936" y="1018398"/>
            <a:ext cx="4068891" cy="877163"/>
            <a:chOff x="1009936" y="1018398"/>
            <a:chExt cx="4068891" cy="877163"/>
          </a:xfrm>
        </p:grpSpPr>
        <p:sp>
          <p:nvSpPr>
            <p:cNvPr id="15" name="Rettangolo 14"/>
            <p:cNvSpPr/>
            <p:nvPr/>
          </p:nvSpPr>
          <p:spPr>
            <a:xfrm>
              <a:off x="1009936" y="1018398"/>
              <a:ext cx="4068891" cy="553998"/>
            </a:xfrm>
            <a:prstGeom prst="rect">
              <a:avLst/>
            </a:prstGeom>
          </p:spPr>
          <p:txBody>
            <a:bodyPr wrap="square">
              <a:spAutoFit/>
            </a:bodyPr>
            <a:lstStyle/>
            <a:p>
              <a:r>
                <a:rPr lang="it-IT" sz="3000" dirty="0">
                  <a:solidFill>
                    <a:schemeClr val="bg2">
                      <a:lumMod val="25000"/>
                    </a:schemeClr>
                  </a:solidFill>
                  <a:latin typeface="Titillium Web" panose="00000500000000000000" pitchFamily="2" charset="0"/>
                  <a:ea typeface="Open Sans Condensed" panose="020B0806030504020204" pitchFamily="34" charset="0"/>
                  <a:cs typeface="Open Sans Condensed" panose="020B0806030504020204" pitchFamily="34" charset="0"/>
                </a:rPr>
                <a:t>Lato sinistro</a:t>
              </a:r>
            </a:p>
          </p:txBody>
        </p:sp>
        <p:sp>
          <p:nvSpPr>
            <p:cNvPr id="5" name="Rettangolo 4"/>
            <p:cNvSpPr/>
            <p:nvPr/>
          </p:nvSpPr>
          <p:spPr>
            <a:xfrm>
              <a:off x="1009936" y="1295397"/>
              <a:ext cx="3847528" cy="600164"/>
            </a:xfrm>
            <a:prstGeom prst="rect">
              <a:avLst/>
            </a:prstGeom>
          </p:spPr>
          <p:txBody>
            <a:bodyPr wrap="none">
              <a:spAutoFit/>
            </a:bodyPr>
            <a:lstStyle/>
            <a:p>
              <a:pPr>
                <a:lnSpc>
                  <a:spcPct val="150000"/>
                </a:lnSpc>
                <a:spcAft>
                  <a:spcPts val="1200"/>
                </a:spcAft>
                <a:buSzPct val="200000"/>
              </a:pPr>
              <a:r>
                <a:rPr lang="en-US" sz="2400" dirty="0" err="1">
                  <a:solidFill>
                    <a:srgbClr val="006E73"/>
                  </a:solidFill>
                  <a:latin typeface="Titillium Web" panose="00000500000000000000" pitchFamily="2" charset="0"/>
                  <a:cs typeface="Arial" charset="0"/>
                </a:rPr>
                <a:t>Connettività</a:t>
              </a:r>
              <a:r>
                <a:rPr lang="en-US" sz="2400" dirty="0">
                  <a:solidFill>
                    <a:srgbClr val="006E73"/>
                  </a:solidFill>
                  <a:latin typeface="Titillium Web" panose="00000500000000000000" pitchFamily="2" charset="0"/>
                  <a:cs typeface="Arial" charset="0"/>
                </a:rPr>
                <a:t> e </a:t>
              </a:r>
              <a:r>
                <a:rPr lang="en-US" sz="2400" dirty="0" err="1">
                  <a:solidFill>
                    <a:srgbClr val="006E73"/>
                  </a:solidFill>
                  <a:latin typeface="Titillium Web" panose="00000500000000000000" pitchFamily="2" charset="0"/>
                  <a:cs typeface="Arial" charset="0"/>
                </a:rPr>
                <a:t>gestione</a:t>
              </a:r>
              <a:r>
                <a:rPr lang="en-US" sz="2400" dirty="0">
                  <a:solidFill>
                    <a:srgbClr val="006E73"/>
                  </a:solidFill>
                  <a:latin typeface="Titillium Web" panose="00000500000000000000" pitchFamily="2" charset="0"/>
                  <a:cs typeface="Arial" charset="0"/>
                </a:rPr>
                <a:t> </a:t>
              </a:r>
              <a:r>
                <a:rPr lang="en-US" sz="2400" dirty="0" err="1">
                  <a:solidFill>
                    <a:srgbClr val="006E73"/>
                  </a:solidFill>
                  <a:latin typeface="Titillium Web" panose="00000500000000000000" pitchFamily="2" charset="0"/>
                  <a:cs typeface="Arial" charset="0"/>
                </a:rPr>
                <a:t>dati</a:t>
              </a:r>
              <a:endParaRPr lang="en-US" sz="2400" dirty="0">
                <a:solidFill>
                  <a:srgbClr val="006E73"/>
                </a:solidFill>
                <a:latin typeface="Titillium Web" panose="00000500000000000000" pitchFamily="2" charset="0"/>
                <a:cs typeface="Arial" charset="0"/>
              </a:endParaRPr>
            </a:p>
          </p:txBody>
        </p:sp>
      </p:grpSp>
      <p:grpSp>
        <p:nvGrpSpPr>
          <p:cNvPr id="36" name="Gruppo 35"/>
          <p:cNvGrpSpPr/>
          <p:nvPr/>
        </p:nvGrpSpPr>
        <p:grpSpPr>
          <a:xfrm>
            <a:off x="6980491" y="4191252"/>
            <a:ext cx="1733613" cy="369332"/>
            <a:chOff x="8522696" y="4191252"/>
            <a:chExt cx="1733613" cy="369332"/>
          </a:xfrm>
        </p:grpSpPr>
        <p:cxnSp>
          <p:nvCxnSpPr>
            <p:cNvPr id="22" name="Connettore 2 21"/>
            <p:cNvCxnSpPr/>
            <p:nvPr/>
          </p:nvCxnSpPr>
          <p:spPr>
            <a:xfrm>
              <a:off x="9176309" y="4362270"/>
              <a:ext cx="1080000" cy="0"/>
            </a:xfrm>
            <a:prstGeom prst="straightConnector1">
              <a:avLst/>
            </a:prstGeom>
            <a:ln w="19050">
              <a:solidFill>
                <a:srgbClr val="006E73"/>
              </a:solidFill>
              <a:headEnd type="oval" w="med" len="med"/>
              <a:tailEnd type="oval" w="med" len="med"/>
            </a:ln>
            <a:effectLst>
              <a:glow rad="114300">
                <a:schemeClr val="bg1">
                  <a:alpha val="45000"/>
                </a:schemeClr>
              </a:glow>
            </a:effectLst>
          </p:spPr>
          <p:style>
            <a:lnRef idx="1">
              <a:schemeClr val="accent1"/>
            </a:lnRef>
            <a:fillRef idx="0">
              <a:schemeClr val="accent1"/>
            </a:fillRef>
            <a:effectRef idx="0">
              <a:schemeClr val="accent1"/>
            </a:effectRef>
            <a:fontRef idx="minor">
              <a:schemeClr val="tx1"/>
            </a:fontRef>
          </p:style>
        </p:cxnSp>
        <p:sp>
          <p:nvSpPr>
            <p:cNvPr id="24" name="Rettangolo 23"/>
            <p:cNvSpPr/>
            <p:nvPr/>
          </p:nvSpPr>
          <p:spPr>
            <a:xfrm>
              <a:off x="8522696" y="4191252"/>
              <a:ext cx="659155" cy="369332"/>
            </a:xfrm>
            <a:prstGeom prst="rect">
              <a:avLst/>
            </a:prstGeom>
          </p:spPr>
          <p:txBody>
            <a:bodyPr wrap="none">
              <a:spAutoFit/>
            </a:bodyPr>
            <a:lstStyle/>
            <a:p>
              <a:pPr algn="r"/>
              <a:r>
                <a:rPr lang="it-IT" dirty="0">
                  <a:solidFill>
                    <a:srgbClr val="3D3C3B"/>
                  </a:solidFill>
                  <a:latin typeface="TitilliumWeb-Regular"/>
                </a:rPr>
                <a:t>USB</a:t>
              </a:r>
              <a:endParaRPr lang="it-IT" dirty="0"/>
            </a:p>
          </p:txBody>
        </p:sp>
      </p:grpSp>
      <p:grpSp>
        <p:nvGrpSpPr>
          <p:cNvPr id="37" name="Gruppo 36"/>
          <p:cNvGrpSpPr/>
          <p:nvPr/>
        </p:nvGrpSpPr>
        <p:grpSpPr>
          <a:xfrm>
            <a:off x="6970161" y="4927519"/>
            <a:ext cx="1854571" cy="369332"/>
            <a:chOff x="8512366" y="4927519"/>
            <a:chExt cx="1854571" cy="369332"/>
          </a:xfrm>
        </p:grpSpPr>
        <p:cxnSp>
          <p:nvCxnSpPr>
            <p:cNvPr id="25" name="Connettore 2 24"/>
            <p:cNvCxnSpPr/>
            <p:nvPr/>
          </p:nvCxnSpPr>
          <p:spPr>
            <a:xfrm>
              <a:off x="9286937" y="5112185"/>
              <a:ext cx="1080000" cy="0"/>
            </a:xfrm>
            <a:prstGeom prst="straightConnector1">
              <a:avLst/>
            </a:prstGeom>
            <a:ln w="19050">
              <a:solidFill>
                <a:srgbClr val="006E73"/>
              </a:solidFill>
              <a:headEnd type="oval" w="med" len="med"/>
              <a:tailEnd type="oval" w="med" len="med"/>
            </a:ln>
            <a:effectLst>
              <a:glow rad="114300">
                <a:schemeClr val="bg1">
                  <a:alpha val="45000"/>
                </a:schemeClr>
              </a:glow>
            </a:effectLst>
          </p:spPr>
          <p:style>
            <a:lnRef idx="1">
              <a:schemeClr val="accent1"/>
            </a:lnRef>
            <a:fillRef idx="0">
              <a:schemeClr val="accent1"/>
            </a:fillRef>
            <a:effectRef idx="0">
              <a:schemeClr val="accent1"/>
            </a:effectRef>
            <a:fontRef idx="minor">
              <a:schemeClr val="tx1"/>
            </a:fontRef>
          </p:style>
        </p:cxnSp>
        <p:sp>
          <p:nvSpPr>
            <p:cNvPr id="26" name="Rettangolo 25"/>
            <p:cNvSpPr/>
            <p:nvPr/>
          </p:nvSpPr>
          <p:spPr>
            <a:xfrm>
              <a:off x="8512366" y="4927519"/>
              <a:ext cx="774571" cy="369332"/>
            </a:xfrm>
            <a:prstGeom prst="rect">
              <a:avLst/>
            </a:prstGeom>
          </p:spPr>
          <p:txBody>
            <a:bodyPr wrap="none">
              <a:spAutoFit/>
            </a:bodyPr>
            <a:lstStyle/>
            <a:p>
              <a:r>
                <a:rPr lang="it-IT" dirty="0">
                  <a:solidFill>
                    <a:srgbClr val="3D3C3B"/>
                  </a:solidFill>
                  <a:latin typeface="TitilliumWeb-Regular"/>
                </a:rPr>
                <a:t>HDMI</a:t>
              </a:r>
              <a:endParaRPr lang="it-IT" dirty="0"/>
            </a:p>
          </p:txBody>
        </p:sp>
      </p:grpSp>
      <p:grpSp>
        <p:nvGrpSpPr>
          <p:cNvPr id="38" name="Gruppo 37"/>
          <p:cNvGrpSpPr/>
          <p:nvPr/>
        </p:nvGrpSpPr>
        <p:grpSpPr>
          <a:xfrm>
            <a:off x="7180293" y="5353582"/>
            <a:ext cx="1713507" cy="369332"/>
            <a:chOff x="8722498" y="5353582"/>
            <a:chExt cx="1713507" cy="369332"/>
          </a:xfrm>
        </p:grpSpPr>
        <p:cxnSp>
          <p:nvCxnSpPr>
            <p:cNvPr id="27" name="Connettore 2 26"/>
            <p:cNvCxnSpPr/>
            <p:nvPr/>
          </p:nvCxnSpPr>
          <p:spPr>
            <a:xfrm>
              <a:off x="9356005" y="5538248"/>
              <a:ext cx="1080000" cy="0"/>
            </a:xfrm>
            <a:prstGeom prst="straightConnector1">
              <a:avLst/>
            </a:prstGeom>
            <a:ln w="19050">
              <a:solidFill>
                <a:srgbClr val="006E73"/>
              </a:solidFill>
              <a:headEnd type="oval" w="med" len="med"/>
              <a:tailEnd type="oval" w="med" len="med"/>
            </a:ln>
            <a:effectLst>
              <a:glow rad="114300">
                <a:schemeClr val="bg1">
                  <a:alpha val="45000"/>
                </a:schemeClr>
              </a:glow>
            </a:effectLst>
          </p:spPr>
          <p:style>
            <a:lnRef idx="1">
              <a:schemeClr val="accent1"/>
            </a:lnRef>
            <a:fillRef idx="0">
              <a:schemeClr val="accent1"/>
            </a:fillRef>
            <a:effectRef idx="0">
              <a:schemeClr val="accent1"/>
            </a:effectRef>
            <a:fontRef idx="minor">
              <a:schemeClr val="tx1"/>
            </a:fontRef>
          </p:style>
        </p:cxnSp>
        <p:sp>
          <p:nvSpPr>
            <p:cNvPr id="28" name="Rettangolo 27"/>
            <p:cNvSpPr/>
            <p:nvPr/>
          </p:nvSpPr>
          <p:spPr>
            <a:xfrm>
              <a:off x="8722498" y="5353582"/>
              <a:ext cx="633507" cy="369332"/>
            </a:xfrm>
            <a:prstGeom prst="rect">
              <a:avLst/>
            </a:prstGeom>
          </p:spPr>
          <p:txBody>
            <a:bodyPr wrap="none">
              <a:spAutoFit/>
            </a:bodyPr>
            <a:lstStyle/>
            <a:p>
              <a:r>
                <a:rPr lang="it-IT" dirty="0">
                  <a:solidFill>
                    <a:srgbClr val="3D3C3B"/>
                  </a:solidFill>
                  <a:latin typeface="TitilliumWeb-Regular"/>
                </a:rPr>
                <a:t>LAN</a:t>
              </a:r>
              <a:endParaRPr lang="it-IT" dirty="0"/>
            </a:p>
          </p:txBody>
        </p:sp>
      </p:grpSp>
      <p:grpSp>
        <p:nvGrpSpPr>
          <p:cNvPr id="35" name="Gruppo 34"/>
          <p:cNvGrpSpPr/>
          <p:nvPr/>
        </p:nvGrpSpPr>
        <p:grpSpPr>
          <a:xfrm>
            <a:off x="5882178" y="2714296"/>
            <a:ext cx="2565778" cy="646331"/>
            <a:chOff x="7424383" y="2714296"/>
            <a:chExt cx="2565778" cy="646331"/>
          </a:xfrm>
        </p:grpSpPr>
        <p:cxnSp>
          <p:nvCxnSpPr>
            <p:cNvPr id="29" name="Connettore 2 28"/>
            <p:cNvCxnSpPr/>
            <p:nvPr/>
          </p:nvCxnSpPr>
          <p:spPr>
            <a:xfrm>
              <a:off x="8816005" y="3035442"/>
              <a:ext cx="1174156" cy="0"/>
            </a:xfrm>
            <a:prstGeom prst="straightConnector1">
              <a:avLst/>
            </a:prstGeom>
            <a:ln w="19050">
              <a:solidFill>
                <a:srgbClr val="006E73"/>
              </a:solidFill>
              <a:headEnd type="oval" w="med" len="med"/>
              <a:tailEnd type="none" w="med" len="med"/>
            </a:ln>
            <a:effectLst>
              <a:glow rad="114300">
                <a:schemeClr val="bg1">
                  <a:alpha val="45000"/>
                </a:schemeClr>
              </a:glow>
            </a:effectLst>
          </p:spPr>
          <p:style>
            <a:lnRef idx="1">
              <a:schemeClr val="accent1"/>
            </a:lnRef>
            <a:fillRef idx="0">
              <a:schemeClr val="accent1"/>
            </a:fillRef>
            <a:effectRef idx="0">
              <a:schemeClr val="accent1"/>
            </a:effectRef>
            <a:fontRef idx="minor">
              <a:schemeClr val="tx1"/>
            </a:fontRef>
          </p:style>
        </p:cxnSp>
        <p:sp>
          <p:nvSpPr>
            <p:cNvPr id="30" name="Rettangolo 29"/>
            <p:cNvSpPr/>
            <p:nvPr/>
          </p:nvSpPr>
          <p:spPr>
            <a:xfrm>
              <a:off x="7424383" y="2714296"/>
              <a:ext cx="1391622" cy="646331"/>
            </a:xfrm>
            <a:prstGeom prst="rect">
              <a:avLst/>
            </a:prstGeom>
          </p:spPr>
          <p:txBody>
            <a:bodyPr wrap="square">
              <a:spAutoFit/>
            </a:bodyPr>
            <a:lstStyle/>
            <a:p>
              <a:pPr algn="r"/>
              <a:r>
                <a:rPr lang="it-IT" dirty="0">
                  <a:solidFill>
                    <a:srgbClr val="3D3C3B"/>
                  </a:solidFill>
                  <a:latin typeface="TitilliumWeb-Regular"/>
                </a:rPr>
                <a:t>Wireless Technology</a:t>
              </a:r>
              <a:endParaRPr lang="it-IT" dirty="0"/>
            </a:p>
          </p:txBody>
        </p:sp>
      </p:grpSp>
    </p:spTree>
    <p:extLst>
      <p:ext uri="{BB962C8B-B14F-4D97-AF65-F5344CB8AC3E}">
        <p14:creationId xmlns:p14="http://schemas.microsoft.com/office/powerpoint/2010/main" val="10716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500"/>
                                        <p:tgtEl>
                                          <p:spTgt spid="3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500"/>
                                        <p:tgtEl>
                                          <p:spTgt spid="3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65275" y="918288"/>
            <a:ext cx="2026725" cy="2026725"/>
          </a:xfr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9864" y="128017"/>
            <a:ext cx="2174370" cy="476290"/>
          </a:xfrm>
          <a:prstGeom prst="rect">
            <a:avLst/>
          </a:prstGeom>
        </p:spPr>
      </p:pic>
      <p:sp>
        <p:nvSpPr>
          <p:cNvPr id="10" name="ZoneTexte 5"/>
          <p:cNvSpPr txBox="1">
            <a:spLocks noChangeArrowheads="1"/>
          </p:cNvSpPr>
          <p:nvPr/>
        </p:nvSpPr>
        <p:spPr bwMode="auto">
          <a:xfrm>
            <a:off x="4553018" y="1931651"/>
            <a:ext cx="7491216" cy="581249"/>
          </a:xfrm>
          <a:prstGeom prst="rect">
            <a:avLst/>
          </a:prstGeom>
          <a:noFill/>
          <a:ln w="9525">
            <a:noFill/>
            <a:miter lim="800000"/>
            <a:headEnd/>
            <a:tailEnd/>
          </a:ln>
        </p:spPr>
        <p:txBody>
          <a:bodyPr wrap="square">
            <a:spAutoFit/>
          </a:bodyPr>
          <a:lstStyle/>
          <a:p>
            <a:pPr>
              <a:lnSpc>
                <a:spcPct val="150000"/>
              </a:lnSpc>
            </a:pPr>
            <a:endParaRPr lang="en-US" sz="2400" dirty="0">
              <a:solidFill>
                <a:prstClr val="black"/>
              </a:solidFill>
              <a:latin typeface="Gill Sans MT" panose="020B0502020104020203" pitchFamily="34" charset="0"/>
              <a:cs typeface="Arial" charset="0"/>
            </a:endParaRPr>
          </a:p>
        </p:txBody>
      </p:sp>
      <p:sp>
        <p:nvSpPr>
          <p:cNvPr id="9" name="Rettangolo 8"/>
          <p:cNvSpPr/>
          <p:nvPr/>
        </p:nvSpPr>
        <p:spPr>
          <a:xfrm>
            <a:off x="261258" y="641023"/>
            <a:ext cx="468000" cy="6216977"/>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2" name="Segnaposto numero diapositiva 1"/>
          <p:cNvSpPr>
            <a:spLocks noGrp="1"/>
          </p:cNvSpPr>
          <p:nvPr>
            <p:ph type="sldNum" sz="quarter" idx="12"/>
          </p:nvPr>
        </p:nvSpPr>
        <p:spPr>
          <a:xfrm>
            <a:off x="9448800" y="6492875"/>
            <a:ext cx="2743200" cy="365125"/>
          </a:xfrm>
        </p:spPr>
        <p:txBody>
          <a:bodyPr/>
          <a:lstStyle/>
          <a:p>
            <a:fld id="{9D053DAC-C6A9-474F-8BEC-0629C0CE91C1}" type="slidenum">
              <a:rPr lang="it-IT" sz="1600" b="1" smtClean="0">
                <a:solidFill>
                  <a:srgbClr val="006E73"/>
                </a:solidFill>
              </a:rPr>
              <a:pPr/>
              <a:t>102</a:t>
            </a:fld>
            <a:endParaRPr lang="it-IT" sz="1600" b="1" dirty="0">
              <a:solidFill>
                <a:srgbClr val="006E73"/>
              </a:solidFill>
            </a:endParaRPr>
          </a:p>
        </p:txBody>
      </p:sp>
      <p:graphicFrame>
        <p:nvGraphicFramePr>
          <p:cNvPr id="11" name="6 Diagrama"/>
          <p:cNvGraphicFramePr/>
          <p:nvPr>
            <p:extLst>
              <p:ext uri="{D42A27DB-BD31-4B8C-83A1-F6EECF244321}">
                <p14:modId xmlns:p14="http://schemas.microsoft.com/office/powerpoint/2010/main" val="581216254"/>
              </p:ext>
            </p:extLst>
          </p:nvPr>
        </p:nvGraphicFramePr>
        <p:xfrm>
          <a:off x="2068643" y="1259175"/>
          <a:ext cx="8444621" cy="47683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Immagin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1258" y="123386"/>
            <a:ext cx="1372451" cy="605259"/>
          </a:xfrm>
          <a:prstGeom prst="rect">
            <a:avLst/>
          </a:prstGeom>
        </p:spPr>
      </p:pic>
    </p:spTree>
    <p:extLst>
      <p:ext uri="{BB962C8B-B14F-4D97-AF65-F5344CB8AC3E}">
        <p14:creationId xmlns:p14="http://schemas.microsoft.com/office/powerpoint/2010/main" val="374437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fltVal val="0"/>
                                          </p:val>
                                        </p:tav>
                                        <p:tav tm="100000">
                                          <p:val>
                                            <p:strVal val="#ppt_w"/>
                                          </p:val>
                                        </p:tav>
                                      </p:tavLst>
                                    </p:anim>
                                    <p:anim calcmode="lin" valueType="num">
                                      <p:cBhvr>
                                        <p:cTn id="8" dur="2000" fill="hold"/>
                                        <p:tgtEl>
                                          <p:spTgt spid="11"/>
                                        </p:tgtEl>
                                        <p:attrNameLst>
                                          <p:attrName>ppt_h</p:attrName>
                                        </p:attrNameLst>
                                      </p:cBhvr>
                                      <p:tavLst>
                                        <p:tav tm="0">
                                          <p:val>
                                            <p:fltVal val="0"/>
                                          </p:val>
                                        </p:tav>
                                        <p:tav tm="100000">
                                          <p:val>
                                            <p:strVal val="#ppt_h"/>
                                          </p:val>
                                        </p:tav>
                                      </p:tavLst>
                                    </p:anim>
                                    <p:anim calcmode="lin" valueType="num">
                                      <p:cBhvr>
                                        <p:cTn id="9" dur="2000" fill="hold"/>
                                        <p:tgtEl>
                                          <p:spTgt spid="11"/>
                                        </p:tgtEl>
                                        <p:attrNameLst>
                                          <p:attrName>style.rotation</p:attrName>
                                        </p:attrNameLst>
                                      </p:cBhvr>
                                      <p:tavLst>
                                        <p:tav tm="0">
                                          <p:val>
                                            <p:fltVal val="360"/>
                                          </p:val>
                                        </p:tav>
                                        <p:tav tm="100000">
                                          <p:val>
                                            <p:fltVal val="0"/>
                                          </p:val>
                                        </p:tav>
                                      </p:tavLst>
                                    </p:anim>
                                    <p:animEffect transition="in" filter="fade">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9864" y="128017"/>
            <a:ext cx="2174370" cy="476290"/>
          </a:xfrm>
          <a:prstGeom prst="rect">
            <a:avLst/>
          </a:prstGeom>
        </p:spPr>
      </p:pic>
      <p:sp>
        <p:nvSpPr>
          <p:cNvPr id="10" name="ZoneTexte 5"/>
          <p:cNvSpPr txBox="1">
            <a:spLocks noChangeArrowheads="1"/>
          </p:cNvSpPr>
          <p:nvPr/>
        </p:nvSpPr>
        <p:spPr bwMode="auto">
          <a:xfrm>
            <a:off x="4553018" y="1931651"/>
            <a:ext cx="7491216" cy="581249"/>
          </a:xfrm>
          <a:prstGeom prst="rect">
            <a:avLst/>
          </a:prstGeom>
          <a:noFill/>
          <a:ln w="9525">
            <a:noFill/>
            <a:miter lim="800000"/>
            <a:headEnd/>
            <a:tailEnd/>
          </a:ln>
        </p:spPr>
        <p:txBody>
          <a:bodyPr wrap="square">
            <a:spAutoFit/>
          </a:bodyPr>
          <a:lstStyle/>
          <a:p>
            <a:pPr>
              <a:lnSpc>
                <a:spcPct val="150000"/>
              </a:lnSpc>
            </a:pPr>
            <a:endParaRPr lang="en-US" sz="2400" dirty="0">
              <a:solidFill>
                <a:prstClr val="black"/>
              </a:solidFill>
              <a:latin typeface="Gill Sans MT" panose="020B0502020104020203" pitchFamily="34" charset="0"/>
              <a:cs typeface="Arial" charset="0"/>
            </a:endParaRPr>
          </a:p>
        </p:txBody>
      </p:sp>
      <p:sp>
        <p:nvSpPr>
          <p:cNvPr id="9" name="Rettangolo 8"/>
          <p:cNvSpPr/>
          <p:nvPr/>
        </p:nvSpPr>
        <p:spPr>
          <a:xfrm>
            <a:off x="261258" y="641023"/>
            <a:ext cx="468000" cy="6216977"/>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12"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8" y="213733"/>
            <a:ext cx="1218054" cy="342860"/>
          </a:xfrm>
          <a:prstGeom prst="rect">
            <a:avLst/>
          </a:prstGeom>
        </p:spPr>
      </p:pic>
      <p:pic>
        <p:nvPicPr>
          <p:cNvPr id="13" name="Immagin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69" y="-72757"/>
            <a:ext cx="1316668" cy="1233070"/>
          </a:xfrm>
          <a:prstGeom prst="rect">
            <a:avLst/>
          </a:prstGeom>
        </p:spPr>
      </p:pic>
      <p:sp>
        <p:nvSpPr>
          <p:cNvPr id="2" name="Segnaposto numero diapositiva 1"/>
          <p:cNvSpPr>
            <a:spLocks noGrp="1"/>
          </p:cNvSpPr>
          <p:nvPr>
            <p:ph type="sldNum" sz="quarter" idx="12"/>
          </p:nvPr>
        </p:nvSpPr>
        <p:spPr>
          <a:xfrm>
            <a:off x="9448800" y="6492875"/>
            <a:ext cx="2743200" cy="365125"/>
          </a:xfrm>
        </p:spPr>
        <p:txBody>
          <a:bodyPr/>
          <a:lstStyle/>
          <a:p>
            <a:fld id="{9D053DAC-C6A9-474F-8BEC-0629C0CE91C1}" type="slidenum">
              <a:rPr lang="it-IT" sz="1600" b="1" smtClean="0">
                <a:solidFill>
                  <a:srgbClr val="006E73"/>
                </a:solidFill>
              </a:rPr>
              <a:pPr/>
              <a:t>103</a:t>
            </a:fld>
            <a:endParaRPr lang="it-IT" sz="1600" b="1" dirty="0">
              <a:solidFill>
                <a:srgbClr val="006E73"/>
              </a:solidFill>
            </a:endParaRPr>
          </a:p>
        </p:txBody>
      </p:sp>
      <p:pic>
        <p:nvPicPr>
          <p:cNvPr id="3" name="Immagine 2"/>
          <p:cNvPicPr>
            <a:picLocks noChangeAspect="1"/>
          </p:cNvPicPr>
          <p:nvPr/>
        </p:nvPicPr>
        <p:blipFill>
          <a:blip r:embed="rId5" cstate="print"/>
          <a:stretch>
            <a:fillRect/>
          </a:stretch>
        </p:blipFill>
        <p:spPr>
          <a:xfrm>
            <a:off x="2100263" y="817226"/>
            <a:ext cx="8420100" cy="1114425"/>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6" cstate="print"/>
          <a:stretch>
            <a:fillRect/>
          </a:stretch>
        </p:blipFill>
        <p:spPr>
          <a:xfrm>
            <a:off x="1462088" y="2685181"/>
            <a:ext cx="4952742" cy="3186982"/>
          </a:xfrm>
          <a:prstGeom prst="rect">
            <a:avLst/>
          </a:prstGeom>
          <a:ln>
            <a:noFill/>
          </a:ln>
          <a:effectLst>
            <a:outerShdw blurRad="292100" dist="139700" dir="2700000" algn="tl" rotWithShape="0">
              <a:srgbClr val="333333">
                <a:alpha val="65000"/>
              </a:srgbClr>
            </a:outerShdw>
          </a:effectLst>
        </p:spPr>
      </p:pic>
      <p:pic>
        <p:nvPicPr>
          <p:cNvPr id="6" name="Immagine 5"/>
          <p:cNvPicPr>
            <a:picLocks noChangeAspect="1"/>
          </p:cNvPicPr>
          <p:nvPr/>
        </p:nvPicPr>
        <p:blipFill>
          <a:blip r:embed="rId7" cstate="print"/>
          <a:stretch>
            <a:fillRect/>
          </a:stretch>
        </p:blipFill>
        <p:spPr>
          <a:xfrm>
            <a:off x="6619685" y="2512900"/>
            <a:ext cx="4879346" cy="3979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804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9864" y="128017"/>
            <a:ext cx="2174370" cy="476290"/>
          </a:xfrm>
          <a:prstGeom prst="rect">
            <a:avLst/>
          </a:prstGeom>
        </p:spPr>
      </p:pic>
      <p:sp>
        <p:nvSpPr>
          <p:cNvPr id="10" name="ZoneTexte 5"/>
          <p:cNvSpPr txBox="1">
            <a:spLocks noChangeArrowheads="1"/>
          </p:cNvSpPr>
          <p:nvPr/>
        </p:nvSpPr>
        <p:spPr bwMode="auto">
          <a:xfrm>
            <a:off x="4553018" y="1931651"/>
            <a:ext cx="7491216" cy="581249"/>
          </a:xfrm>
          <a:prstGeom prst="rect">
            <a:avLst/>
          </a:prstGeom>
          <a:noFill/>
          <a:ln w="9525">
            <a:noFill/>
            <a:miter lim="800000"/>
            <a:headEnd/>
            <a:tailEnd/>
          </a:ln>
        </p:spPr>
        <p:txBody>
          <a:bodyPr wrap="square">
            <a:spAutoFit/>
          </a:bodyPr>
          <a:lstStyle/>
          <a:p>
            <a:pPr>
              <a:lnSpc>
                <a:spcPct val="150000"/>
              </a:lnSpc>
            </a:pPr>
            <a:endParaRPr lang="en-US" sz="2400" dirty="0">
              <a:solidFill>
                <a:prstClr val="black"/>
              </a:solidFill>
              <a:latin typeface="Gill Sans MT" panose="020B0502020104020203" pitchFamily="34" charset="0"/>
              <a:cs typeface="Arial" charset="0"/>
            </a:endParaRPr>
          </a:p>
        </p:txBody>
      </p:sp>
      <p:sp>
        <p:nvSpPr>
          <p:cNvPr id="9" name="Rettangolo 8"/>
          <p:cNvSpPr/>
          <p:nvPr/>
        </p:nvSpPr>
        <p:spPr>
          <a:xfrm>
            <a:off x="261258" y="641023"/>
            <a:ext cx="468000" cy="6216977"/>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12"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8" y="213733"/>
            <a:ext cx="1218054" cy="342860"/>
          </a:xfrm>
          <a:prstGeom prst="rect">
            <a:avLst/>
          </a:prstGeom>
        </p:spPr>
      </p:pic>
      <p:pic>
        <p:nvPicPr>
          <p:cNvPr id="13" name="Immagin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69" y="-72757"/>
            <a:ext cx="1316668" cy="1233070"/>
          </a:xfrm>
          <a:prstGeom prst="rect">
            <a:avLst/>
          </a:prstGeom>
        </p:spPr>
      </p:pic>
      <p:sp>
        <p:nvSpPr>
          <p:cNvPr id="2" name="Segnaposto numero diapositiva 1"/>
          <p:cNvSpPr>
            <a:spLocks noGrp="1"/>
          </p:cNvSpPr>
          <p:nvPr>
            <p:ph type="sldNum" sz="quarter" idx="12"/>
          </p:nvPr>
        </p:nvSpPr>
        <p:spPr>
          <a:xfrm>
            <a:off x="9448800" y="6492875"/>
            <a:ext cx="2743200" cy="365125"/>
          </a:xfrm>
        </p:spPr>
        <p:txBody>
          <a:bodyPr/>
          <a:lstStyle/>
          <a:p>
            <a:fld id="{9D053DAC-C6A9-474F-8BEC-0629C0CE91C1}" type="slidenum">
              <a:rPr lang="it-IT" sz="1600" b="1" smtClean="0">
                <a:solidFill>
                  <a:srgbClr val="006E73"/>
                </a:solidFill>
              </a:rPr>
              <a:pPr/>
              <a:t>104</a:t>
            </a:fld>
            <a:endParaRPr lang="it-IT" sz="1600" b="1" dirty="0">
              <a:solidFill>
                <a:srgbClr val="006E73"/>
              </a:solidFill>
            </a:endParaRPr>
          </a:p>
        </p:txBody>
      </p:sp>
      <p:pic>
        <p:nvPicPr>
          <p:cNvPr id="3" name="Immagine 2"/>
          <p:cNvPicPr>
            <a:picLocks noChangeAspect="1"/>
          </p:cNvPicPr>
          <p:nvPr/>
        </p:nvPicPr>
        <p:blipFill rotWithShape="1">
          <a:blip r:embed="rId5" cstate="print"/>
          <a:srcRect l="13512"/>
          <a:stretch/>
        </p:blipFill>
        <p:spPr>
          <a:xfrm>
            <a:off x="791641" y="1970050"/>
            <a:ext cx="11252593" cy="3761695"/>
          </a:xfrm>
          <a:prstGeom prst="rect">
            <a:avLst/>
          </a:prstGeom>
          <a:ln>
            <a:noFill/>
          </a:ln>
          <a:effectLst>
            <a:outerShdw blurRad="292100" dist="139700" dir="2700000" algn="tl" rotWithShape="0">
              <a:srgbClr val="333333">
                <a:alpha val="65000"/>
              </a:srgbClr>
            </a:outerShdw>
          </a:effectLst>
        </p:spPr>
      </p:pic>
      <p:sp>
        <p:nvSpPr>
          <p:cNvPr id="14" name="Rettangolo 13"/>
          <p:cNvSpPr/>
          <p:nvPr/>
        </p:nvSpPr>
        <p:spPr>
          <a:xfrm>
            <a:off x="1009936" y="1018398"/>
            <a:ext cx="5316219" cy="1015663"/>
          </a:xfrm>
          <a:prstGeom prst="rect">
            <a:avLst/>
          </a:prstGeom>
        </p:spPr>
        <p:txBody>
          <a:bodyPr wrap="square">
            <a:spAutoFit/>
          </a:bodyPr>
          <a:lstStyle/>
          <a:p>
            <a:r>
              <a:rPr lang="it-IT" sz="3000" dirty="0">
                <a:solidFill>
                  <a:srgbClr val="E7E6E6">
                    <a:lumMod val="25000"/>
                  </a:srgbClr>
                </a:solidFill>
                <a:latin typeface="Titillium Web" panose="00000500000000000000" pitchFamily="2" charset="0"/>
                <a:ea typeface="Open Sans Condensed" panose="020B0806030504020204" pitchFamily="34" charset="0"/>
                <a:cs typeface="Open Sans Condensed" panose="020B0806030504020204" pitchFamily="34" charset="0"/>
              </a:rPr>
              <a:t>Applicazioni SPECIFICHE</a:t>
            </a:r>
          </a:p>
        </p:txBody>
      </p:sp>
    </p:spTree>
    <p:extLst>
      <p:ext uri="{BB962C8B-B14F-4D97-AF65-F5344CB8AC3E}">
        <p14:creationId xmlns:p14="http://schemas.microsoft.com/office/powerpoint/2010/main" val="29769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06E73"/>
        </a:solidFill>
        <a:effectLst/>
      </p:bgPr>
    </p:bg>
    <p:spTree>
      <p:nvGrpSpPr>
        <p:cNvPr id="1" name=""/>
        <p:cNvGrpSpPr/>
        <p:nvPr/>
      </p:nvGrpSpPr>
      <p:grpSpPr>
        <a:xfrm>
          <a:off x="0" y="0"/>
          <a:ext cx="0" cy="0"/>
          <a:chOff x="0" y="0"/>
          <a:chExt cx="0" cy="0"/>
        </a:xfrm>
      </p:grpSpPr>
      <p:pic>
        <p:nvPicPr>
          <p:cNvPr id="8" name="Alan Parsons Project   Sirius">
            <a:hlinkClick r:id="" action="ppaction://media"/>
          </p:cNvPr>
          <p:cNvPicPr>
            <a:picLocks noChangeAspect="1"/>
          </p:cNvPicPr>
          <p:nvPr>
            <a:audioFile r:link="rId1"/>
            <p:extLst>
              <p:ext uri="{DAA4B4D4-6D71-4841-9C94-3DE7FCFB9230}">
                <p14:media xmlns:p14="http://schemas.microsoft.com/office/powerpoint/2010/main" r:embed="rId2">
                  <p14:trim st="4734" end="181525.625"/>
                  <p14:fade out="4000"/>
                </p14:media>
              </p:ext>
            </p:extLst>
          </p:nvPr>
        </p:nvPicPr>
        <p:blipFill>
          <a:blip r:embed="rId4" cstate="print"/>
          <a:stretch>
            <a:fillRect/>
          </a:stretch>
        </p:blipFill>
        <p:spPr>
          <a:xfrm>
            <a:off x="11562968" y="-3834"/>
            <a:ext cx="609600" cy="609600"/>
          </a:xfrm>
          <a:prstGeom prst="rect">
            <a:avLst/>
          </a:prstGeom>
        </p:spPr>
      </p:pic>
      <p:sp>
        <p:nvSpPr>
          <p:cNvPr id="15" name="Rettangolo 14"/>
          <p:cNvSpPr/>
          <p:nvPr/>
        </p:nvSpPr>
        <p:spPr>
          <a:xfrm>
            <a:off x="10912463" y="21986"/>
            <a:ext cx="1245531" cy="755635"/>
          </a:xfrm>
          <a:prstGeom prst="rect">
            <a:avLst/>
          </a:prstGeom>
          <a:solidFill>
            <a:srgbClr val="006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2" name="Titolo 1"/>
          <p:cNvSpPr>
            <a:spLocks noGrp="1"/>
          </p:cNvSpPr>
          <p:nvPr>
            <p:ph type="title"/>
          </p:nvPr>
        </p:nvSpPr>
        <p:spPr/>
        <p:txBody>
          <a:bodyPr/>
          <a:lstStyle/>
          <a:p>
            <a:endParaRPr lang="it-IT"/>
          </a:p>
        </p:txBody>
      </p:sp>
      <p:sp>
        <p:nvSpPr>
          <p:cNvPr id="5" name="Rettangolo 4"/>
          <p:cNvSpPr/>
          <p:nvPr/>
        </p:nvSpPr>
        <p:spPr>
          <a:xfrm>
            <a:off x="493486" y="379639"/>
            <a:ext cx="11190515" cy="61082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744330"/>
            <a:ext cx="9487029" cy="5432633"/>
          </a:xfrm>
          <a:prstGeom prst="rect">
            <a:avLst/>
          </a:prstGeom>
        </p:spPr>
      </p:pic>
      <p:pic>
        <p:nvPicPr>
          <p:cNvPr id="4" name="Segnaposto contenuto 3"/>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10086109" y="571956"/>
            <a:ext cx="1218054" cy="342860"/>
          </a:xfrm>
        </p:spPr>
      </p:pic>
      <p:pic>
        <p:nvPicPr>
          <p:cNvPr id="10" name="Immagin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5230" y="285466"/>
            <a:ext cx="1316668" cy="1233070"/>
          </a:xfrm>
          <a:prstGeom prst="rect">
            <a:avLst/>
          </a:prstGeom>
        </p:spPr>
      </p:pic>
      <p:grpSp>
        <p:nvGrpSpPr>
          <p:cNvPr id="9" name="Gruppo 8"/>
          <p:cNvGrpSpPr/>
          <p:nvPr/>
        </p:nvGrpSpPr>
        <p:grpSpPr>
          <a:xfrm>
            <a:off x="493490" y="365125"/>
            <a:ext cx="1075960" cy="1076806"/>
            <a:chOff x="7715272" y="142852"/>
            <a:chExt cx="1284873" cy="1285884"/>
          </a:xfrm>
        </p:grpSpPr>
        <p:grpSp>
          <p:nvGrpSpPr>
            <p:cNvPr id="11" name="Gruppo 10"/>
            <p:cNvGrpSpPr/>
            <p:nvPr/>
          </p:nvGrpSpPr>
          <p:grpSpPr>
            <a:xfrm>
              <a:off x="7715272" y="142852"/>
              <a:ext cx="1284873" cy="1285884"/>
              <a:chOff x="2357422" y="1142984"/>
              <a:chExt cx="1284873" cy="1285884"/>
            </a:xfrm>
          </p:grpSpPr>
          <p:pic>
            <p:nvPicPr>
              <p:cNvPr id="13" name="Picture 3" descr="10FA4D2B-0055-441F-861A-B50462FB0A06"/>
              <p:cNvPicPr>
                <a:picLocks noChangeAspect="1" noChangeArrowheads="1"/>
              </p:cNvPicPr>
              <p:nvPr/>
            </p:nvPicPr>
            <p:blipFill>
              <a:blip r:embed="rId8" cstate="print"/>
              <a:srcRect/>
              <a:stretch>
                <a:fillRect/>
              </a:stretch>
            </p:blipFill>
            <p:spPr bwMode="auto">
              <a:xfrm>
                <a:off x="2357422" y="1142984"/>
                <a:ext cx="1284873" cy="1285884"/>
              </a:xfrm>
              <a:prstGeom prst="rect">
                <a:avLst/>
              </a:prstGeom>
              <a:noFill/>
              <a:ln>
                <a:noFill/>
              </a:ln>
            </p:spPr>
          </p:pic>
          <p:pic>
            <p:nvPicPr>
              <p:cNvPr id="14" name="Immagine 13" descr="Vygon-Boaretto.jpg"/>
              <p:cNvPicPr>
                <a:picLocks noChangeAspect="1"/>
              </p:cNvPicPr>
              <p:nvPr/>
            </p:nvPicPr>
            <p:blipFill>
              <a:blip r:embed="rId9" cstate="print"/>
              <a:stretch>
                <a:fillRect/>
              </a:stretch>
            </p:blipFill>
            <p:spPr>
              <a:xfrm>
                <a:off x="2507442" y="1557264"/>
                <a:ext cx="928404" cy="320104"/>
              </a:xfrm>
              <a:prstGeom prst="rect">
                <a:avLst/>
              </a:prstGeom>
              <a:noFill/>
              <a:ln>
                <a:noFill/>
              </a:ln>
            </p:spPr>
          </p:pic>
        </p:grpSp>
        <p:sp>
          <p:nvSpPr>
            <p:cNvPr id="12" name="CasellaDiTesto 11"/>
            <p:cNvSpPr txBox="1"/>
            <p:nvPr/>
          </p:nvSpPr>
          <p:spPr>
            <a:xfrm>
              <a:off x="8269934" y="796945"/>
              <a:ext cx="543739" cy="276999"/>
            </a:xfrm>
            <a:prstGeom prst="rect">
              <a:avLst/>
            </a:prstGeom>
            <a:noFill/>
          </p:spPr>
          <p:txBody>
            <a:bodyPr wrap="none" rtlCol="0">
              <a:spAutoFit/>
            </a:bodyPr>
            <a:lstStyle/>
            <a:p>
              <a:r>
                <a:rPr lang="it-IT" sz="1200" spc="100" dirty="0">
                  <a:solidFill>
                    <a:prstClr val="white">
                      <a:lumMod val="50000"/>
                    </a:prstClr>
                  </a:solidFill>
                  <a:latin typeface="ITC Kabel Std Book" pitchFamily="34" charset="0"/>
                </a:rPr>
                <a:t>Italia</a:t>
              </a:r>
            </a:p>
          </p:txBody>
        </p:sp>
      </p:grpSp>
      <p:pic>
        <p:nvPicPr>
          <p:cNvPr id="16" name="Immagin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30277" y="1550821"/>
            <a:ext cx="5923524" cy="1297534"/>
          </a:xfrm>
          <a:prstGeom prst="rect">
            <a:avLst/>
          </a:prstGeom>
        </p:spPr>
      </p:pic>
    </p:spTree>
    <p:extLst>
      <p:ext uri="{BB962C8B-B14F-4D97-AF65-F5344CB8AC3E}">
        <p14:creationId xmlns:p14="http://schemas.microsoft.com/office/powerpoint/2010/main" val="1650908381"/>
      </p:ext>
    </p:extLst>
  </p:cSld>
  <p:clrMapOvr>
    <a:masterClrMapping/>
  </p:clrMapOvr>
  <mc:AlternateContent xmlns:mc="http://schemas.openxmlformats.org/markup-compatibility/2006" xmlns:p14="http://schemas.microsoft.com/office/powerpoint/2010/main">
    <mc:Choice Requires="p14">
      <p:transition p14:dur="10" advClick="0" advTm="12700"/>
    </mc:Choice>
    <mc:Fallback xmlns="">
      <p:transition advClick="0" advTm="127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par>
                                <p:cTn id="7" presetID="4" presetClass="entr" presetSubtype="32" fill="hold" grpId="0" nodeType="withEffect">
                                  <p:stCondLst>
                                    <p:cond delay="2500"/>
                                  </p:stCondLst>
                                  <p:childTnLst>
                                    <p:set>
                                      <p:cBhvr>
                                        <p:cTn id="8" dur="1" fill="hold">
                                          <p:stCondLst>
                                            <p:cond delay="0"/>
                                          </p:stCondLst>
                                        </p:cTn>
                                        <p:tgtEl>
                                          <p:spTgt spid="5"/>
                                        </p:tgtEl>
                                        <p:attrNameLst>
                                          <p:attrName>style.visibility</p:attrName>
                                        </p:attrNameLst>
                                      </p:cBhvr>
                                      <p:to>
                                        <p:strVal val="visible"/>
                                      </p:to>
                                    </p:set>
                                    <p:animEffect transition="in" filter="box(out)">
                                      <p:cBhvr>
                                        <p:cTn id="9" dur="1700"/>
                                        <p:tgtEl>
                                          <p:spTgt spid="5"/>
                                        </p:tgtEl>
                                      </p:cBhvr>
                                    </p:animEffect>
                                  </p:childTnLst>
                                </p:cTn>
                              </p:par>
                              <p:par>
                                <p:cTn id="10" presetID="30" presetClass="entr" presetSubtype="0" fill="hold" nodeType="withEffect">
                                  <p:stCondLst>
                                    <p:cond delay="4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960" decel="100000"/>
                                        <p:tgtEl>
                                          <p:spTgt spid="4"/>
                                        </p:tgtEl>
                                      </p:cBhvr>
                                    </p:animEffect>
                                    <p:anim calcmode="lin" valueType="num">
                                      <p:cBhvr>
                                        <p:cTn id="13" dur="960" decel="100000" fill="hold"/>
                                        <p:tgtEl>
                                          <p:spTgt spid="4"/>
                                        </p:tgtEl>
                                        <p:attrNameLst>
                                          <p:attrName>style.rotation</p:attrName>
                                        </p:attrNameLst>
                                      </p:cBhvr>
                                      <p:tavLst>
                                        <p:tav tm="0">
                                          <p:val>
                                            <p:fltVal val="-90"/>
                                          </p:val>
                                        </p:tav>
                                        <p:tav tm="100000">
                                          <p:val>
                                            <p:fltVal val="0"/>
                                          </p:val>
                                        </p:tav>
                                      </p:tavLst>
                                    </p:anim>
                                    <p:anim calcmode="lin" valueType="num">
                                      <p:cBhvr>
                                        <p:cTn id="14" dur="960" decel="100000" fill="hold"/>
                                        <p:tgtEl>
                                          <p:spTgt spid="4"/>
                                        </p:tgtEl>
                                        <p:attrNameLst>
                                          <p:attrName>ppt_x</p:attrName>
                                        </p:attrNameLst>
                                      </p:cBhvr>
                                      <p:tavLst>
                                        <p:tav tm="0">
                                          <p:val>
                                            <p:strVal val="#ppt_x+0.4"/>
                                          </p:val>
                                        </p:tav>
                                        <p:tav tm="100000">
                                          <p:val>
                                            <p:strVal val="#ppt_x-0.05"/>
                                          </p:val>
                                        </p:tav>
                                      </p:tavLst>
                                    </p:anim>
                                    <p:anim calcmode="lin" valueType="num">
                                      <p:cBhvr>
                                        <p:cTn id="15" dur="960" decel="100000" fill="hold"/>
                                        <p:tgtEl>
                                          <p:spTgt spid="4"/>
                                        </p:tgtEl>
                                        <p:attrNameLst>
                                          <p:attrName>ppt_y</p:attrName>
                                        </p:attrNameLst>
                                      </p:cBhvr>
                                      <p:tavLst>
                                        <p:tav tm="0">
                                          <p:val>
                                            <p:strVal val="#ppt_y-0.4"/>
                                          </p:val>
                                        </p:tav>
                                        <p:tav tm="100000">
                                          <p:val>
                                            <p:strVal val="#ppt_y+0.1"/>
                                          </p:val>
                                        </p:tav>
                                      </p:tavLst>
                                    </p:anim>
                                    <p:anim calcmode="lin" valueType="num">
                                      <p:cBhvr>
                                        <p:cTn id="16" dur="240" accel="100000" fill="hold">
                                          <p:stCondLst>
                                            <p:cond delay="960"/>
                                          </p:stCondLst>
                                        </p:cTn>
                                        <p:tgtEl>
                                          <p:spTgt spid="4"/>
                                        </p:tgtEl>
                                        <p:attrNameLst>
                                          <p:attrName>ppt_x</p:attrName>
                                        </p:attrNameLst>
                                      </p:cBhvr>
                                      <p:tavLst>
                                        <p:tav tm="0">
                                          <p:val>
                                            <p:strVal val="#ppt_x-0.05"/>
                                          </p:val>
                                        </p:tav>
                                        <p:tav tm="100000">
                                          <p:val>
                                            <p:strVal val="#ppt_x"/>
                                          </p:val>
                                        </p:tav>
                                      </p:tavLst>
                                    </p:anim>
                                    <p:anim calcmode="lin" valueType="num">
                                      <p:cBhvr>
                                        <p:cTn id="17" dur="240" accel="100000" fill="hold">
                                          <p:stCondLst>
                                            <p:cond delay="960"/>
                                          </p:stCondLst>
                                        </p:cTn>
                                        <p:tgtEl>
                                          <p:spTgt spid="4"/>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45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960" decel="100000"/>
                                        <p:tgtEl>
                                          <p:spTgt spid="10"/>
                                        </p:tgtEl>
                                      </p:cBhvr>
                                    </p:animEffect>
                                    <p:anim calcmode="lin" valueType="num">
                                      <p:cBhvr>
                                        <p:cTn id="21" dur="960" decel="100000" fill="hold"/>
                                        <p:tgtEl>
                                          <p:spTgt spid="10"/>
                                        </p:tgtEl>
                                        <p:attrNameLst>
                                          <p:attrName>style.rotation</p:attrName>
                                        </p:attrNameLst>
                                      </p:cBhvr>
                                      <p:tavLst>
                                        <p:tav tm="0">
                                          <p:val>
                                            <p:fltVal val="-90"/>
                                          </p:val>
                                        </p:tav>
                                        <p:tav tm="100000">
                                          <p:val>
                                            <p:fltVal val="0"/>
                                          </p:val>
                                        </p:tav>
                                      </p:tavLst>
                                    </p:anim>
                                    <p:anim calcmode="lin" valueType="num">
                                      <p:cBhvr>
                                        <p:cTn id="22" dur="960" decel="100000" fill="hold"/>
                                        <p:tgtEl>
                                          <p:spTgt spid="10"/>
                                        </p:tgtEl>
                                        <p:attrNameLst>
                                          <p:attrName>ppt_x</p:attrName>
                                        </p:attrNameLst>
                                      </p:cBhvr>
                                      <p:tavLst>
                                        <p:tav tm="0">
                                          <p:val>
                                            <p:strVal val="#ppt_x+0.4"/>
                                          </p:val>
                                        </p:tav>
                                        <p:tav tm="100000">
                                          <p:val>
                                            <p:strVal val="#ppt_x-0.05"/>
                                          </p:val>
                                        </p:tav>
                                      </p:tavLst>
                                    </p:anim>
                                    <p:anim calcmode="lin" valueType="num">
                                      <p:cBhvr>
                                        <p:cTn id="23" dur="960" decel="100000" fill="hold"/>
                                        <p:tgtEl>
                                          <p:spTgt spid="10"/>
                                        </p:tgtEl>
                                        <p:attrNameLst>
                                          <p:attrName>ppt_y</p:attrName>
                                        </p:attrNameLst>
                                      </p:cBhvr>
                                      <p:tavLst>
                                        <p:tav tm="0">
                                          <p:val>
                                            <p:strVal val="#ppt_y-0.4"/>
                                          </p:val>
                                        </p:tav>
                                        <p:tav tm="100000">
                                          <p:val>
                                            <p:strVal val="#ppt_y+0.1"/>
                                          </p:val>
                                        </p:tav>
                                      </p:tavLst>
                                    </p:anim>
                                    <p:anim calcmode="lin" valueType="num">
                                      <p:cBhvr>
                                        <p:cTn id="24" dur="240" accel="100000" fill="hold">
                                          <p:stCondLst>
                                            <p:cond delay="960"/>
                                          </p:stCondLst>
                                        </p:cTn>
                                        <p:tgtEl>
                                          <p:spTgt spid="10"/>
                                        </p:tgtEl>
                                        <p:attrNameLst>
                                          <p:attrName>ppt_x</p:attrName>
                                        </p:attrNameLst>
                                      </p:cBhvr>
                                      <p:tavLst>
                                        <p:tav tm="0">
                                          <p:val>
                                            <p:strVal val="#ppt_x-0.05"/>
                                          </p:val>
                                        </p:tav>
                                        <p:tav tm="100000">
                                          <p:val>
                                            <p:strVal val="#ppt_x"/>
                                          </p:val>
                                        </p:tav>
                                      </p:tavLst>
                                    </p:anim>
                                    <p:anim calcmode="lin" valueType="num">
                                      <p:cBhvr>
                                        <p:cTn id="25" dur="240" accel="100000" fill="hold">
                                          <p:stCondLst>
                                            <p:cond delay="960"/>
                                          </p:stCondLst>
                                        </p:cTn>
                                        <p:tgtEl>
                                          <p:spTgt spid="10"/>
                                        </p:tgtEl>
                                        <p:attrNameLst>
                                          <p:attrName>ppt_y</p:attrName>
                                        </p:attrNameLst>
                                      </p:cBhvr>
                                      <p:tavLst>
                                        <p:tav tm="0">
                                          <p:val>
                                            <p:strVal val="#ppt_y+0.1"/>
                                          </p:val>
                                        </p:tav>
                                        <p:tav tm="100000">
                                          <p:val>
                                            <p:strVal val="#ppt_y"/>
                                          </p:val>
                                        </p:tav>
                                      </p:tavLst>
                                    </p:anim>
                                  </p:childTnLst>
                                </p:cTn>
                              </p:par>
                              <p:par>
                                <p:cTn id="26" presetID="30" presetClass="entr" presetSubtype="0" fill="hold" nodeType="withEffect">
                                  <p:stCondLst>
                                    <p:cond delay="59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880" decel="100000"/>
                                        <p:tgtEl>
                                          <p:spTgt spid="9"/>
                                        </p:tgtEl>
                                      </p:cBhvr>
                                    </p:animEffect>
                                    <p:anim calcmode="lin" valueType="num">
                                      <p:cBhvr>
                                        <p:cTn id="29" dur="880" decel="100000" fill="hold"/>
                                        <p:tgtEl>
                                          <p:spTgt spid="9"/>
                                        </p:tgtEl>
                                        <p:attrNameLst>
                                          <p:attrName>style.rotation</p:attrName>
                                        </p:attrNameLst>
                                      </p:cBhvr>
                                      <p:tavLst>
                                        <p:tav tm="0">
                                          <p:val>
                                            <p:fltVal val="-90"/>
                                          </p:val>
                                        </p:tav>
                                        <p:tav tm="100000">
                                          <p:val>
                                            <p:fltVal val="0"/>
                                          </p:val>
                                        </p:tav>
                                      </p:tavLst>
                                    </p:anim>
                                    <p:anim calcmode="lin" valueType="num">
                                      <p:cBhvr>
                                        <p:cTn id="30" dur="880" decel="100000" fill="hold"/>
                                        <p:tgtEl>
                                          <p:spTgt spid="9"/>
                                        </p:tgtEl>
                                        <p:attrNameLst>
                                          <p:attrName>ppt_x</p:attrName>
                                        </p:attrNameLst>
                                      </p:cBhvr>
                                      <p:tavLst>
                                        <p:tav tm="0">
                                          <p:val>
                                            <p:strVal val="#ppt_x+0.4"/>
                                          </p:val>
                                        </p:tav>
                                        <p:tav tm="100000">
                                          <p:val>
                                            <p:strVal val="#ppt_x-0.05"/>
                                          </p:val>
                                        </p:tav>
                                      </p:tavLst>
                                    </p:anim>
                                    <p:anim calcmode="lin" valueType="num">
                                      <p:cBhvr>
                                        <p:cTn id="31" dur="880" decel="100000" fill="hold"/>
                                        <p:tgtEl>
                                          <p:spTgt spid="9"/>
                                        </p:tgtEl>
                                        <p:attrNameLst>
                                          <p:attrName>ppt_y</p:attrName>
                                        </p:attrNameLst>
                                      </p:cBhvr>
                                      <p:tavLst>
                                        <p:tav tm="0">
                                          <p:val>
                                            <p:strVal val="#ppt_y-0.4"/>
                                          </p:val>
                                        </p:tav>
                                        <p:tav tm="100000">
                                          <p:val>
                                            <p:strVal val="#ppt_y+0.1"/>
                                          </p:val>
                                        </p:tav>
                                      </p:tavLst>
                                    </p:anim>
                                    <p:anim calcmode="lin" valueType="num">
                                      <p:cBhvr>
                                        <p:cTn id="32" dur="220" accel="100000" fill="hold">
                                          <p:stCondLst>
                                            <p:cond delay="880"/>
                                          </p:stCondLst>
                                        </p:cTn>
                                        <p:tgtEl>
                                          <p:spTgt spid="9"/>
                                        </p:tgtEl>
                                        <p:attrNameLst>
                                          <p:attrName>ppt_x</p:attrName>
                                        </p:attrNameLst>
                                      </p:cBhvr>
                                      <p:tavLst>
                                        <p:tav tm="0">
                                          <p:val>
                                            <p:strVal val="#ppt_x-0.05"/>
                                          </p:val>
                                        </p:tav>
                                        <p:tav tm="100000">
                                          <p:val>
                                            <p:strVal val="#ppt_x"/>
                                          </p:val>
                                        </p:tav>
                                      </p:tavLst>
                                    </p:anim>
                                    <p:anim calcmode="lin" valueType="num">
                                      <p:cBhvr>
                                        <p:cTn id="33" dur="220" accel="100000" fill="hold">
                                          <p:stCondLst>
                                            <p:cond delay="880"/>
                                          </p:stCondLst>
                                        </p:cTn>
                                        <p:tgtEl>
                                          <p:spTgt spid="9"/>
                                        </p:tgtEl>
                                        <p:attrNameLst>
                                          <p:attrName>ppt_y</p:attrName>
                                        </p:attrNameLst>
                                      </p:cBhvr>
                                      <p:tavLst>
                                        <p:tav tm="0">
                                          <p:val>
                                            <p:strVal val="#ppt_y+0.1"/>
                                          </p:val>
                                        </p:tav>
                                        <p:tav tm="100000">
                                          <p:val>
                                            <p:strVal val="#ppt_y"/>
                                          </p:val>
                                        </p:tav>
                                      </p:tavLst>
                                    </p:anim>
                                  </p:childTnLst>
                                </p:cTn>
                              </p:par>
                              <p:par>
                                <p:cTn id="34" presetID="22" presetClass="entr" presetSubtype="8" fill="hold" nodeType="withEffect">
                                  <p:stCondLst>
                                    <p:cond delay="820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1400"/>
                                        <p:tgtEl>
                                          <p:spTgt spid="6"/>
                                        </p:tgtEl>
                                      </p:cBhvr>
                                    </p:animEffect>
                                  </p:childTnLst>
                                </p:cTn>
                              </p:par>
                              <p:par>
                                <p:cTn id="37" presetID="8" presetClass="entr" presetSubtype="16" fill="hold" nodeType="withEffect">
                                  <p:stCondLst>
                                    <p:cond delay="9000"/>
                                  </p:stCondLst>
                                  <p:childTnLst>
                                    <p:set>
                                      <p:cBhvr>
                                        <p:cTn id="38" dur="1" fill="hold">
                                          <p:stCondLst>
                                            <p:cond delay="0"/>
                                          </p:stCondLst>
                                        </p:cTn>
                                        <p:tgtEl>
                                          <p:spTgt spid="16"/>
                                        </p:tgtEl>
                                        <p:attrNameLst>
                                          <p:attrName>style.visibility</p:attrName>
                                        </p:attrNameLst>
                                      </p:cBhvr>
                                      <p:to>
                                        <p:strVal val="visible"/>
                                      </p:to>
                                    </p:set>
                                    <p:animEffect transition="in" filter="diamond(in)">
                                      <p:cBhvr>
                                        <p:cTn id="39" dur="1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0"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e 16"/>
          <p:cNvSpPr/>
          <p:nvPr/>
        </p:nvSpPr>
        <p:spPr bwMode="auto">
          <a:xfrm>
            <a:off x="4120741" y="5180132"/>
            <a:ext cx="1396166" cy="897535"/>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b="1">
              <a:solidFill>
                <a:srgbClr val="000000"/>
              </a:solidFill>
              <a:latin typeface="Calibri" panose="020F0502020204030204" pitchFamily="34" charset="0"/>
            </a:endParaRPr>
          </a:p>
        </p:txBody>
      </p:sp>
      <p:pic>
        <p:nvPicPr>
          <p:cNvPr id="11" name="Picture 1"/>
          <p:cNvPicPr>
            <a:picLocks noChangeAspect="1" noChangeArrowheads="1"/>
          </p:cNvPicPr>
          <p:nvPr/>
        </p:nvPicPr>
        <p:blipFill>
          <a:blip r:embed="rId3" cstate="print"/>
          <a:srcRect/>
          <a:stretch>
            <a:fillRect/>
          </a:stretch>
        </p:blipFill>
        <p:spPr bwMode="auto">
          <a:xfrm>
            <a:off x="8458493" y="1186604"/>
            <a:ext cx="2516424" cy="2172427"/>
          </a:xfrm>
          <a:prstGeom prst="rect">
            <a:avLst/>
          </a:prstGeom>
          <a:noFill/>
          <a:ln w="9525">
            <a:noFill/>
            <a:miter lim="800000"/>
            <a:headEnd/>
            <a:tailEnd/>
          </a:ln>
        </p:spPr>
      </p:pic>
      <p:graphicFrame>
        <p:nvGraphicFramePr>
          <p:cNvPr id="12" name="Object 7"/>
          <p:cNvGraphicFramePr>
            <a:graphicFrameLocks noChangeAspect="1"/>
          </p:cNvGraphicFramePr>
          <p:nvPr>
            <p:extLst>
              <p:ext uri="{D42A27DB-BD31-4B8C-83A1-F6EECF244321}">
                <p14:modId xmlns:p14="http://schemas.microsoft.com/office/powerpoint/2010/main" val="3522045700"/>
              </p:ext>
            </p:extLst>
          </p:nvPr>
        </p:nvGraphicFramePr>
        <p:xfrm>
          <a:off x="1613386" y="4308438"/>
          <a:ext cx="3788395" cy="1635679"/>
        </p:xfrm>
        <a:graphic>
          <a:graphicData uri="http://schemas.openxmlformats.org/presentationml/2006/ole">
            <mc:AlternateContent xmlns:mc="http://schemas.openxmlformats.org/markup-compatibility/2006">
              <mc:Choice xmlns:v="urn:schemas-microsoft-com:vml" Requires="v">
                <p:oleObj spid="_x0000_s8224" name="Equazione" r:id="rId4" imgW="1079500" imgH="469900" progId="Equation.3">
                  <p:embed/>
                </p:oleObj>
              </mc:Choice>
              <mc:Fallback>
                <p:oleObj name="Equazione" r:id="rId4" imgW="1079500" imgH="469900" progId="Equation.3">
                  <p:embed/>
                  <p:pic>
                    <p:nvPicPr>
                      <p:cNvPr id="0"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3386" y="4308438"/>
                        <a:ext cx="3788395" cy="1635679"/>
                      </a:xfrm>
                      <a:prstGeom prst="rect">
                        <a:avLst/>
                      </a:prstGeom>
                      <a:noFill/>
                      <a:ln w="9525">
                        <a:solidFill>
                          <a:srgbClr val="BFBFB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uppo 4"/>
          <p:cNvGrpSpPr/>
          <p:nvPr/>
        </p:nvGrpSpPr>
        <p:grpSpPr>
          <a:xfrm>
            <a:off x="5401781" y="1303690"/>
            <a:ext cx="2744420" cy="2696053"/>
            <a:chOff x="3620002" y="949604"/>
            <a:chExt cx="2744420" cy="2696053"/>
          </a:xfrm>
        </p:grpSpPr>
        <p:pic>
          <p:nvPicPr>
            <p:cNvPr id="2" name="Immagine 1"/>
            <p:cNvPicPr>
              <a:picLocks noChangeAspect="1"/>
            </p:cNvPicPr>
            <p:nvPr/>
          </p:nvPicPr>
          <p:blipFill>
            <a:blip r:embed="rId6" cstate="print"/>
            <a:stretch>
              <a:fillRect/>
            </a:stretch>
          </p:blipFill>
          <p:spPr>
            <a:xfrm>
              <a:off x="3620002" y="1216071"/>
              <a:ext cx="2623953" cy="2429586"/>
            </a:xfrm>
            <a:prstGeom prst="rect">
              <a:avLst/>
            </a:prstGeom>
          </p:spPr>
        </p:pic>
        <p:sp>
          <p:nvSpPr>
            <p:cNvPr id="15" name="CasellaDiTesto 14"/>
            <p:cNvSpPr txBox="1"/>
            <p:nvPr/>
          </p:nvSpPr>
          <p:spPr>
            <a:xfrm>
              <a:off x="3815326" y="949604"/>
              <a:ext cx="2549096" cy="400110"/>
            </a:xfrm>
            <a:prstGeom prst="rect">
              <a:avLst/>
            </a:prstGeom>
            <a:noFill/>
          </p:spPr>
          <p:txBody>
            <a:bodyPr wrap="none" rtlCol="0">
              <a:spAutoFit/>
            </a:bodyPr>
            <a:lstStyle/>
            <a:p>
              <a:r>
                <a:rPr lang="it-IT" sz="2000" b="1" dirty="0">
                  <a:solidFill>
                    <a:srgbClr val="000000"/>
                  </a:solidFill>
                  <a:latin typeface="Calibri" panose="020F0502020204030204" pitchFamily="34" charset="0"/>
                </a:rPr>
                <a:t>Calibrazione con Bolo</a:t>
              </a:r>
            </a:p>
          </p:txBody>
        </p:sp>
      </p:grpSp>
      <p:grpSp>
        <p:nvGrpSpPr>
          <p:cNvPr id="4" name="Gruppo 3"/>
          <p:cNvGrpSpPr/>
          <p:nvPr/>
        </p:nvGrpSpPr>
        <p:grpSpPr>
          <a:xfrm>
            <a:off x="8393585" y="4151435"/>
            <a:ext cx="2525930" cy="2433698"/>
            <a:chOff x="7109534" y="4170890"/>
            <a:chExt cx="2525930" cy="2433698"/>
          </a:xfrm>
        </p:grpSpPr>
        <p:pic>
          <p:nvPicPr>
            <p:cNvPr id="3" name="Immagine 2"/>
            <p:cNvPicPr>
              <a:picLocks noChangeAspect="1"/>
            </p:cNvPicPr>
            <p:nvPr/>
          </p:nvPicPr>
          <p:blipFill>
            <a:blip r:embed="rId7" cstate="print"/>
            <a:stretch>
              <a:fillRect/>
            </a:stretch>
          </p:blipFill>
          <p:spPr>
            <a:xfrm>
              <a:off x="7109534" y="4170890"/>
              <a:ext cx="2525930" cy="2033588"/>
            </a:xfrm>
            <a:prstGeom prst="rect">
              <a:avLst/>
            </a:prstGeom>
          </p:spPr>
        </p:pic>
        <p:sp>
          <p:nvSpPr>
            <p:cNvPr id="19" name="CasellaDiTesto 18"/>
            <p:cNvSpPr txBox="1"/>
            <p:nvPr/>
          </p:nvSpPr>
          <p:spPr>
            <a:xfrm>
              <a:off x="7258294" y="6204478"/>
              <a:ext cx="2348720" cy="400110"/>
            </a:xfrm>
            <a:prstGeom prst="rect">
              <a:avLst/>
            </a:prstGeom>
            <a:noFill/>
          </p:spPr>
          <p:txBody>
            <a:bodyPr wrap="none" rtlCol="0">
              <a:spAutoFit/>
            </a:bodyPr>
            <a:lstStyle/>
            <a:p>
              <a:r>
                <a:rPr lang="it-IT" sz="2000" b="1" dirty="0">
                  <a:solidFill>
                    <a:srgbClr val="000000"/>
                  </a:solidFill>
                  <a:latin typeface="Calibri" panose="020F0502020204030204" pitchFamily="34" charset="0"/>
                </a:rPr>
                <a:t>Dati antropometrici</a:t>
              </a:r>
            </a:p>
          </p:txBody>
        </p:sp>
      </p:grpSp>
      <p:sp>
        <p:nvSpPr>
          <p:cNvPr id="16" name="Titolo 1"/>
          <p:cNvSpPr>
            <a:spLocks noGrp="1"/>
          </p:cNvSpPr>
          <p:nvPr>
            <p:ph type="title"/>
          </p:nvPr>
        </p:nvSpPr>
        <p:spPr>
          <a:xfrm>
            <a:off x="1006031" y="898550"/>
            <a:ext cx="10515600" cy="576109"/>
          </a:xfrm>
        </p:spPr>
        <p:txBody>
          <a:bodyPr/>
          <a:lstStyle/>
          <a:p>
            <a:r>
              <a:rPr lang="it-IT" dirty="0">
                <a:latin typeface="Calibri" panose="020F0502020204030204" pitchFamily="34" charset="0"/>
              </a:rPr>
              <a:t>Metodi PCM</a:t>
            </a:r>
          </a:p>
        </p:txBody>
      </p:sp>
      <p:sp>
        <p:nvSpPr>
          <p:cNvPr id="18" name="Segnaposto testo 2"/>
          <p:cNvSpPr>
            <a:spLocks noGrp="1"/>
          </p:cNvSpPr>
          <p:nvPr>
            <p:ph type="body" sz="quarter" idx="11"/>
          </p:nvPr>
        </p:nvSpPr>
        <p:spPr>
          <a:xfrm>
            <a:off x="1006031" y="1410694"/>
            <a:ext cx="8515350" cy="632919"/>
          </a:xfrm>
        </p:spPr>
        <p:txBody>
          <a:bodyPr/>
          <a:lstStyle/>
          <a:p>
            <a:r>
              <a:rPr lang="it-IT" sz="2400" dirty="0">
                <a:solidFill>
                  <a:srgbClr val="006E73"/>
                </a:solidFill>
                <a:latin typeface="Calibri" panose="020F0502020204030204" pitchFamily="34" charset="0"/>
              </a:rPr>
              <a:t>Impedenza cardiovascolare</a:t>
            </a:r>
          </a:p>
        </p:txBody>
      </p:sp>
    </p:spTree>
    <p:extLst>
      <p:ext uri="{BB962C8B-B14F-4D97-AF65-F5344CB8AC3E}">
        <p14:creationId xmlns:p14="http://schemas.microsoft.com/office/powerpoint/2010/main" val="183743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4" descr="http://t1.gstatic.com/images?q=tbn:ANd9GcQ47ozoBwhpohCVudjxetsjoamG3cbMs9QKsfjohfReghVP8Ofrlu7U6fpx"/>
          <p:cNvPicPr>
            <a:picLocks noChangeAspect="1" noChangeArrowheads="1"/>
          </p:cNvPicPr>
          <p:nvPr/>
        </p:nvPicPr>
        <p:blipFill>
          <a:blip r:embed="rId2" cstate="print"/>
          <a:srcRect/>
          <a:stretch>
            <a:fillRect/>
          </a:stretch>
        </p:blipFill>
        <p:spPr bwMode="auto">
          <a:xfrm>
            <a:off x="6246814" y="421967"/>
            <a:ext cx="3274567" cy="3594753"/>
          </a:xfrm>
          <a:prstGeom prst="rect">
            <a:avLst/>
          </a:prstGeom>
          <a:noFill/>
          <a:ln w="9525">
            <a:noFill/>
            <a:miter lim="800000"/>
            <a:headEnd/>
            <a:tailEnd/>
          </a:ln>
        </p:spPr>
      </p:pic>
      <p:pic>
        <p:nvPicPr>
          <p:cNvPr id="71" name="Picture 6" descr="http://t0.gstatic.com/images?q=tbn:ANd9GcQBQIKVncL6cw6DSrEhi7Bp2j3mnypQ4WpiKQSDlBiU8BjoFatWXg"/>
          <p:cNvPicPr>
            <a:picLocks noChangeAspect="1" noChangeArrowheads="1"/>
          </p:cNvPicPr>
          <p:nvPr/>
        </p:nvPicPr>
        <p:blipFill>
          <a:blip r:embed="rId3" cstate="print"/>
          <a:srcRect/>
          <a:stretch>
            <a:fillRect/>
          </a:stretch>
        </p:blipFill>
        <p:spPr bwMode="auto">
          <a:xfrm>
            <a:off x="1303468" y="2215390"/>
            <a:ext cx="3226256" cy="2303089"/>
          </a:xfrm>
          <a:prstGeom prst="rect">
            <a:avLst/>
          </a:prstGeom>
          <a:ln>
            <a:noFill/>
          </a:ln>
          <a:effectLst>
            <a:outerShdw blurRad="292100" dist="139700" dir="2700000" algn="tl" rotWithShape="0">
              <a:srgbClr val="333333">
                <a:alpha val="65000"/>
              </a:srgbClr>
            </a:outerShdw>
          </a:effectLst>
        </p:spPr>
      </p:pic>
      <p:pic>
        <p:nvPicPr>
          <p:cNvPr id="68" name="Picture 7"/>
          <p:cNvPicPr>
            <a:picLocks noChangeAspect="1" noChangeArrowheads="1"/>
          </p:cNvPicPr>
          <p:nvPr/>
        </p:nvPicPr>
        <p:blipFill>
          <a:blip r:embed="rId4" cstate="print"/>
          <a:srcRect/>
          <a:stretch>
            <a:fillRect/>
          </a:stretch>
        </p:blipFill>
        <p:spPr bwMode="auto">
          <a:xfrm>
            <a:off x="3873156" y="3548051"/>
            <a:ext cx="2630976" cy="2879386"/>
          </a:xfrm>
          <a:prstGeom prst="rect">
            <a:avLst/>
          </a:prstGeom>
          <a:ln>
            <a:noFill/>
          </a:ln>
          <a:effectLst>
            <a:outerShdw blurRad="292100" dist="139700" dir="2700000" algn="tl" rotWithShape="0">
              <a:srgbClr val="333333">
                <a:alpha val="65000"/>
              </a:srgbClr>
            </a:outerShdw>
          </a:effectLst>
        </p:spPr>
      </p:pic>
      <p:pic>
        <p:nvPicPr>
          <p:cNvPr id="72" name="Picture 2" descr="http://t0.gstatic.com/images?q=tbn:ANd9GcSx83pCDy1tAUxT3VBF61c8CtnJYeQKISL4uG7zmt838s1jFh5T"/>
          <p:cNvPicPr>
            <a:picLocks noChangeAspect="1" noChangeArrowheads="1"/>
          </p:cNvPicPr>
          <p:nvPr/>
        </p:nvPicPr>
        <p:blipFill>
          <a:blip r:embed="rId5" cstate="print"/>
          <a:srcRect/>
          <a:stretch>
            <a:fillRect/>
          </a:stretch>
        </p:blipFill>
        <p:spPr bwMode="auto">
          <a:xfrm>
            <a:off x="8504382" y="3402255"/>
            <a:ext cx="3052873" cy="2556513"/>
          </a:xfrm>
          <a:prstGeom prst="rect">
            <a:avLst/>
          </a:prstGeom>
          <a:ln>
            <a:noFill/>
          </a:ln>
          <a:effectLst>
            <a:outerShdw blurRad="292100" dist="139700" dir="2700000" algn="tl" rotWithShape="0">
              <a:srgbClr val="333333">
                <a:alpha val="65000"/>
              </a:srgbClr>
            </a:outerShdw>
          </a:effectLst>
        </p:spPr>
      </p:pic>
      <p:sp>
        <p:nvSpPr>
          <p:cNvPr id="12" name="Titolo 1"/>
          <p:cNvSpPr>
            <a:spLocks noGrp="1"/>
          </p:cNvSpPr>
          <p:nvPr>
            <p:ph type="title"/>
          </p:nvPr>
        </p:nvSpPr>
        <p:spPr>
          <a:xfrm>
            <a:off x="1006031" y="898550"/>
            <a:ext cx="10515600" cy="576109"/>
          </a:xfrm>
        </p:spPr>
        <p:txBody>
          <a:bodyPr/>
          <a:lstStyle/>
          <a:p>
            <a:r>
              <a:rPr lang="it-IT" dirty="0">
                <a:latin typeface="Calibri" panose="020F0502020204030204" pitchFamily="34" charset="0"/>
              </a:rPr>
              <a:t>Ogni paziente è unico</a:t>
            </a:r>
          </a:p>
        </p:txBody>
      </p:sp>
    </p:spTree>
    <p:extLst>
      <p:ext uri="{BB962C8B-B14F-4D97-AF65-F5344CB8AC3E}">
        <p14:creationId xmlns:p14="http://schemas.microsoft.com/office/powerpoint/2010/main" val="262982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olo 1"/>
          <p:cNvSpPr>
            <a:spLocks noGrp="1"/>
          </p:cNvSpPr>
          <p:nvPr>
            <p:ph type="title"/>
          </p:nvPr>
        </p:nvSpPr>
        <p:spPr>
          <a:xfrm>
            <a:off x="1006031" y="765923"/>
            <a:ext cx="10515600" cy="1325563"/>
          </a:xfrm>
        </p:spPr>
        <p:txBody>
          <a:bodyPr/>
          <a:lstStyle/>
          <a:p>
            <a:r>
              <a:rPr lang="en-US" dirty="0">
                <a:latin typeface="Calibri" panose="020F0502020204030204" pitchFamily="34" charset="0"/>
              </a:rPr>
              <a:t>Pressure Recording Analytical Method</a:t>
            </a:r>
          </a:p>
        </p:txBody>
      </p:sp>
      <p:sp>
        <p:nvSpPr>
          <p:cNvPr id="67" name="Segnaposto testo 2"/>
          <p:cNvSpPr>
            <a:spLocks noGrp="1"/>
          </p:cNvSpPr>
          <p:nvPr>
            <p:ph type="body" sz="quarter" idx="11"/>
          </p:nvPr>
        </p:nvSpPr>
        <p:spPr>
          <a:xfrm>
            <a:off x="1006031" y="1639683"/>
            <a:ext cx="8515350" cy="632919"/>
          </a:xfrm>
        </p:spPr>
        <p:txBody>
          <a:bodyPr/>
          <a:lstStyle/>
          <a:p>
            <a:r>
              <a:rPr lang="it-IT" sz="2400" dirty="0">
                <a:solidFill>
                  <a:srgbClr val="006E73"/>
                </a:solidFill>
                <a:latin typeface="Calibri" panose="020F0502020204030204" pitchFamily="34" charset="0"/>
              </a:rPr>
              <a:t>PRAM</a:t>
            </a:r>
          </a:p>
        </p:txBody>
      </p:sp>
      <p:sp>
        <p:nvSpPr>
          <p:cNvPr id="46" name="Rettangolo 45"/>
          <p:cNvSpPr/>
          <p:nvPr/>
        </p:nvSpPr>
        <p:spPr>
          <a:xfrm>
            <a:off x="1809344" y="4782444"/>
            <a:ext cx="10274841" cy="14546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000" indent="-342900">
              <a:lnSpc>
                <a:spcPct val="114000"/>
              </a:lnSpc>
              <a:buFont typeface="Wingdings" pitchFamily="2" charset="2"/>
              <a:buChar char="§"/>
            </a:pPr>
            <a:r>
              <a:rPr lang="en-US" sz="2400" dirty="0">
                <a:solidFill>
                  <a:srgbClr val="000000"/>
                </a:solidFill>
                <a:latin typeface="Calibri" panose="020F0502020204030204" pitchFamily="34" charset="0"/>
              </a:rPr>
              <a:t>PRAM è </a:t>
            </a:r>
            <a:r>
              <a:rPr lang="en-US" sz="2400" dirty="0" err="1">
                <a:solidFill>
                  <a:srgbClr val="000000"/>
                </a:solidFill>
                <a:latin typeface="Calibri" panose="020F0502020204030204" pitchFamily="34" charset="0"/>
              </a:rPr>
              <a:t>l’unico</a:t>
            </a:r>
            <a:r>
              <a:rPr lang="en-US" sz="2400" dirty="0">
                <a:solidFill>
                  <a:srgbClr val="000000"/>
                </a:solidFill>
                <a:latin typeface="Calibri" panose="020F0502020204030204" pitchFamily="34" charset="0"/>
              </a:rPr>
              <a:t> </a:t>
            </a:r>
            <a:r>
              <a:rPr lang="en-US" sz="2400" dirty="0" err="1">
                <a:solidFill>
                  <a:srgbClr val="000000"/>
                </a:solidFill>
                <a:latin typeface="Calibri" panose="020F0502020204030204" pitchFamily="34" charset="0"/>
              </a:rPr>
              <a:t>metodo</a:t>
            </a:r>
            <a:r>
              <a:rPr lang="en-US" sz="2400" dirty="0">
                <a:solidFill>
                  <a:srgbClr val="000000"/>
                </a:solidFill>
                <a:latin typeface="Calibri" panose="020F0502020204030204" pitchFamily="34" charset="0"/>
              </a:rPr>
              <a:t> </a:t>
            </a:r>
            <a:r>
              <a:rPr lang="en-US" sz="2400" dirty="0" err="1">
                <a:solidFill>
                  <a:srgbClr val="000000"/>
                </a:solidFill>
                <a:latin typeface="Calibri" panose="020F0502020204030204" pitchFamily="34" charset="0"/>
              </a:rPr>
              <a:t>che</a:t>
            </a:r>
            <a:r>
              <a:rPr lang="en-US" sz="2400" dirty="0">
                <a:solidFill>
                  <a:srgbClr val="000000"/>
                </a:solidFill>
                <a:latin typeface="Calibri" panose="020F0502020204030204" pitchFamily="34" charset="0"/>
              </a:rPr>
              <a:t> </a:t>
            </a:r>
            <a:r>
              <a:rPr lang="en-US" sz="2400" dirty="0" err="1">
                <a:solidFill>
                  <a:srgbClr val="000000"/>
                </a:solidFill>
                <a:latin typeface="Calibri" panose="020F0502020204030204" pitchFamily="34" charset="0"/>
              </a:rPr>
              <a:t>deriva</a:t>
            </a:r>
            <a:r>
              <a:rPr lang="en-US" sz="2400" dirty="0">
                <a:solidFill>
                  <a:srgbClr val="000000"/>
                </a:solidFill>
                <a:latin typeface="Calibri" panose="020F0502020204030204" pitchFamily="34" charset="0"/>
              </a:rPr>
              <a:t> lo Stroke Volume</a:t>
            </a:r>
          </a:p>
          <a:p>
            <a:pPr>
              <a:lnSpc>
                <a:spcPct val="114000"/>
              </a:lnSpc>
            </a:pPr>
            <a:r>
              <a:rPr lang="en-US" sz="2400" b="1" dirty="0" err="1">
                <a:solidFill>
                  <a:srgbClr val="000000"/>
                </a:solidFill>
                <a:latin typeface="Calibri" panose="020F0502020204030204" pitchFamily="34" charset="0"/>
              </a:rPr>
              <a:t>esclusivamente</a:t>
            </a:r>
            <a:r>
              <a:rPr lang="en-US" sz="2400" b="1" dirty="0">
                <a:solidFill>
                  <a:srgbClr val="000000"/>
                </a:solidFill>
                <a:latin typeface="Calibri" panose="020F0502020204030204" pitchFamily="34" charset="0"/>
              </a:rPr>
              <a:t> </a:t>
            </a:r>
            <a:r>
              <a:rPr lang="en-US" sz="2400" b="1" dirty="0" err="1">
                <a:solidFill>
                  <a:srgbClr val="000000"/>
                </a:solidFill>
                <a:latin typeface="Calibri" panose="020F0502020204030204" pitchFamily="34" charset="0"/>
              </a:rPr>
              <a:t>dalla</a:t>
            </a:r>
            <a:r>
              <a:rPr lang="en-US" sz="2400" b="1" dirty="0">
                <a:solidFill>
                  <a:srgbClr val="000000"/>
                </a:solidFill>
                <a:latin typeface="Calibri" panose="020F0502020204030204" pitchFamily="34" charset="0"/>
              </a:rPr>
              <a:t> </a:t>
            </a:r>
            <a:r>
              <a:rPr lang="en-US" sz="2400" b="1" dirty="0" err="1">
                <a:solidFill>
                  <a:srgbClr val="000000"/>
                </a:solidFill>
                <a:latin typeface="Calibri" panose="020F0502020204030204" pitchFamily="34" charset="0"/>
              </a:rPr>
              <a:t>curva</a:t>
            </a:r>
            <a:r>
              <a:rPr lang="en-US" sz="2400" dirty="0">
                <a:solidFill>
                  <a:srgbClr val="000000"/>
                </a:solidFill>
                <a:latin typeface="Calibri" panose="020F0502020204030204" pitchFamily="34" charset="0"/>
              </a:rPr>
              <a:t> di </a:t>
            </a:r>
            <a:r>
              <a:rPr lang="en-US" sz="2400" dirty="0" err="1">
                <a:solidFill>
                  <a:srgbClr val="000000"/>
                </a:solidFill>
                <a:latin typeface="Calibri" panose="020F0502020204030204" pitchFamily="34" charset="0"/>
              </a:rPr>
              <a:t>pressione</a:t>
            </a:r>
            <a:r>
              <a:rPr lang="en-US" sz="2400" dirty="0">
                <a:solidFill>
                  <a:srgbClr val="000000"/>
                </a:solidFill>
                <a:latin typeface="Calibri" panose="020F0502020204030204" pitchFamily="34" charset="0"/>
              </a:rPr>
              <a:t> </a:t>
            </a:r>
            <a:r>
              <a:rPr lang="en-US" sz="2400" dirty="0" err="1">
                <a:solidFill>
                  <a:srgbClr val="000000"/>
                </a:solidFill>
                <a:latin typeface="Calibri" panose="020F0502020204030204" pitchFamily="34" charset="0"/>
              </a:rPr>
              <a:t>arteriosa</a:t>
            </a:r>
            <a:r>
              <a:rPr lang="en-US" sz="2400" dirty="0">
                <a:solidFill>
                  <a:srgbClr val="000000"/>
                </a:solidFill>
                <a:latin typeface="Calibri" panose="020F0502020204030204" pitchFamily="34" charset="0"/>
              </a:rPr>
              <a:t>, </a:t>
            </a:r>
            <a:r>
              <a:rPr lang="en-US" sz="2400" dirty="0" err="1">
                <a:solidFill>
                  <a:srgbClr val="000000"/>
                </a:solidFill>
                <a:latin typeface="Calibri" panose="020F0502020204030204" pitchFamily="34" charset="0"/>
              </a:rPr>
              <a:t>battito-battito</a:t>
            </a:r>
            <a:r>
              <a:rPr lang="en-US" sz="2400" dirty="0">
                <a:solidFill>
                  <a:srgbClr val="000000"/>
                </a:solidFill>
                <a:latin typeface="Calibri" panose="020F0502020204030204" pitchFamily="34" charset="0"/>
              </a:rPr>
              <a:t>,</a:t>
            </a:r>
          </a:p>
          <a:p>
            <a:pPr>
              <a:lnSpc>
                <a:spcPct val="114000"/>
              </a:lnSpc>
            </a:pPr>
            <a:r>
              <a:rPr lang="en-US" sz="2400" b="1" dirty="0" err="1">
                <a:solidFill>
                  <a:srgbClr val="000000"/>
                </a:solidFill>
                <a:latin typeface="Calibri" panose="020F0502020204030204" pitchFamily="34" charset="0"/>
              </a:rPr>
              <a:t>senza</a:t>
            </a:r>
            <a:r>
              <a:rPr lang="en-US" sz="2400" b="1" dirty="0">
                <a:solidFill>
                  <a:srgbClr val="000000"/>
                </a:solidFill>
                <a:latin typeface="Calibri" panose="020F0502020204030204" pitchFamily="34" charset="0"/>
              </a:rPr>
              <a:t> </a:t>
            </a:r>
            <a:r>
              <a:rPr lang="en-US" sz="2400" b="1" dirty="0" err="1">
                <a:solidFill>
                  <a:srgbClr val="000000"/>
                </a:solidFill>
                <a:latin typeface="Calibri" panose="020F0502020204030204" pitchFamily="34" charset="0"/>
              </a:rPr>
              <a:t>alcuna</a:t>
            </a:r>
            <a:r>
              <a:rPr lang="en-US" sz="2400" b="1" dirty="0">
                <a:solidFill>
                  <a:srgbClr val="000000"/>
                </a:solidFill>
                <a:latin typeface="Calibri" panose="020F0502020204030204" pitchFamily="34" charset="0"/>
              </a:rPr>
              <a:t> </a:t>
            </a:r>
            <a:r>
              <a:rPr lang="en-US" sz="2400" b="1" dirty="0" err="1">
                <a:solidFill>
                  <a:srgbClr val="000000"/>
                </a:solidFill>
                <a:latin typeface="Calibri" panose="020F0502020204030204" pitchFamily="34" charset="0"/>
              </a:rPr>
              <a:t>calibrazione</a:t>
            </a:r>
            <a:r>
              <a:rPr lang="en-US" sz="2400" b="1" dirty="0">
                <a:solidFill>
                  <a:srgbClr val="000000"/>
                </a:solidFill>
                <a:latin typeface="Calibri" panose="020F0502020204030204" pitchFamily="34" charset="0"/>
              </a:rPr>
              <a:t> o </a:t>
            </a:r>
            <a:r>
              <a:rPr lang="en-US" sz="2400" b="1" dirty="0" err="1">
                <a:solidFill>
                  <a:srgbClr val="000000"/>
                </a:solidFill>
                <a:latin typeface="Calibri" panose="020F0502020204030204" pitchFamily="34" charset="0"/>
              </a:rPr>
              <a:t>dato</a:t>
            </a:r>
            <a:r>
              <a:rPr lang="en-US" sz="2400" b="1" dirty="0">
                <a:solidFill>
                  <a:srgbClr val="000000"/>
                </a:solidFill>
                <a:latin typeface="Calibri" panose="020F0502020204030204" pitchFamily="34" charset="0"/>
              </a:rPr>
              <a:t> pre-</a:t>
            </a:r>
            <a:r>
              <a:rPr lang="en-US" sz="2400" b="1" dirty="0" err="1">
                <a:solidFill>
                  <a:srgbClr val="000000"/>
                </a:solidFill>
                <a:latin typeface="Calibri" panose="020F0502020204030204" pitchFamily="34" charset="0"/>
              </a:rPr>
              <a:t>stimato</a:t>
            </a:r>
            <a:endParaRPr lang="en-US" sz="2400" dirty="0">
              <a:solidFill>
                <a:srgbClr val="000000"/>
              </a:solidFill>
              <a:latin typeface="Calibri" panose="020F0502020204030204" pitchFamily="34" charset="0"/>
            </a:endParaRPr>
          </a:p>
        </p:txBody>
      </p:sp>
      <p:sp>
        <p:nvSpPr>
          <p:cNvPr id="47" name="Freeform 15"/>
          <p:cNvSpPr>
            <a:spLocks/>
          </p:cNvSpPr>
          <p:nvPr/>
        </p:nvSpPr>
        <p:spPr bwMode="auto">
          <a:xfrm>
            <a:off x="1314450" y="2145689"/>
            <a:ext cx="10458450" cy="1935661"/>
          </a:xfrm>
          <a:custGeom>
            <a:avLst/>
            <a:gdLst/>
            <a:ahLst/>
            <a:cxnLst>
              <a:cxn ang="0">
                <a:pos x="67" y="1107"/>
              </a:cxn>
              <a:cxn ang="0">
                <a:pos x="134" y="664"/>
              </a:cxn>
              <a:cxn ang="0">
                <a:pos x="210" y="999"/>
              </a:cxn>
              <a:cxn ang="0">
                <a:pos x="277" y="1078"/>
              </a:cxn>
              <a:cxn ang="0">
                <a:pos x="353" y="1195"/>
              </a:cxn>
              <a:cxn ang="0">
                <a:pos x="420" y="1299"/>
              </a:cxn>
              <a:cxn ang="0">
                <a:pos x="496" y="301"/>
              </a:cxn>
              <a:cxn ang="0">
                <a:pos x="563" y="844"/>
              </a:cxn>
              <a:cxn ang="0">
                <a:pos x="630" y="932"/>
              </a:cxn>
              <a:cxn ang="0">
                <a:pos x="706" y="1086"/>
              </a:cxn>
              <a:cxn ang="0">
                <a:pos x="773" y="1207"/>
              </a:cxn>
              <a:cxn ang="0">
                <a:pos x="849" y="184"/>
              </a:cxn>
              <a:cxn ang="0">
                <a:pos x="916" y="593"/>
              </a:cxn>
              <a:cxn ang="0">
                <a:pos x="992" y="832"/>
              </a:cxn>
              <a:cxn ang="0">
                <a:pos x="1059" y="1007"/>
              </a:cxn>
              <a:cxn ang="0">
                <a:pos x="1127" y="1124"/>
              </a:cxn>
              <a:cxn ang="0">
                <a:pos x="1202" y="861"/>
              </a:cxn>
              <a:cxn ang="0">
                <a:pos x="1270" y="397"/>
              </a:cxn>
              <a:cxn ang="0">
                <a:pos x="1345" y="827"/>
              </a:cxn>
              <a:cxn ang="0">
                <a:pos x="1413" y="903"/>
              </a:cxn>
              <a:cxn ang="0">
                <a:pos x="1488" y="1057"/>
              </a:cxn>
              <a:cxn ang="0">
                <a:pos x="1556" y="1161"/>
              </a:cxn>
              <a:cxn ang="0">
                <a:pos x="1631" y="122"/>
              </a:cxn>
              <a:cxn ang="0">
                <a:pos x="1699" y="773"/>
              </a:cxn>
              <a:cxn ang="0">
                <a:pos x="1766" y="861"/>
              </a:cxn>
              <a:cxn ang="0">
                <a:pos x="1842" y="1057"/>
              </a:cxn>
              <a:cxn ang="0">
                <a:pos x="1909" y="1182"/>
              </a:cxn>
              <a:cxn ang="0">
                <a:pos x="1984" y="435"/>
              </a:cxn>
              <a:cxn ang="0">
                <a:pos x="2052" y="781"/>
              </a:cxn>
              <a:cxn ang="0">
                <a:pos x="2127" y="944"/>
              </a:cxn>
              <a:cxn ang="0">
                <a:pos x="2195" y="1111"/>
              </a:cxn>
              <a:cxn ang="0">
                <a:pos x="2262" y="1224"/>
              </a:cxn>
              <a:cxn ang="0">
                <a:pos x="2338" y="1274"/>
              </a:cxn>
              <a:cxn ang="0">
                <a:pos x="2405" y="644"/>
              </a:cxn>
              <a:cxn ang="0">
                <a:pos x="2481" y="1082"/>
              </a:cxn>
              <a:cxn ang="0">
                <a:pos x="2548" y="1132"/>
              </a:cxn>
              <a:cxn ang="0">
                <a:pos x="2624" y="1241"/>
              </a:cxn>
              <a:cxn ang="0">
                <a:pos x="2691" y="1337"/>
              </a:cxn>
              <a:cxn ang="0">
                <a:pos x="2758" y="447"/>
              </a:cxn>
              <a:cxn ang="0">
                <a:pos x="2834" y="1040"/>
              </a:cxn>
              <a:cxn ang="0">
                <a:pos x="2901" y="1070"/>
              </a:cxn>
              <a:cxn ang="0">
                <a:pos x="2977" y="1212"/>
              </a:cxn>
              <a:cxn ang="0">
                <a:pos x="3044" y="1303"/>
              </a:cxn>
              <a:cxn ang="0">
                <a:pos x="3120" y="819"/>
              </a:cxn>
              <a:cxn ang="0">
                <a:pos x="3187" y="819"/>
              </a:cxn>
              <a:cxn ang="0">
                <a:pos x="3263" y="1024"/>
              </a:cxn>
              <a:cxn ang="0">
                <a:pos x="3330" y="1132"/>
              </a:cxn>
              <a:cxn ang="0">
                <a:pos x="3397" y="1237"/>
              </a:cxn>
              <a:cxn ang="0">
                <a:pos x="3473" y="1299"/>
              </a:cxn>
              <a:cxn ang="0">
                <a:pos x="3540" y="489"/>
              </a:cxn>
              <a:cxn ang="0">
                <a:pos x="3616" y="982"/>
              </a:cxn>
              <a:cxn ang="0">
                <a:pos x="3683" y="1019"/>
              </a:cxn>
              <a:cxn ang="0">
                <a:pos x="3759" y="1161"/>
              </a:cxn>
              <a:cxn ang="0">
                <a:pos x="3826" y="1266"/>
              </a:cxn>
              <a:cxn ang="0">
                <a:pos x="3894" y="184"/>
              </a:cxn>
              <a:cxn ang="0">
                <a:pos x="3969" y="744"/>
              </a:cxn>
              <a:cxn ang="0">
                <a:pos x="4037" y="886"/>
              </a:cxn>
              <a:cxn ang="0">
                <a:pos x="4112" y="1057"/>
              </a:cxn>
              <a:cxn ang="0">
                <a:pos x="4180" y="1174"/>
              </a:cxn>
              <a:cxn ang="0">
                <a:pos x="4255" y="535"/>
              </a:cxn>
              <a:cxn ang="0">
                <a:pos x="4323" y="527"/>
              </a:cxn>
            </a:cxnLst>
            <a:rect l="0" t="0" r="r" b="b"/>
            <a:pathLst>
              <a:path w="4356" h="1349">
                <a:moveTo>
                  <a:pt x="0" y="1274"/>
                </a:moveTo>
                <a:lnTo>
                  <a:pt x="8" y="1278"/>
                </a:lnTo>
                <a:lnTo>
                  <a:pt x="8" y="1287"/>
                </a:lnTo>
                <a:lnTo>
                  <a:pt x="16" y="1295"/>
                </a:lnTo>
                <a:lnTo>
                  <a:pt x="16" y="1291"/>
                </a:lnTo>
                <a:lnTo>
                  <a:pt x="25" y="1299"/>
                </a:lnTo>
                <a:lnTo>
                  <a:pt x="25" y="1303"/>
                </a:lnTo>
                <a:lnTo>
                  <a:pt x="33" y="1308"/>
                </a:lnTo>
                <a:lnTo>
                  <a:pt x="33" y="1316"/>
                </a:lnTo>
                <a:lnTo>
                  <a:pt x="33" y="1316"/>
                </a:lnTo>
                <a:lnTo>
                  <a:pt x="42" y="1320"/>
                </a:lnTo>
                <a:lnTo>
                  <a:pt x="42" y="1320"/>
                </a:lnTo>
                <a:lnTo>
                  <a:pt x="50" y="1316"/>
                </a:lnTo>
                <a:lnTo>
                  <a:pt x="50" y="1303"/>
                </a:lnTo>
                <a:lnTo>
                  <a:pt x="59" y="1257"/>
                </a:lnTo>
                <a:lnTo>
                  <a:pt x="59" y="1195"/>
                </a:lnTo>
                <a:lnTo>
                  <a:pt x="67" y="1107"/>
                </a:lnTo>
                <a:lnTo>
                  <a:pt x="67" y="982"/>
                </a:lnTo>
                <a:lnTo>
                  <a:pt x="75" y="840"/>
                </a:lnTo>
                <a:lnTo>
                  <a:pt x="75" y="698"/>
                </a:lnTo>
                <a:lnTo>
                  <a:pt x="84" y="564"/>
                </a:lnTo>
                <a:lnTo>
                  <a:pt x="84" y="447"/>
                </a:lnTo>
                <a:lnTo>
                  <a:pt x="92" y="381"/>
                </a:lnTo>
                <a:lnTo>
                  <a:pt x="92" y="330"/>
                </a:lnTo>
                <a:lnTo>
                  <a:pt x="101" y="301"/>
                </a:lnTo>
                <a:lnTo>
                  <a:pt x="101" y="310"/>
                </a:lnTo>
                <a:lnTo>
                  <a:pt x="109" y="318"/>
                </a:lnTo>
                <a:lnTo>
                  <a:pt x="109" y="368"/>
                </a:lnTo>
                <a:lnTo>
                  <a:pt x="117" y="406"/>
                </a:lnTo>
                <a:lnTo>
                  <a:pt x="117" y="456"/>
                </a:lnTo>
                <a:lnTo>
                  <a:pt x="126" y="518"/>
                </a:lnTo>
                <a:lnTo>
                  <a:pt x="126" y="568"/>
                </a:lnTo>
                <a:lnTo>
                  <a:pt x="134" y="614"/>
                </a:lnTo>
                <a:lnTo>
                  <a:pt x="134" y="664"/>
                </a:lnTo>
                <a:lnTo>
                  <a:pt x="143" y="690"/>
                </a:lnTo>
                <a:lnTo>
                  <a:pt x="143" y="723"/>
                </a:lnTo>
                <a:lnTo>
                  <a:pt x="151" y="756"/>
                </a:lnTo>
                <a:lnTo>
                  <a:pt x="151" y="773"/>
                </a:lnTo>
                <a:lnTo>
                  <a:pt x="159" y="802"/>
                </a:lnTo>
                <a:lnTo>
                  <a:pt x="159" y="823"/>
                </a:lnTo>
                <a:lnTo>
                  <a:pt x="168" y="844"/>
                </a:lnTo>
                <a:lnTo>
                  <a:pt x="168" y="861"/>
                </a:lnTo>
                <a:lnTo>
                  <a:pt x="176" y="890"/>
                </a:lnTo>
                <a:lnTo>
                  <a:pt x="176" y="911"/>
                </a:lnTo>
                <a:lnTo>
                  <a:pt x="185" y="944"/>
                </a:lnTo>
                <a:lnTo>
                  <a:pt x="185" y="965"/>
                </a:lnTo>
                <a:lnTo>
                  <a:pt x="193" y="982"/>
                </a:lnTo>
                <a:lnTo>
                  <a:pt x="193" y="994"/>
                </a:lnTo>
                <a:lnTo>
                  <a:pt x="202" y="1003"/>
                </a:lnTo>
                <a:lnTo>
                  <a:pt x="202" y="1007"/>
                </a:lnTo>
                <a:lnTo>
                  <a:pt x="210" y="999"/>
                </a:lnTo>
                <a:lnTo>
                  <a:pt x="210" y="994"/>
                </a:lnTo>
                <a:lnTo>
                  <a:pt x="218" y="982"/>
                </a:lnTo>
                <a:lnTo>
                  <a:pt x="218" y="982"/>
                </a:lnTo>
                <a:lnTo>
                  <a:pt x="227" y="965"/>
                </a:lnTo>
                <a:lnTo>
                  <a:pt x="227" y="969"/>
                </a:lnTo>
                <a:lnTo>
                  <a:pt x="235" y="961"/>
                </a:lnTo>
                <a:lnTo>
                  <a:pt x="235" y="969"/>
                </a:lnTo>
                <a:lnTo>
                  <a:pt x="244" y="969"/>
                </a:lnTo>
                <a:lnTo>
                  <a:pt x="244" y="969"/>
                </a:lnTo>
                <a:lnTo>
                  <a:pt x="252" y="982"/>
                </a:lnTo>
                <a:lnTo>
                  <a:pt x="252" y="994"/>
                </a:lnTo>
                <a:lnTo>
                  <a:pt x="260" y="1007"/>
                </a:lnTo>
                <a:lnTo>
                  <a:pt x="260" y="1019"/>
                </a:lnTo>
                <a:lnTo>
                  <a:pt x="269" y="1032"/>
                </a:lnTo>
                <a:lnTo>
                  <a:pt x="269" y="1044"/>
                </a:lnTo>
                <a:lnTo>
                  <a:pt x="277" y="1057"/>
                </a:lnTo>
                <a:lnTo>
                  <a:pt x="277" y="1078"/>
                </a:lnTo>
                <a:lnTo>
                  <a:pt x="286" y="1082"/>
                </a:lnTo>
                <a:lnTo>
                  <a:pt x="286" y="1095"/>
                </a:lnTo>
                <a:lnTo>
                  <a:pt x="294" y="1095"/>
                </a:lnTo>
                <a:lnTo>
                  <a:pt x="294" y="1107"/>
                </a:lnTo>
                <a:lnTo>
                  <a:pt x="302" y="1107"/>
                </a:lnTo>
                <a:lnTo>
                  <a:pt x="302" y="1124"/>
                </a:lnTo>
                <a:lnTo>
                  <a:pt x="311" y="1120"/>
                </a:lnTo>
                <a:lnTo>
                  <a:pt x="311" y="1120"/>
                </a:lnTo>
                <a:lnTo>
                  <a:pt x="319" y="1136"/>
                </a:lnTo>
                <a:lnTo>
                  <a:pt x="319" y="1132"/>
                </a:lnTo>
                <a:lnTo>
                  <a:pt x="328" y="1149"/>
                </a:lnTo>
                <a:lnTo>
                  <a:pt x="328" y="1149"/>
                </a:lnTo>
                <a:lnTo>
                  <a:pt x="336" y="1161"/>
                </a:lnTo>
                <a:lnTo>
                  <a:pt x="336" y="1161"/>
                </a:lnTo>
                <a:lnTo>
                  <a:pt x="344" y="1174"/>
                </a:lnTo>
                <a:lnTo>
                  <a:pt x="344" y="1182"/>
                </a:lnTo>
                <a:lnTo>
                  <a:pt x="353" y="1195"/>
                </a:lnTo>
                <a:lnTo>
                  <a:pt x="353" y="1199"/>
                </a:lnTo>
                <a:lnTo>
                  <a:pt x="361" y="1207"/>
                </a:lnTo>
                <a:lnTo>
                  <a:pt x="361" y="1212"/>
                </a:lnTo>
                <a:lnTo>
                  <a:pt x="370" y="1224"/>
                </a:lnTo>
                <a:lnTo>
                  <a:pt x="370" y="1224"/>
                </a:lnTo>
                <a:lnTo>
                  <a:pt x="378" y="1245"/>
                </a:lnTo>
                <a:lnTo>
                  <a:pt x="378" y="1237"/>
                </a:lnTo>
                <a:lnTo>
                  <a:pt x="387" y="1249"/>
                </a:lnTo>
                <a:lnTo>
                  <a:pt x="387" y="1253"/>
                </a:lnTo>
                <a:lnTo>
                  <a:pt x="395" y="1257"/>
                </a:lnTo>
                <a:lnTo>
                  <a:pt x="395" y="1266"/>
                </a:lnTo>
                <a:lnTo>
                  <a:pt x="403" y="1266"/>
                </a:lnTo>
                <a:lnTo>
                  <a:pt x="403" y="1283"/>
                </a:lnTo>
                <a:lnTo>
                  <a:pt x="412" y="1278"/>
                </a:lnTo>
                <a:lnTo>
                  <a:pt x="412" y="1278"/>
                </a:lnTo>
                <a:lnTo>
                  <a:pt x="420" y="1291"/>
                </a:lnTo>
                <a:lnTo>
                  <a:pt x="420" y="1299"/>
                </a:lnTo>
                <a:lnTo>
                  <a:pt x="429" y="1291"/>
                </a:lnTo>
                <a:lnTo>
                  <a:pt x="429" y="1283"/>
                </a:lnTo>
                <a:lnTo>
                  <a:pt x="437" y="1249"/>
                </a:lnTo>
                <a:lnTo>
                  <a:pt x="437" y="1199"/>
                </a:lnTo>
                <a:lnTo>
                  <a:pt x="445" y="1115"/>
                </a:lnTo>
                <a:lnTo>
                  <a:pt x="445" y="999"/>
                </a:lnTo>
                <a:lnTo>
                  <a:pt x="454" y="857"/>
                </a:lnTo>
                <a:lnTo>
                  <a:pt x="454" y="706"/>
                </a:lnTo>
                <a:lnTo>
                  <a:pt x="462" y="560"/>
                </a:lnTo>
                <a:lnTo>
                  <a:pt x="462" y="435"/>
                </a:lnTo>
                <a:lnTo>
                  <a:pt x="471" y="330"/>
                </a:lnTo>
                <a:lnTo>
                  <a:pt x="471" y="276"/>
                </a:lnTo>
                <a:lnTo>
                  <a:pt x="479" y="226"/>
                </a:lnTo>
                <a:lnTo>
                  <a:pt x="479" y="213"/>
                </a:lnTo>
                <a:lnTo>
                  <a:pt x="487" y="222"/>
                </a:lnTo>
                <a:lnTo>
                  <a:pt x="487" y="243"/>
                </a:lnTo>
                <a:lnTo>
                  <a:pt x="496" y="301"/>
                </a:lnTo>
                <a:lnTo>
                  <a:pt x="496" y="343"/>
                </a:lnTo>
                <a:lnTo>
                  <a:pt x="504" y="397"/>
                </a:lnTo>
                <a:lnTo>
                  <a:pt x="504" y="447"/>
                </a:lnTo>
                <a:lnTo>
                  <a:pt x="513" y="497"/>
                </a:lnTo>
                <a:lnTo>
                  <a:pt x="513" y="548"/>
                </a:lnTo>
                <a:lnTo>
                  <a:pt x="521" y="589"/>
                </a:lnTo>
                <a:lnTo>
                  <a:pt x="521" y="614"/>
                </a:lnTo>
                <a:lnTo>
                  <a:pt x="530" y="639"/>
                </a:lnTo>
                <a:lnTo>
                  <a:pt x="530" y="669"/>
                </a:lnTo>
                <a:lnTo>
                  <a:pt x="538" y="681"/>
                </a:lnTo>
                <a:lnTo>
                  <a:pt x="538" y="694"/>
                </a:lnTo>
                <a:lnTo>
                  <a:pt x="546" y="715"/>
                </a:lnTo>
                <a:lnTo>
                  <a:pt x="546" y="744"/>
                </a:lnTo>
                <a:lnTo>
                  <a:pt x="555" y="765"/>
                </a:lnTo>
                <a:lnTo>
                  <a:pt x="555" y="794"/>
                </a:lnTo>
                <a:lnTo>
                  <a:pt x="563" y="815"/>
                </a:lnTo>
                <a:lnTo>
                  <a:pt x="563" y="844"/>
                </a:lnTo>
                <a:lnTo>
                  <a:pt x="572" y="882"/>
                </a:lnTo>
                <a:lnTo>
                  <a:pt x="572" y="894"/>
                </a:lnTo>
                <a:lnTo>
                  <a:pt x="572" y="919"/>
                </a:lnTo>
                <a:lnTo>
                  <a:pt x="580" y="932"/>
                </a:lnTo>
                <a:lnTo>
                  <a:pt x="580" y="944"/>
                </a:lnTo>
                <a:lnTo>
                  <a:pt x="588" y="944"/>
                </a:lnTo>
                <a:lnTo>
                  <a:pt x="588" y="936"/>
                </a:lnTo>
                <a:lnTo>
                  <a:pt x="597" y="932"/>
                </a:lnTo>
                <a:lnTo>
                  <a:pt x="597" y="915"/>
                </a:lnTo>
                <a:lnTo>
                  <a:pt x="605" y="915"/>
                </a:lnTo>
                <a:lnTo>
                  <a:pt x="605" y="898"/>
                </a:lnTo>
                <a:lnTo>
                  <a:pt x="614" y="898"/>
                </a:lnTo>
                <a:lnTo>
                  <a:pt x="614" y="894"/>
                </a:lnTo>
                <a:lnTo>
                  <a:pt x="622" y="898"/>
                </a:lnTo>
                <a:lnTo>
                  <a:pt x="622" y="911"/>
                </a:lnTo>
                <a:lnTo>
                  <a:pt x="630" y="911"/>
                </a:lnTo>
                <a:lnTo>
                  <a:pt x="630" y="932"/>
                </a:lnTo>
                <a:lnTo>
                  <a:pt x="639" y="944"/>
                </a:lnTo>
                <a:lnTo>
                  <a:pt x="639" y="957"/>
                </a:lnTo>
                <a:lnTo>
                  <a:pt x="647" y="969"/>
                </a:lnTo>
                <a:lnTo>
                  <a:pt x="647" y="982"/>
                </a:lnTo>
                <a:lnTo>
                  <a:pt x="656" y="994"/>
                </a:lnTo>
                <a:lnTo>
                  <a:pt x="656" y="1007"/>
                </a:lnTo>
                <a:lnTo>
                  <a:pt x="664" y="1019"/>
                </a:lnTo>
                <a:lnTo>
                  <a:pt x="664" y="1036"/>
                </a:lnTo>
                <a:lnTo>
                  <a:pt x="672" y="1040"/>
                </a:lnTo>
                <a:lnTo>
                  <a:pt x="672" y="1044"/>
                </a:lnTo>
                <a:lnTo>
                  <a:pt x="681" y="1057"/>
                </a:lnTo>
                <a:lnTo>
                  <a:pt x="681" y="1057"/>
                </a:lnTo>
                <a:lnTo>
                  <a:pt x="689" y="1057"/>
                </a:lnTo>
                <a:lnTo>
                  <a:pt x="689" y="1074"/>
                </a:lnTo>
                <a:lnTo>
                  <a:pt x="698" y="1070"/>
                </a:lnTo>
                <a:lnTo>
                  <a:pt x="698" y="1086"/>
                </a:lnTo>
                <a:lnTo>
                  <a:pt x="706" y="1086"/>
                </a:lnTo>
                <a:lnTo>
                  <a:pt x="706" y="1095"/>
                </a:lnTo>
                <a:lnTo>
                  <a:pt x="715" y="1099"/>
                </a:lnTo>
                <a:lnTo>
                  <a:pt x="715" y="1115"/>
                </a:lnTo>
                <a:lnTo>
                  <a:pt x="723" y="1120"/>
                </a:lnTo>
                <a:lnTo>
                  <a:pt x="723" y="1124"/>
                </a:lnTo>
                <a:lnTo>
                  <a:pt x="731" y="1132"/>
                </a:lnTo>
                <a:lnTo>
                  <a:pt x="731" y="1145"/>
                </a:lnTo>
                <a:lnTo>
                  <a:pt x="740" y="1149"/>
                </a:lnTo>
                <a:lnTo>
                  <a:pt x="740" y="1161"/>
                </a:lnTo>
                <a:lnTo>
                  <a:pt x="748" y="1157"/>
                </a:lnTo>
                <a:lnTo>
                  <a:pt x="748" y="1174"/>
                </a:lnTo>
                <a:lnTo>
                  <a:pt x="757" y="1174"/>
                </a:lnTo>
                <a:lnTo>
                  <a:pt x="757" y="1186"/>
                </a:lnTo>
                <a:lnTo>
                  <a:pt x="765" y="1182"/>
                </a:lnTo>
                <a:lnTo>
                  <a:pt x="765" y="1199"/>
                </a:lnTo>
                <a:lnTo>
                  <a:pt x="773" y="1199"/>
                </a:lnTo>
                <a:lnTo>
                  <a:pt x="773" y="1207"/>
                </a:lnTo>
                <a:lnTo>
                  <a:pt x="782" y="1212"/>
                </a:lnTo>
                <a:lnTo>
                  <a:pt x="782" y="1212"/>
                </a:lnTo>
                <a:lnTo>
                  <a:pt x="790" y="1232"/>
                </a:lnTo>
                <a:lnTo>
                  <a:pt x="790" y="1224"/>
                </a:lnTo>
                <a:lnTo>
                  <a:pt x="799" y="1228"/>
                </a:lnTo>
                <a:lnTo>
                  <a:pt x="799" y="1224"/>
                </a:lnTo>
                <a:lnTo>
                  <a:pt x="807" y="1224"/>
                </a:lnTo>
                <a:lnTo>
                  <a:pt x="807" y="1207"/>
                </a:lnTo>
                <a:lnTo>
                  <a:pt x="815" y="1161"/>
                </a:lnTo>
                <a:lnTo>
                  <a:pt x="815" y="1099"/>
                </a:lnTo>
                <a:lnTo>
                  <a:pt x="824" y="1003"/>
                </a:lnTo>
                <a:lnTo>
                  <a:pt x="824" y="857"/>
                </a:lnTo>
                <a:lnTo>
                  <a:pt x="832" y="710"/>
                </a:lnTo>
                <a:lnTo>
                  <a:pt x="832" y="548"/>
                </a:lnTo>
                <a:lnTo>
                  <a:pt x="841" y="406"/>
                </a:lnTo>
                <a:lnTo>
                  <a:pt x="841" y="272"/>
                </a:lnTo>
                <a:lnTo>
                  <a:pt x="849" y="184"/>
                </a:lnTo>
                <a:lnTo>
                  <a:pt x="849" y="117"/>
                </a:lnTo>
                <a:lnTo>
                  <a:pt x="858" y="88"/>
                </a:lnTo>
                <a:lnTo>
                  <a:pt x="858" y="92"/>
                </a:lnTo>
                <a:lnTo>
                  <a:pt x="866" y="101"/>
                </a:lnTo>
                <a:lnTo>
                  <a:pt x="866" y="142"/>
                </a:lnTo>
                <a:lnTo>
                  <a:pt x="874" y="184"/>
                </a:lnTo>
                <a:lnTo>
                  <a:pt x="874" y="255"/>
                </a:lnTo>
                <a:lnTo>
                  <a:pt x="883" y="310"/>
                </a:lnTo>
                <a:lnTo>
                  <a:pt x="883" y="368"/>
                </a:lnTo>
                <a:lnTo>
                  <a:pt x="891" y="418"/>
                </a:lnTo>
                <a:lnTo>
                  <a:pt x="891" y="456"/>
                </a:lnTo>
                <a:lnTo>
                  <a:pt x="900" y="502"/>
                </a:lnTo>
                <a:lnTo>
                  <a:pt x="900" y="514"/>
                </a:lnTo>
                <a:lnTo>
                  <a:pt x="908" y="543"/>
                </a:lnTo>
                <a:lnTo>
                  <a:pt x="908" y="564"/>
                </a:lnTo>
                <a:lnTo>
                  <a:pt x="916" y="577"/>
                </a:lnTo>
                <a:lnTo>
                  <a:pt x="916" y="593"/>
                </a:lnTo>
                <a:lnTo>
                  <a:pt x="925" y="619"/>
                </a:lnTo>
                <a:lnTo>
                  <a:pt x="925" y="644"/>
                </a:lnTo>
                <a:lnTo>
                  <a:pt x="933" y="669"/>
                </a:lnTo>
                <a:lnTo>
                  <a:pt x="933" y="698"/>
                </a:lnTo>
                <a:lnTo>
                  <a:pt x="942" y="727"/>
                </a:lnTo>
                <a:lnTo>
                  <a:pt x="942" y="756"/>
                </a:lnTo>
                <a:lnTo>
                  <a:pt x="950" y="794"/>
                </a:lnTo>
                <a:lnTo>
                  <a:pt x="950" y="823"/>
                </a:lnTo>
                <a:lnTo>
                  <a:pt x="958" y="857"/>
                </a:lnTo>
                <a:lnTo>
                  <a:pt x="958" y="865"/>
                </a:lnTo>
                <a:lnTo>
                  <a:pt x="967" y="873"/>
                </a:lnTo>
                <a:lnTo>
                  <a:pt x="967" y="873"/>
                </a:lnTo>
                <a:lnTo>
                  <a:pt x="975" y="873"/>
                </a:lnTo>
                <a:lnTo>
                  <a:pt x="975" y="857"/>
                </a:lnTo>
                <a:lnTo>
                  <a:pt x="984" y="852"/>
                </a:lnTo>
                <a:lnTo>
                  <a:pt x="984" y="844"/>
                </a:lnTo>
                <a:lnTo>
                  <a:pt x="992" y="832"/>
                </a:lnTo>
                <a:lnTo>
                  <a:pt x="992" y="836"/>
                </a:lnTo>
                <a:lnTo>
                  <a:pt x="1000" y="836"/>
                </a:lnTo>
                <a:lnTo>
                  <a:pt x="1000" y="844"/>
                </a:lnTo>
                <a:lnTo>
                  <a:pt x="1009" y="844"/>
                </a:lnTo>
                <a:lnTo>
                  <a:pt x="1009" y="852"/>
                </a:lnTo>
                <a:lnTo>
                  <a:pt x="1017" y="861"/>
                </a:lnTo>
                <a:lnTo>
                  <a:pt x="1017" y="877"/>
                </a:lnTo>
                <a:lnTo>
                  <a:pt x="1026" y="890"/>
                </a:lnTo>
                <a:lnTo>
                  <a:pt x="1026" y="907"/>
                </a:lnTo>
                <a:lnTo>
                  <a:pt x="1034" y="919"/>
                </a:lnTo>
                <a:lnTo>
                  <a:pt x="1034" y="944"/>
                </a:lnTo>
                <a:lnTo>
                  <a:pt x="1043" y="953"/>
                </a:lnTo>
                <a:lnTo>
                  <a:pt x="1043" y="965"/>
                </a:lnTo>
                <a:lnTo>
                  <a:pt x="1051" y="978"/>
                </a:lnTo>
                <a:lnTo>
                  <a:pt x="1051" y="982"/>
                </a:lnTo>
                <a:lnTo>
                  <a:pt x="1059" y="994"/>
                </a:lnTo>
                <a:lnTo>
                  <a:pt x="1059" y="1007"/>
                </a:lnTo>
                <a:lnTo>
                  <a:pt x="1068" y="1007"/>
                </a:lnTo>
                <a:lnTo>
                  <a:pt x="1068" y="1019"/>
                </a:lnTo>
                <a:lnTo>
                  <a:pt x="1076" y="1019"/>
                </a:lnTo>
                <a:lnTo>
                  <a:pt x="1076" y="1019"/>
                </a:lnTo>
                <a:lnTo>
                  <a:pt x="1085" y="1032"/>
                </a:lnTo>
                <a:lnTo>
                  <a:pt x="1085" y="1036"/>
                </a:lnTo>
                <a:lnTo>
                  <a:pt x="1093" y="1044"/>
                </a:lnTo>
                <a:lnTo>
                  <a:pt x="1093" y="1057"/>
                </a:lnTo>
                <a:lnTo>
                  <a:pt x="1101" y="1061"/>
                </a:lnTo>
                <a:lnTo>
                  <a:pt x="1101" y="1070"/>
                </a:lnTo>
                <a:lnTo>
                  <a:pt x="1110" y="1078"/>
                </a:lnTo>
                <a:lnTo>
                  <a:pt x="1110" y="1086"/>
                </a:lnTo>
                <a:lnTo>
                  <a:pt x="1118" y="1099"/>
                </a:lnTo>
                <a:lnTo>
                  <a:pt x="1118" y="1107"/>
                </a:lnTo>
                <a:lnTo>
                  <a:pt x="1118" y="1107"/>
                </a:lnTo>
                <a:lnTo>
                  <a:pt x="1127" y="1120"/>
                </a:lnTo>
                <a:lnTo>
                  <a:pt x="1127" y="1124"/>
                </a:lnTo>
                <a:lnTo>
                  <a:pt x="1135" y="1136"/>
                </a:lnTo>
                <a:lnTo>
                  <a:pt x="1135" y="1132"/>
                </a:lnTo>
                <a:lnTo>
                  <a:pt x="1143" y="1149"/>
                </a:lnTo>
                <a:lnTo>
                  <a:pt x="1143" y="1149"/>
                </a:lnTo>
                <a:lnTo>
                  <a:pt x="1152" y="1157"/>
                </a:lnTo>
                <a:lnTo>
                  <a:pt x="1152" y="1161"/>
                </a:lnTo>
                <a:lnTo>
                  <a:pt x="1160" y="1161"/>
                </a:lnTo>
                <a:lnTo>
                  <a:pt x="1160" y="1174"/>
                </a:lnTo>
                <a:lnTo>
                  <a:pt x="1169" y="1170"/>
                </a:lnTo>
                <a:lnTo>
                  <a:pt x="1169" y="1174"/>
                </a:lnTo>
                <a:lnTo>
                  <a:pt x="1177" y="1186"/>
                </a:lnTo>
                <a:lnTo>
                  <a:pt x="1177" y="1170"/>
                </a:lnTo>
                <a:lnTo>
                  <a:pt x="1186" y="1174"/>
                </a:lnTo>
                <a:lnTo>
                  <a:pt x="1186" y="1141"/>
                </a:lnTo>
                <a:lnTo>
                  <a:pt x="1194" y="1082"/>
                </a:lnTo>
                <a:lnTo>
                  <a:pt x="1194" y="994"/>
                </a:lnTo>
                <a:lnTo>
                  <a:pt x="1202" y="861"/>
                </a:lnTo>
                <a:lnTo>
                  <a:pt x="1202" y="706"/>
                </a:lnTo>
                <a:lnTo>
                  <a:pt x="1211" y="535"/>
                </a:lnTo>
                <a:lnTo>
                  <a:pt x="1211" y="372"/>
                </a:lnTo>
                <a:lnTo>
                  <a:pt x="1219" y="239"/>
                </a:lnTo>
                <a:lnTo>
                  <a:pt x="1219" y="126"/>
                </a:lnTo>
                <a:lnTo>
                  <a:pt x="1228" y="51"/>
                </a:lnTo>
                <a:lnTo>
                  <a:pt x="1228" y="5"/>
                </a:lnTo>
                <a:lnTo>
                  <a:pt x="1236" y="0"/>
                </a:lnTo>
                <a:lnTo>
                  <a:pt x="1236" y="5"/>
                </a:lnTo>
                <a:lnTo>
                  <a:pt x="1244" y="38"/>
                </a:lnTo>
                <a:lnTo>
                  <a:pt x="1244" y="80"/>
                </a:lnTo>
                <a:lnTo>
                  <a:pt x="1253" y="138"/>
                </a:lnTo>
                <a:lnTo>
                  <a:pt x="1253" y="197"/>
                </a:lnTo>
                <a:lnTo>
                  <a:pt x="1261" y="255"/>
                </a:lnTo>
                <a:lnTo>
                  <a:pt x="1261" y="310"/>
                </a:lnTo>
                <a:lnTo>
                  <a:pt x="1270" y="355"/>
                </a:lnTo>
                <a:lnTo>
                  <a:pt x="1270" y="397"/>
                </a:lnTo>
                <a:lnTo>
                  <a:pt x="1278" y="435"/>
                </a:lnTo>
                <a:lnTo>
                  <a:pt x="1278" y="456"/>
                </a:lnTo>
                <a:lnTo>
                  <a:pt x="1286" y="468"/>
                </a:lnTo>
                <a:lnTo>
                  <a:pt x="1286" y="493"/>
                </a:lnTo>
                <a:lnTo>
                  <a:pt x="1295" y="510"/>
                </a:lnTo>
                <a:lnTo>
                  <a:pt x="1295" y="535"/>
                </a:lnTo>
                <a:lnTo>
                  <a:pt x="1303" y="552"/>
                </a:lnTo>
                <a:lnTo>
                  <a:pt x="1303" y="589"/>
                </a:lnTo>
                <a:lnTo>
                  <a:pt x="1312" y="614"/>
                </a:lnTo>
                <a:lnTo>
                  <a:pt x="1312" y="648"/>
                </a:lnTo>
                <a:lnTo>
                  <a:pt x="1320" y="694"/>
                </a:lnTo>
                <a:lnTo>
                  <a:pt x="1320" y="731"/>
                </a:lnTo>
                <a:lnTo>
                  <a:pt x="1328" y="756"/>
                </a:lnTo>
                <a:lnTo>
                  <a:pt x="1328" y="786"/>
                </a:lnTo>
                <a:lnTo>
                  <a:pt x="1337" y="806"/>
                </a:lnTo>
                <a:lnTo>
                  <a:pt x="1337" y="811"/>
                </a:lnTo>
                <a:lnTo>
                  <a:pt x="1345" y="827"/>
                </a:lnTo>
                <a:lnTo>
                  <a:pt x="1345" y="806"/>
                </a:lnTo>
                <a:lnTo>
                  <a:pt x="1354" y="815"/>
                </a:lnTo>
                <a:lnTo>
                  <a:pt x="1354" y="794"/>
                </a:lnTo>
                <a:lnTo>
                  <a:pt x="1362" y="790"/>
                </a:lnTo>
                <a:lnTo>
                  <a:pt x="1362" y="781"/>
                </a:lnTo>
                <a:lnTo>
                  <a:pt x="1371" y="786"/>
                </a:lnTo>
                <a:lnTo>
                  <a:pt x="1371" y="781"/>
                </a:lnTo>
                <a:lnTo>
                  <a:pt x="1379" y="781"/>
                </a:lnTo>
                <a:lnTo>
                  <a:pt x="1379" y="781"/>
                </a:lnTo>
                <a:lnTo>
                  <a:pt x="1387" y="798"/>
                </a:lnTo>
                <a:lnTo>
                  <a:pt x="1387" y="806"/>
                </a:lnTo>
                <a:lnTo>
                  <a:pt x="1396" y="832"/>
                </a:lnTo>
                <a:lnTo>
                  <a:pt x="1396" y="840"/>
                </a:lnTo>
                <a:lnTo>
                  <a:pt x="1404" y="848"/>
                </a:lnTo>
                <a:lnTo>
                  <a:pt x="1404" y="869"/>
                </a:lnTo>
                <a:lnTo>
                  <a:pt x="1413" y="886"/>
                </a:lnTo>
                <a:lnTo>
                  <a:pt x="1413" y="903"/>
                </a:lnTo>
                <a:lnTo>
                  <a:pt x="1421" y="915"/>
                </a:lnTo>
                <a:lnTo>
                  <a:pt x="1421" y="932"/>
                </a:lnTo>
                <a:lnTo>
                  <a:pt x="1429" y="944"/>
                </a:lnTo>
                <a:lnTo>
                  <a:pt x="1429" y="953"/>
                </a:lnTo>
                <a:lnTo>
                  <a:pt x="1438" y="957"/>
                </a:lnTo>
                <a:lnTo>
                  <a:pt x="1438" y="969"/>
                </a:lnTo>
                <a:lnTo>
                  <a:pt x="1446" y="982"/>
                </a:lnTo>
                <a:lnTo>
                  <a:pt x="1446" y="982"/>
                </a:lnTo>
                <a:lnTo>
                  <a:pt x="1455" y="994"/>
                </a:lnTo>
                <a:lnTo>
                  <a:pt x="1455" y="999"/>
                </a:lnTo>
                <a:lnTo>
                  <a:pt x="1463" y="1007"/>
                </a:lnTo>
                <a:lnTo>
                  <a:pt x="1463" y="1019"/>
                </a:lnTo>
                <a:lnTo>
                  <a:pt x="1471" y="1019"/>
                </a:lnTo>
                <a:lnTo>
                  <a:pt x="1471" y="1032"/>
                </a:lnTo>
                <a:lnTo>
                  <a:pt x="1480" y="1044"/>
                </a:lnTo>
                <a:lnTo>
                  <a:pt x="1480" y="1044"/>
                </a:lnTo>
                <a:lnTo>
                  <a:pt x="1488" y="1057"/>
                </a:lnTo>
                <a:lnTo>
                  <a:pt x="1488" y="1070"/>
                </a:lnTo>
                <a:lnTo>
                  <a:pt x="1497" y="1070"/>
                </a:lnTo>
                <a:lnTo>
                  <a:pt x="1497" y="1082"/>
                </a:lnTo>
                <a:lnTo>
                  <a:pt x="1505" y="1095"/>
                </a:lnTo>
                <a:lnTo>
                  <a:pt x="1505" y="1099"/>
                </a:lnTo>
                <a:lnTo>
                  <a:pt x="1514" y="1111"/>
                </a:lnTo>
                <a:lnTo>
                  <a:pt x="1514" y="1111"/>
                </a:lnTo>
                <a:lnTo>
                  <a:pt x="1522" y="1124"/>
                </a:lnTo>
                <a:lnTo>
                  <a:pt x="1522" y="1128"/>
                </a:lnTo>
                <a:lnTo>
                  <a:pt x="1530" y="1136"/>
                </a:lnTo>
                <a:lnTo>
                  <a:pt x="1530" y="1132"/>
                </a:lnTo>
                <a:lnTo>
                  <a:pt x="1539" y="1157"/>
                </a:lnTo>
                <a:lnTo>
                  <a:pt x="1539" y="1149"/>
                </a:lnTo>
                <a:lnTo>
                  <a:pt x="1547" y="1161"/>
                </a:lnTo>
                <a:lnTo>
                  <a:pt x="1547" y="1161"/>
                </a:lnTo>
                <a:lnTo>
                  <a:pt x="1556" y="1161"/>
                </a:lnTo>
                <a:lnTo>
                  <a:pt x="1556" y="1161"/>
                </a:lnTo>
                <a:lnTo>
                  <a:pt x="1564" y="1157"/>
                </a:lnTo>
                <a:lnTo>
                  <a:pt x="1564" y="1153"/>
                </a:lnTo>
                <a:lnTo>
                  <a:pt x="1572" y="1111"/>
                </a:lnTo>
                <a:lnTo>
                  <a:pt x="1572" y="1044"/>
                </a:lnTo>
                <a:lnTo>
                  <a:pt x="1581" y="961"/>
                </a:lnTo>
                <a:lnTo>
                  <a:pt x="1581" y="819"/>
                </a:lnTo>
                <a:lnTo>
                  <a:pt x="1589" y="669"/>
                </a:lnTo>
                <a:lnTo>
                  <a:pt x="1589" y="502"/>
                </a:lnTo>
                <a:lnTo>
                  <a:pt x="1598" y="360"/>
                </a:lnTo>
                <a:lnTo>
                  <a:pt x="1598" y="218"/>
                </a:lnTo>
                <a:lnTo>
                  <a:pt x="1606" y="134"/>
                </a:lnTo>
                <a:lnTo>
                  <a:pt x="1606" y="67"/>
                </a:lnTo>
                <a:lnTo>
                  <a:pt x="1614" y="30"/>
                </a:lnTo>
                <a:lnTo>
                  <a:pt x="1614" y="26"/>
                </a:lnTo>
                <a:lnTo>
                  <a:pt x="1623" y="38"/>
                </a:lnTo>
                <a:lnTo>
                  <a:pt x="1623" y="67"/>
                </a:lnTo>
                <a:lnTo>
                  <a:pt x="1631" y="122"/>
                </a:lnTo>
                <a:lnTo>
                  <a:pt x="1631" y="188"/>
                </a:lnTo>
                <a:lnTo>
                  <a:pt x="1640" y="239"/>
                </a:lnTo>
                <a:lnTo>
                  <a:pt x="1640" y="305"/>
                </a:lnTo>
                <a:lnTo>
                  <a:pt x="1648" y="355"/>
                </a:lnTo>
                <a:lnTo>
                  <a:pt x="1648" y="406"/>
                </a:lnTo>
                <a:lnTo>
                  <a:pt x="1656" y="447"/>
                </a:lnTo>
                <a:lnTo>
                  <a:pt x="1656" y="481"/>
                </a:lnTo>
                <a:lnTo>
                  <a:pt x="1656" y="514"/>
                </a:lnTo>
                <a:lnTo>
                  <a:pt x="1665" y="543"/>
                </a:lnTo>
                <a:lnTo>
                  <a:pt x="1665" y="560"/>
                </a:lnTo>
                <a:lnTo>
                  <a:pt x="1673" y="593"/>
                </a:lnTo>
                <a:lnTo>
                  <a:pt x="1673" y="619"/>
                </a:lnTo>
                <a:lnTo>
                  <a:pt x="1682" y="648"/>
                </a:lnTo>
                <a:lnTo>
                  <a:pt x="1682" y="677"/>
                </a:lnTo>
                <a:lnTo>
                  <a:pt x="1690" y="706"/>
                </a:lnTo>
                <a:lnTo>
                  <a:pt x="1690" y="744"/>
                </a:lnTo>
                <a:lnTo>
                  <a:pt x="1699" y="773"/>
                </a:lnTo>
                <a:lnTo>
                  <a:pt x="1699" y="806"/>
                </a:lnTo>
                <a:lnTo>
                  <a:pt x="1707" y="827"/>
                </a:lnTo>
                <a:lnTo>
                  <a:pt x="1707" y="844"/>
                </a:lnTo>
                <a:lnTo>
                  <a:pt x="1715" y="848"/>
                </a:lnTo>
                <a:lnTo>
                  <a:pt x="1715" y="844"/>
                </a:lnTo>
                <a:lnTo>
                  <a:pt x="1724" y="848"/>
                </a:lnTo>
                <a:lnTo>
                  <a:pt x="1724" y="840"/>
                </a:lnTo>
                <a:lnTo>
                  <a:pt x="1732" y="836"/>
                </a:lnTo>
                <a:lnTo>
                  <a:pt x="1732" y="832"/>
                </a:lnTo>
                <a:lnTo>
                  <a:pt x="1741" y="823"/>
                </a:lnTo>
                <a:lnTo>
                  <a:pt x="1741" y="823"/>
                </a:lnTo>
                <a:lnTo>
                  <a:pt x="1749" y="819"/>
                </a:lnTo>
                <a:lnTo>
                  <a:pt x="1749" y="823"/>
                </a:lnTo>
                <a:lnTo>
                  <a:pt x="1757" y="827"/>
                </a:lnTo>
                <a:lnTo>
                  <a:pt x="1757" y="840"/>
                </a:lnTo>
                <a:lnTo>
                  <a:pt x="1766" y="852"/>
                </a:lnTo>
                <a:lnTo>
                  <a:pt x="1766" y="861"/>
                </a:lnTo>
                <a:lnTo>
                  <a:pt x="1774" y="882"/>
                </a:lnTo>
                <a:lnTo>
                  <a:pt x="1774" y="894"/>
                </a:lnTo>
                <a:lnTo>
                  <a:pt x="1783" y="919"/>
                </a:lnTo>
                <a:lnTo>
                  <a:pt x="1783" y="919"/>
                </a:lnTo>
                <a:lnTo>
                  <a:pt x="1791" y="944"/>
                </a:lnTo>
                <a:lnTo>
                  <a:pt x="1791" y="957"/>
                </a:lnTo>
                <a:lnTo>
                  <a:pt x="1799" y="969"/>
                </a:lnTo>
                <a:lnTo>
                  <a:pt x="1799" y="982"/>
                </a:lnTo>
                <a:lnTo>
                  <a:pt x="1808" y="994"/>
                </a:lnTo>
                <a:lnTo>
                  <a:pt x="1808" y="1003"/>
                </a:lnTo>
                <a:lnTo>
                  <a:pt x="1816" y="1007"/>
                </a:lnTo>
                <a:lnTo>
                  <a:pt x="1816" y="1019"/>
                </a:lnTo>
                <a:lnTo>
                  <a:pt x="1825" y="1032"/>
                </a:lnTo>
                <a:lnTo>
                  <a:pt x="1825" y="1032"/>
                </a:lnTo>
                <a:lnTo>
                  <a:pt x="1833" y="1049"/>
                </a:lnTo>
                <a:lnTo>
                  <a:pt x="1833" y="1044"/>
                </a:lnTo>
                <a:lnTo>
                  <a:pt x="1842" y="1057"/>
                </a:lnTo>
                <a:lnTo>
                  <a:pt x="1842" y="1057"/>
                </a:lnTo>
                <a:lnTo>
                  <a:pt x="1850" y="1074"/>
                </a:lnTo>
                <a:lnTo>
                  <a:pt x="1850" y="1082"/>
                </a:lnTo>
                <a:lnTo>
                  <a:pt x="1858" y="1086"/>
                </a:lnTo>
                <a:lnTo>
                  <a:pt x="1858" y="1099"/>
                </a:lnTo>
                <a:lnTo>
                  <a:pt x="1867" y="1107"/>
                </a:lnTo>
                <a:lnTo>
                  <a:pt x="1867" y="1115"/>
                </a:lnTo>
                <a:lnTo>
                  <a:pt x="1875" y="1120"/>
                </a:lnTo>
                <a:lnTo>
                  <a:pt x="1875" y="1141"/>
                </a:lnTo>
                <a:lnTo>
                  <a:pt x="1884" y="1136"/>
                </a:lnTo>
                <a:lnTo>
                  <a:pt x="1884" y="1149"/>
                </a:lnTo>
                <a:lnTo>
                  <a:pt x="1892" y="1157"/>
                </a:lnTo>
                <a:lnTo>
                  <a:pt x="1892" y="1157"/>
                </a:lnTo>
                <a:lnTo>
                  <a:pt x="1900" y="1170"/>
                </a:lnTo>
                <a:lnTo>
                  <a:pt x="1900" y="1174"/>
                </a:lnTo>
                <a:lnTo>
                  <a:pt x="1909" y="1182"/>
                </a:lnTo>
                <a:lnTo>
                  <a:pt x="1909" y="1182"/>
                </a:lnTo>
                <a:lnTo>
                  <a:pt x="1917" y="1199"/>
                </a:lnTo>
                <a:lnTo>
                  <a:pt x="1917" y="1199"/>
                </a:lnTo>
                <a:lnTo>
                  <a:pt x="1926" y="1199"/>
                </a:lnTo>
                <a:lnTo>
                  <a:pt x="1926" y="1212"/>
                </a:lnTo>
                <a:lnTo>
                  <a:pt x="1934" y="1212"/>
                </a:lnTo>
                <a:lnTo>
                  <a:pt x="1934" y="1224"/>
                </a:lnTo>
                <a:lnTo>
                  <a:pt x="1942" y="1224"/>
                </a:lnTo>
                <a:lnTo>
                  <a:pt x="1942" y="1224"/>
                </a:lnTo>
                <a:lnTo>
                  <a:pt x="1951" y="1212"/>
                </a:lnTo>
                <a:lnTo>
                  <a:pt x="1951" y="1186"/>
                </a:lnTo>
                <a:lnTo>
                  <a:pt x="1959" y="1136"/>
                </a:lnTo>
                <a:lnTo>
                  <a:pt x="1959" y="1044"/>
                </a:lnTo>
                <a:lnTo>
                  <a:pt x="1968" y="948"/>
                </a:lnTo>
                <a:lnTo>
                  <a:pt x="1968" y="815"/>
                </a:lnTo>
                <a:lnTo>
                  <a:pt x="1976" y="681"/>
                </a:lnTo>
                <a:lnTo>
                  <a:pt x="1976" y="535"/>
                </a:lnTo>
                <a:lnTo>
                  <a:pt x="1984" y="435"/>
                </a:lnTo>
                <a:lnTo>
                  <a:pt x="1984" y="343"/>
                </a:lnTo>
                <a:lnTo>
                  <a:pt x="1993" y="280"/>
                </a:lnTo>
                <a:lnTo>
                  <a:pt x="1993" y="251"/>
                </a:lnTo>
                <a:lnTo>
                  <a:pt x="2001" y="230"/>
                </a:lnTo>
                <a:lnTo>
                  <a:pt x="2001" y="255"/>
                </a:lnTo>
                <a:lnTo>
                  <a:pt x="2010" y="280"/>
                </a:lnTo>
                <a:lnTo>
                  <a:pt x="2010" y="330"/>
                </a:lnTo>
                <a:lnTo>
                  <a:pt x="2018" y="389"/>
                </a:lnTo>
                <a:lnTo>
                  <a:pt x="2018" y="443"/>
                </a:lnTo>
                <a:lnTo>
                  <a:pt x="2027" y="502"/>
                </a:lnTo>
                <a:lnTo>
                  <a:pt x="2027" y="552"/>
                </a:lnTo>
                <a:lnTo>
                  <a:pt x="2035" y="610"/>
                </a:lnTo>
                <a:lnTo>
                  <a:pt x="2035" y="652"/>
                </a:lnTo>
                <a:lnTo>
                  <a:pt x="2043" y="694"/>
                </a:lnTo>
                <a:lnTo>
                  <a:pt x="2043" y="731"/>
                </a:lnTo>
                <a:lnTo>
                  <a:pt x="2052" y="761"/>
                </a:lnTo>
                <a:lnTo>
                  <a:pt x="2052" y="781"/>
                </a:lnTo>
                <a:lnTo>
                  <a:pt x="2060" y="815"/>
                </a:lnTo>
                <a:lnTo>
                  <a:pt x="2060" y="836"/>
                </a:lnTo>
                <a:lnTo>
                  <a:pt x="2069" y="861"/>
                </a:lnTo>
                <a:lnTo>
                  <a:pt x="2069" y="894"/>
                </a:lnTo>
                <a:lnTo>
                  <a:pt x="2077" y="915"/>
                </a:lnTo>
                <a:lnTo>
                  <a:pt x="2077" y="944"/>
                </a:lnTo>
                <a:lnTo>
                  <a:pt x="2085" y="957"/>
                </a:lnTo>
                <a:lnTo>
                  <a:pt x="2085" y="969"/>
                </a:lnTo>
                <a:lnTo>
                  <a:pt x="2094" y="982"/>
                </a:lnTo>
                <a:lnTo>
                  <a:pt x="2094" y="974"/>
                </a:lnTo>
                <a:lnTo>
                  <a:pt x="2102" y="982"/>
                </a:lnTo>
                <a:lnTo>
                  <a:pt x="2102" y="969"/>
                </a:lnTo>
                <a:lnTo>
                  <a:pt x="2111" y="957"/>
                </a:lnTo>
                <a:lnTo>
                  <a:pt x="2111" y="957"/>
                </a:lnTo>
                <a:lnTo>
                  <a:pt x="2119" y="944"/>
                </a:lnTo>
                <a:lnTo>
                  <a:pt x="2119" y="944"/>
                </a:lnTo>
                <a:lnTo>
                  <a:pt x="2127" y="944"/>
                </a:lnTo>
                <a:lnTo>
                  <a:pt x="2127" y="944"/>
                </a:lnTo>
                <a:lnTo>
                  <a:pt x="2136" y="944"/>
                </a:lnTo>
                <a:lnTo>
                  <a:pt x="2136" y="957"/>
                </a:lnTo>
                <a:lnTo>
                  <a:pt x="2144" y="969"/>
                </a:lnTo>
                <a:lnTo>
                  <a:pt x="2144" y="974"/>
                </a:lnTo>
                <a:lnTo>
                  <a:pt x="2153" y="982"/>
                </a:lnTo>
                <a:lnTo>
                  <a:pt x="2153" y="999"/>
                </a:lnTo>
                <a:lnTo>
                  <a:pt x="2161" y="1019"/>
                </a:lnTo>
                <a:lnTo>
                  <a:pt x="2161" y="1024"/>
                </a:lnTo>
                <a:lnTo>
                  <a:pt x="2170" y="1044"/>
                </a:lnTo>
                <a:lnTo>
                  <a:pt x="2170" y="1053"/>
                </a:lnTo>
                <a:lnTo>
                  <a:pt x="2178" y="1074"/>
                </a:lnTo>
                <a:lnTo>
                  <a:pt x="2178" y="1070"/>
                </a:lnTo>
                <a:lnTo>
                  <a:pt x="2186" y="1082"/>
                </a:lnTo>
                <a:lnTo>
                  <a:pt x="2186" y="1095"/>
                </a:lnTo>
                <a:lnTo>
                  <a:pt x="2195" y="1095"/>
                </a:lnTo>
                <a:lnTo>
                  <a:pt x="2195" y="1111"/>
                </a:lnTo>
                <a:lnTo>
                  <a:pt x="2195" y="1115"/>
                </a:lnTo>
                <a:lnTo>
                  <a:pt x="2203" y="1124"/>
                </a:lnTo>
                <a:lnTo>
                  <a:pt x="2203" y="1124"/>
                </a:lnTo>
                <a:lnTo>
                  <a:pt x="2212" y="1128"/>
                </a:lnTo>
                <a:lnTo>
                  <a:pt x="2212" y="1132"/>
                </a:lnTo>
                <a:lnTo>
                  <a:pt x="2220" y="1141"/>
                </a:lnTo>
                <a:lnTo>
                  <a:pt x="2220" y="1149"/>
                </a:lnTo>
                <a:lnTo>
                  <a:pt x="2228" y="1153"/>
                </a:lnTo>
                <a:lnTo>
                  <a:pt x="2228" y="1157"/>
                </a:lnTo>
                <a:lnTo>
                  <a:pt x="2237" y="1174"/>
                </a:lnTo>
                <a:lnTo>
                  <a:pt x="2237" y="1174"/>
                </a:lnTo>
                <a:lnTo>
                  <a:pt x="2245" y="1195"/>
                </a:lnTo>
                <a:lnTo>
                  <a:pt x="2245" y="1195"/>
                </a:lnTo>
                <a:lnTo>
                  <a:pt x="2254" y="1199"/>
                </a:lnTo>
                <a:lnTo>
                  <a:pt x="2254" y="1212"/>
                </a:lnTo>
                <a:lnTo>
                  <a:pt x="2262" y="1212"/>
                </a:lnTo>
                <a:lnTo>
                  <a:pt x="2262" y="1224"/>
                </a:lnTo>
                <a:lnTo>
                  <a:pt x="2270" y="1224"/>
                </a:lnTo>
                <a:lnTo>
                  <a:pt x="2270" y="1241"/>
                </a:lnTo>
                <a:lnTo>
                  <a:pt x="2279" y="1237"/>
                </a:lnTo>
                <a:lnTo>
                  <a:pt x="2279" y="1249"/>
                </a:lnTo>
                <a:lnTo>
                  <a:pt x="2287" y="1249"/>
                </a:lnTo>
                <a:lnTo>
                  <a:pt x="2287" y="1266"/>
                </a:lnTo>
                <a:lnTo>
                  <a:pt x="2296" y="1266"/>
                </a:lnTo>
                <a:lnTo>
                  <a:pt x="2296" y="1266"/>
                </a:lnTo>
                <a:lnTo>
                  <a:pt x="2304" y="1278"/>
                </a:lnTo>
                <a:lnTo>
                  <a:pt x="2304" y="1278"/>
                </a:lnTo>
                <a:lnTo>
                  <a:pt x="2312" y="1299"/>
                </a:lnTo>
                <a:lnTo>
                  <a:pt x="2312" y="1299"/>
                </a:lnTo>
                <a:lnTo>
                  <a:pt x="2321" y="1299"/>
                </a:lnTo>
                <a:lnTo>
                  <a:pt x="2321" y="1303"/>
                </a:lnTo>
                <a:lnTo>
                  <a:pt x="2329" y="1303"/>
                </a:lnTo>
                <a:lnTo>
                  <a:pt x="2329" y="1291"/>
                </a:lnTo>
                <a:lnTo>
                  <a:pt x="2338" y="1274"/>
                </a:lnTo>
                <a:lnTo>
                  <a:pt x="2338" y="1232"/>
                </a:lnTo>
                <a:lnTo>
                  <a:pt x="2346" y="1161"/>
                </a:lnTo>
                <a:lnTo>
                  <a:pt x="2346" y="1074"/>
                </a:lnTo>
                <a:lnTo>
                  <a:pt x="2355" y="974"/>
                </a:lnTo>
                <a:lnTo>
                  <a:pt x="2355" y="844"/>
                </a:lnTo>
                <a:lnTo>
                  <a:pt x="2363" y="727"/>
                </a:lnTo>
                <a:lnTo>
                  <a:pt x="2363" y="614"/>
                </a:lnTo>
                <a:lnTo>
                  <a:pt x="2371" y="527"/>
                </a:lnTo>
                <a:lnTo>
                  <a:pt x="2371" y="460"/>
                </a:lnTo>
                <a:lnTo>
                  <a:pt x="2380" y="435"/>
                </a:lnTo>
                <a:lnTo>
                  <a:pt x="2380" y="426"/>
                </a:lnTo>
                <a:lnTo>
                  <a:pt x="2388" y="435"/>
                </a:lnTo>
                <a:lnTo>
                  <a:pt x="2388" y="460"/>
                </a:lnTo>
                <a:lnTo>
                  <a:pt x="2397" y="489"/>
                </a:lnTo>
                <a:lnTo>
                  <a:pt x="2397" y="535"/>
                </a:lnTo>
                <a:lnTo>
                  <a:pt x="2405" y="593"/>
                </a:lnTo>
                <a:lnTo>
                  <a:pt x="2405" y="644"/>
                </a:lnTo>
                <a:lnTo>
                  <a:pt x="2413" y="706"/>
                </a:lnTo>
                <a:lnTo>
                  <a:pt x="2413" y="744"/>
                </a:lnTo>
                <a:lnTo>
                  <a:pt x="2422" y="802"/>
                </a:lnTo>
                <a:lnTo>
                  <a:pt x="2422" y="836"/>
                </a:lnTo>
                <a:lnTo>
                  <a:pt x="2430" y="869"/>
                </a:lnTo>
                <a:lnTo>
                  <a:pt x="2430" y="898"/>
                </a:lnTo>
                <a:lnTo>
                  <a:pt x="2439" y="932"/>
                </a:lnTo>
                <a:lnTo>
                  <a:pt x="2439" y="965"/>
                </a:lnTo>
                <a:lnTo>
                  <a:pt x="2447" y="982"/>
                </a:lnTo>
                <a:lnTo>
                  <a:pt x="2447" y="1015"/>
                </a:lnTo>
                <a:lnTo>
                  <a:pt x="2455" y="1036"/>
                </a:lnTo>
                <a:lnTo>
                  <a:pt x="2455" y="1057"/>
                </a:lnTo>
                <a:lnTo>
                  <a:pt x="2464" y="1070"/>
                </a:lnTo>
                <a:lnTo>
                  <a:pt x="2464" y="1082"/>
                </a:lnTo>
                <a:lnTo>
                  <a:pt x="2472" y="1082"/>
                </a:lnTo>
                <a:lnTo>
                  <a:pt x="2472" y="1082"/>
                </a:lnTo>
                <a:lnTo>
                  <a:pt x="2481" y="1082"/>
                </a:lnTo>
                <a:lnTo>
                  <a:pt x="2481" y="1074"/>
                </a:lnTo>
                <a:lnTo>
                  <a:pt x="2489" y="1070"/>
                </a:lnTo>
                <a:lnTo>
                  <a:pt x="2489" y="1057"/>
                </a:lnTo>
                <a:lnTo>
                  <a:pt x="2498" y="1057"/>
                </a:lnTo>
                <a:lnTo>
                  <a:pt x="2498" y="1044"/>
                </a:lnTo>
                <a:lnTo>
                  <a:pt x="2506" y="1044"/>
                </a:lnTo>
                <a:lnTo>
                  <a:pt x="2506" y="1044"/>
                </a:lnTo>
                <a:lnTo>
                  <a:pt x="2514" y="1044"/>
                </a:lnTo>
                <a:lnTo>
                  <a:pt x="2514" y="1044"/>
                </a:lnTo>
                <a:lnTo>
                  <a:pt x="2523" y="1049"/>
                </a:lnTo>
                <a:lnTo>
                  <a:pt x="2523" y="1057"/>
                </a:lnTo>
                <a:lnTo>
                  <a:pt x="2531" y="1074"/>
                </a:lnTo>
                <a:lnTo>
                  <a:pt x="2531" y="1082"/>
                </a:lnTo>
                <a:lnTo>
                  <a:pt x="2540" y="1095"/>
                </a:lnTo>
                <a:lnTo>
                  <a:pt x="2540" y="1103"/>
                </a:lnTo>
                <a:lnTo>
                  <a:pt x="2548" y="1124"/>
                </a:lnTo>
                <a:lnTo>
                  <a:pt x="2548" y="1132"/>
                </a:lnTo>
                <a:lnTo>
                  <a:pt x="2556" y="1141"/>
                </a:lnTo>
                <a:lnTo>
                  <a:pt x="2556" y="1149"/>
                </a:lnTo>
                <a:lnTo>
                  <a:pt x="2565" y="1161"/>
                </a:lnTo>
                <a:lnTo>
                  <a:pt x="2565" y="1157"/>
                </a:lnTo>
                <a:lnTo>
                  <a:pt x="2573" y="1174"/>
                </a:lnTo>
                <a:lnTo>
                  <a:pt x="2573" y="1170"/>
                </a:lnTo>
                <a:lnTo>
                  <a:pt x="2582" y="1186"/>
                </a:lnTo>
                <a:lnTo>
                  <a:pt x="2582" y="1182"/>
                </a:lnTo>
                <a:lnTo>
                  <a:pt x="2590" y="1191"/>
                </a:lnTo>
                <a:lnTo>
                  <a:pt x="2590" y="1199"/>
                </a:lnTo>
                <a:lnTo>
                  <a:pt x="2598" y="1199"/>
                </a:lnTo>
                <a:lnTo>
                  <a:pt x="2598" y="1207"/>
                </a:lnTo>
                <a:lnTo>
                  <a:pt x="2607" y="1212"/>
                </a:lnTo>
                <a:lnTo>
                  <a:pt x="2607" y="1212"/>
                </a:lnTo>
                <a:lnTo>
                  <a:pt x="2615" y="1232"/>
                </a:lnTo>
                <a:lnTo>
                  <a:pt x="2615" y="1224"/>
                </a:lnTo>
                <a:lnTo>
                  <a:pt x="2624" y="1241"/>
                </a:lnTo>
                <a:lnTo>
                  <a:pt x="2624" y="1245"/>
                </a:lnTo>
                <a:lnTo>
                  <a:pt x="2632" y="1253"/>
                </a:lnTo>
                <a:lnTo>
                  <a:pt x="2632" y="1257"/>
                </a:lnTo>
                <a:lnTo>
                  <a:pt x="2640" y="1266"/>
                </a:lnTo>
                <a:lnTo>
                  <a:pt x="2640" y="1274"/>
                </a:lnTo>
                <a:lnTo>
                  <a:pt x="2649" y="1278"/>
                </a:lnTo>
                <a:lnTo>
                  <a:pt x="2649" y="1283"/>
                </a:lnTo>
                <a:lnTo>
                  <a:pt x="2657" y="1291"/>
                </a:lnTo>
                <a:lnTo>
                  <a:pt x="2657" y="1299"/>
                </a:lnTo>
                <a:lnTo>
                  <a:pt x="2666" y="1303"/>
                </a:lnTo>
                <a:lnTo>
                  <a:pt x="2666" y="1303"/>
                </a:lnTo>
                <a:lnTo>
                  <a:pt x="2674" y="1312"/>
                </a:lnTo>
                <a:lnTo>
                  <a:pt x="2674" y="1316"/>
                </a:lnTo>
                <a:lnTo>
                  <a:pt x="2683" y="1316"/>
                </a:lnTo>
                <a:lnTo>
                  <a:pt x="2683" y="1324"/>
                </a:lnTo>
                <a:lnTo>
                  <a:pt x="2691" y="1337"/>
                </a:lnTo>
                <a:lnTo>
                  <a:pt x="2691" y="1337"/>
                </a:lnTo>
                <a:lnTo>
                  <a:pt x="2699" y="1337"/>
                </a:lnTo>
                <a:lnTo>
                  <a:pt x="2699" y="1349"/>
                </a:lnTo>
                <a:lnTo>
                  <a:pt x="2708" y="1349"/>
                </a:lnTo>
                <a:lnTo>
                  <a:pt x="2708" y="1349"/>
                </a:lnTo>
                <a:lnTo>
                  <a:pt x="2716" y="1345"/>
                </a:lnTo>
                <a:lnTo>
                  <a:pt x="2716" y="1324"/>
                </a:lnTo>
                <a:lnTo>
                  <a:pt x="2725" y="1303"/>
                </a:lnTo>
                <a:lnTo>
                  <a:pt x="2725" y="1232"/>
                </a:lnTo>
                <a:lnTo>
                  <a:pt x="2733" y="1157"/>
                </a:lnTo>
                <a:lnTo>
                  <a:pt x="2733" y="1044"/>
                </a:lnTo>
                <a:lnTo>
                  <a:pt x="2733" y="919"/>
                </a:lnTo>
                <a:lnTo>
                  <a:pt x="2741" y="790"/>
                </a:lnTo>
                <a:lnTo>
                  <a:pt x="2741" y="677"/>
                </a:lnTo>
                <a:lnTo>
                  <a:pt x="2750" y="589"/>
                </a:lnTo>
                <a:lnTo>
                  <a:pt x="2750" y="514"/>
                </a:lnTo>
                <a:lnTo>
                  <a:pt x="2758" y="472"/>
                </a:lnTo>
                <a:lnTo>
                  <a:pt x="2758" y="447"/>
                </a:lnTo>
                <a:lnTo>
                  <a:pt x="2767" y="447"/>
                </a:lnTo>
                <a:lnTo>
                  <a:pt x="2767" y="481"/>
                </a:lnTo>
                <a:lnTo>
                  <a:pt x="2775" y="510"/>
                </a:lnTo>
                <a:lnTo>
                  <a:pt x="2775" y="552"/>
                </a:lnTo>
                <a:lnTo>
                  <a:pt x="2783" y="610"/>
                </a:lnTo>
                <a:lnTo>
                  <a:pt x="2783" y="664"/>
                </a:lnTo>
                <a:lnTo>
                  <a:pt x="2792" y="715"/>
                </a:lnTo>
                <a:lnTo>
                  <a:pt x="2792" y="765"/>
                </a:lnTo>
                <a:lnTo>
                  <a:pt x="2800" y="806"/>
                </a:lnTo>
                <a:lnTo>
                  <a:pt x="2800" y="852"/>
                </a:lnTo>
                <a:lnTo>
                  <a:pt x="2809" y="882"/>
                </a:lnTo>
                <a:lnTo>
                  <a:pt x="2809" y="915"/>
                </a:lnTo>
                <a:lnTo>
                  <a:pt x="2817" y="944"/>
                </a:lnTo>
                <a:lnTo>
                  <a:pt x="2817" y="969"/>
                </a:lnTo>
                <a:lnTo>
                  <a:pt x="2826" y="990"/>
                </a:lnTo>
                <a:lnTo>
                  <a:pt x="2826" y="1019"/>
                </a:lnTo>
                <a:lnTo>
                  <a:pt x="2834" y="1040"/>
                </a:lnTo>
                <a:lnTo>
                  <a:pt x="2834" y="1053"/>
                </a:lnTo>
                <a:lnTo>
                  <a:pt x="2842" y="1078"/>
                </a:lnTo>
                <a:lnTo>
                  <a:pt x="2842" y="1095"/>
                </a:lnTo>
                <a:lnTo>
                  <a:pt x="2851" y="1099"/>
                </a:lnTo>
                <a:lnTo>
                  <a:pt x="2851" y="1107"/>
                </a:lnTo>
                <a:lnTo>
                  <a:pt x="2859" y="1107"/>
                </a:lnTo>
                <a:lnTo>
                  <a:pt x="2859" y="1095"/>
                </a:lnTo>
                <a:lnTo>
                  <a:pt x="2868" y="1095"/>
                </a:lnTo>
                <a:lnTo>
                  <a:pt x="2868" y="1082"/>
                </a:lnTo>
                <a:lnTo>
                  <a:pt x="2876" y="1070"/>
                </a:lnTo>
                <a:lnTo>
                  <a:pt x="2876" y="1070"/>
                </a:lnTo>
                <a:lnTo>
                  <a:pt x="2884" y="1053"/>
                </a:lnTo>
                <a:lnTo>
                  <a:pt x="2884" y="1057"/>
                </a:lnTo>
                <a:lnTo>
                  <a:pt x="2893" y="1057"/>
                </a:lnTo>
                <a:lnTo>
                  <a:pt x="2893" y="1061"/>
                </a:lnTo>
                <a:lnTo>
                  <a:pt x="2901" y="1057"/>
                </a:lnTo>
                <a:lnTo>
                  <a:pt x="2901" y="1070"/>
                </a:lnTo>
                <a:lnTo>
                  <a:pt x="2910" y="1070"/>
                </a:lnTo>
                <a:lnTo>
                  <a:pt x="2910" y="1082"/>
                </a:lnTo>
                <a:lnTo>
                  <a:pt x="2918" y="1095"/>
                </a:lnTo>
                <a:lnTo>
                  <a:pt x="2918" y="1107"/>
                </a:lnTo>
                <a:lnTo>
                  <a:pt x="2926" y="1124"/>
                </a:lnTo>
                <a:lnTo>
                  <a:pt x="2926" y="1136"/>
                </a:lnTo>
                <a:lnTo>
                  <a:pt x="2935" y="1141"/>
                </a:lnTo>
                <a:lnTo>
                  <a:pt x="2935" y="1149"/>
                </a:lnTo>
                <a:lnTo>
                  <a:pt x="2943" y="1161"/>
                </a:lnTo>
                <a:lnTo>
                  <a:pt x="2943" y="1174"/>
                </a:lnTo>
                <a:lnTo>
                  <a:pt x="2952" y="1178"/>
                </a:lnTo>
                <a:lnTo>
                  <a:pt x="2952" y="1186"/>
                </a:lnTo>
                <a:lnTo>
                  <a:pt x="2960" y="1186"/>
                </a:lnTo>
                <a:lnTo>
                  <a:pt x="2960" y="1199"/>
                </a:lnTo>
                <a:lnTo>
                  <a:pt x="2968" y="1199"/>
                </a:lnTo>
                <a:lnTo>
                  <a:pt x="2968" y="1195"/>
                </a:lnTo>
                <a:lnTo>
                  <a:pt x="2977" y="1212"/>
                </a:lnTo>
                <a:lnTo>
                  <a:pt x="2977" y="1216"/>
                </a:lnTo>
                <a:lnTo>
                  <a:pt x="2985" y="1212"/>
                </a:lnTo>
                <a:lnTo>
                  <a:pt x="2985" y="1224"/>
                </a:lnTo>
                <a:lnTo>
                  <a:pt x="2994" y="1228"/>
                </a:lnTo>
                <a:lnTo>
                  <a:pt x="2994" y="1237"/>
                </a:lnTo>
                <a:lnTo>
                  <a:pt x="3002" y="1237"/>
                </a:lnTo>
                <a:lnTo>
                  <a:pt x="3002" y="1253"/>
                </a:lnTo>
                <a:lnTo>
                  <a:pt x="3011" y="1249"/>
                </a:lnTo>
                <a:lnTo>
                  <a:pt x="3011" y="1266"/>
                </a:lnTo>
                <a:lnTo>
                  <a:pt x="3019" y="1266"/>
                </a:lnTo>
                <a:lnTo>
                  <a:pt x="3019" y="1283"/>
                </a:lnTo>
                <a:lnTo>
                  <a:pt x="3027" y="1278"/>
                </a:lnTo>
                <a:lnTo>
                  <a:pt x="3027" y="1291"/>
                </a:lnTo>
                <a:lnTo>
                  <a:pt x="3036" y="1291"/>
                </a:lnTo>
                <a:lnTo>
                  <a:pt x="3036" y="1303"/>
                </a:lnTo>
                <a:lnTo>
                  <a:pt x="3044" y="1303"/>
                </a:lnTo>
                <a:lnTo>
                  <a:pt x="3044" y="1303"/>
                </a:lnTo>
                <a:lnTo>
                  <a:pt x="3053" y="1324"/>
                </a:lnTo>
                <a:lnTo>
                  <a:pt x="3053" y="1316"/>
                </a:lnTo>
                <a:lnTo>
                  <a:pt x="3061" y="1316"/>
                </a:lnTo>
                <a:lnTo>
                  <a:pt x="3061" y="1328"/>
                </a:lnTo>
                <a:lnTo>
                  <a:pt x="3069" y="1328"/>
                </a:lnTo>
                <a:lnTo>
                  <a:pt x="3069" y="1337"/>
                </a:lnTo>
                <a:lnTo>
                  <a:pt x="3078" y="1341"/>
                </a:lnTo>
                <a:lnTo>
                  <a:pt x="3078" y="1341"/>
                </a:lnTo>
                <a:lnTo>
                  <a:pt x="3086" y="1341"/>
                </a:lnTo>
                <a:lnTo>
                  <a:pt x="3086" y="1341"/>
                </a:lnTo>
                <a:lnTo>
                  <a:pt x="3095" y="1337"/>
                </a:lnTo>
                <a:lnTo>
                  <a:pt x="3095" y="1316"/>
                </a:lnTo>
                <a:lnTo>
                  <a:pt x="3103" y="1266"/>
                </a:lnTo>
                <a:lnTo>
                  <a:pt x="3103" y="1195"/>
                </a:lnTo>
                <a:lnTo>
                  <a:pt x="3111" y="1082"/>
                </a:lnTo>
                <a:lnTo>
                  <a:pt x="3111" y="961"/>
                </a:lnTo>
                <a:lnTo>
                  <a:pt x="3120" y="819"/>
                </a:lnTo>
                <a:lnTo>
                  <a:pt x="3120" y="690"/>
                </a:lnTo>
                <a:lnTo>
                  <a:pt x="3128" y="573"/>
                </a:lnTo>
                <a:lnTo>
                  <a:pt x="3128" y="477"/>
                </a:lnTo>
                <a:lnTo>
                  <a:pt x="3137" y="410"/>
                </a:lnTo>
                <a:lnTo>
                  <a:pt x="3137" y="389"/>
                </a:lnTo>
                <a:lnTo>
                  <a:pt x="3145" y="372"/>
                </a:lnTo>
                <a:lnTo>
                  <a:pt x="3145" y="385"/>
                </a:lnTo>
                <a:lnTo>
                  <a:pt x="3154" y="410"/>
                </a:lnTo>
                <a:lnTo>
                  <a:pt x="3154" y="451"/>
                </a:lnTo>
                <a:lnTo>
                  <a:pt x="3162" y="497"/>
                </a:lnTo>
                <a:lnTo>
                  <a:pt x="3162" y="552"/>
                </a:lnTo>
                <a:lnTo>
                  <a:pt x="3170" y="614"/>
                </a:lnTo>
                <a:lnTo>
                  <a:pt x="3170" y="656"/>
                </a:lnTo>
                <a:lnTo>
                  <a:pt x="3179" y="715"/>
                </a:lnTo>
                <a:lnTo>
                  <a:pt x="3179" y="748"/>
                </a:lnTo>
                <a:lnTo>
                  <a:pt x="3187" y="790"/>
                </a:lnTo>
                <a:lnTo>
                  <a:pt x="3187" y="819"/>
                </a:lnTo>
                <a:lnTo>
                  <a:pt x="3196" y="844"/>
                </a:lnTo>
                <a:lnTo>
                  <a:pt x="3196" y="869"/>
                </a:lnTo>
                <a:lnTo>
                  <a:pt x="3204" y="894"/>
                </a:lnTo>
                <a:lnTo>
                  <a:pt x="3204" y="907"/>
                </a:lnTo>
                <a:lnTo>
                  <a:pt x="3212" y="944"/>
                </a:lnTo>
                <a:lnTo>
                  <a:pt x="3212" y="965"/>
                </a:lnTo>
                <a:lnTo>
                  <a:pt x="3221" y="986"/>
                </a:lnTo>
                <a:lnTo>
                  <a:pt x="3221" y="1015"/>
                </a:lnTo>
                <a:lnTo>
                  <a:pt x="3229" y="1032"/>
                </a:lnTo>
                <a:lnTo>
                  <a:pt x="3229" y="1044"/>
                </a:lnTo>
                <a:lnTo>
                  <a:pt x="3238" y="1057"/>
                </a:lnTo>
                <a:lnTo>
                  <a:pt x="3238" y="1057"/>
                </a:lnTo>
                <a:lnTo>
                  <a:pt x="3246" y="1057"/>
                </a:lnTo>
                <a:lnTo>
                  <a:pt x="3246" y="1049"/>
                </a:lnTo>
                <a:lnTo>
                  <a:pt x="3254" y="1044"/>
                </a:lnTo>
                <a:lnTo>
                  <a:pt x="3254" y="1032"/>
                </a:lnTo>
                <a:lnTo>
                  <a:pt x="3263" y="1024"/>
                </a:lnTo>
                <a:lnTo>
                  <a:pt x="3263" y="1019"/>
                </a:lnTo>
                <a:lnTo>
                  <a:pt x="3271" y="1019"/>
                </a:lnTo>
                <a:lnTo>
                  <a:pt x="3271" y="1007"/>
                </a:lnTo>
                <a:lnTo>
                  <a:pt x="3280" y="1007"/>
                </a:lnTo>
                <a:lnTo>
                  <a:pt x="3280" y="1007"/>
                </a:lnTo>
                <a:lnTo>
                  <a:pt x="3280" y="1019"/>
                </a:lnTo>
                <a:lnTo>
                  <a:pt x="3288" y="1019"/>
                </a:lnTo>
                <a:lnTo>
                  <a:pt x="3288" y="1036"/>
                </a:lnTo>
                <a:lnTo>
                  <a:pt x="3296" y="1044"/>
                </a:lnTo>
                <a:lnTo>
                  <a:pt x="3296" y="1057"/>
                </a:lnTo>
                <a:lnTo>
                  <a:pt x="3305" y="1074"/>
                </a:lnTo>
                <a:lnTo>
                  <a:pt x="3305" y="1086"/>
                </a:lnTo>
                <a:lnTo>
                  <a:pt x="3313" y="1099"/>
                </a:lnTo>
                <a:lnTo>
                  <a:pt x="3313" y="1107"/>
                </a:lnTo>
                <a:lnTo>
                  <a:pt x="3322" y="1120"/>
                </a:lnTo>
                <a:lnTo>
                  <a:pt x="3322" y="1124"/>
                </a:lnTo>
                <a:lnTo>
                  <a:pt x="3330" y="1132"/>
                </a:lnTo>
                <a:lnTo>
                  <a:pt x="3330" y="1157"/>
                </a:lnTo>
                <a:lnTo>
                  <a:pt x="3339" y="1149"/>
                </a:lnTo>
                <a:lnTo>
                  <a:pt x="3339" y="1153"/>
                </a:lnTo>
                <a:lnTo>
                  <a:pt x="3347" y="1157"/>
                </a:lnTo>
                <a:lnTo>
                  <a:pt x="3347" y="1157"/>
                </a:lnTo>
                <a:lnTo>
                  <a:pt x="3355" y="1170"/>
                </a:lnTo>
                <a:lnTo>
                  <a:pt x="3355" y="1174"/>
                </a:lnTo>
                <a:lnTo>
                  <a:pt x="3364" y="1174"/>
                </a:lnTo>
                <a:lnTo>
                  <a:pt x="3364" y="1182"/>
                </a:lnTo>
                <a:lnTo>
                  <a:pt x="3372" y="1182"/>
                </a:lnTo>
                <a:lnTo>
                  <a:pt x="3372" y="1195"/>
                </a:lnTo>
                <a:lnTo>
                  <a:pt x="3381" y="1199"/>
                </a:lnTo>
                <a:lnTo>
                  <a:pt x="3381" y="1207"/>
                </a:lnTo>
                <a:lnTo>
                  <a:pt x="3389" y="1212"/>
                </a:lnTo>
                <a:lnTo>
                  <a:pt x="3389" y="1224"/>
                </a:lnTo>
                <a:lnTo>
                  <a:pt x="3397" y="1232"/>
                </a:lnTo>
                <a:lnTo>
                  <a:pt x="3397" y="1237"/>
                </a:lnTo>
                <a:lnTo>
                  <a:pt x="3406" y="1249"/>
                </a:lnTo>
                <a:lnTo>
                  <a:pt x="3406" y="1249"/>
                </a:lnTo>
                <a:lnTo>
                  <a:pt x="3414" y="1257"/>
                </a:lnTo>
                <a:lnTo>
                  <a:pt x="3414" y="1270"/>
                </a:lnTo>
                <a:lnTo>
                  <a:pt x="3423" y="1274"/>
                </a:lnTo>
                <a:lnTo>
                  <a:pt x="3423" y="1283"/>
                </a:lnTo>
                <a:lnTo>
                  <a:pt x="3431" y="1283"/>
                </a:lnTo>
                <a:lnTo>
                  <a:pt x="3431" y="1291"/>
                </a:lnTo>
                <a:lnTo>
                  <a:pt x="3439" y="1291"/>
                </a:lnTo>
                <a:lnTo>
                  <a:pt x="3439" y="1295"/>
                </a:lnTo>
                <a:lnTo>
                  <a:pt x="3448" y="1308"/>
                </a:lnTo>
                <a:lnTo>
                  <a:pt x="3448" y="1303"/>
                </a:lnTo>
                <a:lnTo>
                  <a:pt x="3456" y="1303"/>
                </a:lnTo>
                <a:lnTo>
                  <a:pt x="3456" y="1320"/>
                </a:lnTo>
                <a:lnTo>
                  <a:pt x="3465" y="1316"/>
                </a:lnTo>
                <a:lnTo>
                  <a:pt x="3465" y="1316"/>
                </a:lnTo>
                <a:lnTo>
                  <a:pt x="3473" y="1299"/>
                </a:lnTo>
                <a:lnTo>
                  <a:pt x="3473" y="1257"/>
                </a:lnTo>
                <a:lnTo>
                  <a:pt x="3482" y="1195"/>
                </a:lnTo>
                <a:lnTo>
                  <a:pt x="3482" y="1095"/>
                </a:lnTo>
                <a:lnTo>
                  <a:pt x="3490" y="965"/>
                </a:lnTo>
                <a:lnTo>
                  <a:pt x="3490" y="819"/>
                </a:lnTo>
                <a:lnTo>
                  <a:pt x="3498" y="681"/>
                </a:lnTo>
                <a:lnTo>
                  <a:pt x="3498" y="539"/>
                </a:lnTo>
                <a:lnTo>
                  <a:pt x="3507" y="435"/>
                </a:lnTo>
                <a:lnTo>
                  <a:pt x="3507" y="343"/>
                </a:lnTo>
                <a:lnTo>
                  <a:pt x="3515" y="305"/>
                </a:lnTo>
                <a:lnTo>
                  <a:pt x="3515" y="284"/>
                </a:lnTo>
                <a:lnTo>
                  <a:pt x="3524" y="268"/>
                </a:lnTo>
                <a:lnTo>
                  <a:pt x="3524" y="301"/>
                </a:lnTo>
                <a:lnTo>
                  <a:pt x="3532" y="330"/>
                </a:lnTo>
                <a:lnTo>
                  <a:pt x="3532" y="381"/>
                </a:lnTo>
                <a:lnTo>
                  <a:pt x="3540" y="435"/>
                </a:lnTo>
                <a:lnTo>
                  <a:pt x="3540" y="489"/>
                </a:lnTo>
                <a:lnTo>
                  <a:pt x="3549" y="543"/>
                </a:lnTo>
                <a:lnTo>
                  <a:pt x="3549" y="593"/>
                </a:lnTo>
                <a:lnTo>
                  <a:pt x="3557" y="644"/>
                </a:lnTo>
                <a:lnTo>
                  <a:pt x="3557" y="673"/>
                </a:lnTo>
                <a:lnTo>
                  <a:pt x="3566" y="706"/>
                </a:lnTo>
                <a:lnTo>
                  <a:pt x="3566" y="731"/>
                </a:lnTo>
                <a:lnTo>
                  <a:pt x="3574" y="756"/>
                </a:lnTo>
                <a:lnTo>
                  <a:pt x="3574" y="769"/>
                </a:lnTo>
                <a:lnTo>
                  <a:pt x="3582" y="794"/>
                </a:lnTo>
                <a:lnTo>
                  <a:pt x="3582" y="827"/>
                </a:lnTo>
                <a:lnTo>
                  <a:pt x="3591" y="844"/>
                </a:lnTo>
                <a:lnTo>
                  <a:pt x="3591" y="865"/>
                </a:lnTo>
                <a:lnTo>
                  <a:pt x="3599" y="894"/>
                </a:lnTo>
                <a:lnTo>
                  <a:pt x="3599" y="928"/>
                </a:lnTo>
                <a:lnTo>
                  <a:pt x="3608" y="953"/>
                </a:lnTo>
                <a:lnTo>
                  <a:pt x="3608" y="969"/>
                </a:lnTo>
                <a:lnTo>
                  <a:pt x="3616" y="982"/>
                </a:lnTo>
                <a:lnTo>
                  <a:pt x="3616" y="994"/>
                </a:lnTo>
                <a:lnTo>
                  <a:pt x="3624" y="994"/>
                </a:lnTo>
                <a:lnTo>
                  <a:pt x="3624" y="994"/>
                </a:lnTo>
                <a:lnTo>
                  <a:pt x="3633" y="982"/>
                </a:lnTo>
                <a:lnTo>
                  <a:pt x="3633" y="978"/>
                </a:lnTo>
                <a:lnTo>
                  <a:pt x="3641" y="969"/>
                </a:lnTo>
                <a:lnTo>
                  <a:pt x="3641" y="957"/>
                </a:lnTo>
                <a:lnTo>
                  <a:pt x="3650" y="957"/>
                </a:lnTo>
                <a:lnTo>
                  <a:pt x="3650" y="957"/>
                </a:lnTo>
                <a:lnTo>
                  <a:pt x="3658" y="957"/>
                </a:lnTo>
                <a:lnTo>
                  <a:pt x="3658" y="957"/>
                </a:lnTo>
                <a:lnTo>
                  <a:pt x="3667" y="957"/>
                </a:lnTo>
                <a:lnTo>
                  <a:pt x="3667" y="969"/>
                </a:lnTo>
                <a:lnTo>
                  <a:pt x="3675" y="978"/>
                </a:lnTo>
                <a:lnTo>
                  <a:pt x="3675" y="994"/>
                </a:lnTo>
                <a:lnTo>
                  <a:pt x="3683" y="1007"/>
                </a:lnTo>
                <a:lnTo>
                  <a:pt x="3683" y="1019"/>
                </a:lnTo>
                <a:lnTo>
                  <a:pt x="3692" y="1032"/>
                </a:lnTo>
                <a:lnTo>
                  <a:pt x="3692" y="1044"/>
                </a:lnTo>
                <a:lnTo>
                  <a:pt x="3700" y="1057"/>
                </a:lnTo>
                <a:lnTo>
                  <a:pt x="3700" y="1082"/>
                </a:lnTo>
                <a:lnTo>
                  <a:pt x="3709" y="1082"/>
                </a:lnTo>
                <a:lnTo>
                  <a:pt x="3709" y="1082"/>
                </a:lnTo>
                <a:lnTo>
                  <a:pt x="3717" y="1095"/>
                </a:lnTo>
                <a:lnTo>
                  <a:pt x="3717" y="1099"/>
                </a:lnTo>
                <a:lnTo>
                  <a:pt x="3725" y="1107"/>
                </a:lnTo>
                <a:lnTo>
                  <a:pt x="3725" y="1111"/>
                </a:lnTo>
                <a:lnTo>
                  <a:pt x="3734" y="1124"/>
                </a:lnTo>
                <a:lnTo>
                  <a:pt x="3734" y="1124"/>
                </a:lnTo>
                <a:lnTo>
                  <a:pt x="3742" y="1132"/>
                </a:lnTo>
                <a:lnTo>
                  <a:pt x="3742" y="1132"/>
                </a:lnTo>
                <a:lnTo>
                  <a:pt x="3751" y="1149"/>
                </a:lnTo>
                <a:lnTo>
                  <a:pt x="3751" y="1145"/>
                </a:lnTo>
                <a:lnTo>
                  <a:pt x="3759" y="1161"/>
                </a:lnTo>
                <a:lnTo>
                  <a:pt x="3759" y="1157"/>
                </a:lnTo>
                <a:lnTo>
                  <a:pt x="3767" y="1174"/>
                </a:lnTo>
                <a:lnTo>
                  <a:pt x="3767" y="1186"/>
                </a:lnTo>
                <a:lnTo>
                  <a:pt x="3776" y="1186"/>
                </a:lnTo>
                <a:lnTo>
                  <a:pt x="3776" y="1199"/>
                </a:lnTo>
                <a:lnTo>
                  <a:pt x="3784" y="1207"/>
                </a:lnTo>
                <a:lnTo>
                  <a:pt x="3784" y="1207"/>
                </a:lnTo>
                <a:lnTo>
                  <a:pt x="3793" y="1220"/>
                </a:lnTo>
                <a:lnTo>
                  <a:pt x="3793" y="1224"/>
                </a:lnTo>
                <a:lnTo>
                  <a:pt x="3801" y="1232"/>
                </a:lnTo>
                <a:lnTo>
                  <a:pt x="3801" y="1237"/>
                </a:lnTo>
                <a:lnTo>
                  <a:pt x="3810" y="1245"/>
                </a:lnTo>
                <a:lnTo>
                  <a:pt x="3810" y="1249"/>
                </a:lnTo>
                <a:lnTo>
                  <a:pt x="3818" y="1249"/>
                </a:lnTo>
                <a:lnTo>
                  <a:pt x="3818" y="1270"/>
                </a:lnTo>
                <a:lnTo>
                  <a:pt x="3818" y="1266"/>
                </a:lnTo>
                <a:lnTo>
                  <a:pt x="3826" y="1266"/>
                </a:lnTo>
                <a:lnTo>
                  <a:pt x="3826" y="1278"/>
                </a:lnTo>
                <a:lnTo>
                  <a:pt x="3835" y="1283"/>
                </a:lnTo>
                <a:lnTo>
                  <a:pt x="3835" y="1278"/>
                </a:lnTo>
                <a:lnTo>
                  <a:pt x="3843" y="1287"/>
                </a:lnTo>
                <a:lnTo>
                  <a:pt x="3843" y="1266"/>
                </a:lnTo>
                <a:lnTo>
                  <a:pt x="3852" y="1237"/>
                </a:lnTo>
                <a:lnTo>
                  <a:pt x="3852" y="1182"/>
                </a:lnTo>
                <a:lnTo>
                  <a:pt x="3860" y="1095"/>
                </a:lnTo>
                <a:lnTo>
                  <a:pt x="3860" y="986"/>
                </a:lnTo>
                <a:lnTo>
                  <a:pt x="3868" y="836"/>
                </a:lnTo>
                <a:lnTo>
                  <a:pt x="3868" y="685"/>
                </a:lnTo>
                <a:lnTo>
                  <a:pt x="3877" y="527"/>
                </a:lnTo>
                <a:lnTo>
                  <a:pt x="3877" y="410"/>
                </a:lnTo>
                <a:lnTo>
                  <a:pt x="3885" y="305"/>
                </a:lnTo>
                <a:lnTo>
                  <a:pt x="3885" y="239"/>
                </a:lnTo>
                <a:lnTo>
                  <a:pt x="3894" y="201"/>
                </a:lnTo>
                <a:lnTo>
                  <a:pt x="3894" y="184"/>
                </a:lnTo>
                <a:lnTo>
                  <a:pt x="3902" y="188"/>
                </a:lnTo>
                <a:lnTo>
                  <a:pt x="3902" y="222"/>
                </a:lnTo>
                <a:lnTo>
                  <a:pt x="3910" y="268"/>
                </a:lnTo>
                <a:lnTo>
                  <a:pt x="3910" y="322"/>
                </a:lnTo>
                <a:lnTo>
                  <a:pt x="3919" y="372"/>
                </a:lnTo>
                <a:lnTo>
                  <a:pt x="3919" y="422"/>
                </a:lnTo>
                <a:lnTo>
                  <a:pt x="3927" y="481"/>
                </a:lnTo>
                <a:lnTo>
                  <a:pt x="3927" y="518"/>
                </a:lnTo>
                <a:lnTo>
                  <a:pt x="3936" y="564"/>
                </a:lnTo>
                <a:lnTo>
                  <a:pt x="3936" y="598"/>
                </a:lnTo>
                <a:lnTo>
                  <a:pt x="3944" y="619"/>
                </a:lnTo>
                <a:lnTo>
                  <a:pt x="3944" y="639"/>
                </a:lnTo>
                <a:lnTo>
                  <a:pt x="3952" y="656"/>
                </a:lnTo>
                <a:lnTo>
                  <a:pt x="3952" y="677"/>
                </a:lnTo>
                <a:lnTo>
                  <a:pt x="3961" y="694"/>
                </a:lnTo>
                <a:lnTo>
                  <a:pt x="3961" y="710"/>
                </a:lnTo>
                <a:lnTo>
                  <a:pt x="3969" y="744"/>
                </a:lnTo>
                <a:lnTo>
                  <a:pt x="3969" y="765"/>
                </a:lnTo>
                <a:lnTo>
                  <a:pt x="3978" y="794"/>
                </a:lnTo>
                <a:lnTo>
                  <a:pt x="3978" y="827"/>
                </a:lnTo>
                <a:lnTo>
                  <a:pt x="3986" y="861"/>
                </a:lnTo>
                <a:lnTo>
                  <a:pt x="3986" y="877"/>
                </a:lnTo>
                <a:lnTo>
                  <a:pt x="3995" y="903"/>
                </a:lnTo>
                <a:lnTo>
                  <a:pt x="3995" y="911"/>
                </a:lnTo>
                <a:lnTo>
                  <a:pt x="4003" y="928"/>
                </a:lnTo>
                <a:lnTo>
                  <a:pt x="4003" y="932"/>
                </a:lnTo>
                <a:lnTo>
                  <a:pt x="4011" y="915"/>
                </a:lnTo>
                <a:lnTo>
                  <a:pt x="4011" y="911"/>
                </a:lnTo>
                <a:lnTo>
                  <a:pt x="4020" y="894"/>
                </a:lnTo>
                <a:lnTo>
                  <a:pt x="4020" y="894"/>
                </a:lnTo>
                <a:lnTo>
                  <a:pt x="4028" y="886"/>
                </a:lnTo>
                <a:lnTo>
                  <a:pt x="4028" y="886"/>
                </a:lnTo>
                <a:lnTo>
                  <a:pt x="4037" y="886"/>
                </a:lnTo>
                <a:lnTo>
                  <a:pt x="4037" y="886"/>
                </a:lnTo>
                <a:lnTo>
                  <a:pt x="4045" y="886"/>
                </a:lnTo>
                <a:lnTo>
                  <a:pt x="4045" y="898"/>
                </a:lnTo>
                <a:lnTo>
                  <a:pt x="4053" y="911"/>
                </a:lnTo>
                <a:lnTo>
                  <a:pt x="4053" y="915"/>
                </a:lnTo>
                <a:lnTo>
                  <a:pt x="4062" y="940"/>
                </a:lnTo>
                <a:lnTo>
                  <a:pt x="4062" y="953"/>
                </a:lnTo>
                <a:lnTo>
                  <a:pt x="4070" y="969"/>
                </a:lnTo>
                <a:lnTo>
                  <a:pt x="4070" y="982"/>
                </a:lnTo>
                <a:lnTo>
                  <a:pt x="4079" y="994"/>
                </a:lnTo>
                <a:lnTo>
                  <a:pt x="4079" y="1007"/>
                </a:lnTo>
                <a:lnTo>
                  <a:pt x="4087" y="1019"/>
                </a:lnTo>
                <a:lnTo>
                  <a:pt x="4087" y="1028"/>
                </a:lnTo>
                <a:lnTo>
                  <a:pt x="4095" y="1032"/>
                </a:lnTo>
                <a:lnTo>
                  <a:pt x="4095" y="1044"/>
                </a:lnTo>
                <a:lnTo>
                  <a:pt x="4104" y="1044"/>
                </a:lnTo>
                <a:lnTo>
                  <a:pt x="4104" y="1057"/>
                </a:lnTo>
                <a:lnTo>
                  <a:pt x="4112" y="1057"/>
                </a:lnTo>
                <a:lnTo>
                  <a:pt x="4112" y="1061"/>
                </a:lnTo>
                <a:lnTo>
                  <a:pt x="4121" y="1070"/>
                </a:lnTo>
                <a:lnTo>
                  <a:pt x="4121" y="1078"/>
                </a:lnTo>
                <a:lnTo>
                  <a:pt x="4129" y="1082"/>
                </a:lnTo>
                <a:lnTo>
                  <a:pt x="4129" y="1086"/>
                </a:lnTo>
                <a:lnTo>
                  <a:pt x="4138" y="1095"/>
                </a:lnTo>
                <a:lnTo>
                  <a:pt x="4138" y="1111"/>
                </a:lnTo>
                <a:lnTo>
                  <a:pt x="4146" y="1111"/>
                </a:lnTo>
                <a:lnTo>
                  <a:pt x="4146" y="1120"/>
                </a:lnTo>
                <a:lnTo>
                  <a:pt x="4154" y="1132"/>
                </a:lnTo>
                <a:lnTo>
                  <a:pt x="4154" y="1136"/>
                </a:lnTo>
                <a:lnTo>
                  <a:pt x="4163" y="1145"/>
                </a:lnTo>
                <a:lnTo>
                  <a:pt x="4163" y="1157"/>
                </a:lnTo>
                <a:lnTo>
                  <a:pt x="4171" y="1161"/>
                </a:lnTo>
                <a:lnTo>
                  <a:pt x="4171" y="1161"/>
                </a:lnTo>
                <a:lnTo>
                  <a:pt x="4180" y="1174"/>
                </a:lnTo>
                <a:lnTo>
                  <a:pt x="4180" y="1174"/>
                </a:lnTo>
                <a:lnTo>
                  <a:pt x="4188" y="1186"/>
                </a:lnTo>
                <a:lnTo>
                  <a:pt x="4188" y="1186"/>
                </a:lnTo>
                <a:lnTo>
                  <a:pt x="4196" y="1199"/>
                </a:lnTo>
                <a:lnTo>
                  <a:pt x="4196" y="1199"/>
                </a:lnTo>
                <a:lnTo>
                  <a:pt x="4205" y="1207"/>
                </a:lnTo>
                <a:lnTo>
                  <a:pt x="4205" y="1212"/>
                </a:lnTo>
                <a:lnTo>
                  <a:pt x="4213" y="1212"/>
                </a:lnTo>
                <a:lnTo>
                  <a:pt x="4213" y="1216"/>
                </a:lnTo>
                <a:lnTo>
                  <a:pt x="4222" y="1224"/>
                </a:lnTo>
                <a:lnTo>
                  <a:pt x="4222" y="1207"/>
                </a:lnTo>
                <a:lnTo>
                  <a:pt x="4230" y="1186"/>
                </a:lnTo>
                <a:lnTo>
                  <a:pt x="4230" y="1161"/>
                </a:lnTo>
                <a:lnTo>
                  <a:pt x="4238" y="1090"/>
                </a:lnTo>
                <a:lnTo>
                  <a:pt x="4238" y="978"/>
                </a:lnTo>
                <a:lnTo>
                  <a:pt x="4247" y="848"/>
                </a:lnTo>
                <a:lnTo>
                  <a:pt x="4247" y="681"/>
                </a:lnTo>
                <a:lnTo>
                  <a:pt x="4255" y="535"/>
                </a:lnTo>
                <a:lnTo>
                  <a:pt x="4255" y="381"/>
                </a:lnTo>
                <a:lnTo>
                  <a:pt x="4264" y="268"/>
                </a:lnTo>
                <a:lnTo>
                  <a:pt x="4264" y="159"/>
                </a:lnTo>
                <a:lnTo>
                  <a:pt x="4272" y="105"/>
                </a:lnTo>
                <a:lnTo>
                  <a:pt x="4272" y="71"/>
                </a:lnTo>
                <a:lnTo>
                  <a:pt x="4280" y="63"/>
                </a:lnTo>
                <a:lnTo>
                  <a:pt x="4280" y="97"/>
                </a:lnTo>
                <a:lnTo>
                  <a:pt x="4289" y="117"/>
                </a:lnTo>
                <a:lnTo>
                  <a:pt x="4289" y="176"/>
                </a:lnTo>
                <a:lnTo>
                  <a:pt x="4297" y="234"/>
                </a:lnTo>
                <a:lnTo>
                  <a:pt x="4297" y="293"/>
                </a:lnTo>
                <a:lnTo>
                  <a:pt x="4306" y="343"/>
                </a:lnTo>
                <a:lnTo>
                  <a:pt x="4306" y="406"/>
                </a:lnTo>
                <a:lnTo>
                  <a:pt x="4314" y="443"/>
                </a:lnTo>
                <a:lnTo>
                  <a:pt x="4314" y="477"/>
                </a:lnTo>
                <a:lnTo>
                  <a:pt x="4323" y="506"/>
                </a:lnTo>
                <a:lnTo>
                  <a:pt x="4323" y="527"/>
                </a:lnTo>
                <a:lnTo>
                  <a:pt x="4331" y="548"/>
                </a:lnTo>
                <a:lnTo>
                  <a:pt x="4331" y="564"/>
                </a:lnTo>
                <a:lnTo>
                  <a:pt x="4339" y="589"/>
                </a:lnTo>
                <a:lnTo>
                  <a:pt x="4339" y="606"/>
                </a:lnTo>
                <a:lnTo>
                  <a:pt x="4348" y="627"/>
                </a:lnTo>
                <a:lnTo>
                  <a:pt x="4348" y="656"/>
                </a:lnTo>
                <a:lnTo>
                  <a:pt x="4356" y="690"/>
                </a:lnTo>
              </a:path>
            </a:pathLst>
          </a:custGeom>
          <a:ln w="28575">
            <a:solidFill>
              <a:srgbClr val="006E73"/>
            </a:solidFill>
            <a:headEnd/>
            <a:tailEnd/>
          </a:ln>
        </p:spPr>
        <p:style>
          <a:lnRef idx="3">
            <a:schemeClr val="accent2"/>
          </a:lnRef>
          <a:fillRef idx="0">
            <a:schemeClr val="accent2"/>
          </a:fillRef>
          <a:effectRef idx="2">
            <a:schemeClr val="accent2"/>
          </a:effectRef>
          <a:fontRef idx="minor">
            <a:schemeClr val="tx1"/>
          </a:fontRef>
        </p:style>
        <p:txBody>
          <a:bodyPr/>
          <a:lstStyle/>
          <a:p>
            <a:pPr algn="ctr">
              <a:defRPr/>
            </a:pPr>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86314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strips(downRight)">
                                      <p:cBhvr>
                                        <p:cTn id="11" dur="3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olo 1"/>
          <p:cNvSpPr>
            <a:spLocks noGrp="1"/>
          </p:cNvSpPr>
          <p:nvPr>
            <p:ph type="title"/>
          </p:nvPr>
        </p:nvSpPr>
        <p:spPr>
          <a:xfrm>
            <a:off x="1006031" y="464364"/>
            <a:ext cx="10515600" cy="1325563"/>
          </a:xfrm>
        </p:spPr>
        <p:txBody>
          <a:bodyPr/>
          <a:lstStyle/>
          <a:p>
            <a:r>
              <a:rPr lang="it-IT" dirty="0">
                <a:latin typeface="Calibri" panose="020F0502020204030204" pitchFamily="34" charset="0"/>
              </a:rPr>
              <a:t>PRAM</a:t>
            </a:r>
          </a:p>
        </p:txBody>
      </p:sp>
      <p:sp>
        <p:nvSpPr>
          <p:cNvPr id="67" name="Segnaposto testo 2"/>
          <p:cNvSpPr>
            <a:spLocks noGrp="1"/>
          </p:cNvSpPr>
          <p:nvPr>
            <p:ph type="body" sz="quarter" idx="11"/>
          </p:nvPr>
        </p:nvSpPr>
        <p:spPr>
          <a:xfrm>
            <a:off x="1006031" y="1338124"/>
            <a:ext cx="8515350" cy="632919"/>
          </a:xfrm>
        </p:spPr>
        <p:txBody>
          <a:bodyPr/>
          <a:lstStyle/>
          <a:p>
            <a:r>
              <a:rPr lang="it-IT" sz="2400" dirty="0">
                <a:solidFill>
                  <a:srgbClr val="006E73"/>
                </a:solidFill>
                <a:latin typeface="Calibri" panose="020F0502020204030204" pitchFamily="34" charset="0"/>
              </a:rPr>
              <a:t>1000 Hz</a:t>
            </a:r>
          </a:p>
        </p:txBody>
      </p:sp>
      <p:sp>
        <p:nvSpPr>
          <p:cNvPr id="5" name="Freeform 9"/>
          <p:cNvSpPr>
            <a:spLocks/>
          </p:cNvSpPr>
          <p:nvPr/>
        </p:nvSpPr>
        <p:spPr bwMode="auto">
          <a:xfrm>
            <a:off x="2475947" y="1802024"/>
            <a:ext cx="5836773" cy="2340727"/>
          </a:xfrm>
          <a:custGeom>
            <a:avLst/>
            <a:gdLst>
              <a:gd name="T0" fmla="*/ 0 w 2863"/>
              <a:gd name="T1" fmla="*/ 2147483647 h 1624"/>
              <a:gd name="T2" fmla="*/ 2147483647 w 2863"/>
              <a:gd name="T3" fmla="*/ 2147483647 h 1624"/>
              <a:gd name="T4" fmla="*/ 2147483647 w 2863"/>
              <a:gd name="T5" fmla="*/ 2147483647 h 1624"/>
              <a:gd name="T6" fmla="*/ 2147483647 w 2863"/>
              <a:gd name="T7" fmla="*/ 2147483647 h 1624"/>
              <a:gd name="T8" fmla="*/ 2147483647 w 2863"/>
              <a:gd name="T9" fmla="*/ 2147483647 h 1624"/>
              <a:gd name="T10" fmla="*/ 2147483647 w 2863"/>
              <a:gd name="T11" fmla="*/ 2147483647 h 1624"/>
              <a:gd name="T12" fmla="*/ 2147483647 w 2863"/>
              <a:gd name="T13" fmla="*/ 2147483647 h 1624"/>
              <a:gd name="T14" fmla="*/ 2147483647 w 2863"/>
              <a:gd name="T15" fmla="*/ 2147483647 h 1624"/>
              <a:gd name="T16" fmla="*/ 2147483647 w 2863"/>
              <a:gd name="T17" fmla="*/ 2147483647 h 1624"/>
              <a:gd name="T18" fmla="*/ 2147483647 w 2863"/>
              <a:gd name="T19" fmla="*/ 2147483647 h 1624"/>
              <a:gd name="T20" fmla="*/ 2147483647 w 2863"/>
              <a:gd name="T21" fmla="*/ 2147483647 h 1624"/>
              <a:gd name="T22" fmla="*/ 2147483647 w 2863"/>
              <a:gd name="T23" fmla="*/ 2147483647 h 1624"/>
              <a:gd name="T24" fmla="*/ 2147483647 w 2863"/>
              <a:gd name="T25" fmla="*/ 2147483647 h 1624"/>
              <a:gd name="T26" fmla="*/ 2147483647 w 2863"/>
              <a:gd name="T27" fmla="*/ 2147483647 h 1624"/>
              <a:gd name="T28" fmla="*/ 2147483647 w 2863"/>
              <a:gd name="T29" fmla="*/ 2147483647 h 1624"/>
              <a:gd name="T30" fmla="*/ 2147483647 w 2863"/>
              <a:gd name="T31" fmla="*/ 2147483647 h 1624"/>
              <a:gd name="T32" fmla="*/ 2147483647 w 2863"/>
              <a:gd name="T33" fmla="*/ 2147483647 h 1624"/>
              <a:gd name="T34" fmla="*/ 2147483647 w 2863"/>
              <a:gd name="T35" fmla="*/ 2147483647 h 1624"/>
              <a:gd name="T36" fmla="*/ 2147483647 w 2863"/>
              <a:gd name="T37" fmla="*/ 2147483647 h 1624"/>
              <a:gd name="T38" fmla="*/ 2147483647 w 2863"/>
              <a:gd name="T39" fmla="*/ 2147483647 h 1624"/>
              <a:gd name="T40" fmla="*/ 2147483647 w 2863"/>
              <a:gd name="T41" fmla="*/ 2147483647 h 1624"/>
              <a:gd name="T42" fmla="*/ 2147483647 w 2863"/>
              <a:gd name="T43" fmla="*/ 2147483647 h 1624"/>
              <a:gd name="T44" fmla="*/ 2147483647 w 2863"/>
              <a:gd name="T45" fmla="*/ 2147483647 h 1624"/>
              <a:gd name="T46" fmla="*/ 2147483647 w 2863"/>
              <a:gd name="T47" fmla="*/ 2147483647 h 1624"/>
              <a:gd name="T48" fmla="*/ 2147483647 w 2863"/>
              <a:gd name="T49" fmla="*/ 2147483647 h 1624"/>
              <a:gd name="T50" fmla="*/ 2147483647 w 2863"/>
              <a:gd name="T51" fmla="*/ 2147483647 h 1624"/>
              <a:gd name="T52" fmla="*/ 2147483647 w 2863"/>
              <a:gd name="T53" fmla="*/ 2147483647 h 1624"/>
              <a:gd name="T54" fmla="*/ 2147483647 w 2863"/>
              <a:gd name="T55" fmla="*/ 2147483647 h 16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63"/>
              <a:gd name="T85" fmla="*/ 0 h 1624"/>
              <a:gd name="T86" fmla="*/ 2863 w 2863"/>
              <a:gd name="T87" fmla="*/ 1624 h 16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63" h="1624">
                <a:moveTo>
                  <a:pt x="0" y="794"/>
                </a:moveTo>
                <a:cubicBezTo>
                  <a:pt x="16" y="718"/>
                  <a:pt x="60" y="446"/>
                  <a:pt x="89" y="339"/>
                </a:cubicBezTo>
                <a:cubicBezTo>
                  <a:pt x="118" y="232"/>
                  <a:pt x="136" y="208"/>
                  <a:pt x="176" y="153"/>
                </a:cubicBezTo>
                <a:cubicBezTo>
                  <a:pt x="216" y="99"/>
                  <a:pt x="290" y="0"/>
                  <a:pt x="329" y="12"/>
                </a:cubicBezTo>
                <a:cubicBezTo>
                  <a:pt x="368" y="25"/>
                  <a:pt x="388" y="160"/>
                  <a:pt x="410" y="230"/>
                </a:cubicBezTo>
                <a:cubicBezTo>
                  <a:pt x="432" y="301"/>
                  <a:pt x="444" y="370"/>
                  <a:pt x="462" y="438"/>
                </a:cubicBezTo>
                <a:cubicBezTo>
                  <a:pt x="480" y="506"/>
                  <a:pt x="500" y="625"/>
                  <a:pt x="519" y="638"/>
                </a:cubicBezTo>
                <a:cubicBezTo>
                  <a:pt x="538" y="652"/>
                  <a:pt x="558" y="538"/>
                  <a:pt x="576" y="522"/>
                </a:cubicBezTo>
                <a:cubicBezTo>
                  <a:pt x="594" y="506"/>
                  <a:pt x="604" y="490"/>
                  <a:pt x="627" y="541"/>
                </a:cubicBezTo>
                <a:cubicBezTo>
                  <a:pt x="650" y="592"/>
                  <a:pt x="667" y="709"/>
                  <a:pt x="713" y="829"/>
                </a:cubicBezTo>
                <a:cubicBezTo>
                  <a:pt x="759" y="949"/>
                  <a:pt x="831" y="1141"/>
                  <a:pt x="905" y="1264"/>
                </a:cubicBezTo>
                <a:cubicBezTo>
                  <a:pt x="979" y="1388"/>
                  <a:pt x="1090" y="1515"/>
                  <a:pt x="1157" y="1570"/>
                </a:cubicBezTo>
                <a:cubicBezTo>
                  <a:pt x="1224" y="1624"/>
                  <a:pt x="1262" y="1617"/>
                  <a:pt x="1306" y="1589"/>
                </a:cubicBezTo>
                <a:cubicBezTo>
                  <a:pt x="1350" y="1560"/>
                  <a:pt x="1387" y="1492"/>
                  <a:pt x="1420" y="1402"/>
                </a:cubicBezTo>
                <a:cubicBezTo>
                  <a:pt x="1453" y="1312"/>
                  <a:pt x="1480" y="1200"/>
                  <a:pt x="1507" y="1051"/>
                </a:cubicBezTo>
                <a:cubicBezTo>
                  <a:pt x="1534" y="902"/>
                  <a:pt x="1558" y="634"/>
                  <a:pt x="1585" y="509"/>
                </a:cubicBezTo>
                <a:cubicBezTo>
                  <a:pt x="1612" y="384"/>
                  <a:pt x="1632" y="367"/>
                  <a:pt x="1671" y="302"/>
                </a:cubicBezTo>
                <a:cubicBezTo>
                  <a:pt x="1710" y="236"/>
                  <a:pt x="1779" y="135"/>
                  <a:pt x="1819" y="115"/>
                </a:cubicBezTo>
                <a:cubicBezTo>
                  <a:pt x="1859" y="94"/>
                  <a:pt x="1888" y="129"/>
                  <a:pt x="1913" y="176"/>
                </a:cubicBezTo>
                <a:cubicBezTo>
                  <a:pt x="1938" y="222"/>
                  <a:pt x="1944" y="307"/>
                  <a:pt x="1967" y="392"/>
                </a:cubicBezTo>
                <a:cubicBezTo>
                  <a:pt x="1990" y="477"/>
                  <a:pt x="2032" y="637"/>
                  <a:pt x="2053" y="684"/>
                </a:cubicBezTo>
                <a:cubicBezTo>
                  <a:pt x="2074" y="730"/>
                  <a:pt x="2074" y="691"/>
                  <a:pt x="2093" y="670"/>
                </a:cubicBezTo>
                <a:cubicBezTo>
                  <a:pt x="2112" y="650"/>
                  <a:pt x="2141" y="541"/>
                  <a:pt x="2167" y="560"/>
                </a:cubicBezTo>
                <a:cubicBezTo>
                  <a:pt x="2193" y="580"/>
                  <a:pt x="2222" y="707"/>
                  <a:pt x="2252" y="787"/>
                </a:cubicBezTo>
                <a:cubicBezTo>
                  <a:pt x="2282" y="868"/>
                  <a:pt x="2297" y="929"/>
                  <a:pt x="2345" y="1047"/>
                </a:cubicBezTo>
                <a:cubicBezTo>
                  <a:pt x="2393" y="1165"/>
                  <a:pt x="2478" y="1399"/>
                  <a:pt x="2543" y="1492"/>
                </a:cubicBezTo>
                <a:cubicBezTo>
                  <a:pt x="2608" y="1585"/>
                  <a:pt x="2684" y="1605"/>
                  <a:pt x="2737" y="1602"/>
                </a:cubicBezTo>
                <a:cubicBezTo>
                  <a:pt x="2790" y="1600"/>
                  <a:pt x="2837" y="1505"/>
                  <a:pt x="2863" y="1479"/>
                </a:cubicBezTo>
              </a:path>
            </a:pathLst>
          </a:custGeom>
          <a:noFill/>
          <a:ln w="38100">
            <a:solidFill>
              <a:schemeClr val="bg1">
                <a:lumMod val="75000"/>
              </a:schemeClr>
            </a:solidFill>
            <a:round/>
            <a:headEnd/>
            <a:tailEnd/>
          </a:ln>
        </p:spPr>
        <p:txBody>
          <a:bodyPr/>
          <a:lstStyle/>
          <a:p>
            <a:pPr algn="ctr"/>
            <a:endParaRPr lang="en-US">
              <a:solidFill>
                <a:srgbClr val="000000"/>
              </a:solidFill>
              <a:latin typeface="Calibri" panose="020F0502020204030204" pitchFamily="34" charset="0"/>
            </a:endParaRPr>
          </a:p>
        </p:txBody>
      </p:sp>
      <p:sp>
        <p:nvSpPr>
          <p:cNvPr id="6" name="Line 8"/>
          <p:cNvSpPr>
            <a:spLocks noChangeShapeType="1"/>
          </p:cNvSpPr>
          <p:nvPr/>
        </p:nvSpPr>
        <p:spPr bwMode="auto">
          <a:xfrm>
            <a:off x="2487325" y="4333159"/>
            <a:ext cx="5929038" cy="2006"/>
          </a:xfrm>
          <a:prstGeom prst="line">
            <a:avLst/>
          </a:prstGeom>
          <a:noFill/>
          <a:ln w="38100">
            <a:solidFill>
              <a:schemeClr val="bg1">
                <a:lumMod val="75000"/>
              </a:schemeClr>
            </a:solidFill>
            <a:round/>
            <a:headEnd/>
            <a:tailEnd type="triangle" w="med" len="med"/>
          </a:ln>
        </p:spPr>
        <p:txBody>
          <a:bodyPr/>
          <a:lstStyle/>
          <a:p>
            <a:endParaRPr lang="it-IT">
              <a:solidFill>
                <a:srgbClr val="000000"/>
              </a:solidFill>
              <a:latin typeface="Calibri" panose="020F0502020204030204" pitchFamily="34" charset="0"/>
            </a:endParaRPr>
          </a:p>
        </p:txBody>
      </p:sp>
      <p:sp>
        <p:nvSpPr>
          <p:cNvPr id="7" name="Freeform 10"/>
          <p:cNvSpPr>
            <a:spLocks/>
          </p:cNvSpPr>
          <p:nvPr/>
        </p:nvSpPr>
        <p:spPr bwMode="auto">
          <a:xfrm>
            <a:off x="2475947" y="1805508"/>
            <a:ext cx="5836773" cy="2340726"/>
          </a:xfrm>
          <a:custGeom>
            <a:avLst/>
            <a:gdLst>
              <a:gd name="T0" fmla="*/ 0 w 2863"/>
              <a:gd name="T1" fmla="*/ 2147483647 h 1624"/>
              <a:gd name="T2" fmla="*/ 2147483647 w 2863"/>
              <a:gd name="T3" fmla="*/ 2147483647 h 1624"/>
              <a:gd name="T4" fmla="*/ 2147483647 w 2863"/>
              <a:gd name="T5" fmla="*/ 2147483647 h 1624"/>
              <a:gd name="T6" fmla="*/ 2147483647 w 2863"/>
              <a:gd name="T7" fmla="*/ 2147483647 h 1624"/>
              <a:gd name="T8" fmla="*/ 2147483647 w 2863"/>
              <a:gd name="T9" fmla="*/ 2147483647 h 1624"/>
              <a:gd name="T10" fmla="*/ 2147483647 w 2863"/>
              <a:gd name="T11" fmla="*/ 2147483647 h 1624"/>
              <a:gd name="T12" fmla="*/ 2147483647 w 2863"/>
              <a:gd name="T13" fmla="*/ 2147483647 h 1624"/>
              <a:gd name="T14" fmla="*/ 2147483647 w 2863"/>
              <a:gd name="T15" fmla="*/ 2147483647 h 1624"/>
              <a:gd name="T16" fmla="*/ 2147483647 w 2863"/>
              <a:gd name="T17" fmla="*/ 2147483647 h 1624"/>
              <a:gd name="T18" fmla="*/ 2147483647 w 2863"/>
              <a:gd name="T19" fmla="*/ 2147483647 h 1624"/>
              <a:gd name="T20" fmla="*/ 2147483647 w 2863"/>
              <a:gd name="T21" fmla="*/ 2147483647 h 1624"/>
              <a:gd name="T22" fmla="*/ 2147483647 w 2863"/>
              <a:gd name="T23" fmla="*/ 2147483647 h 1624"/>
              <a:gd name="T24" fmla="*/ 2147483647 w 2863"/>
              <a:gd name="T25" fmla="*/ 2147483647 h 1624"/>
              <a:gd name="T26" fmla="*/ 2147483647 w 2863"/>
              <a:gd name="T27" fmla="*/ 2147483647 h 1624"/>
              <a:gd name="T28" fmla="*/ 2147483647 w 2863"/>
              <a:gd name="T29" fmla="*/ 2147483647 h 1624"/>
              <a:gd name="T30" fmla="*/ 2147483647 w 2863"/>
              <a:gd name="T31" fmla="*/ 2147483647 h 1624"/>
              <a:gd name="T32" fmla="*/ 2147483647 w 2863"/>
              <a:gd name="T33" fmla="*/ 2147483647 h 1624"/>
              <a:gd name="T34" fmla="*/ 2147483647 w 2863"/>
              <a:gd name="T35" fmla="*/ 2147483647 h 1624"/>
              <a:gd name="T36" fmla="*/ 2147483647 w 2863"/>
              <a:gd name="T37" fmla="*/ 2147483647 h 1624"/>
              <a:gd name="T38" fmla="*/ 2147483647 w 2863"/>
              <a:gd name="T39" fmla="*/ 2147483647 h 1624"/>
              <a:gd name="T40" fmla="*/ 2147483647 w 2863"/>
              <a:gd name="T41" fmla="*/ 2147483647 h 1624"/>
              <a:gd name="T42" fmla="*/ 2147483647 w 2863"/>
              <a:gd name="T43" fmla="*/ 2147483647 h 1624"/>
              <a:gd name="T44" fmla="*/ 2147483647 w 2863"/>
              <a:gd name="T45" fmla="*/ 2147483647 h 1624"/>
              <a:gd name="T46" fmla="*/ 2147483647 w 2863"/>
              <a:gd name="T47" fmla="*/ 2147483647 h 1624"/>
              <a:gd name="T48" fmla="*/ 2147483647 w 2863"/>
              <a:gd name="T49" fmla="*/ 2147483647 h 1624"/>
              <a:gd name="T50" fmla="*/ 2147483647 w 2863"/>
              <a:gd name="T51" fmla="*/ 2147483647 h 1624"/>
              <a:gd name="T52" fmla="*/ 2147483647 w 2863"/>
              <a:gd name="T53" fmla="*/ 2147483647 h 1624"/>
              <a:gd name="T54" fmla="*/ 2147483647 w 2863"/>
              <a:gd name="T55" fmla="*/ 2147483647 h 16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63"/>
              <a:gd name="T85" fmla="*/ 0 h 1624"/>
              <a:gd name="T86" fmla="*/ 2863 w 2863"/>
              <a:gd name="T87" fmla="*/ 1624 h 16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63" h="1624">
                <a:moveTo>
                  <a:pt x="0" y="794"/>
                </a:moveTo>
                <a:cubicBezTo>
                  <a:pt x="16" y="718"/>
                  <a:pt x="60" y="446"/>
                  <a:pt x="89" y="339"/>
                </a:cubicBezTo>
                <a:cubicBezTo>
                  <a:pt x="118" y="232"/>
                  <a:pt x="136" y="208"/>
                  <a:pt x="176" y="153"/>
                </a:cubicBezTo>
                <a:cubicBezTo>
                  <a:pt x="216" y="99"/>
                  <a:pt x="290" y="0"/>
                  <a:pt x="329" y="12"/>
                </a:cubicBezTo>
                <a:cubicBezTo>
                  <a:pt x="368" y="25"/>
                  <a:pt x="388" y="160"/>
                  <a:pt x="410" y="230"/>
                </a:cubicBezTo>
                <a:cubicBezTo>
                  <a:pt x="432" y="301"/>
                  <a:pt x="444" y="370"/>
                  <a:pt x="462" y="438"/>
                </a:cubicBezTo>
                <a:cubicBezTo>
                  <a:pt x="480" y="506"/>
                  <a:pt x="500" y="625"/>
                  <a:pt x="519" y="638"/>
                </a:cubicBezTo>
                <a:cubicBezTo>
                  <a:pt x="538" y="652"/>
                  <a:pt x="558" y="538"/>
                  <a:pt x="576" y="522"/>
                </a:cubicBezTo>
                <a:cubicBezTo>
                  <a:pt x="594" y="506"/>
                  <a:pt x="604" y="490"/>
                  <a:pt x="627" y="541"/>
                </a:cubicBezTo>
                <a:cubicBezTo>
                  <a:pt x="650" y="592"/>
                  <a:pt x="667" y="709"/>
                  <a:pt x="713" y="829"/>
                </a:cubicBezTo>
                <a:cubicBezTo>
                  <a:pt x="759" y="949"/>
                  <a:pt x="831" y="1141"/>
                  <a:pt x="905" y="1264"/>
                </a:cubicBezTo>
                <a:cubicBezTo>
                  <a:pt x="979" y="1388"/>
                  <a:pt x="1090" y="1515"/>
                  <a:pt x="1157" y="1570"/>
                </a:cubicBezTo>
                <a:cubicBezTo>
                  <a:pt x="1224" y="1624"/>
                  <a:pt x="1262" y="1617"/>
                  <a:pt x="1306" y="1589"/>
                </a:cubicBezTo>
                <a:cubicBezTo>
                  <a:pt x="1350" y="1560"/>
                  <a:pt x="1387" y="1492"/>
                  <a:pt x="1420" y="1402"/>
                </a:cubicBezTo>
                <a:cubicBezTo>
                  <a:pt x="1453" y="1312"/>
                  <a:pt x="1480" y="1200"/>
                  <a:pt x="1507" y="1051"/>
                </a:cubicBezTo>
                <a:cubicBezTo>
                  <a:pt x="1534" y="902"/>
                  <a:pt x="1558" y="634"/>
                  <a:pt x="1585" y="509"/>
                </a:cubicBezTo>
                <a:cubicBezTo>
                  <a:pt x="1612" y="384"/>
                  <a:pt x="1632" y="367"/>
                  <a:pt x="1671" y="302"/>
                </a:cubicBezTo>
                <a:cubicBezTo>
                  <a:pt x="1710" y="236"/>
                  <a:pt x="1779" y="135"/>
                  <a:pt x="1819" y="115"/>
                </a:cubicBezTo>
                <a:cubicBezTo>
                  <a:pt x="1859" y="94"/>
                  <a:pt x="1888" y="129"/>
                  <a:pt x="1913" y="176"/>
                </a:cubicBezTo>
                <a:cubicBezTo>
                  <a:pt x="1938" y="222"/>
                  <a:pt x="1944" y="307"/>
                  <a:pt x="1967" y="392"/>
                </a:cubicBezTo>
                <a:cubicBezTo>
                  <a:pt x="1990" y="477"/>
                  <a:pt x="2032" y="637"/>
                  <a:pt x="2053" y="684"/>
                </a:cubicBezTo>
                <a:cubicBezTo>
                  <a:pt x="2074" y="730"/>
                  <a:pt x="2074" y="691"/>
                  <a:pt x="2093" y="670"/>
                </a:cubicBezTo>
                <a:cubicBezTo>
                  <a:pt x="2112" y="650"/>
                  <a:pt x="2141" y="541"/>
                  <a:pt x="2167" y="560"/>
                </a:cubicBezTo>
                <a:cubicBezTo>
                  <a:pt x="2193" y="580"/>
                  <a:pt x="2222" y="707"/>
                  <a:pt x="2252" y="787"/>
                </a:cubicBezTo>
                <a:cubicBezTo>
                  <a:pt x="2282" y="868"/>
                  <a:pt x="2297" y="929"/>
                  <a:pt x="2345" y="1047"/>
                </a:cubicBezTo>
                <a:cubicBezTo>
                  <a:pt x="2393" y="1165"/>
                  <a:pt x="2478" y="1399"/>
                  <a:pt x="2543" y="1492"/>
                </a:cubicBezTo>
                <a:cubicBezTo>
                  <a:pt x="2608" y="1585"/>
                  <a:pt x="2684" y="1605"/>
                  <a:pt x="2737" y="1602"/>
                </a:cubicBezTo>
                <a:cubicBezTo>
                  <a:pt x="2790" y="1600"/>
                  <a:pt x="2837" y="1505"/>
                  <a:pt x="2863" y="1479"/>
                </a:cubicBezTo>
              </a:path>
            </a:pathLst>
          </a:custGeom>
          <a:noFill/>
          <a:ln w="57150">
            <a:solidFill>
              <a:srgbClr val="C00000"/>
            </a:solidFill>
            <a:prstDash val="sysDot"/>
            <a:round/>
            <a:headEnd/>
            <a:tailEnd/>
          </a:ln>
        </p:spPr>
        <p:txBody>
          <a:bodyPr/>
          <a:lstStyle/>
          <a:p>
            <a:pPr algn="ctr"/>
            <a:endParaRPr lang="en-US">
              <a:solidFill>
                <a:srgbClr val="000000"/>
              </a:solidFill>
              <a:latin typeface="Calibri" panose="020F0502020204030204" pitchFamily="34" charset="0"/>
            </a:endParaRPr>
          </a:p>
        </p:txBody>
      </p:sp>
      <p:grpSp>
        <p:nvGrpSpPr>
          <p:cNvPr id="9" name="Group 38"/>
          <p:cNvGrpSpPr>
            <a:grpSpLocks/>
          </p:cNvGrpSpPr>
          <p:nvPr/>
        </p:nvGrpSpPr>
        <p:grpSpPr bwMode="auto">
          <a:xfrm>
            <a:off x="5012755" y="1849454"/>
            <a:ext cx="2739873" cy="2248462"/>
            <a:chOff x="1994" y="1780"/>
            <a:chExt cx="1366" cy="1121"/>
          </a:xfrm>
          <a:solidFill>
            <a:srgbClr val="00B0F0"/>
          </a:solidFill>
        </p:grpSpPr>
        <p:sp>
          <p:nvSpPr>
            <p:cNvPr id="10" name="Oval 19"/>
            <p:cNvSpPr>
              <a:spLocks noChangeArrowheads="1"/>
            </p:cNvSpPr>
            <p:nvPr/>
          </p:nvSpPr>
          <p:spPr bwMode="auto">
            <a:xfrm>
              <a:off x="2208" y="2496"/>
              <a:ext cx="49" cy="37"/>
            </a:xfrm>
            <a:prstGeom prst="ellipse">
              <a:avLst/>
            </a:prstGeom>
            <a:grpFill/>
            <a:ln w="28575">
              <a:solidFill>
                <a:srgbClr val="00B0F0"/>
              </a:solidFill>
              <a:round/>
              <a:headEnd/>
              <a:tailEnd/>
            </a:ln>
          </p:spPr>
          <p:txBody>
            <a:bodyPr wrap="none" anchor="ctr"/>
            <a:lstStyle/>
            <a:p>
              <a:pPr algn="ctr"/>
              <a:endParaRPr lang="en-US">
                <a:solidFill>
                  <a:srgbClr val="000000"/>
                </a:solidFill>
                <a:latin typeface="Calibri" panose="020F0502020204030204" pitchFamily="34" charset="0"/>
              </a:endParaRPr>
            </a:p>
          </p:txBody>
        </p:sp>
        <p:sp>
          <p:nvSpPr>
            <p:cNvPr id="11" name="Oval 20"/>
            <p:cNvSpPr>
              <a:spLocks noChangeArrowheads="1"/>
            </p:cNvSpPr>
            <p:nvPr/>
          </p:nvSpPr>
          <p:spPr bwMode="auto">
            <a:xfrm>
              <a:off x="2352" y="1968"/>
              <a:ext cx="49" cy="37"/>
            </a:xfrm>
            <a:prstGeom prst="ellipse">
              <a:avLst/>
            </a:prstGeom>
            <a:grpFill/>
            <a:ln w="28575">
              <a:solidFill>
                <a:srgbClr val="00B0F0"/>
              </a:solidFill>
              <a:round/>
              <a:headEnd/>
              <a:tailEnd/>
            </a:ln>
          </p:spPr>
          <p:txBody>
            <a:bodyPr wrap="none" anchor="ctr"/>
            <a:lstStyle/>
            <a:p>
              <a:pPr algn="ctr"/>
              <a:endParaRPr lang="en-US">
                <a:solidFill>
                  <a:srgbClr val="000000"/>
                </a:solidFill>
                <a:latin typeface="Calibri" panose="020F0502020204030204" pitchFamily="34" charset="0"/>
              </a:endParaRPr>
            </a:p>
          </p:txBody>
        </p:sp>
        <p:sp>
          <p:nvSpPr>
            <p:cNvPr id="12" name="Oval 21"/>
            <p:cNvSpPr>
              <a:spLocks noChangeArrowheads="1"/>
            </p:cNvSpPr>
            <p:nvPr/>
          </p:nvSpPr>
          <p:spPr bwMode="auto">
            <a:xfrm>
              <a:off x="3072" y="2448"/>
              <a:ext cx="49" cy="37"/>
            </a:xfrm>
            <a:prstGeom prst="ellipse">
              <a:avLst/>
            </a:prstGeom>
            <a:grpFill/>
            <a:ln w="28575">
              <a:solidFill>
                <a:srgbClr val="00B0F0"/>
              </a:solidFill>
              <a:round/>
              <a:headEnd/>
              <a:tailEnd/>
            </a:ln>
          </p:spPr>
          <p:txBody>
            <a:bodyPr wrap="none" anchor="ctr"/>
            <a:lstStyle/>
            <a:p>
              <a:pPr algn="ctr"/>
              <a:endParaRPr lang="en-US">
                <a:solidFill>
                  <a:srgbClr val="000000"/>
                </a:solidFill>
                <a:latin typeface="Calibri" panose="020F0502020204030204" pitchFamily="34" charset="0"/>
              </a:endParaRPr>
            </a:p>
          </p:txBody>
        </p:sp>
        <p:sp>
          <p:nvSpPr>
            <p:cNvPr id="13" name="Oval 28"/>
            <p:cNvSpPr>
              <a:spLocks noChangeArrowheads="1"/>
            </p:cNvSpPr>
            <p:nvPr/>
          </p:nvSpPr>
          <p:spPr bwMode="auto">
            <a:xfrm>
              <a:off x="1994" y="2864"/>
              <a:ext cx="49" cy="37"/>
            </a:xfrm>
            <a:prstGeom prst="ellipse">
              <a:avLst/>
            </a:prstGeom>
            <a:grpFill/>
            <a:ln w="28575">
              <a:solidFill>
                <a:srgbClr val="00B0F0"/>
              </a:solidFill>
              <a:round/>
              <a:headEnd/>
              <a:tailEnd/>
            </a:ln>
          </p:spPr>
          <p:txBody>
            <a:bodyPr wrap="none" anchor="ctr"/>
            <a:lstStyle/>
            <a:p>
              <a:pPr algn="ctr"/>
              <a:endParaRPr lang="en-US">
                <a:solidFill>
                  <a:srgbClr val="000000"/>
                </a:solidFill>
                <a:latin typeface="Calibri" panose="020F0502020204030204" pitchFamily="34" charset="0"/>
              </a:endParaRPr>
            </a:p>
          </p:txBody>
        </p:sp>
        <p:sp>
          <p:nvSpPr>
            <p:cNvPr id="14" name="Oval 29"/>
            <p:cNvSpPr>
              <a:spLocks noChangeArrowheads="1"/>
            </p:cNvSpPr>
            <p:nvPr/>
          </p:nvSpPr>
          <p:spPr bwMode="auto">
            <a:xfrm>
              <a:off x="2140" y="2752"/>
              <a:ext cx="49" cy="37"/>
            </a:xfrm>
            <a:prstGeom prst="ellipse">
              <a:avLst/>
            </a:prstGeom>
            <a:grpFill/>
            <a:ln w="28575">
              <a:solidFill>
                <a:srgbClr val="00B0F0"/>
              </a:solidFill>
              <a:round/>
              <a:headEnd/>
              <a:tailEnd/>
            </a:ln>
          </p:spPr>
          <p:txBody>
            <a:bodyPr wrap="none" anchor="ctr"/>
            <a:lstStyle/>
            <a:p>
              <a:pPr algn="ctr"/>
              <a:endParaRPr lang="en-US">
                <a:solidFill>
                  <a:srgbClr val="000000"/>
                </a:solidFill>
                <a:latin typeface="Calibri" panose="020F0502020204030204" pitchFamily="34" charset="0"/>
              </a:endParaRPr>
            </a:p>
          </p:txBody>
        </p:sp>
        <p:sp>
          <p:nvSpPr>
            <p:cNvPr id="15" name="Oval 30"/>
            <p:cNvSpPr>
              <a:spLocks noChangeArrowheads="1"/>
            </p:cNvSpPr>
            <p:nvPr/>
          </p:nvSpPr>
          <p:spPr bwMode="auto">
            <a:xfrm>
              <a:off x="2287" y="2266"/>
              <a:ext cx="49" cy="37"/>
            </a:xfrm>
            <a:prstGeom prst="ellipse">
              <a:avLst/>
            </a:prstGeom>
            <a:grpFill/>
            <a:ln w="28575">
              <a:solidFill>
                <a:srgbClr val="00B0F0"/>
              </a:solidFill>
              <a:round/>
              <a:headEnd/>
              <a:tailEnd/>
            </a:ln>
          </p:spPr>
          <p:txBody>
            <a:bodyPr wrap="none" anchor="ctr"/>
            <a:lstStyle/>
            <a:p>
              <a:pPr algn="ctr"/>
              <a:endParaRPr lang="en-US">
                <a:solidFill>
                  <a:srgbClr val="000000"/>
                </a:solidFill>
                <a:latin typeface="Calibri" panose="020F0502020204030204" pitchFamily="34" charset="0"/>
              </a:endParaRPr>
            </a:p>
          </p:txBody>
        </p:sp>
        <p:sp>
          <p:nvSpPr>
            <p:cNvPr id="16" name="Oval 31"/>
            <p:cNvSpPr>
              <a:spLocks noChangeArrowheads="1"/>
            </p:cNvSpPr>
            <p:nvPr/>
          </p:nvSpPr>
          <p:spPr bwMode="auto">
            <a:xfrm>
              <a:off x="2433" y="1892"/>
              <a:ext cx="49" cy="38"/>
            </a:xfrm>
            <a:prstGeom prst="ellipse">
              <a:avLst/>
            </a:prstGeom>
            <a:grpFill/>
            <a:ln w="28575">
              <a:solidFill>
                <a:srgbClr val="00B0F0"/>
              </a:solidFill>
              <a:round/>
              <a:headEnd/>
              <a:tailEnd/>
            </a:ln>
          </p:spPr>
          <p:txBody>
            <a:bodyPr wrap="none" anchor="ctr"/>
            <a:lstStyle/>
            <a:p>
              <a:pPr algn="ctr"/>
              <a:endParaRPr lang="en-US">
                <a:solidFill>
                  <a:srgbClr val="000000"/>
                </a:solidFill>
                <a:latin typeface="Calibri" panose="020F0502020204030204" pitchFamily="34" charset="0"/>
              </a:endParaRPr>
            </a:p>
          </p:txBody>
        </p:sp>
        <p:sp>
          <p:nvSpPr>
            <p:cNvPr id="17" name="Oval 32"/>
            <p:cNvSpPr>
              <a:spLocks noChangeArrowheads="1"/>
            </p:cNvSpPr>
            <p:nvPr/>
          </p:nvSpPr>
          <p:spPr bwMode="auto">
            <a:xfrm>
              <a:off x="2579" y="1780"/>
              <a:ext cx="49" cy="37"/>
            </a:xfrm>
            <a:prstGeom prst="ellipse">
              <a:avLst/>
            </a:prstGeom>
            <a:grpFill/>
            <a:ln w="28575">
              <a:solidFill>
                <a:srgbClr val="00B0F0"/>
              </a:solidFill>
              <a:round/>
              <a:headEnd/>
              <a:tailEnd/>
            </a:ln>
          </p:spPr>
          <p:txBody>
            <a:bodyPr wrap="none" anchor="ctr"/>
            <a:lstStyle/>
            <a:p>
              <a:pPr algn="ctr"/>
              <a:endParaRPr lang="en-US">
                <a:solidFill>
                  <a:srgbClr val="000000"/>
                </a:solidFill>
                <a:latin typeface="Calibri" panose="020F0502020204030204" pitchFamily="34" charset="0"/>
              </a:endParaRPr>
            </a:p>
          </p:txBody>
        </p:sp>
        <p:sp>
          <p:nvSpPr>
            <p:cNvPr id="18" name="Oval 33"/>
            <p:cNvSpPr>
              <a:spLocks noChangeArrowheads="1"/>
            </p:cNvSpPr>
            <p:nvPr/>
          </p:nvSpPr>
          <p:spPr bwMode="auto">
            <a:xfrm>
              <a:off x="2726" y="2042"/>
              <a:ext cx="49" cy="37"/>
            </a:xfrm>
            <a:prstGeom prst="ellipse">
              <a:avLst/>
            </a:prstGeom>
            <a:grpFill/>
            <a:ln w="28575">
              <a:solidFill>
                <a:srgbClr val="00B0F0"/>
              </a:solidFill>
              <a:round/>
              <a:headEnd/>
              <a:tailEnd/>
            </a:ln>
          </p:spPr>
          <p:txBody>
            <a:bodyPr wrap="none" anchor="ctr"/>
            <a:lstStyle/>
            <a:p>
              <a:pPr algn="ctr"/>
              <a:endParaRPr lang="en-US">
                <a:solidFill>
                  <a:srgbClr val="000000"/>
                </a:solidFill>
                <a:latin typeface="Calibri" panose="020F0502020204030204" pitchFamily="34" charset="0"/>
              </a:endParaRPr>
            </a:p>
          </p:txBody>
        </p:sp>
        <p:sp>
          <p:nvSpPr>
            <p:cNvPr id="19" name="Oval 34"/>
            <p:cNvSpPr>
              <a:spLocks noChangeArrowheads="1"/>
            </p:cNvSpPr>
            <p:nvPr/>
          </p:nvSpPr>
          <p:spPr bwMode="auto">
            <a:xfrm>
              <a:off x="2872" y="2154"/>
              <a:ext cx="49" cy="37"/>
            </a:xfrm>
            <a:prstGeom prst="ellipse">
              <a:avLst/>
            </a:prstGeom>
            <a:grpFill/>
            <a:ln w="28575">
              <a:solidFill>
                <a:srgbClr val="00B0F0"/>
              </a:solidFill>
              <a:round/>
              <a:headEnd/>
              <a:tailEnd/>
            </a:ln>
          </p:spPr>
          <p:txBody>
            <a:bodyPr wrap="none" anchor="ctr"/>
            <a:lstStyle/>
            <a:p>
              <a:pPr algn="ctr"/>
              <a:endParaRPr lang="en-US">
                <a:solidFill>
                  <a:srgbClr val="000000"/>
                </a:solidFill>
                <a:latin typeface="Calibri" panose="020F0502020204030204" pitchFamily="34" charset="0"/>
              </a:endParaRPr>
            </a:p>
          </p:txBody>
        </p:sp>
        <p:sp>
          <p:nvSpPr>
            <p:cNvPr id="20" name="Oval 35"/>
            <p:cNvSpPr>
              <a:spLocks noChangeArrowheads="1"/>
            </p:cNvSpPr>
            <p:nvPr/>
          </p:nvSpPr>
          <p:spPr bwMode="auto">
            <a:xfrm>
              <a:off x="3019" y="2341"/>
              <a:ext cx="48" cy="37"/>
            </a:xfrm>
            <a:prstGeom prst="ellipse">
              <a:avLst/>
            </a:prstGeom>
            <a:grpFill/>
            <a:ln w="28575">
              <a:solidFill>
                <a:srgbClr val="00B0F0"/>
              </a:solidFill>
              <a:round/>
              <a:headEnd/>
              <a:tailEnd/>
            </a:ln>
          </p:spPr>
          <p:txBody>
            <a:bodyPr wrap="none" anchor="ctr"/>
            <a:lstStyle/>
            <a:p>
              <a:pPr algn="ctr"/>
              <a:endParaRPr lang="en-US">
                <a:solidFill>
                  <a:srgbClr val="000000"/>
                </a:solidFill>
                <a:latin typeface="Calibri" panose="020F0502020204030204" pitchFamily="34" charset="0"/>
              </a:endParaRPr>
            </a:p>
          </p:txBody>
        </p:sp>
        <p:sp>
          <p:nvSpPr>
            <p:cNvPr id="21" name="Oval 36"/>
            <p:cNvSpPr>
              <a:spLocks noChangeArrowheads="1"/>
            </p:cNvSpPr>
            <p:nvPr/>
          </p:nvSpPr>
          <p:spPr bwMode="auto">
            <a:xfrm>
              <a:off x="3165" y="2602"/>
              <a:ext cx="49" cy="38"/>
            </a:xfrm>
            <a:prstGeom prst="ellipse">
              <a:avLst/>
            </a:prstGeom>
            <a:grpFill/>
            <a:ln w="28575">
              <a:solidFill>
                <a:srgbClr val="00B0F0"/>
              </a:solidFill>
              <a:round/>
              <a:headEnd/>
              <a:tailEnd/>
            </a:ln>
          </p:spPr>
          <p:txBody>
            <a:bodyPr wrap="none" anchor="ctr"/>
            <a:lstStyle/>
            <a:p>
              <a:pPr algn="ctr"/>
              <a:endParaRPr lang="en-US">
                <a:solidFill>
                  <a:srgbClr val="000000"/>
                </a:solidFill>
                <a:latin typeface="Calibri" panose="020F0502020204030204" pitchFamily="34" charset="0"/>
              </a:endParaRPr>
            </a:p>
          </p:txBody>
        </p:sp>
        <p:sp>
          <p:nvSpPr>
            <p:cNvPr id="22" name="Oval 37"/>
            <p:cNvSpPr>
              <a:spLocks noChangeArrowheads="1"/>
            </p:cNvSpPr>
            <p:nvPr/>
          </p:nvSpPr>
          <p:spPr bwMode="auto">
            <a:xfrm>
              <a:off x="3311" y="2789"/>
              <a:ext cx="49" cy="38"/>
            </a:xfrm>
            <a:prstGeom prst="ellipse">
              <a:avLst/>
            </a:prstGeom>
            <a:grpFill/>
            <a:ln w="28575">
              <a:solidFill>
                <a:srgbClr val="00B0F0"/>
              </a:solidFill>
              <a:round/>
              <a:headEnd/>
              <a:tailEnd/>
            </a:ln>
          </p:spPr>
          <p:txBody>
            <a:bodyPr wrap="none" anchor="ctr"/>
            <a:lstStyle/>
            <a:p>
              <a:pPr algn="ctr"/>
              <a:endParaRPr lang="en-US">
                <a:solidFill>
                  <a:srgbClr val="000000"/>
                </a:solidFill>
                <a:latin typeface="Calibri" panose="020F0502020204030204" pitchFamily="34" charset="0"/>
              </a:endParaRPr>
            </a:p>
          </p:txBody>
        </p:sp>
      </p:grpSp>
      <p:sp>
        <p:nvSpPr>
          <p:cNvPr id="23" name="Line 43"/>
          <p:cNvSpPr>
            <a:spLocks noChangeShapeType="1"/>
          </p:cNvSpPr>
          <p:nvPr/>
        </p:nvSpPr>
        <p:spPr bwMode="auto">
          <a:xfrm flipV="1">
            <a:off x="5047680" y="3851948"/>
            <a:ext cx="288830" cy="288830"/>
          </a:xfrm>
          <a:prstGeom prst="line">
            <a:avLst/>
          </a:prstGeom>
          <a:noFill/>
          <a:ln w="9525">
            <a:solidFill>
              <a:schemeClr val="bg1">
                <a:lumMod val="75000"/>
              </a:schemeClr>
            </a:solidFill>
            <a:round/>
            <a:headEnd/>
            <a:tailEnd/>
          </a:ln>
        </p:spPr>
        <p:txBody>
          <a:bodyPr anchor="ctr"/>
          <a:lstStyle/>
          <a:p>
            <a:endParaRPr lang="it-IT">
              <a:solidFill>
                <a:srgbClr val="000000"/>
              </a:solidFill>
              <a:latin typeface="Calibri" panose="020F0502020204030204" pitchFamily="34" charset="0"/>
            </a:endParaRPr>
          </a:p>
        </p:txBody>
      </p:sp>
      <p:grpSp>
        <p:nvGrpSpPr>
          <p:cNvPr id="26" name="Group 56"/>
          <p:cNvGrpSpPr>
            <a:grpSpLocks/>
          </p:cNvGrpSpPr>
          <p:nvPr/>
        </p:nvGrpSpPr>
        <p:grpSpPr bwMode="auto">
          <a:xfrm>
            <a:off x="5047680" y="1873741"/>
            <a:ext cx="2695747" cy="2214364"/>
            <a:chOff x="3200400" y="2819400"/>
            <a:chExt cx="2133600" cy="1752600"/>
          </a:xfrm>
        </p:grpSpPr>
        <p:grpSp>
          <p:nvGrpSpPr>
            <p:cNvPr id="27" name="Group 43"/>
            <p:cNvGrpSpPr>
              <a:grpSpLocks/>
            </p:cNvGrpSpPr>
            <p:nvPr/>
          </p:nvGrpSpPr>
          <p:grpSpPr bwMode="auto">
            <a:xfrm>
              <a:off x="3200400" y="2819400"/>
              <a:ext cx="2133600" cy="1752600"/>
              <a:chOff x="3200400" y="2819400"/>
              <a:chExt cx="2133600" cy="1752600"/>
            </a:xfrm>
          </p:grpSpPr>
          <p:sp>
            <p:nvSpPr>
              <p:cNvPr id="29" name="Line 31"/>
              <p:cNvSpPr>
                <a:spLocks noChangeShapeType="1"/>
              </p:cNvSpPr>
              <p:nvPr/>
            </p:nvSpPr>
            <p:spPr bwMode="auto">
              <a:xfrm flipH="1" flipV="1">
                <a:off x="4343400" y="3276600"/>
                <a:ext cx="228600" cy="152400"/>
              </a:xfrm>
              <a:prstGeom prst="line">
                <a:avLst/>
              </a:prstGeom>
              <a:noFill/>
              <a:ln w="38100">
                <a:solidFill>
                  <a:srgbClr val="00B0F0"/>
                </a:solidFill>
                <a:round/>
                <a:headEnd/>
                <a:tailEnd/>
              </a:ln>
            </p:spPr>
            <p:txBody>
              <a:bodyPr anchor="ctr"/>
              <a:lstStyle/>
              <a:p>
                <a:endParaRPr lang="it-IT">
                  <a:solidFill>
                    <a:srgbClr val="000000"/>
                  </a:solidFill>
                  <a:latin typeface="Calibri" panose="020F0502020204030204" pitchFamily="34" charset="0"/>
                </a:endParaRPr>
              </a:p>
            </p:txBody>
          </p:sp>
          <p:grpSp>
            <p:nvGrpSpPr>
              <p:cNvPr id="30" name="Group 38"/>
              <p:cNvGrpSpPr>
                <a:grpSpLocks/>
              </p:cNvGrpSpPr>
              <p:nvPr/>
            </p:nvGrpSpPr>
            <p:grpSpPr bwMode="auto">
              <a:xfrm>
                <a:off x="3200400" y="2819400"/>
                <a:ext cx="2133600" cy="1752600"/>
                <a:chOff x="3200400" y="2819400"/>
                <a:chExt cx="2133600" cy="1752600"/>
              </a:xfrm>
            </p:grpSpPr>
            <p:sp>
              <p:nvSpPr>
                <p:cNvPr id="31" name="Line 25"/>
                <p:cNvSpPr>
                  <a:spLocks noChangeShapeType="1"/>
                </p:cNvSpPr>
                <p:nvPr/>
              </p:nvSpPr>
              <p:spPr bwMode="auto">
                <a:xfrm flipV="1">
                  <a:off x="3200400" y="4419600"/>
                  <a:ext cx="228600" cy="152400"/>
                </a:xfrm>
                <a:prstGeom prst="line">
                  <a:avLst/>
                </a:prstGeom>
                <a:noFill/>
                <a:ln w="38100">
                  <a:solidFill>
                    <a:srgbClr val="00B0F0"/>
                  </a:solidFill>
                  <a:round/>
                  <a:headEnd/>
                  <a:tailEnd/>
                </a:ln>
              </p:spPr>
              <p:txBody>
                <a:bodyPr anchor="ctr"/>
                <a:lstStyle/>
                <a:p>
                  <a:endParaRPr lang="it-IT">
                    <a:solidFill>
                      <a:srgbClr val="000000"/>
                    </a:solidFill>
                    <a:latin typeface="Calibri" panose="020F0502020204030204" pitchFamily="34" charset="0"/>
                  </a:endParaRPr>
                </a:p>
              </p:txBody>
            </p:sp>
            <p:sp>
              <p:nvSpPr>
                <p:cNvPr id="32" name="Line 26"/>
                <p:cNvSpPr>
                  <a:spLocks noChangeShapeType="1"/>
                </p:cNvSpPr>
                <p:nvPr/>
              </p:nvSpPr>
              <p:spPr bwMode="auto">
                <a:xfrm flipV="1">
                  <a:off x="3429000" y="3962400"/>
                  <a:ext cx="152400" cy="457200"/>
                </a:xfrm>
                <a:prstGeom prst="line">
                  <a:avLst/>
                </a:prstGeom>
                <a:noFill/>
                <a:ln w="38100">
                  <a:solidFill>
                    <a:srgbClr val="00B0F0"/>
                  </a:solidFill>
                  <a:round/>
                  <a:headEnd/>
                  <a:tailEnd/>
                </a:ln>
              </p:spPr>
              <p:txBody>
                <a:bodyPr anchor="ctr"/>
                <a:lstStyle/>
                <a:p>
                  <a:endParaRPr lang="it-IT">
                    <a:solidFill>
                      <a:srgbClr val="000000"/>
                    </a:solidFill>
                    <a:latin typeface="Calibri" panose="020F0502020204030204" pitchFamily="34" charset="0"/>
                  </a:endParaRPr>
                </a:p>
              </p:txBody>
            </p:sp>
            <p:sp>
              <p:nvSpPr>
                <p:cNvPr id="33" name="Line 27"/>
                <p:cNvSpPr>
                  <a:spLocks noChangeShapeType="1"/>
                </p:cNvSpPr>
                <p:nvPr/>
              </p:nvSpPr>
              <p:spPr bwMode="auto">
                <a:xfrm flipV="1">
                  <a:off x="3581400" y="3657600"/>
                  <a:ext cx="76200" cy="304800"/>
                </a:xfrm>
                <a:prstGeom prst="line">
                  <a:avLst/>
                </a:prstGeom>
                <a:noFill/>
                <a:ln w="38100">
                  <a:solidFill>
                    <a:srgbClr val="00B0F0"/>
                  </a:solidFill>
                  <a:round/>
                  <a:headEnd/>
                  <a:tailEnd/>
                </a:ln>
              </p:spPr>
              <p:txBody>
                <a:bodyPr anchor="ctr"/>
                <a:lstStyle/>
                <a:p>
                  <a:endParaRPr lang="it-IT">
                    <a:solidFill>
                      <a:srgbClr val="000000"/>
                    </a:solidFill>
                    <a:latin typeface="Calibri" panose="020F0502020204030204" pitchFamily="34" charset="0"/>
                  </a:endParaRPr>
                </a:p>
              </p:txBody>
            </p:sp>
            <p:sp>
              <p:nvSpPr>
                <p:cNvPr id="34" name="Line 28"/>
                <p:cNvSpPr>
                  <a:spLocks noChangeShapeType="1"/>
                </p:cNvSpPr>
                <p:nvPr/>
              </p:nvSpPr>
              <p:spPr bwMode="auto">
                <a:xfrm flipV="1">
                  <a:off x="3657600" y="3124200"/>
                  <a:ext cx="152400" cy="533400"/>
                </a:xfrm>
                <a:prstGeom prst="line">
                  <a:avLst/>
                </a:prstGeom>
                <a:noFill/>
                <a:ln w="38100">
                  <a:solidFill>
                    <a:srgbClr val="00B0F0"/>
                  </a:solidFill>
                  <a:round/>
                  <a:headEnd/>
                  <a:tailEnd/>
                </a:ln>
              </p:spPr>
              <p:txBody>
                <a:bodyPr anchor="ctr"/>
                <a:lstStyle/>
                <a:p>
                  <a:endParaRPr lang="it-IT">
                    <a:solidFill>
                      <a:srgbClr val="000000"/>
                    </a:solidFill>
                    <a:latin typeface="Calibri" panose="020F0502020204030204" pitchFamily="34" charset="0"/>
                  </a:endParaRPr>
                </a:p>
              </p:txBody>
            </p:sp>
            <p:sp>
              <p:nvSpPr>
                <p:cNvPr id="35" name="Line 29"/>
                <p:cNvSpPr>
                  <a:spLocks noChangeShapeType="1"/>
                </p:cNvSpPr>
                <p:nvPr/>
              </p:nvSpPr>
              <p:spPr bwMode="auto">
                <a:xfrm flipV="1">
                  <a:off x="3886200" y="2819400"/>
                  <a:ext cx="228600" cy="228600"/>
                </a:xfrm>
                <a:prstGeom prst="line">
                  <a:avLst/>
                </a:prstGeom>
                <a:noFill/>
                <a:ln w="38100">
                  <a:solidFill>
                    <a:srgbClr val="00B0F0"/>
                  </a:solidFill>
                  <a:round/>
                  <a:headEnd/>
                  <a:tailEnd/>
                </a:ln>
              </p:spPr>
              <p:txBody>
                <a:bodyPr anchor="ctr"/>
                <a:lstStyle/>
                <a:p>
                  <a:endParaRPr lang="it-IT">
                    <a:solidFill>
                      <a:srgbClr val="000000"/>
                    </a:solidFill>
                    <a:latin typeface="Calibri" panose="020F0502020204030204" pitchFamily="34" charset="0"/>
                  </a:endParaRPr>
                </a:p>
              </p:txBody>
            </p:sp>
            <p:sp>
              <p:nvSpPr>
                <p:cNvPr id="36" name="Line 30"/>
                <p:cNvSpPr>
                  <a:spLocks noChangeShapeType="1"/>
                </p:cNvSpPr>
                <p:nvPr/>
              </p:nvSpPr>
              <p:spPr bwMode="auto">
                <a:xfrm flipH="1" flipV="1">
                  <a:off x="4114800" y="2819400"/>
                  <a:ext cx="228600" cy="457200"/>
                </a:xfrm>
                <a:prstGeom prst="line">
                  <a:avLst/>
                </a:prstGeom>
                <a:noFill/>
                <a:ln w="38100">
                  <a:solidFill>
                    <a:srgbClr val="00B0F0"/>
                  </a:solidFill>
                  <a:round/>
                  <a:headEnd/>
                  <a:tailEnd/>
                </a:ln>
              </p:spPr>
              <p:txBody>
                <a:bodyPr anchor="ctr"/>
                <a:lstStyle/>
                <a:p>
                  <a:endParaRPr lang="it-IT">
                    <a:solidFill>
                      <a:srgbClr val="000000"/>
                    </a:solidFill>
                    <a:latin typeface="Calibri" panose="020F0502020204030204" pitchFamily="34" charset="0"/>
                  </a:endParaRPr>
                </a:p>
              </p:txBody>
            </p:sp>
            <p:sp>
              <p:nvSpPr>
                <p:cNvPr id="37" name="Line 32"/>
                <p:cNvSpPr>
                  <a:spLocks noChangeShapeType="1"/>
                </p:cNvSpPr>
                <p:nvPr/>
              </p:nvSpPr>
              <p:spPr bwMode="auto">
                <a:xfrm flipH="1" flipV="1">
                  <a:off x="4572000" y="3429000"/>
                  <a:ext cx="228600" cy="304800"/>
                </a:xfrm>
                <a:prstGeom prst="line">
                  <a:avLst/>
                </a:prstGeom>
                <a:noFill/>
                <a:ln w="38100">
                  <a:solidFill>
                    <a:srgbClr val="00B0F0"/>
                  </a:solidFill>
                  <a:round/>
                  <a:headEnd/>
                  <a:tailEnd/>
                </a:ln>
              </p:spPr>
              <p:txBody>
                <a:bodyPr anchor="ctr"/>
                <a:lstStyle/>
                <a:p>
                  <a:endParaRPr lang="it-IT">
                    <a:solidFill>
                      <a:srgbClr val="000000"/>
                    </a:solidFill>
                    <a:latin typeface="Calibri" panose="020F0502020204030204" pitchFamily="34" charset="0"/>
                  </a:endParaRPr>
                </a:p>
              </p:txBody>
            </p:sp>
            <p:sp>
              <p:nvSpPr>
                <p:cNvPr id="38" name="Line 33"/>
                <p:cNvSpPr>
                  <a:spLocks noChangeShapeType="1"/>
                </p:cNvSpPr>
                <p:nvPr/>
              </p:nvSpPr>
              <p:spPr bwMode="auto">
                <a:xfrm flipH="1" flipV="1">
                  <a:off x="4800600" y="3733800"/>
                  <a:ext cx="228600" cy="381000"/>
                </a:xfrm>
                <a:prstGeom prst="line">
                  <a:avLst/>
                </a:prstGeom>
                <a:noFill/>
                <a:ln w="38100">
                  <a:solidFill>
                    <a:srgbClr val="00B0F0"/>
                  </a:solidFill>
                  <a:round/>
                  <a:headEnd/>
                  <a:tailEnd/>
                </a:ln>
              </p:spPr>
              <p:txBody>
                <a:bodyPr anchor="ctr"/>
                <a:lstStyle/>
                <a:p>
                  <a:endParaRPr lang="it-IT">
                    <a:solidFill>
                      <a:srgbClr val="000000"/>
                    </a:solidFill>
                    <a:latin typeface="Calibri" panose="020F0502020204030204" pitchFamily="34" charset="0"/>
                  </a:endParaRPr>
                </a:p>
              </p:txBody>
            </p:sp>
            <p:sp>
              <p:nvSpPr>
                <p:cNvPr id="39" name="Line 34"/>
                <p:cNvSpPr>
                  <a:spLocks noChangeShapeType="1"/>
                </p:cNvSpPr>
                <p:nvPr/>
              </p:nvSpPr>
              <p:spPr bwMode="auto">
                <a:xfrm flipH="1" flipV="1">
                  <a:off x="5029200" y="4114800"/>
                  <a:ext cx="304800" cy="381000"/>
                </a:xfrm>
                <a:prstGeom prst="line">
                  <a:avLst/>
                </a:prstGeom>
                <a:noFill/>
                <a:ln w="38100">
                  <a:solidFill>
                    <a:srgbClr val="00B0F0"/>
                  </a:solidFill>
                  <a:round/>
                  <a:headEnd/>
                  <a:tailEnd/>
                </a:ln>
              </p:spPr>
              <p:txBody>
                <a:bodyPr anchor="ctr"/>
                <a:lstStyle/>
                <a:p>
                  <a:endParaRPr lang="it-IT">
                    <a:solidFill>
                      <a:srgbClr val="000000"/>
                    </a:solidFill>
                    <a:latin typeface="Calibri" panose="020F0502020204030204" pitchFamily="34" charset="0"/>
                  </a:endParaRPr>
                </a:p>
              </p:txBody>
            </p:sp>
          </p:grpSp>
        </p:grpSp>
        <p:sp>
          <p:nvSpPr>
            <p:cNvPr id="28" name="Line 37"/>
            <p:cNvSpPr>
              <a:spLocks noChangeShapeType="1"/>
            </p:cNvSpPr>
            <p:nvPr/>
          </p:nvSpPr>
          <p:spPr bwMode="auto">
            <a:xfrm flipV="1">
              <a:off x="3810000" y="3048000"/>
              <a:ext cx="76200" cy="76200"/>
            </a:xfrm>
            <a:prstGeom prst="line">
              <a:avLst/>
            </a:prstGeom>
            <a:noFill/>
            <a:ln w="38100">
              <a:solidFill>
                <a:srgbClr val="00B0F0"/>
              </a:solidFill>
              <a:round/>
              <a:headEnd/>
              <a:tailEnd/>
            </a:ln>
          </p:spPr>
          <p:txBody>
            <a:bodyPr anchor="ctr"/>
            <a:lstStyle/>
            <a:p>
              <a:endParaRPr lang="it-IT">
                <a:solidFill>
                  <a:srgbClr val="000000"/>
                </a:solidFill>
                <a:latin typeface="Calibri" panose="020F0502020204030204" pitchFamily="34" charset="0"/>
              </a:endParaRPr>
            </a:p>
          </p:txBody>
        </p:sp>
      </p:grpSp>
      <p:sp>
        <p:nvSpPr>
          <p:cNvPr id="40" name="Rectangle 4"/>
          <p:cNvSpPr txBox="1">
            <a:spLocks noChangeArrowheads="1"/>
          </p:cNvSpPr>
          <p:nvPr/>
        </p:nvSpPr>
        <p:spPr bwMode="auto">
          <a:xfrm>
            <a:off x="1554276" y="4664628"/>
            <a:ext cx="9263702" cy="831870"/>
          </a:xfrm>
          <a:prstGeom prst="rect">
            <a:avLst/>
          </a:prstGeom>
          <a:noFill/>
          <a:ln w="9525">
            <a:noFill/>
            <a:miter lim="800000"/>
            <a:headEnd/>
            <a:tailEnd/>
          </a:ln>
        </p:spPr>
        <p:txBody>
          <a:bodyPr/>
          <a:lstStyle/>
          <a:p>
            <a:pPr marL="274638" indent="-247650" algn="just">
              <a:spcBef>
                <a:spcPct val="20000"/>
              </a:spcBef>
              <a:buFont typeface="Wingdings" pitchFamily="2" charset="2"/>
              <a:buChar char="§"/>
              <a:defRPr/>
            </a:pPr>
            <a:r>
              <a:rPr lang="en-GB" sz="2000" kern="0" dirty="0">
                <a:latin typeface="Calibri" panose="020F0502020204030204" pitchFamily="34" charset="0"/>
              </a:rPr>
              <a:t>Il </a:t>
            </a:r>
            <a:r>
              <a:rPr lang="en-GB" sz="2000" kern="0" dirty="0" err="1">
                <a:latin typeface="Calibri" panose="020F0502020204030204" pitchFamily="34" charset="0"/>
              </a:rPr>
              <a:t>campionamento</a:t>
            </a:r>
            <a:r>
              <a:rPr lang="en-GB" sz="2000" kern="0" dirty="0">
                <a:latin typeface="Calibri" panose="020F0502020204030204" pitchFamily="34" charset="0"/>
              </a:rPr>
              <a:t> a </a:t>
            </a:r>
            <a:r>
              <a:rPr lang="en-GB" sz="2000" kern="0" dirty="0">
                <a:solidFill>
                  <a:srgbClr val="FF0000"/>
                </a:solidFill>
                <a:latin typeface="Calibri" panose="020F0502020204030204" pitchFamily="34" charset="0"/>
              </a:rPr>
              <a:t>1000Hz</a:t>
            </a:r>
            <a:r>
              <a:rPr lang="en-GB" sz="2000" kern="0" dirty="0">
                <a:latin typeface="Calibri" panose="020F0502020204030204" pitchFamily="34" charset="0"/>
              </a:rPr>
              <a:t> </a:t>
            </a:r>
            <a:r>
              <a:rPr lang="en-GB" sz="2000" kern="0" dirty="0" err="1">
                <a:latin typeface="Calibri" panose="020F0502020204030204" pitchFamily="34" charset="0"/>
              </a:rPr>
              <a:t>permette</a:t>
            </a:r>
            <a:r>
              <a:rPr lang="en-GB" sz="2000" kern="0" dirty="0">
                <a:latin typeface="Calibri" panose="020F0502020204030204" pitchFamily="34" charset="0"/>
              </a:rPr>
              <a:t> di </a:t>
            </a:r>
            <a:r>
              <a:rPr lang="en-GB" sz="2000" kern="0" dirty="0" err="1">
                <a:latin typeface="Calibri" panose="020F0502020204030204" pitchFamily="34" charset="0"/>
              </a:rPr>
              <a:t>individuare</a:t>
            </a:r>
            <a:r>
              <a:rPr lang="en-GB" sz="2000" kern="0" dirty="0">
                <a:latin typeface="Calibri" panose="020F0502020204030204" pitchFamily="34" charset="0"/>
              </a:rPr>
              <a:t> </a:t>
            </a:r>
            <a:r>
              <a:rPr lang="en-GB" sz="2000" kern="0" dirty="0" err="1">
                <a:latin typeface="Calibri" panose="020F0502020204030204" pitchFamily="34" charset="0"/>
              </a:rPr>
              <a:t>perfettamente</a:t>
            </a:r>
            <a:r>
              <a:rPr lang="en-GB" sz="2000" kern="0" dirty="0">
                <a:latin typeface="Calibri" panose="020F0502020204030204" pitchFamily="34" charset="0"/>
              </a:rPr>
              <a:t> </a:t>
            </a:r>
            <a:r>
              <a:rPr lang="en-GB" sz="2000" kern="0" dirty="0" err="1">
                <a:latin typeface="Calibri" panose="020F0502020204030204" pitchFamily="34" charset="0"/>
              </a:rPr>
              <a:t>i</a:t>
            </a:r>
            <a:r>
              <a:rPr lang="en-GB" sz="2000" kern="0" dirty="0">
                <a:latin typeface="Calibri" panose="020F0502020204030204" pitchFamily="34" charset="0"/>
              </a:rPr>
              <a:t> </a:t>
            </a:r>
            <a:r>
              <a:rPr lang="en-GB" sz="2000" kern="0" dirty="0" err="1">
                <a:latin typeface="Calibri" panose="020F0502020204030204" pitchFamily="34" charset="0"/>
              </a:rPr>
              <a:t>punti</a:t>
            </a:r>
            <a:r>
              <a:rPr lang="en-GB" sz="2000" kern="0" dirty="0">
                <a:latin typeface="Calibri" panose="020F0502020204030204" pitchFamily="34" charset="0"/>
              </a:rPr>
              <a:t> </a:t>
            </a:r>
            <a:r>
              <a:rPr lang="en-GB" sz="2000" kern="0" dirty="0" err="1">
                <a:latin typeface="Calibri" panose="020F0502020204030204" pitchFamily="34" charset="0"/>
              </a:rPr>
              <a:t>critici</a:t>
            </a:r>
            <a:r>
              <a:rPr lang="en-GB" sz="2000" kern="0" dirty="0">
                <a:latin typeface="Calibri" panose="020F0502020204030204" pitchFamily="34" charset="0"/>
              </a:rPr>
              <a:t> </a:t>
            </a:r>
            <a:r>
              <a:rPr lang="en-GB" sz="2000" kern="0" dirty="0" err="1">
                <a:latin typeface="Calibri" panose="020F0502020204030204" pitchFamily="34" charset="0"/>
              </a:rPr>
              <a:t>della</a:t>
            </a:r>
            <a:r>
              <a:rPr lang="en-GB" sz="2000" kern="0" dirty="0">
                <a:latin typeface="Calibri" panose="020F0502020204030204" pitchFamily="34" charset="0"/>
              </a:rPr>
              <a:t> </a:t>
            </a:r>
            <a:r>
              <a:rPr lang="en-GB" sz="2000" kern="0" dirty="0" err="1">
                <a:latin typeface="Calibri" panose="020F0502020204030204" pitchFamily="34" charset="0"/>
              </a:rPr>
              <a:t>curva</a:t>
            </a:r>
            <a:r>
              <a:rPr lang="en-GB" sz="2000" kern="0" dirty="0">
                <a:latin typeface="Calibri" panose="020F0502020204030204" pitchFamily="34" charset="0"/>
              </a:rPr>
              <a:t> </a:t>
            </a:r>
            <a:r>
              <a:rPr lang="en-GB" sz="2000" kern="0" dirty="0" err="1">
                <a:latin typeface="Calibri" panose="020F0502020204030204" pitchFamily="34" charset="0"/>
              </a:rPr>
              <a:t>anche</a:t>
            </a:r>
            <a:r>
              <a:rPr lang="en-GB" sz="2000" kern="0" dirty="0">
                <a:latin typeface="Calibri" panose="020F0502020204030204" pitchFamily="34" charset="0"/>
              </a:rPr>
              <a:t> </a:t>
            </a:r>
            <a:r>
              <a:rPr lang="en-GB" sz="2000" kern="0" dirty="0" err="1">
                <a:latin typeface="Calibri" panose="020F0502020204030204" pitchFamily="34" charset="0"/>
              </a:rPr>
              <a:t>i</a:t>
            </a:r>
            <a:r>
              <a:rPr lang="it-IT" sz="2000" dirty="0">
                <a:latin typeface="Calibri" panose="020F0502020204030204" pitchFamily="34" charset="0"/>
              </a:rPr>
              <a:t>n pazienti patologici ed instabili.</a:t>
            </a:r>
            <a:endParaRPr lang="en-GB" sz="2000" kern="0" dirty="0">
              <a:latin typeface="Calibri" panose="020F0502020204030204" pitchFamily="34" charset="0"/>
            </a:endParaRPr>
          </a:p>
        </p:txBody>
      </p:sp>
      <p:sp>
        <p:nvSpPr>
          <p:cNvPr id="41" name="Rectangle 4"/>
          <p:cNvSpPr txBox="1">
            <a:spLocks noChangeArrowheads="1"/>
          </p:cNvSpPr>
          <p:nvPr/>
        </p:nvSpPr>
        <p:spPr bwMode="auto">
          <a:xfrm>
            <a:off x="1554276" y="5643125"/>
            <a:ext cx="10218624" cy="864096"/>
          </a:xfrm>
          <a:prstGeom prst="rect">
            <a:avLst/>
          </a:prstGeom>
          <a:noFill/>
          <a:ln w="9525">
            <a:noFill/>
            <a:miter lim="800000"/>
            <a:headEnd/>
            <a:tailEnd/>
          </a:ln>
        </p:spPr>
        <p:txBody>
          <a:bodyPr/>
          <a:lstStyle/>
          <a:p>
            <a:pPr marL="274638" indent="-247650">
              <a:spcBef>
                <a:spcPct val="20000"/>
              </a:spcBef>
              <a:buFont typeface="Wingdings" pitchFamily="2" charset="2"/>
              <a:buChar char="§"/>
              <a:defRPr/>
            </a:pPr>
            <a:r>
              <a:rPr lang="en-GB" sz="2000" kern="0" dirty="0">
                <a:latin typeface="Calibri" panose="020F0502020204030204" pitchFamily="34" charset="0"/>
              </a:rPr>
              <a:t>La forma </a:t>
            </a:r>
            <a:r>
              <a:rPr lang="en-GB" sz="2000" kern="0" dirty="0" err="1">
                <a:latin typeface="Calibri" panose="020F0502020204030204" pitchFamily="34" charset="0"/>
              </a:rPr>
              <a:t>d’onda</a:t>
            </a:r>
            <a:r>
              <a:rPr lang="en-GB" sz="2000" kern="0" dirty="0">
                <a:latin typeface="Calibri" panose="020F0502020204030204" pitchFamily="34" charset="0"/>
              </a:rPr>
              <a:t>, </a:t>
            </a:r>
            <a:r>
              <a:rPr lang="en-GB" sz="2000" kern="0" dirty="0" err="1">
                <a:latin typeface="Calibri" panose="020F0502020204030204" pitchFamily="34" charset="0"/>
              </a:rPr>
              <a:t>l’ampiezza</a:t>
            </a:r>
            <a:r>
              <a:rPr lang="en-GB" sz="2000" kern="0" dirty="0">
                <a:latin typeface="Calibri" panose="020F0502020204030204" pitchFamily="34" charset="0"/>
              </a:rPr>
              <a:t> e le </a:t>
            </a:r>
            <a:r>
              <a:rPr lang="en-GB" sz="2000" kern="0" dirty="0" err="1">
                <a:latin typeface="Calibri" panose="020F0502020204030204" pitchFamily="34" charset="0"/>
              </a:rPr>
              <a:t>latenze</a:t>
            </a:r>
            <a:r>
              <a:rPr lang="en-GB" sz="2000" kern="0" dirty="0">
                <a:latin typeface="Calibri" panose="020F0502020204030204" pitchFamily="34" charset="0"/>
              </a:rPr>
              <a:t> </a:t>
            </a:r>
            <a:r>
              <a:rPr lang="en-GB" sz="2000" kern="0" dirty="0" err="1">
                <a:latin typeface="Calibri" panose="020F0502020204030204" pitchFamily="34" charset="0"/>
              </a:rPr>
              <a:t>della</a:t>
            </a:r>
            <a:r>
              <a:rPr lang="en-GB" sz="2000" kern="0" dirty="0">
                <a:latin typeface="Calibri" panose="020F0502020204030204" pitchFamily="34" charset="0"/>
              </a:rPr>
              <a:t> </a:t>
            </a:r>
            <a:r>
              <a:rPr lang="en-GB" sz="2000" kern="0" dirty="0" err="1">
                <a:latin typeface="Calibri" panose="020F0502020204030204" pitchFamily="34" charset="0"/>
              </a:rPr>
              <a:t>curva</a:t>
            </a:r>
            <a:r>
              <a:rPr lang="en-GB" sz="2000" kern="0" dirty="0">
                <a:latin typeface="Calibri" panose="020F0502020204030204" pitchFamily="34" charset="0"/>
              </a:rPr>
              <a:t> </a:t>
            </a:r>
            <a:r>
              <a:rPr lang="en-GB" sz="2000" kern="0" dirty="0" err="1">
                <a:latin typeface="Calibri" panose="020F0502020204030204" pitchFamily="34" charset="0"/>
              </a:rPr>
              <a:t>pressoria</a:t>
            </a:r>
            <a:r>
              <a:rPr lang="en-GB" sz="2000" kern="0" dirty="0">
                <a:latin typeface="Calibri" panose="020F0502020204030204" pitchFamily="34" charset="0"/>
              </a:rPr>
              <a:t> </a:t>
            </a:r>
            <a:r>
              <a:rPr lang="en-GB" sz="2000" kern="0" dirty="0" err="1">
                <a:latin typeface="Calibri" panose="020F0502020204030204" pitchFamily="34" charset="0"/>
              </a:rPr>
              <a:t>possono</a:t>
            </a:r>
            <a:r>
              <a:rPr lang="en-GB" sz="2000" kern="0" dirty="0">
                <a:latin typeface="Calibri" panose="020F0502020204030204" pitchFamily="34" charset="0"/>
              </a:rPr>
              <a:t> dire </a:t>
            </a:r>
            <a:r>
              <a:rPr lang="en-GB" sz="2000" kern="0" dirty="0" err="1">
                <a:latin typeface="Calibri" panose="020F0502020204030204" pitchFamily="34" charset="0"/>
              </a:rPr>
              <a:t>molto</a:t>
            </a:r>
            <a:r>
              <a:rPr lang="en-GB" sz="2000" kern="0" dirty="0">
                <a:latin typeface="Calibri" panose="020F0502020204030204" pitchFamily="34" charset="0"/>
              </a:rPr>
              <a:t>!</a:t>
            </a:r>
          </a:p>
          <a:p>
            <a:pPr marL="274638" indent="-1588">
              <a:spcBef>
                <a:spcPct val="20000"/>
              </a:spcBef>
              <a:defRPr/>
            </a:pPr>
            <a:r>
              <a:rPr lang="en-GB" sz="2000" kern="0" dirty="0" err="1">
                <a:latin typeface="Calibri" panose="020F0502020204030204" pitchFamily="34" charset="0"/>
              </a:rPr>
              <a:t>MostCare</a:t>
            </a:r>
            <a:r>
              <a:rPr lang="en-GB" sz="2000" kern="0" dirty="0">
                <a:latin typeface="Calibri" panose="020F0502020204030204" pitchFamily="34" charset="0"/>
              </a:rPr>
              <a:t> </a:t>
            </a:r>
            <a:r>
              <a:rPr lang="en-GB" sz="2000" kern="0" dirty="0" err="1">
                <a:latin typeface="Calibri" panose="020F0502020204030204" pitchFamily="34" charset="0"/>
              </a:rPr>
              <a:t>esegue</a:t>
            </a:r>
            <a:r>
              <a:rPr lang="en-GB" sz="2000" kern="0" dirty="0">
                <a:latin typeface="Calibri" panose="020F0502020204030204" pitchFamily="34" charset="0"/>
              </a:rPr>
              <a:t> </a:t>
            </a:r>
            <a:r>
              <a:rPr lang="en-GB" sz="2000" kern="0" dirty="0" err="1">
                <a:latin typeface="Calibri" panose="020F0502020204030204" pitchFamily="34" charset="0"/>
              </a:rPr>
              <a:t>un’analisi</a:t>
            </a:r>
            <a:r>
              <a:rPr lang="en-GB" sz="2000" kern="0" dirty="0">
                <a:latin typeface="Calibri" panose="020F0502020204030204" pitchFamily="34" charset="0"/>
              </a:rPr>
              <a:t> </a:t>
            </a:r>
            <a:r>
              <a:rPr lang="en-GB" sz="2000" kern="0" dirty="0" err="1">
                <a:solidFill>
                  <a:srgbClr val="E1AD00"/>
                </a:solidFill>
                <a:latin typeface="Calibri" panose="020F0502020204030204" pitchFamily="34" charset="0"/>
              </a:rPr>
              <a:t>battito-battito</a:t>
            </a:r>
            <a:r>
              <a:rPr lang="en-GB" sz="2000" kern="0" dirty="0">
                <a:latin typeface="Calibri" panose="020F0502020204030204" pitchFamily="34" charset="0"/>
              </a:rPr>
              <a:t> </a:t>
            </a:r>
            <a:r>
              <a:rPr lang="en-GB" sz="2000" kern="0" dirty="0" err="1">
                <a:latin typeface="Calibri" panose="020F0502020204030204" pitchFamily="34" charset="0"/>
              </a:rPr>
              <a:t>della</a:t>
            </a:r>
            <a:r>
              <a:rPr lang="en-GB" sz="2000" kern="0" dirty="0">
                <a:latin typeface="Calibri" panose="020F0502020204030204" pitchFamily="34" charset="0"/>
              </a:rPr>
              <a:t> </a:t>
            </a:r>
            <a:r>
              <a:rPr lang="en-GB" sz="2000" kern="0" dirty="0" err="1">
                <a:latin typeface="Calibri" panose="020F0502020204030204" pitchFamily="34" charset="0"/>
              </a:rPr>
              <a:t>morfologia</a:t>
            </a:r>
            <a:r>
              <a:rPr lang="en-GB" sz="2000" kern="0" dirty="0">
                <a:latin typeface="Calibri" panose="020F0502020204030204" pitchFamily="34" charset="0"/>
              </a:rPr>
              <a:t> </a:t>
            </a:r>
            <a:r>
              <a:rPr lang="en-GB" sz="2000" kern="0" dirty="0" err="1">
                <a:latin typeface="Calibri" panose="020F0502020204030204" pitchFamily="34" charset="0"/>
              </a:rPr>
              <a:t>dell’onda</a:t>
            </a:r>
            <a:endParaRPr lang="en-GB" sz="2000" kern="0" dirty="0">
              <a:latin typeface="Calibri" panose="020F0502020204030204" pitchFamily="34" charset="0"/>
            </a:endParaRPr>
          </a:p>
        </p:txBody>
      </p:sp>
      <p:cxnSp>
        <p:nvCxnSpPr>
          <p:cNvPr id="42" name="Straight Connector 41"/>
          <p:cNvCxnSpPr>
            <a:cxnSpLocks noChangeShapeType="1"/>
          </p:cNvCxnSpPr>
          <p:nvPr/>
        </p:nvCxnSpPr>
        <p:spPr bwMode="auto">
          <a:xfrm flipH="1" flipV="1">
            <a:off x="6660775" y="2824256"/>
            <a:ext cx="44764" cy="1537198"/>
          </a:xfrm>
          <a:prstGeom prst="line">
            <a:avLst/>
          </a:prstGeom>
          <a:noFill/>
          <a:ln w="38100" algn="ctr">
            <a:solidFill>
              <a:srgbClr val="33CC33"/>
            </a:solidFill>
            <a:round/>
            <a:headEnd/>
            <a:tailEnd/>
          </a:ln>
        </p:spPr>
      </p:cxnSp>
      <p:sp>
        <p:nvSpPr>
          <p:cNvPr id="43" name="CasellaDiTesto 42"/>
          <p:cNvSpPr txBox="1"/>
          <p:nvPr/>
        </p:nvSpPr>
        <p:spPr>
          <a:xfrm>
            <a:off x="7398362" y="1920997"/>
            <a:ext cx="1075866" cy="307777"/>
          </a:xfrm>
          <a:prstGeom prst="rect">
            <a:avLst/>
          </a:prstGeom>
          <a:noFill/>
        </p:spPr>
        <p:txBody>
          <a:bodyPr wrap="square" rtlCol="0">
            <a:spAutoFit/>
          </a:bodyPr>
          <a:lstStyle/>
          <a:p>
            <a:r>
              <a:rPr lang="it-IT" sz="1400" b="1" dirty="0">
                <a:ln w="0"/>
                <a:solidFill>
                  <a:srgbClr val="C00000"/>
                </a:solidFill>
                <a:effectLst>
                  <a:outerShdw blurRad="38100" dist="25400" dir="5400000" algn="ctr" rotWithShape="0">
                    <a:srgbClr val="6E747A">
                      <a:alpha val="43000"/>
                    </a:srgbClr>
                  </a:outerShdw>
                </a:effectLst>
                <a:latin typeface="Calibri" panose="020F0502020204030204" pitchFamily="34" charset="0"/>
              </a:rPr>
              <a:t>1000 Hz</a:t>
            </a:r>
          </a:p>
        </p:txBody>
      </p:sp>
      <p:sp>
        <p:nvSpPr>
          <p:cNvPr id="44" name="Rettangolo 43"/>
          <p:cNvSpPr/>
          <p:nvPr/>
        </p:nvSpPr>
        <p:spPr>
          <a:xfrm>
            <a:off x="9155602" y="2643954"/>
            <a:ext cx="2715399" cy="1015663"/>
          </a:xfrm>
          <a:prstGeom prst="rect">
            <a:avLst/>
          </a:prstGeom>
        </p:spPr>
        <p:txBody>
          <a:bodyPr wrap="square">
            <a:spAutoFit/>
          </a:bodyPr>
          <a:lstStyle/>
          <a:p>
            <a:pPr marL="274638" indent="-247650">
              <a:spcBef>
                <a:spcPts val="1200"/>
              </a:spcBef>
              <a:buFont typeface="Wingdings" pitchFamily="2" charset="2"/>
              <a:buChar char="§"/>
              <a:defRPr/>
            </a:pPr>
            <a:r>
              <a:rPr lang="en-GB" sz="2000" kern="0" dirty="0" err="1">
                <a:latin typeface="Calibri" panose="020F0502020204030204" pitchFamily="34" charset="0"/>
              </a:rPr>
              <a:t>MostCare</a:t>
            </a:r>
            <a:r>
              <a:rPr lang="en-GB" sz="2000" kern="0" dirty="0">
                <a:latin typeface="Calibri" panose="020F0502020204030204" pitchFamily="34" charset="0"/>
              </a:rPr>
              <a:t> </a:t>
            </a:r>
            <a:r>
              <a:rPr lang="en-GB" sz="2000" kern="0" dirty="0" err="1">
                <a:latin typeface="Calibri" panose="020F0502020204030204" pitchFamily="34" charset="0"/>
              </a:rPr>
              <a:t>individua</a:t>
            </a:r>
            <a:r>
              <a:rPr lang="en-GB" sz="2000" kern="0" dirty="0">
                <a:latin typeface="Calibri" panose="020F0502020204030204" pitchFamily="34" charset="0"/>
              </a:rPr>
              <a:t> e </a:t>
            </a:r>
            <a:r>
              <a:rPr lang="en-GB" sz="2000" kern="0" dirty="0" err="1">
                <a:latin typeface="Calibri" panose="020F0502020204030204" pitchFamily="34" charset="0"/>
              </a:rPr>
              <a:t>visualizza</a:t>
            </a:r>
            <a:r>
              <a:rPr lang="en-GB" sz="2000" kern="0" dirty="0">
                <a:latin typeface="Calibri" panose="020F0502020204030204" pitchFamily="34" charset="0"/>
              </a:rPr>
              <a:t> real time </a:t>
            </a:r>
            <a:r>
              <a:rPr lang="en-GB" sz="2000" kern="0" dirty="0" err="1">
                <a:latin typeface="Calibri" panose="020F0502020204030204" pitchFamily="34" charset="0"/>
              </a:rPr>
              <a:t>il</a:t>
            </a:r>
            <a:r>
              <a:rPr lang="en-GB" sz="2000" kern="0" dirty="0">
                <a:latin typeface="Calibri" panose="020F0502020204030204" pitchFamily="34" charset="0"/>
              </a:rPr>
              <a:t> </a:t>
            </a:r>
            <a:r>
              <a:rPr lang="en-GB" sz="2000" kern="0" dirty="0" err="1">
                <a:latin typeface="Calibri" panose="020F0502020204030204" pitchFamily="34" charset="0"/>
              </a:rPr>
              <a:t>punto</a:t>
            </a:r>
            <a:r>
              <a:rPr lang="en-GB" sz="2000" kern="0" dirty="0">
                <a:latin typeface="Calibri" panose="020F0502020204030204" pitchFamily="34" charset="0"/>
              </a:rPr>
              <a:t> di </a:t>
            </a:r>
            <a:r>
              <a:rPr lang="en-GB" sz="2000" kern="0" dirty="0" err="1">
                <a:solidFill>
                  <a:srgbClr val="00CC00"/>
                </a:solidFill>
                <a:latin typeface="Calibri" panose="020F0502020204030204" pitchFamily="34" charset="0"/>
              </a:rPr>
              <a:t>dicrota</a:t>
            </a:r>
            <a:endParaRPr lang="en-GB" sz="2000" kern="0" dirty="0">
              <a:latin typeface="Calibri" panose="020F0502020204030204" pitchFamily="34" charset="0"/>
            </a:endParaRPr>
          </a:p>
        </p:txBody>
      </p:sp>
      <p:sp>
        <p:nvSpPr>
          <p:cNvPr id="45" name="CasellaDiTesto 44"/>
          <p:cNvSpPr txBox="1"/>
          <p:nvPr/>
        </p:nvSpPr>
        <p:spPr>
          <a:xfrm>
            <a:off x="7523933" y="2164383"/>
            <a:ext cx="950295" cy="307777"/>
          </a:xfrm>
          <a:prstGeom prst="rect">
            <a:avLst/>
          </a:prstGeom>
          <a:noFill/>
        </p:spPr>
        <p:txBody>
          <a:bodyPr wrap="square" rtlCol="0">
            <a:spAutoFit/>
          </a:bodyPr>
          <a:lstStyle/>
          <a:p>
            <a:r>
              <a:rPr lang="it-IT" sz="1400" b="1" dirty="0">
                <a:ln w="0"/>
                <a:solidFill>
                  <a:srgbClr val="00B0F0"/>
                </a:solidFill>
                <a:effectLst>
                  <a:outerShdw blurRad="38100" dist="25400" dir="5400000" algn="ctr" rotWithShape="0">
                    <a:srgbClr val="6E747A">
                      <a:alpha val="43000"/>
                    </a:srgbClr>
                  </a:outerShdw>
                </a:effectLst>
                <a:latin typeface="Calibri" panose="020F0502020204030204" pitchFamily="34" charset="0"/>
              </a:rPr>
              <a:t>100 Hz</a:t>
            </a:r>
          </a:p>
        </p:txBody>
      </p:sp>
    </p:spTree>
    <p:extLst>
      <p:ext uri="{BB962C8B-B14F-4D97-AF65-F5344CB8AC3E}">
        <p14:creationId xmlns:p14="http://schemas.microsoft.com/office/powerpoint/2010/main" val="262078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20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par>
                          <p:cTn id="20" fill="hold">
                            <p:stCondLst>
                              <p:cond delay="500"/>
                            </p:stCondLst>
                            <p:childTnLst>
                              <p:par>
                                <p:cTn id="21" presetID="1" presetClass="exit" presetSubtype="0" fill="hold" grpId="1" nodeType="afterEffect">
                                  <p:stCondLst>
                                    <p:cond delay="0"/>
                                  </p:stCondLst>
                                  <p:childTnLst>
                                    <p:set>
                                      <p:cBhvr>
                                        <p:cTn id="22" dur="1" fill="hold">
                                          <p:stCondLst>
                                            <p:cond delay="0"/>
                                          </p:stCondLst>
                                        </p:cTn>
                                        <p:tgtEl>
                                          <p:spTgt spid="45"/>
                                        </p:tgtEl>
                                        <p:attrNameLst>
                                          <p:attrName>style.visibility</p:attrName>
                                        </p:attrNameLst>
                                      </p:cBhvr>
                                      <p:to>
                                        <p:strVal val="hidden"/>
                                      </p:to>
                                    </p:se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10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childTnLst>
                          </p:cTn>
                        </p:par>
                        <p:par>
                          <p:cTn id="30" fill="hold">
                            <p:stCondLst>
                              <p:cond delay="1500"/>
                            </p:stCondLst>
                            <p:childTnLst>
                              <p:par>
                                <p:cTn id="31" presetID="22" presetClass="entr" presetSubtype="1" fill="hold" nodeType="afterEffect">
                                  <p:stCondLst>
                                    <p:cond delay="0"/>
                                  </p:stCondLst>
                                  <p:childTnLst>
                                    <p:set>
                                      <p:cBhvr>
                                        <p:cTn id="32" dur="1" fill="hold">
                                          <p:stCondLst>
                                            <p:cond delay="0"/>
                                          </p:stCondLst>
                                        </p:cTn>
                                        <p:tgtEl>
                                          <p:spTgt spid="40">
                                            <p:txEl>
                                              <p:pRg st="0" end="0"/>
                                            </p:txEl>
                                          </p:spTgt>
                                        </p:tgtEl>
                                        <p:attrNameLst>
                                          <p:attrName>style.visibility</p:attrName>
                                        </p:attrNameLst>
                                      </p:cBhvr>
                                      <p:to>
                                        <p:strVal val="visible"/>
                                      </p:to>
                                    </p:set>
                                    <p:animEffect transition="in" filter="wipe(up)">
                                      <p:cBhvr>
                                        <p:cTn id="33" dur="500"/>
                                        <p:tgtEl>
                                          <p:spTgt spid="4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up)">
                                      <p:cBhvr>
                                        <p:cTn id="38" dur="500"/>
                                        <p:tgtEl>
                                          <p:spTgt spid="42"/>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up)">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1" grpId="0"/>
      <p:bldP spid="43" grpId="0"/>
      <p:bldP spid="44" grpId="0"/>
      <p:bldP spid="45" grpId="0"/>
      <p:bldP spid="45" grpId="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Titolo 1"/>
          <p:cNvSpPr>
            <a:spLocks noGrp="1"/>
          </p:cNvSpPr>
          <p:nvPr>
            <p:ph type="title"/>
          </p:nvPr>
        </p:nvSpPr>
        <p:spPr>
          <a:xfrm>
            <a:off x="1006031" y="464364"/>
            <a:ext cx="10515600" cy="1325563"/>
          </a:xfrm>
        </p:spPr>
        <p:txBody>
          <a:bodyPr/>
          <a:lstStyle/>
          <a:p>
            <a:r>
              <a:rPr lang="it-IT" dirty="0">
                <a:latin typeface="Calibri" panose="020F0502020204030204" pitchFamily="34" charset="0"/>
              </a:rPr>
              <a:t>PRAM</a:t>
            </a:r>
          </a:p>
        </p:txBody>
      </p:sp>
      <p:grpSp>
        <p:nvGrpSpPr>
          <p:cNvPr id="23" name="Gruppo 22"/>
          <p:cNvGrpSpPr/>
          <p:nvPr/>
        </p:nvGrpSpPr>
        <p:grpSpPr>
          <a:xfrm>
            <a:off x="9546163" y="294894"/>
            <a:ext cx="2226737" cy="1288281"/>
            <a:chOff x="9546163" y="294894"/>
            <a:chExt cx="2226737" cy="1288281"/>
          </a:xfrm>
        </p:grpSpPr>
        <p:sp>
          <p:nvSpPr>
            <p:cNvPr id="24" name="CasellaDiTesto 23"/>
            <p:cNvSpPr txBox="1"/>
            <p:nvPr/>
          </p:nvSpPr>
          <p:spPr>
            <a:xfrm>
              <a:off x="9546163" y="294894"/>
              <a:ext cx="1271815" cy="307777"/>
            </a:xfrm>
            <a:prstGeom prst="rect">
              <a:avLst/>
            </a:prstGeom>
            <a:noFill/>
          </p:spPr>
          <p:txBody>
            <a:bodyPr wrap="square" rtlCol="0">
              <a:spAutoFit/>
            </a:bodyPr>
            <a:lstStyle/>
            <a:p>
              <a:r>
                <a:rPr lang="it-IT" sz="1400" b="1" dirty="0">
                  <a:solidFill>
                    <a:srgbClr val="000000"/>
                  </a:solidFill>
                  <a:latin typeface="Calibri" panose="020F0502020204030204" pitchFamily="34" charset="0"/>
                </a:rPr>
                <a:t>SM. Romano</a:t>
              </a:r>
            </a:p>
          </p:txBody>
        </p:sp>
        <p:pic>
          <p:nvPicPr>
            <p:cNvPr id="25" name="Immagine 24"/>
            <p:cNvPicPr>
              <a:picLocks noChangeAspect="1"/>
            </p:cNvPicPr>
            <p:nvPr/>
          </p:nvPicPr>
          <p:blipFill rotWithShape="1">
            <a:blip r:embed="rId3" cstate="print"/>
            <a:srcRect t="2168" b="2441"/>
            <a:stretch/>
          </p:blipFill>
          <p:spPr>
            <a:xfrm>
              <a:off x="10817978" y="307900"/>
              <a:ext cx="954922" cy="1275275"/>
            </a:xfrm>
            <a:prstGeom prst="rect">
              <a:avLst/>
            </a:prstGeom>
            <a:ln>
              <a:noFill/>
            </a:ln>
            <a:effectLst>
              <a:outerShdw blurRad="292100" dist="139700" dir="2700000" algn="tl" rotWithShape="0">
                <a:srgbClr val="333333">
                  <a:alpha val="65000"/>
                </a:srgbClr>
              </a:outerShdw>
            </a:effectLst>
          </p:spPr>
        </p:pic>
      </p:grpSp>
      <p:sp>
        <p:nvSpPr>
          <p:cNvPr id="26" name="Rectangle 2"/>
          <p:cNvSpPr txBox="1">
            <a:spLocks noChangeArrowheads="1"/>
          </p:cNvSpPr>
          <p:nvPr/>
        </p:nvSpPr>
        <p:spPr>
          <a:xfrm>
            <a:off x="1673978" y="4515346"/>
            <a:ext cx="9144000" cy="2743200"/>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3000" kern="1200">
                <a:solidFill>
                  <a:schemeClr val="tx1"/>
                </a:solidFill>
                <a:latin typeface="Titillium Web" panose="00000500000000000000" pitchFamily="2" charset="0"/>
                <a:ea typeface="+mj-ea"/>
                <a:cs typeface="+mj-cs"/>
              </a:defRPr>
            </a:lvl1pPr>
          </a:lstStyle>
          <a:p>
            <a:pPr>
              <a:lnSpc>
                <a:spcPct val="120000"/>
              </a:lnSpc>
            </a:pPr>
            <a:r>
              <a:rPr lang="it-IT" altLang="en-US" sz="3200" i="1" dirty="0">
                <a:solidFill>
                  <a:srgbClr val="000000"/>
                </a:solidFill>
                <a:latin typeface="Calibri" panose="020F0502020204030204" pitchFamily="34" charset="0"/>
              </a:rPr>
              <a:t>SV       </a:t>
            </a:r>
            <a:r>
              <a:rPr lang="it-IT" altLang="en-US" sz="2800" dirty="0">
                <a:solidFill>
                  <a:srgbClr val="000000"/>
                </a:solidFill>
                <a:latin typeface="Calibri" panose="020F0502020204030204" pitchFamily="34" charset="0"/>
              </a:rPr>
              <a:t>=</a:t>
            </a:r>
            <a:r>
              <a:rPr lang="it-IT" altLang="en-US" sz="3200" i="1" dirty="0">
                <a:solidFill>
                  <a:srgbClr val="000000"/>
                </a:solidFill>
                <a:latin typeface="Calibri" panose="020F0502020204030204" pitchFamily="34" charset="0"/>
              </a:rPr>
              <a:t> </a:t>
            </a:r>
            <a:r>
              <a:rPr lang="it-IT" altLang="en-US" sz="2800" dirty="0" err="1">
                <a:solidFill>
                  <a:srgbClr val="000000"/>
                </a:solidFill>
                <a:latin typeface="Calibri" panose="020F0502020204030204" pitchFamily="34" charset="0"/>
              </a:rPr>
              <a:t>stroke</a:t>
            </a:r>
            <a:r>
              <a:rPr lang="it-IT" altLang="en-US" sz="2800" dirty="0">
                <a:solidFill>
                  <a:srgbClr val="000000"/>
                </a:solidFill>
                <a:latin typeface="Calibri" panose="020F0502020204030204" pitchFamily="34" charset="0"/>
              </a:rPr>
              <a:t> volume</a:t>
            </a:r>
            <a:br>
              <a:rPr lang="it-IT" altLang="en-US" sz="3200" i="1" dirty="0">
                <a:solidFill>
                  <a:srgbClr val="000000"/>
                </a:solidFill>
                <a:latin typeface="Calibri" panose="020F0502020204030204" pitchFamily="34" charset="0"/>
              </a:rPr>
            </a:br>
            <a:r>
              <a:rPr lang="it-IT" altLang="en-US" sz="3200" i="1" dirty="0">
                <a:solidFill>
                  <a:srgbClr val="000000"/>
                </a:solidFill>
                <a:latin typeface="Calibri" panose="020F0502020204030204" pitchFamily="34" charset="0"/>
              </a:rPr>
              <a:t>P(t)</a:t>
            </a:r>
            <a:r>
              <a:rPr lang="it-IT" altLang="en-US" sz="2800" i="1" dirty="0">
                <a:solidFill>
                  <a:srgbClr val="000000"/>
                </a:solidFill>
                <a:latin typeface="Calibri" panose="020F0502020204030204" pitchFamily="34" charset="0"/>
              </a:rPr>
              <a:t>      </a:t>
            </a:r>
            <a:r>
              <a:rPr lang="it-IT" altLang="en-US" sz="2800" dirty="0">
                <a:solidFill>
                  <a:srgbClr val="000000"/>
                </a:solidFill>
                <a:latin typeface="Calibri" panose="020F0502020204030204" pitchFamily="34" charset="0"/>
              </a:rPr>
              <a:t>=  </a:t>
            </a:r>
            <a:r>
              <a:rPr lang="en-US" altLang="en-US" sz="2800" dirty="0">
                <a:solidFill>
                  <a:srgbClr val="000000"/>
                </a:solidFill>
                <a:latin typeface="Calibri" panose="020F0502020204030204" pitchFamily="34" charset="0"/>
              </a:rPr>
              <a:t>pressure waveform</a:t>
            </a:r>
            <a:br>
              <a:rPr lang="en-US" altLang="en-US" sz="2800" dirty="0">
                <a:solidFill>
                  <a:srgbClr val="000000"/>
                </a:solidFill>
                <a:latin typeface="Calibri" panose="020F0502020204030204" pitchFamily="34" charset="0"/>
              </a:rPr>
            </a:br>
            <a:r>
              <a:rPr lang="en-US" altLang="en-US" sz="3200" i="1" dirty="0">
                <a:solidFill>
                  <a:srgbClr val="000000"/>
                </a:solidFill>
                <a:latin typeface="Calibri" panose="020F0502020204030204" pitchFamily="34" charset="0"/>
              </a:rPr>
              <a:t>f</a:t>
            </a:r>
            <a:r>
              <a:rPr lang="en-US" altLang="en-US" sz="3200" i="1" baseline="-25000" dirty="0">
                <a:solidFill>
                  <a:srgbClr val="000000"/>
                </a:solidFill>
                <a:latin typeface="Calibri" panose="020F0502020204030204" pitchFamily="34" charset="0"/>
              </a:rPr>
              <a:t>2</a:t>
            </a:r>
            <a:r>
              <a:rPr lang="en-US" altLang="en-US" sz="3200" i="1" dirty="0">
                <a:solidFill>
                  <a:srgbClr val="000000"/>
                </a:solidFill>
                <a:latin typeface="Calibri" panose="020F0502020204030204" pitchFamily="34" charset="0"/>
              </a:rPr>
              <a:t>(</a:t>
            </a:r>
            <a:r>
              <a:rPr lang="en-US" altLang="en-US" sz="3200" i="1" dirty="0" err="1">
                <a:solidFill>
                  <a:srgbClr val="000000"/>
                </a:solidFill>
                <a:latin typeface="Calibri" panose="020F0502020204030204" pitchFamily="34" charset="0"/>
              </a:rPr>
              <a:t>p</a:t>
            </a:r>
            <a:r>
              <a:rPr lang="en-US" altLang="en-US" sz="3200" i="1" baseline="-25000" dirty="0" err="1">
                <a:solidFill>
                  <a:srgbClr val="000000"/>
                </a:solidFill>
                <a:latin typeface="Calibri" panose="020F0502020204030204" pitchFamily="34" charset="0"/>
              </a:rPr>
              <a:t>e</a:t>
            </a:r>
            <a:r>
              <a:rPr lang="en-US" altLang="en-US" sz="3200" i="1" dirty="0">
                <a:solidFill>
                  <a:srgbClr val="000000"/>
                </a:solidFill>
                <a:latin typeface="Calibri" panose="020F0502020204030204" pitchFamily="34" charset="0"/>
              </a:rPr>
              <a:t>)</a:t>
            </a:r>
            <a:r>
              <a:rPr lang="en-US" altLang="en-US" sz="2800" i="1" dirty="0">
                <a:solidFill>
                  <a:srgbClr val="000000"/>
                </a:solidFill>
                <a:latin typeface="Calibri" panose="020F0502020204030204" pitchFamily="34" charset="0"/>
              </a:rPr>
              <a:t>    </a:t>
            </a:r>
            <a:r>
              <a:rPr lang="en-US" altLang="en-US" sz="2800" dirty="0">
                <a:solidFill>
                  <a:srgbClr val="000000"/>
                </a:solidFill>
                <a:latin typeface="Calibri" panose="020F0502020204030204" pitchFamily="34" charset="0"/>
              </a:rPr>
              <a:t>=  function of expected mean pressure </a:t>
            </a:r>
            <a:br>
              <a:rPr lang="en-US" altLang="en-US" sz="2800" dirty="0">
                <a:solidFill>
                  <a:srgbClr val="000000"/>
                </a:solidFill>
                <a:latin typeface="Calibri" panose="020F0502020204030204" pitchFamily="34" charset="0"/>
              </a:rPr>
            </a:br>
            <a:r>
              <a:rPr lang="en-US" altLang="en-US" sz="3200" i="1" dirty="0">
                <a:solidFill>
                  <a:srgbClr val="000000"/>
                </a:solidFill>
                <a:latin typeface="Calibri" panose="020F0502020204030204" pitchFamily="34" charset="0"/>
              </a:rPr>
              <a:t>f</a:t>
            </a:r>
            <a:r>
              <a:rPr lang="en-US" altLang="en-US" sz="3200" i="1" baseline="-25000" dirty="0">
                <a:solidFill>
                  <a:srgbClr val="000000"/>
                </a:solidFill>
                <a:latin typeface="Calibri" panose="020F0502020204030204" pitchFamily="34" charset="0"/>
              </a:rPr>
              <a:t>1</a:t>
            </a:r>
            <a:r>
              <a:rPr lang="en-US" altLang="en-US" sz="3200" i="1" dirty="0">
                <a:solidFill>
                  <a:srgbClr val="000000"/>
                </a:solidFill>
                <a:latin typeface="Calibri" panose="020F0502020204030204" pitchFamily="34" charset="0"/>
              </a:rPr>
              <a:t>(p</a:t>
            </a:r>
            <a:r>
              <a:rPr lang="en-US" altLang="en-US" sz="3200" i="1" baseline="-25000" dirty="0">
                <a:solidFill>
                  <a:srgbClr val="000000"/>
                </a:solidFill>
                <a:latin typeface="Calibri" panose="020F0502020204030204" pitchFamily="34" charset="0"/>
              </a:rPr>
              <a:t>m</a:t>
            </a:r>
            <a:r>
              <a:rPr lang="en-US" altLang="en-US" sz="3200" i="1" dirty="0">
                <a:solidFill>
                  <a:srgbClr val="000000"/>
                </a:solidFill>
                <a:latin typeface="Calibri" panose="020F0502020204030204" pitchFamily="34" charset="0"/>
              </a:rPr>
              <a:t>)</a:t>
            </a:r>
            <a:r>
              <a:rPr lang="en-US" altLang="en-US" sz="2800" dirty="0">
                <a:solidFill>
                  <a:srgbClr val="000000"/>
                </a:solidFill>
                <a:latin typeface="Calibri" panose="020F0502020204030204" pitchFamily="34" charset="0"/>
              </a:rPr>
              <a:t>   =  function of measured mean pressure </a:t>
            </a:r>
            <a:br>
              <a:rPr lang="en-US" altLang="en-US" sz="2800" dirty="0">
                <a:solidFill>
                  <a:srgbClr val="000000"/>
                </a:solidFill>
                <a:latin typeface="Calibri" panose="020F0502020204030204" pitchFamily="34" charset="0"/>
              </a:rPr>
            </a:br>
            <a:r>
              <a:rPr lang="en-US" altLang="en-US" sz="3200" i="1" dirty="0">
                <a:solidFill>
                  <a:srgbClr val="000000"/>
                </a:solidFill>
                <a:latin typeface="Calibri" panose="020F0502020204030204" pitchFamily="34" charset="0"/>
              </a:rPr>
              <a:t>f</a:t>
            </a:r>
            <a:r>
              <a:rPr lang="en-US" altLang="en-US" sz="3200" i="1" baseline="-25000" dirty="0">
                <a:solidFill>
                  <a:srgbClr val="000000"/>
                </a:solidFill>
                <a:latin typeface="Calibri" panose="020F0502020204030204" pitchFamily="34" charset="0"/>
              </a:rPr>
              <a:t>i</a:t>
            </a:r>
            <a:r>
              <a:rPr lang="en-US" altLang="en-US" sz="3200" i="1" dirty="0">
                <a:solidFill>
                  <a:srgbClr val="000000"/>
                </a:solidFill>
                <a:latin typeface="Calibri" panose="020F0502020204030204" pitchFamily="34" charset="0"/>
              </a:rPr>
              <a:t>(P(t))</a:t>
            </a:r>
            <a:r>
              <a:rPr lang="en-US" altLang="en-US" sz="2800" dirty="0">
                <a:solidFill>
                  <a:srgbClr val="000000"/>
                </a:solidFill>
                <a:latin typeface="Calibri" panose="020F0502020204030204" pitchFamily="34" charset="0"/>
              </a:rPr>
              <a:t> =  characteristic function of the pressure points </a:t>
            </a:r>
            <a:br>
              <a:rPr lang="en-US" altLang="en-US" sz="2800" dirty="0">
                <a:solidFill>
                  <a:srgbClr val="000000"/>
                </a:solidFill>
                <a:latin typeface="Calibri" panose="020F0502020204030204" pitchFamily="34" charset="0"/>
              </a:rPr>
            </a:br>
            <a:r>
              <a:rPr lang="en-US" altLang="en-US" sz="3200" i="1" dirty="0" err="1">
                <a:solidFill>
                  <a:srgbClr val="000000"/>
                </a:solidFill>
                <a:latin typeface="Calibri" panose="020F0502020204030204" pitchFamily="34" charset="0"/>
              </a:rPr>
              <a:t>f</a:t>
            </a:r>
            <a:r>
              <a:rPr lang="en-US" altLang="en-US" sz="3200" i="1" baseline="-25000" dirty="0" err="1">
                <a:solidFill>
                  <a:srgbClr val="000000"/>
                </a:solidFill>
                <a:latin typeface="Calibri" panose="020F0502020204030204" pitchFamily="34" charset="0"/>
              </a:rPr>
              <a:t>j</a:t>
            </a:r>
            <a:r>
              <a:rPr lang="en-US" altLang="en-US" sz="3200" i="1" dirty="0">
                <a:solidFill>
                  <a:srgbClr val="000000"/>
                </a:solidFill>
                <a:latin typeface="Calibri" panose="020F0502020204030204" pitchFamily="34" charset="0"/>
              </a:rPr>
              <a:t>(P(t))</a:t>
            </a:r>
            <a:r>
              <a:rPr lang="en-US" altLang="en-US" sz="2800" dirty="0">
                <a:solidFill>
                  <a:srgbClr val="000000"/>
                </a:solidFill>
                <a:latin typeface="Calibri" panose="020F0502020204030204" pitchFamily="34" charset="0"/>
              </a:rPr>
              <a:t> =  characteristic function of the pressure points</a:t>
            </a:r>
            <a:br>
              <a:rPr lang="it-IT" altLang="en-US" sz="1800" b="1" i="1" dirty="0">
                <a:solidFill>
                  <a:srgbClr val="000000"/>
                </a:solidFill>
                <a:latin typeface="Calibri" panose="020F0502020204030204" pitchFamily="34" charset="0"/>
              </a:rPr>
            </a:br>
            <a:r>
              <a:rPr lang="en-US" altLang="en-US" sz="1800" dirty="0">
                <a:solidFill>
                  <a:srgbClr val="000000"/>
                </a:solidFill>
                <a:latin typeface="Calibri" panose="020F0502020204030204" pitchFamily="34" charset="0"/>
              </a:rPr>
              <a:t> </a:t>
            </a:r>
            <a:br>
              <a:rPr lang="en-US" altLang="en-US" sz="1800" dirty="0">
                <a:solidFill>
                  <a:srgbClr val="000000"/>
                </a:solidFill>
                <a:latin typeface="Calibri" panose="020F0502020204030204" pitchFamily="34" charset="0"/>
              </a:rPr>
            </a:br>
            <a:br>
              <a:rPr lang="en-US" altLang="en-US" sz="2800" dirty="0">
                <a:solidFill>
                  <a:srgbClr val="000000"/>
                </a:solidFill>
                <a:latin typeface="Calibri" panose="020F0502020204030204" pitchFamily="34" charset="0"/>
              </a:rPr>
            </a:br>
            <a:endParaRPr lang="it-IT" altLang="en-US" sz="2800" dirty="0">
              <a:solidFill>
                <a:srgbClr val="000000"/>
              </a:solidFill>
              <a:latin typeface="Calibri" panose="020F0502020204030204" pitchFamily="34" charset="0"/>
            </a:endParaRPr>
          </a:p>
        </p:txBody>
      </p:sp>
      <p:graphicFrame>
        <p:nvGraphicFramePr>
          <p:cNvPr id="27" name="Object 3"/>
          <p:cNvGraphicFramePr>
            <a:graphicFrameLocks noChangeAspect="1"/>
          </p:cNvGraphicFramePr>
          <p:nvPr>
            <p:extLst>
              <p:ext uri="{D42A27DB-BD31-4B8C-83A1-F6EECF244321}">
                <p14:modId xmlns:p14="http://schemas.microsoft.com/office/powerpoint/2010/main" val="2698550359"/>
              </p:ext>
            </p:extLst>
          </p:nvPr>
        </p:nvGraphicFramePr>
        <p:xfrm>
          <a:off x="1959923" y="1395663"/>
          <a:ext cx="7904163" cy="2535238"/>
        </p:xfrm>
        <a:graphic>
          <a:graphicData uri="http://schemas.openxmlformats.org/presentationml/2006/ole">
            <mc:AlternateContent xmlns:mc="http://schemas.openxmlformats.org/markup-compatibility/2006">
              <mc:Choice xmlns:v="urn:schemas-microsoft-com:vml" Requires="v">
                <p:oleObj spid="_x0000_s9247" name="Equation" r:id="rId4" imgW="3289300" imgH="1104900" progId="Equation.3">
                  <p:embed/>
                </p:oleObj>
              </mc:Choice>
              <mc:Fallback>
                <p:oleObj name="Equation" r:id="rId4" imgW="3289300" imgH="1104900" progId="Equation.3">
                  <p:embed/>
                  <p:pic>
                    <p:nvPicPr>
                      <p:cNvPr id="0"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9923" y="1395663"/>
                        <a:ext cx="7904163" cy="25352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5321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olo 1"/>
          <p:cNvSpPr>
            <a:spLocks noGrp="1"/>
          </p:cNvSpPr>
          <p:nvPr>
            <p:ph type="title"/>
          </p:nvPr>
        </p:nvSpPr>
        <p:spPr>
          <a:xfrm>
            <a:off x="1006031" y="464364"/>
            <a:ext cx="10515600" cy="1325563"/>
          </a:xfrm>
        </p:spPr>
        <p:txBody>
          <a:bodyPr/>
          <a:lstStyle/>
          <a:p>
            <a:r>
              <a:rPr lang="it-IT" dirty="0">
                <a:latin typeface="Calibri" panose="020F0502020204030204" pitchFamily="34" charset="0"/>
              </a:rPr>
              <a:t>PRAM</a:t>
            </a:r>
          </a:p>
        </p:txBody>
      </p:sp>
      <p:sp>
        <p:nvSpPr>
          <p:cNvPr id="67" name="Segnaposto testo 2"/>
          <p:cNvSpPr>
            <a:spLocks noGrp="1"/>
          </p:cNvSpPr>
          <p:nvPr>
            <p:ph type="body" sz="quarter" idx="11"/>
          </p:nvPr>
        </p:nvSpPr>
        <p:spPr>
          <a:xfrm>
            <a:off x="1006031" y="1338124"/>
            <a:ext cx="8515350" cy="632919"/>
          </a:xfrm>
        </p:spPr>
        <p:txBody>
          <a:bodyPr/>
          <a:lstStyle/>
          <a:p>
            <a:r>
              <a:rPr lang="it-IT" sz="2400" dirty="0">
                <a:solidFill>
                  <a:srgbClr val="006E73"/>
                </a:solidFill>
                <a:latin typeface="Calibri" panose="020F0502020204030204" pitchFamily="34" charset="0"/>
              </a:rPr>
              <a:t>Battito </a:t>
            </a:r>
            <a:r>
              <a:rPr lang="it-IT" sz="2400" dirty="0" err="1">
                <a:solidFill>
                  <a:srgbClr val="006E73"/>
                </a:solidFill>
                <a:latin typeface="Calibri" panose="020F0502020204030204" pitchFamily="34" charset="0"/>
              </a:rPr>
              <a:t>battito</a:t>
            </a:r>
            <a:endParaRPr lang="it-IT" sz="2400" dirty="0">
              <a:solidFill>
                <a:srgbClr val="006E73"/>
              </a:solidFill>
              <a:latin typeface="Calibri" panose="020F0502020204030204" pitchFamily="34" charset="0"/>
            </a:endParaRPr>
          </a:p>
        </p:txBody>
      </p:sp>
      <p:sp>
        <p:nvSpPr>
          <p:cNvPr id="5" name="Rectangle 3"/>
          <p:cNvSpPr>
            <a:spLocks noChangeArrowheads="1"/>
          </p:cNvSpPr>
          <p:nvPr/>
        </p:nvSpPr>
        <p:spPr bwMode="auto">
          <a:xfrm>
            <a:off x="3399400" y="2945513"/>
            <a:ext cx="6773395" cy="954750"/>
          </a:xfrm>
          <a:prstGeom prst="rect">
            <a:avLst/>
          </a:prstGeom>
          <a:noFill/>
          <a:ln w="9525">
            <a:noFill/>
            <a:miter lim="800000"/>
            <a:headEnd/>
            <a:tailEnd/>
          </a:ln>
          <a:effectLst>
            <a:outerShdw dist="56796" dir="1593903" algn="ctr" rotWithShape="0">
              <a:schemeClr val="bg2"/>
            </a:outerShdw>
          </a:effectLst>
        </p:spPr>
        <p:txBody>
          <a:bodyPr lIns="92075" tIns="46038" rIns="92075" bIns="46038">
            <a:spAutoFit/>
          </a:bodyPr>
          <a:lstStyle/>
          <a:p>
            <a:pPr algn="ctr">
              <a:lnSpc>
                <a:spcPct val="140000"/>
              </a:lnSpc>
              <a:defRPr/>
            </a:pPr>
            <a:endParaRPr lang="en-US" sz="4000" b="1">
              <a:solidFill>
                <a:srgbClr val="006E73"/>
              </a:solidFill>
              <a:effectLst>
                <a:outerShdw blurRad="38100" dist="38100" dir="2700000" algn="tl">
                  <a:srgbClr val="FFFFFF"/>
                </a:outerShdw>
              </a:effectLst>
              <a:latin typeface="Calibri" panose="020F0502020204030204" pitchFamily="34" charset="0"/>
              <a:cs typeface="Arial" pitchFamily="34" charset="0"/>
            </a:endParaRPr>
          </a:p>
        </p:txBody>
      </p:sp>
      <p:pic>
        <p:nvPicPr>
          <p:cNvPr id="6" name="Picture 4" descr="Immagine ab poster"/>
          <p:cNvPicPr>
            <a:picLocks noChangeAspect="1" noChangeArrowheads="1"/>
          </p:cNvPicPr>
          <p:nvPr/>
        </p:nvPicPr>
        <p:blipFill>
          <a:blip r:embed="rId2" cstate="print"/>
          <a:srcRect/>
          <a:stretch>
            <a:fillRect/>
          </a:stretch>
        </p:blipFill>
        <p:spPr bwMode="auto">
          <a:xfrm>
            <a:off x="2609695" y="2576487"/>
            <a:ext cx="7776608" cy="3193750"/>
          </a:xfrm>
          <a:prstGeom prst="rect">
            <a:avLst/>
          </a:prstGeom>
          <a:noFill/>
          <a:ln w="9525">
            <a:noFill/>
            <a:miter lim="800000"/>
            <a:headEnd/>
            <a:tailEnd/>
          </a:ln>
        </p:spPr>
      </p:pic>
      <p:sp>
        <p:nvSpPr>
          <p:cNvPr id="7" name="Text Box 19"/>
          <p:cNvSpPr txBox="1">
            <a:spLocks noChangeArrowheads="1"/>
          </p:cNvSpPr>
          <p:nvPr/>
        </p:nvSpPr>
        <p:spPr bwMode="auto">
          <a:xfrm>
            <a:off x="3822309" y="2557477"/>
            <a:ext cx="428643" cy="307777"/>
          </a:xfrm>
          <a:prstGeom prst="rect">
            <a:avLst/>
          </a:prstGeom>
          <a:noFill/>
          <a:ln w="9525">
            <a:noFill/>
            <a:miter lim="800000"/>
            <a:headEnd/>
            <a:tailEnd/>
          </a:ln>
        </p:spPr>
        <p:txBody>
          <a:bodyPr wrap="none">
            <a:spAutoFit/>
          </a:bodyPr>
          <a:lstStyle/>
          <a:p>
            <a:r>
              <a:rPr lang="it-IT" sz="1400" b="1" dirty="0" err="1">
                <a:solidFill>
                  <a:srgbClr val="000000"/>
                </a:solidFill>
                <a:latin typeface="Calibri" panose="020F0502020204030204" pitchFamily="34" charset="0"/>
                <a:cs typeface="Arial" charset="0"/>
              </a:rPr>
              <a:t>P</a:t>
            </a:r>
            <a:r>
              <a:rPr lang="it-IT" sz="1400" b="1" baseline="-25000" dirty="0" err="1">
                <a:solidFill>
                  <a:srgbClr val="000000"/>
                </a:solidFill>
                <a:latin typeface="Calibri" panose="020F0502020204030204" pitchFamily="34" charset="0"/>
                <a:cs typeface="Arial" charset="0"/>
              </a:rPr>
              <a:t>sys</a:t>
            </a:r>
            <a:endParaRPr lang="it-IT" sz="1400" b="1" baseline="-25000" dirty="0">
              <a:solidFill>
                <a:srgbClr val="000000"/>
              </a:solidFill>
              <a:latin typeface="Calibri" panose="020F0502020204030204" pitchFamily="34" charset="0"/>
              <a:cs typeface="Arial" charset="0"/>
            </a:endParaRPr>
          </a:p>
        </p:txBody>
      </p:sp>
      <p:sp>
        <p:nvSpPr>
          <p:cNvPr id="8" name="Text Box 20"/>
          <p:cNvSpPr txBox="1">
            <a:spLocks noChangeArrowheads="1"/>
          </p:cNvSpPr>
          <p:nvPr/>
        </p:nvSpPr>
        <p:spPr bwMode="auto">
          <a:xfrm>
            <a:off x="7341081" y="2826978"/>
            <a:ext cx="534121" cy="400110"/>
          </a:xfrm>
          <a:prstGeom prst="rect">
            <a:avLst/>
          </a:prstGeom>
          <a:noFill/>
          <a:ln w="9525">
            <a:noFill/>
            <a:miter lim="800000"/>
            <a:headEnd/>
            <a:tailEnd/>
          </a:ln>
        </p:spPr>
        <p:txBody>
          <a:bodyPr wrap="none">
            <a:spAutoFit/>
          </a:bodyPr>
          <a:lstStyle/>
          <a:p>
            <a:r>
              <a:rPr lang="it-IT" sz="2000" b="1">
                <a:solidFill>
                  <a:srgbClr val="000000"/>
                </a:solidFill>
                <a:latin typeface="Calibri" panose="020F0502020204030204" pitchFamily="34" charset="0"/>
                <a:cs typeface="Arial" charset="0"/>
              </a:rPr>
              <a:t>P</a:t>
            </a:r>
            <a:r>
              <a:rPr lang="it-IT" sz="2000" b="1" baseline="-25000">
                <a:solidFill>
                  <a:srgbClr val="000000"/>
                </a:solidFill>
                <a:latin typeface="Calibri" panose="020F0502020204030204" pitchFamily="34" charset="0"/>
                <a:cs typeface="Arial" charset="0"/>
              </a:rPr>
              <a:t>sys</a:t>
            </a:r>
          </a:p>
        </p:txBody>
      </p:sp>
      <p:sp>
        <p:nvSpPr>
          <p:cNvPr id="9" name="Oval 21"/>
          <p:cNvSpPr>
            <a:spLocks noChangeArrowheads="1"/>
          </p:cNvSpPr>
          <p:nvPr/>
        </p:nvSpPr>
        <p:spPr bwMode="auto">
          <a:xfrm>
            <a:off x="3751140" y="2717388"/>
            <a:ext cx="131389" cy="107353"/>
          </a:xfrm>
          <a:prstGeom prst="ellipse">
            <a:avLst/>
          </a:prstGeom>
          <a:solidFill>
            <a:srgbClr val="FFFF00"/>
          </a:solidFill>
          <a:ln w="28575">
            <a:solidFill>
              <a:schemeClr val="tx1"/>
            </a:solidFill>
            <a:round/>
            <a:headEnd/>
            <a:tailEnd/>
          </a:ln>
        </p:spPr>
        <p:txBody>
          <a:bodyPr wrap="none" anchor="ctr"/>
          <a:lstStyle/>
          <a:p>
            <a:endParaRPr lang="it-IT">
              <a:solidFill>
                <a:srgbClr val="000000"/>
              </a:solidFill>
              <a:latin typeface="Calibri" panose="020F0502020204030204" pitchFamily="34" charset="0"/>
            </a:endParaRPr>
          </a:p>
        </p:txBody>
      </p:sp>
      <p:sp>
        <p:nvSpPr>
          <p:cNvPr id="10" name="Oval 22"/>
          <p:cNvSpPr>
            <a:spLocks noChangeArrowheads="1"/>
          </p:cNvSpPr>
          <p:nvPr/>
        </p:nvSpPr>
        <p:spPr bwMode="auto">
          <a:xfrm>
            <a:off x="7636707" y="2824741"/>
            <a:ext cx="131389" cy="107353"/>
          </a:xfrm>
          <a:prstGeom prst="ellipse">
            <a:avLst/>
          </a:prstGeom>
          <a:solidFill>
            <a:srgbClr val="FFFF00"/>
          </a:solidFill>
          <a:ln w="28575">
            <a:solidFill>
              <a:schemeClr val="tx1"/>
            </a:solidFill>
            <a:round/>
            <a:headEnd/>
            <a:tailEnd/>
          </a:ln>
        </p:spPr>
        <p:txBody>
          <a:bodyPr wrap="none" anchor="ctr"/>
          <a:lstStyle/>
          <a:p>
            <a:endParaRPr lang="it-IT">
              <a:solidFill>
                <a:srgbClr val="000000"/>
              </a:solidFill>
              <a:latin typeface="Calibri" panose="020F0502020204030204" pitchFamily="34" charset="0"/>
            </a:endParaRPr>
          </a:p>
        </p:txBody>
      </p:sp>
      <p:sp>
        <p:nvSpPr>
          <p:cNvPr id="11" name="Oval 23"/>
          <p:cNvSpPr>
            <a:spLocks noChangeArrowheads="1"/>
          </p:cNvSpPr>
          <p:nvPr/>
        </p:nvSpPr>
        <p:spPr bwMode="auto">
          <a:xfrm>
            <a:off x="4393032" y="3566147"/>
            <a:ext cx="131389" cy="107353"/>
          </a:xfrm>
          <a:prstGeom prst="ellipse">
            <a:avLst/>
          </a:prstGeom>
          <a:solidFill>
            <a:srgbClr val="66FF33"/>
          </a:solidFill>
          <a:ln w="28575">
            <a:solidFill>
              <a:schemeClr val="tx1"/>
            </a:solidFill>
            <a:round/>
            <a:headEnd/>
            <a:tailEnd/>
          </a:ln>
        </p:spPr>
        <p:txBody>
          <a:bodyPr wrap="none" anchor="ctr"/>
          <a:lstStyle/>
          <a:p>
            <a:endParaRPr lang="it-IT">
              <a:solidFill>
                <a:srgbClr val="000000"/>
              </a:solidFill>
              <a:latin typeface="Calibri" panose="020F0502020204030204" pitchFamily="34" charset="0"/>
            </a:endParaRPr>
          </a:p>
        </p:txBody>
      </p:sp>
      <p:sp>
        <p:nvSpPr>
          <p:cNvPr id="12" name="Oval 24"/>
          <p:cNvSpPr>
            <a:spLocks noChangeArrowheads="1"/>
          </p:cNvSpPr>
          <p:nvPr/>
        </p:nvSpPr>
        <p:spPr bwMode="auto">
          <a:xfrm>
            <a:off x="8493475" y="3965366"/>
            <a:ext cx="131389" cy="107353"/>
          </a:xfrm>
          <a:prstGeom prst="ellipse">
            <a:avLst/>
          </a:prstGeom>
          <a:solidFill>
            <a:srgbClr val="66FF33"/>
          </a:solidFill>
          <a:ln w="28575">
            <a:solidFill>
              <a:schemeClr val="tx1"/>
            </a:solidFill>
            <a:round/>
            <a:headEnd/>
            <a:tailEnd/>
          </a:ln>
        </p:spPr>
        <p:txBody>
          <a:bodyPr wrap="none" anchor="ctr"/>
          <a:lstStyle/>
          <a:p>
            <a:endParaRPr lang="it-IT">
              <a:solidFill>
                <a:srgbClr val="000000"/>
              </a:solidFill>
              <a:latin typeface="Calibri" panose="020F0502020204030204" pitchFamily="34" charset="0"/>
            </a:endParaRPr>
          </a:p>
        </p:txBody>
      </p:sp>
      <p:sp>
        <p:nvSpPr>
          <p:cNvPr id="13" name="Oval 25"/>
          <p:cNvSpPr>
            <a:spLocks noChangeArrowheads="1"/>
          </p:cNvSpPr>
          <p:nvPr/>
        </p:nvSpPr>
        <p:spPr bwMode="auto">
          <a:xfrm>
            <a:off x="3109248" y="3778617"/>
            <a:ext cx="131389" cy="107353"/>
          </a:xfrm>
          <a:prstGeom prst="ellipse">
            <a:avLst/>
          </a:prstGeom>
          <a:solidFill>
            <a:srgbClr val="0099FF"/>
          </a:solidFill>
          <a:ln w="28575">
            <a:solidFill>
              <a:schemeClr val="tx1"/>
            </a:solidFill>
            <a:round/>
            <a:headEnd/>
            <a:tailEnd/>
          </a:ln>
        </p:spPr>
        <p:txBody>
          <a:bodyPr wrap="none" anchor="ctr"/>
          <a:lstStyle/>
          <a:p>
            <a:endParaRPr lang="it-IT">
              <a:solidFill>
                <a:srgbClr val="000000"/>
              </a:solidFill>
              <a:latin typeface="Calibri" panose="020F0502020204030204" pitchFamily="34" charset="0"/>
            </a:endParaRPr>
          </a:p>
        </p:txBody>
      </p:sp>
      <p:sp>
        <p:nvSpPr>
          <p:cNvPr id="14" name="Oval 26"/>
          <p:cNvSpPr>
            <a:spLocks noChangeArrowheads="1"/>
          </p:cNvSpPr>
          <p:nvPr/>
        </p:nvSpPr>
        <p:spPr bwMode="auto">
          <a:xfrm>
            <a:off x="7239801" y="4192373"/>
            <a:ext cx="131389" cy="107353"/>
          </a:xfrm>
          <a:prstGeom prst="ellipse">
            <a:avLst/>
          </a:prstGeom>
          <a:solidFill>
            <a:srgbClr val="0099FF"/>
          </a:solidFill>
          <a:ln w="28575">
            <a:solidFill>
              <a:schemeClr val="tx1"/>
            </a:solidFill>
            <a:round/>
            <a:headEnd/>
            <a:tailEnd/>
          </a:ln>
        </p:spPr>
        <p:txBody>
          <a:bodyPr wrap="none" anchor="ctr"/>
          <a:lstStyle/>
          <a:p>
            <a:endParaRPr lang="it-IT">
              <a:solidFill>
                <a:srgbClr val="000000"/>
              </a:solidFill>
              <a:latin typeface="Calibri" panose="020F0502020204030204" pitchFamily="34" charset="0"/>
            </a:endParaRPr>
          </a:p>
        </p:txBody>
      </p:sp>
      <p:sp>
        <p:nvSpPr>
          <p:cNvPr id="15" name="Text Box 27"/>
          <p:cNvSpPr txBox="1">
            <a:spLocks noChangeArrowheads="1"/>
          </p:cNvSpPr>
          <p:nvPr/>
        </p:nvSpPr>
        <p:spPr bwMode="auto">
          <a:xfrm>
            <a:off x="3608802" y="3212777"/>
            <a:ext cx="402674" cy="584775"/>
          </a:xfrm>
          <a:prstGeom prst="rect">
            <a:avLst/>
          </a:prstGeom>
          <a:noFill/>
          <a:ln w="9525">
            <a:noFill/>
            <a:miter lim="800000"/>
            <a:headEnd/>
            <a:tailEnd/>
          </a:ln>
          <a:effectLst>
            <a:outerShdw dist="56796" dir="20006097" algn="ctr" rotWithShape="0">
              <a:schemeClr val="tx1"/>
            </a:outerShdw>
          </a:effectLst>
        </p:spPr>
        <p:txBody>
          <a:bodyPr wrap="none">
            <a:spAutoFit/>
          </a:bodyPr>
          <a:lstStyle/>
          <a:p>
            <a:pPr>
              <a:defRPr/>
            </a:pPr>
            <a:r>
              <a:rPr lang="it-IT" sz="3200" b="1" dirty="0">
                <a:solidFill>
                  <a:prstClr val="white"/>
                </a:solidFill>
                <a:effectLst>
                  <a:outerShdw blurRad="38100" dist="38100" dir="2700000" algn="tl">
                    <a:srgbClr val="000000"/>
                  </a:outerShdw>
                </a:effectLst>
                <a:latin typeface="Calibri" panose="020F0502020204030204" pitchFamily="34" charset="0"/>
                <a:cs typeface="Arial" pitchFamily="34" charset="0"/>
              </a:rPr>
              <a:t>P</a:t>
            </a:r>
          </a:p>
        </p:txBody>
      </p:sp>
      <p:sp>
        <p:nvSpPr>
          <p:cNvPr id="16" name="Text Box 28"/>
          <p:cNvSpPr txBox="1">
            <a:spLocks noChangeArrowheads="1"/>
          </p:cNvSpPr>
          <p:nvPr/>
        </p:nvSpPr>
        <p:spPr bwMode="auto">
          <a:xfrm>
            <a:off x="3608802" y="4272887"/>
            <a:ext cx="402674" cy="584775"/>
          </a:xfrm>
          <a:prstGeom prst="rect">
            <a:avLst/>
          </a:prstGeom>
          <a:noFill/>
          <a:ln w="9525">
            <a:noFill/>
            <a:miter lim="800000"/>
            <a:headEnd/>
            <a:tailEnd/>
          </a:ln>
          <a:effectLst>
            <a:outerShdw dist="56796" dir="20006097" algn="ctr" rotWithShape="0">
              <a:schemeClr val="tx1"/>
            </a:outerShdw>
          </a:effectLst>
        </p:spPr>
        <p:txBody>
          <a:bodyPr wrap="none">
            <a:spAutoFit/>
          </a:bodyPr>
          <a:lstStyle/>
          <a:p>
            <a:pPr>
              <a:defRPr/>
            </a:pPr>
            <a:r>
              <a:rPr lang="it-IT" sz="3200" b="1" dirty="0">
                <a:solidFill>
                  <a:prstClr val="white"/>
                </a:solidFill>
                <a:effectLst>
                  <a:outerShdw blurRad="38100" dist="38100" dir="2700000" algn="tl">
                    <a:srgbClr val="000000"/>
                  </a:outerShdw>
                </a:effectLst>
                <a:latin typeface="Calibri" panose="020F0502020204030204" pitchFamily="34" charset="0"/>
                <a:cs typeface="Arial" pitchFamily="34" charset="0"/>
              </a:rPr>
              <a:t>C</a:t>
            </a:r>
          </a:p>
        </p:txBody>
      </p:sp>
      <p:sp>
        <p:nvSpPr>
          <p:cNvPr id="17" name="Text Box 29"/>
          <p:cNvSpPr txBox="1">
            <a:spLocks noChangeArrowheads="1"/>
          </p:cNvSpPr>
          <p:nvPr/>
        </p:nvSpPr>
        <p:spPr bwMode="auto">
          <a:xfrm>
            <a:off x="3413031" y="5951353"/>
            <a:ext cx="184731" cy="369332"/>
          </a:xfrm>
          <a:prstGeom prst="rect">
            <a:avLst/>
          </a:prstGeom>
          <a:noFill/>
          <a:ln w="9525">
            <a:noFill/>
            <a:miter lim="800000"/>
            <a:headEnd/>
            <a:tailEnd/>
          </a:ln>
        </p:spPr>
        <p:txBody>
          <a:bodyPr wrap="none">
            <a:spAutoFit/>
          </a:bodyPr>
          <a:lstStyle/>
          <a:p>
            <a:endParaRPr lang="it-IT">
              <a:solidFill>
                <a:srgbClr val="000000"/>
              </a:solidFill>
              <a:latin typeface="Calibri" panose="020F0502020204030204" pitchFamily="34" charset="0"/>
              <a:cs typeface="Arial" charset="0"/>
            </a:endParaRPr>
          </a:p>
        </p:txBody>
      </p:sp>
      <p:sp>
        <p:nvSpPr>
          <p:cNvPr id="18" name="Rettangolo 17"/>
          <p:cNvSpPr/>
          <p:nvPr/>
        </p:nvSpPr>
        <p:spPr bwMode="auto">
          <a:xfrm>
            <a:off x="6642143" y="2629485"/>
            <a:ext cx="3923928" cy="3096344"/>
          </a:xfrm>
          <a:prstGeom prst="rect">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it-IT" b="1" dirty="0">
              <a:solidFill>
                <a:srgbClr val="000000"/>
              </a:solidFill>
              <a:latin typeface="Calibri" panose="020F0502020204030204" pitchFamily="34" charset="0"/>
            </a:endParaRPr>
          </a:p>
        </p:txBody>
      </p:sp>
      <p:pic>
        <p:nvPicPr>
          <p:cNvPr id="19" name="Picture 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218207" y="3709605"/>
            <a:ext cx="1552575" cy="952500"/>
          </a:xfrm>
          <a:prstGeom prst="rect">
            <a:avLst/>
          </a:prstGeom>
          <a:noFill/>
        </p:spPr>
      </p:pic>
      <p:pic>
        <p:nvPicPr>
          <p:cNvPr id="20" name="Picture 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218207" y="2989525"/>
            <a:ext cx="2200275" cy="476250"/>
          </a:xfrm>
          <a:prstGeom prst="rect">
            <a:avLst/>
          </a:prstGeom>
          <a:noFill/>
        </p:spPr>
      </p:pic>
      <p:sp>
        <p:nvSpPr>
          <p:cNvPr id="22" name="Ovale 21"/>
          <p:cNvSpPr/>
          <p:nvPr/>
        </p:nvSpPr>
        <p:spPr bwMode="auto">
          <a:xfrm>
            <a:off x="7994494" y="3646662"/>
            <a:ext cx="969472" cy="561235"/>
          </a:xfrm>
          <a:prstGeom prst="ellipse">
            <a:avLst/>
          </a:prstGeom>
          <a:noFill/>
          <a:ln w="381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b="1">
              <a:solidFill>
                <a:srgbClr val="000000"/>
              </a:solidFill>
              <a:latin typeface="Calibri" panose="020F0502020204030204" pitchFamily="34" charset="0"/>
            </a:endParaRPr>
          </a:p>
        </p:txBody>
      </p:sp>
    </p:spTree>
    <p:extLst>
      <p:ext uri="{BB962C8B-B14F-4D97-AF65-F5344CB8AC3E}">
        <p14:creationId xmlns:p14="http://schemas.microsoft.com/office/powerpoint/2010/main" val="232161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olo 1"/>
          <p:cNvSpPr>
            <a:spLocks noGrp="1"/>
          </p:cNvSpPr>
          <p:nvPr>
            <p:ph type="title"/>
          </p:nvPr>
        </p:nvSpPr>
        <p:spPr>
          <a:xfrm>
            <a:off x="1006031" y="464364"/>
            <a:ext cx="10515600" cy="1325563"/>
          </a:xfrm>
        </p:spPr>
        <p:txBody>
          <a:bodyPr/>
          <a:lstStyle/>
          <a:p>
            <a:r>
              <a:rPr lang="it-IT" dirty="0">
                <a:latin typeface="Calibri" panose="020F0502020204030204" pitchFamily="34" charset="0"/>
              </a:rPr>
              <a:t>PRAM</a:t>
            </a:r>
          </a:p>
        </p:txBody>
      </p:sp>
      <p:sp>
        <p:nvSpPr>
          <p:cNvPr id="67" name="Segnaposto testo 2"/>
          <p:cNvSpPr>
            <a:spLocks noGrp="1"/>
          </p:cNvSpPr>
          <p:nvPr>
            <p:ph type="body" sz="quarter" idx="11"/>
          </p:nvPr>
        </p:nvSpPr>
        <p:spPr>
          <a:xfrm>
            <a:off x="1006031" y="1338124"/>
            <a:ext cx="8515350" cy="632919"/>
          </a:xfrm>
        </p:spPr>
        <p:txBody>
          <a:bodyPr/>
          <a:lstStyle/>
          <a:p>
            <a:r>
              <a:rPr lang="it-IT" sz="2400" dirty="0">
                <a:solidFill>
                  <a:srgbClr val="006E73"/>
                </a:solidFill>
                <a:latin typeface="Calibri" panose="020F0502020204030204" pitchFamily="34" charset="0"/>
              </a:rPr>
              <a:t>Battito </a:t>
            </a:r>
            <a:r>
              <a:rPr lang="it-IT" sz="2400" dirty="0" err="1">
                <a:solidFill>
                  <a:srgbClr val="006E73"/>
                </a:solidFill>
                <a:latin typeface="Calibri" panose="020F0502020204030204" pitchFamily="34" charset="0"/>
              </a:rPr>
              <a:t>battito</a:t>
            </a:r>
            <a:endParaRPr lang="it-IT" sz="2400" dirty="0">
              <a:solidFill>
                <a:srgbClr val="006E73"/>
              </a:solidFill>
              <a:latin typeface="Calibri" panose="020F0502020204030204" pitchFamily="34" charset="0"/>
            </a:endParaRPr>
          </a:p>
        </p:txBody>
      </p:sp>
      <p:sp>
        <p:nvSpPr>
          <p:cNvPr id="5" name="Rectangle 3"/>
          <p:cNvSpPr>
            <a:spLocks noChangeArrowheads="1"/>
          </p:cNvSpPr>
          <p:nvPr/>
        </p:nvSpPr>
        <p:spPr bwMode="auto">
          <a:xfrm>
            <a:off x="3506404" y="2857387"/>
            <a:ext cx="6773395" cy="954750"/>
          </a:xfrm>
          <a:prstGeom prst="rect">
            <a:avLst/>
          </a:prstGeom>
          <a:noFill/>
          <a:ln w="9525">
            <a:noFill/>
            <a:miter lim="800000"/>
            <a:headEnd/>
            <a:tailEnd/>
          </a:ln>
          <a:effectLst>
            <a:outerShdw dist="56796" dir="1593903" algn="ctr" rotWithShape="0">
              <a:schemeClr val="bg2"/>
            </a:outerShdw>
          </a:effectLst>
        </p:spPr>
        <p:txBody>
          <a:bodyPr lIns="92075" tIns="46038" rIns="92075" bIns="46038">
            <a:spAutoFit/>
          </a:bodyPr>
          <a:lstStyle/>
          <a:p>
            <a:pPr algn="ctr">
              <a:lnSpc>
                <a:spcPct val="140000"/>
              </a:lnSpc>
              <a:defRPr/>
            </a:pPr>
            <a:endParaRPr lang="en-US" sz="4000" b="1">
              <a:solidFill>
                <a:srgbClr val="006E73"/>
              </a:solidFill>
              <a:effectLst>
                <a:outerShdw blurRad="38100" dist="38100" dir="2700000" algn="tl">
                  <a:srgbClr val="FFFFFF"/>
                </a:outerShdw>
              </a:effectLst>
              <a:latin typeface="Calibri" panose="020F0502020204030204" pitchFamily="34" charset="0"/>
              <a:cs typeface="Arial" pitchFamily="34" charset="0"/>
            </a:endParaRPr>
          </a:p>
        </p:txBody>
      </p:sp>
      <p:pic>
        <p:nvPicPr>
          <p:cNvPr id="6" name="Picture 4" descr="Immagine ab poster"/>
          <p:cNvPicPr>
            <a:picLocks noChangeAspect="1" noChangeArrowheads="1"/>
          </p:cNvPicPr>
          <p:nvPr/>
        </p:nvPicPr>
        <p:blipFill>
          <a:blip r:embed="rId2" cstate="print"/>
          <a:srcRect/>
          <a:stretch>
            <a:fillRect/>
          </a:stretch>
        </p:blipFill>
        <p:spPr bwMode="auto">
          <a:xfrm>
            <a:off x="2716699" y="2488361"/>
            <a:ext cx="7776608" cy="3193750"/>
          </a:xfrm>
          <a:prstGeom prst="rect">
            <a:avLst/>
          </a:prstGeom>
          <a:noFill/>
          <a:ln w="9525">
            <a:noFill/>
            <a:miter lim="800000"/>
            <a:headEnd/>
            <a:tailEnd/>
          </a:ln>
        </p:spPr>
      </p:pic>
      <p:sp>
        <p:nvSpPr>
          <p:cNvPr id="7" name="Text Box 19"/>
          <p:cNvSpPr txBox="1">
            <a:spLocks noChangeArrowheads="1"/>
          </p:cNvSpPr>
          <p:nvPr/>
        </p:nvSpPr>
        <p:spPr bwMode="auto">
          <a:xfrm>
            <a:off x="3929313" y="2469351"/>
            <a:ext cx="428643" cy="307777"/>
          </a:xfrm>
          <a:prstGeom prst="rect">
            <a:avLst/>
          </a:prstGeom>
          <a:noFill/>
          <a:ln w="9525">
            <a:noFill/>
            <a:miter lim="800000"/>
            <a:headEnd/>
            <a:tailEnd/>
          </a:ln>
        </p:spPr>
        <p:txBody>
          <a:bodyPr wrap="none">
            <a:spAutoFit/>
          </a:bodyPr>
          <a:lstStyle/>
          <a:p>
            <a:r>
              <a:rPr lang="it-IT" sz="1400" b="1" dirty="0" err="1">
                <a:solidFill>
                  <a:srgbClr val="000000"/>
                </a:solidFill>
                <a:latin typeface="Calibri" panose="020F0502020204030204" pitchFamily="34" charset="0"/>
                <a:cs typeface="Arial" charset="0"/>
              </a:rPr>
              <a:t>P</a:t>
            </a:r>
            <a:r>
              <a:rPr lang="it-IT" sz="1400" b="1" baseline="-25000" dirty="0" err="1">
                <a:solidFill>
                  <a:srgbClr val="000000"/>
                </a:solidFill>
                <a:latin typeface="Calibri" panose="020F0502020204030204" pitchFamily="34" charset="0"/>
                <a:cs typeface="Arial" charset="0"/>
              </a:rPr>
              <a:t>sys</a:t>
            </a:r>
            <a:endParaRPr lang="it-IT" sz="1400" b="1" baseline="-25000" dirty="0">
              <a:solidFill>
                <a:srgbClr val="000000"/>
              </a:solidFill>
              <a:latin typeface="Calibri" panose="020F0502020204030204" pitchFamily="34" charset="0"/>
              <a:cs typeface="Arial" charset="0"/>
            </a:endParaRPr>
          </a:p>
        </p:txBody>
      </p:sp>
      <p:sp>
        <p:nvSpPr>
          <p:cNvPr id="8" name="Text Box 20"/>
          <p:cNvSpPr txBox="1">
            <a:spLocks noChangeArrowheads="1"/>
          </p:cNvSpPr>
          <p:nvPr/>
        </p:nvSpPr>
        <p:spPr bwMode="auto">
          <a:xfrm>
            <a:off x="7448085" y="2738852"/>
            <a:ext cx="534121" cy="400110"/>
          </a:xfrm>
          <a:prstGeom prst="rect">
            <a:avLst/>
          </a:prstGeom>
          <a:noFill/>
          <a:ln w="9525">
            <a:noFill/>
            <a:miter lim="800000"/>
            <a:headEnd/>
            <a:tailEnd/>
          </a:ln>
        </p:spPr>
        <p:txBody>
          <a:bodyPr wrap="none">
            <a:spAutoFit/>
          </a:bodyPr>
          <a:lstStyle/>
          <a:p>
            <a:r>
              <a:rPr lang="it-IT" sz="2000" b="1">
                <a:solidFill>
                  <a:srgbClr val="000000"/>
                </a:solidFill>
                <a:latin typeface="Calibri" panose="020F0502020204030204" pitchFamily="34" charset="0"/>
                <a:cs typeface="Arial" charset="0"/>
              </a:rPr>
              <a:t>P</a:t>
            </a:r>
            <a:r>
              <a:rPr lang="it-IT" sz="2000" b="1" baseline="-25000">
                <a:solidFill>
                  <a:srgbClr val="000000"/>
                </a:solidFill>
                <a:latin typeface="Calibri" panose="020F0502020204030204" pitchFamily="34" charset="0"/>
                <a:cs typeface="Arial" charset="0"/>
              </a:rPr>
              <a:t>sys</a:t>
            </a:r>
          </a:p>
        </p:txBody>
      </p:sp>
      <p:sp>
        <p:nvSpPr>
          <p:cNvPr id="9" name="Oval 21"/>
          <p:cNvSpPr>
            <a:spLocks noChangeArrowheads="1"/>
          </p:cNvSpPr>
          <p:nvPr/>
        </p:nvSpPr>
        <p:spPr bwMode="auto">
          <a:xfrm>
            <a:off x="3858144" y="2629262"/>
            <a:ext cx="131389" cy="107353"/>
          </a:xfrm>
          <a:prstGeom prst="ellipse">
            <a:avLst/>
          </a:prstGeom>
          <a:solidFill>
            <a:srgbClr val="FFFF00"/>
          </a:solidFill>
          <a:ln w="28575">
            <a:solidFill>
              <a:schemeClr val="tx1"/>
            </a:solidFill>
            <a:round/>
            <a:headEnd/>
            <a:tailEnd/>
          </a:ln>
        </p:spPr>
        <p:txBody>
          <a:bodyPr wrap="none" anchor="ctr"/>
          <a:lstStyle/>
          <a:p>
            <a:endParaRPr lang="it-IT">
              <a:solidFill>
                <a:srgbClr val="000000"/>
              </a:solidFill>
              <a:latin typeface="Calibri" panose="020F0502020204030204" pitchFamily="34" charset="0"/>
            </a:endParaRPr>
          </a:p>
        </p:txBody>
      </p:sp>
      <p:sp>
        <p:nvSpPr>
          <p:cNvPr id="10" name="Oval 22"/>
          <p:cNvSpPr>
            <a:spLocks noChangeArrowheads="1"/>
          </p:cNvSpPr>
          <p:nvPr/>
        </p:nvSpPr>
        <p:spPr bwMode="auto">
          <a:xfrm>
            <a:off x="7743711" y="2736615"/>
            <a:ext cx="131389" cy="107353"/>
          </a:xfrm>
          <a:prstGeom prst="ellipse">
            <a:avLst/>
          </a:prstGeom>
          <a:solidFill>
            <a:srgbClr val="FFFF00"/>
          </a:solidFill>
          <a:ln w="28575">
            <a:solidFill>
              <a:schemeClr val="tx1"/>
            </a:solidFill>
            <a:round/>
            <a:headEnd/>
            <a:tailEnd/>
          </a:ln>
        </p:spPr>
        <p:txBody>
          <a:bodyPr wrap="none" anchor="ctr"/>
          <a:lstStyle/>
          <a:p>
            <a:endParaRPr lang="it-IT">
              <a:solidFill>
                <a:srgbClr val="000000"/>
              </a:solidFill>
              <a:latin typeface="Calibri" panose="020F0502020204030204" pitchFamily="34" charset="0"/>
            </a:endParaRPr>
          </a:p>
        </p:txBody>
      </p:sp>
      <p:sp>
        <p:nvSpPr>
          <p:cNvPr id="11" name="Oval 23"/>
          <p:cNvSpPr>
            <a:spLocks noChangeArrowheads="1"/>
          </p:cNvSpPr>
          <p:nvPr/>
        </p:nvSpPr>
        <p:spPr bwMode="auto">
          <a:xfrm>
            <a:off x="4500036" y="3478021"/>
            <a:ext cx="131389" cy="107353"/>
          </a:xfrm>
          <a:prstGeom prst="ellipse">
            <a:avLst/>
          </a:prstGeom>
          <a:solidFill>
            <a:srgbClr val="66FF33"/>
          </a:solidFill>
          <a:ln w="28575">
            <a:solidFill>
              <a:schemeClr val="tx1"/>
            </a:solidFill>
            <a:round/>
            <a:headEnd/>
            <a:tailEnd/>
          </a:ln>
        </p:spPr>
        <p:txBody>
          <a:bodyPr wrap="none" anchor="ctr"/>
          <a:lstStyle/>
          <a:p>
            <a:endParaRPr lang="it-IT">
              <a:solidFill>
                <a:srgbClr val="000000"/>
              </a:solidFill>
              <a:latin typeface="Calibri" panose="020F0502020204030204" pitchFamily="34" charset="0"/>
            </a:endParaRPr>
          </a:p>
        </p:txBody>
      </p:sp>
      <p:sp>
        <p:nvSpPr>
          <p:cNvPr id="12" name="Oval 24"/>
          <p:cNvSpPr>
            <a:spLocks noChangeArrowheads="1"/>
          </p:cNvSpPr>
          <p:nvPr/>
        </p:nvSpPr>
        <p:spPr bwMode="auto">
          <a:xfrm>
            <a:off x="8600479" y="3877240"/>
            <a:ext cx="131389" cy="107353"/>
          </a:xfrm>
          <a:prstGeom prst="ellipse">
            <a:avLst/>
          </a:prstGeom>
          <a:solidFill>
            <a:srgbClr val="66FF33"/>
          </a:solidFill>
          <a:ln w="28575">
            <a:solidFill>
              <a:schemeClr val="tx1"/>
            </a:solidFill>
            <a:round/>
            <a:headEnd/>
            <a:tailEnd/>
          </a:ln>
        </p:spPr>
        <p:txBody>
          <a:bodyPr wrap="none" anchor="ctr"/>
          <a:lstStyle/>
          <a:p>
            <a:endParaRPr lang="it-IT">
              <a:solidFill>
                <a:srgbClr val="000000"/>
              </a:solidFill>
              <a:latin typeface="Calibri" panose="020F0502020204030204" pitchFamily="34" charset="0"/>
            </a:endParaRPr>
          </a:p>
        </p:txBody>
      </p:sp>
      <p:sp>
        <p:nvSpPr>
          <p:cNvPr id="13" name="Oval 25"/>
          <p:cNvSpPr>
            <a:spLocks noChangeArrowheads="1"/>
          </p:cNvSpPr>
          <p:nvPr/>
        </p:nvSpPr>
        <p:spPr bwMode="auto">
          <a:xfrm>
            <a:off x="3216252" y="3690491"/>
            <a:ext cx="131389" cy="107353"/>
          </a:xfrm>
          <a:prstGeom prst="ellipse">
            <a:avLst/>
          </a:prstGeom>
          <a:solidFill>
            <a:srgbClr val="0099FF"/>
          </a:solidFill>
          <a:ln w="28575">
            <a:solidFill>
              <a:schemeClr val="tx1"/>
            </a:solidFill>
            <a:round/>
            <a:headEnd/>
            <a:tailEnd/>
          </a:ln>
        </p:spPr>
        <p:txBody>
          <a:bodyPr wrap="none" anchor="ctr"/>
          <a:lstStyle/>
          <a:p>
            <a:endParaRPr lang="it-IT">
              <a:solidFill>
                <a:srgbClr val="000000"/>
              </a:solidFill>
              <a:latin typeface="Calibri" panose="020F0502020204030204" pitchFamily="34" charset="0"/>
            </a:endParaRPr>
          </a:p>
        </p:txBody>
      </p:sp>
      <p:sp>
        <p:nvSpPr>
          <p:cNvPr id="14" name="Oval 26"/>
          <p:cNvSpPr>
            <a:spLocks noChangeArrowheads="1"/>
          </p:cNvSpPr>
          <p:nvPr/>
        </p:nvSpPr>
        <p:spPr bwMode="auto">
          <a:xfrm>
            <a:off x="7346805" y="4104247"/>
            <a:ext cx="131389" cy="107353"/>
          </a:xfrm>
          <a:prstGeom prst="ellipse">
            <a:avLst/>
          </a:prstGeom>
          <a:solidFill>
            <a:srgbClr val="0099FF"/>
          </a:solidFill>
          <a:ln w="28575">
            <a:solidFill>
              <a:schemeClr val="tx1"/>
            </a:solidFill>
            <a:round/>
            <a:headEnd/>
            <a:tailEnd/>
          </a:ln>
        </p:spPr>
        <p:txBody>
          <a:bodyPr wrap="none" anchor="ctr"/>
          <a:lstStyle/>
          <a:p>
            <a:endParaRPr lang="it-IT">
              <a:solidFill>
                <a:srgbClr val="000000"/>
              </a:solidFill>
              <a:latin typeface="Calibri" panose="020F0502020204030204" pitchFamily="34" charset="0"/>
            </a:endParaRPr>
          </a:p>
        </p:txBody>
      </p:sp>
      <p:sp>
        <p:nvSpPr>
          <p:cNvPr id="18" name="Rettangolo 17"/>
          <p:cNvSpPr/>
          <p:nvPr/>
        </p:nvSpPr>
        <p:spPr bwMode="auto">
          <a:xfrm>
            <a:off x="6749147" y="2541359"/>
            <a:ext cx="3923928" cy="3096344"/>
          </a:xfrm>
          <a:prstGeom prst="rect">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it-IT" b="1" dirty="0">
              <a:solidFill>
                <a:srgbClr val="000000"/>
              </a:solidFill>
              <a:latin typeface="Calibri" panose="020F0502020204030204" pitchFamily="34" charset="0"/>
            </a:endParaRPr>
          </a:p>
        </p:txBody>
      </p:sp>
      <p:pic>
        <p:nvPicPr>
          <p:cNvPr id="19" name="Picture 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325211" y="3621479"/>
            <a:ext cx="1552575" cy="952500"/>
          </a:xfrm>
          <a:prstGeom prst="rect">
            <a:avLst/>
          </a:prstGeom>
          <a:noFill/>
        </p:spPr>
      </p:pic>
      <p:pic>
        <p:nvPicPr>
          <p:cNvPr id="20" name="Picture 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325211" y="2901399"/>
            <a:ext cx="2200275" cy="476250"/>
          </a:xfrm>
          <a:prstGeom prst="rect">
            <a:avLst/>
          </a:prstGeom>
          <a:noFill/>
        </p:spPr>
      </p:pic>
      <p:sp>
        <p:nvSpPr>
          <p:cNvPr id="22" name="Ovale 21"/>
          <p:cNvSpPr/>
          <p:nvPr/>
        </p:nvSpPr>
        <p:spPr bwMode="auto">
          <a:xfrm>
            <a:off x="7998198" y="4012744"/>
            <a:ext cx="969472" cy="561235"/>
          </a:xfrm>
          <a:prstGeom prst="ellipse">
            <a:avLst/>
          </a:prstGeom>
          <a:noFill/>
          <a:ln w="381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b="1">
              <a:solidFill>
                <a:srgbClr val="000000"/>
              </a:solidFill>
              <a:latin typeface="Calibri" panose="020F0502020204030204" pitchFamily="34" charset="0"/>
            </a:endParaRPr>
          </a:p>
        </p:txBody>
      </p:sp>
      <p:sp>
        <p:nvSpPr>
          <p:cNvPr id="23" name="Rettangolo 22"/>
          <p:cNvSpPr/>
          <p:nvPr/>
        </p:nvSpPr>
        <p:spPr bwMode="auto">
          <a:xfrm>
            <a:off x="3328447" y="3753130"/>
            <a:ext cx="2952000" cy="1441410"/>
          </a:xfrm>
          <a:prstGeom prst="rect">
            <a:avLst/>
          </a:prstGeom>
          <a:solidFill>
            <a:srgbClr val="006E73">
              <a:alpha val="48000"/>
            </a:srgbClr>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it-IT" b="1">
              <a:solidFill>
                <a:srgbClr val="000000"/>
              </a:solidFill>
              <a:latin typeface="Calibri" panose="020F0502020204030204" pitchFamily="34" charset="0"/>
            </a:endParaRPr>
          </a:p>
        </p:txBody>
      </p:sp>
      <p:sp>
        <p:nvSpPr>
          <p:cNvPr id="24" name="Figura a mano libera 23"/>
          <p:cNvSpPr/>
          <p:nvPr/>
        </p:nvSpPr>
        <p:spPr bwMode="auto">
          <a:xfrm>
            <a:off x="3374143" y="2663687"/>
            <a:ext cx="2952000" cy="1103956"/>
          </a:xfrm>
          <a:custGeom>
            <a:avLst/>
            <a:gdLst>
              <a:gd name="connsiteX0" fmla="*/ 0 w 2538484"/>
              <a:gd name="connsiteY0" fmla="*/ 914400 h 928048"/>
              <a:gd name="connsiteX1" fmla="*/ 464024 w 2538484"/>
              <a:gd name="connsiteY1" fmla="*/ 0 h 928048"/>
              <a:gd name="connsiteX2" fmla="*/ 1009935 w 2538484"/>
              <a:gd name="connsiteY2" fmla="*/ 777922 h 928048"/>
              <a:gd name="connsiteX3" fmla="*/ 1187355 w 2538484"/>
              <a:gd name="connsiteY3" fmla="*/ 573206 h 928048"/>
              <a:gd name="connsiteX4" fmla="*/ 1760561 w 2538484"/>
              <a:gd name="connsiteY4" fmla="*/ 791570 h 928048"/>
              <a:gd name="connsiteX5" fmla="*/ 2074460 w 2538484"/>
              <a:gd name="connsiteY5" fmla="*/ 846161 h 928048"/>
              <a:gd name="connsiteX6" fmla="*/ 2538484 w 2538484"/>
              <a:gd name="connsiteY6" fmla="*/ 928048 h 928048"/>
              <a:gd name="connsiteX7" fmla="*/ 0 w 2538484"/>
              <a:gd name="connsiteY7" fmla="*/ 914400 h 928048"/>
              <a:gd name="connsiteX0" fmla="*/ 0 w 2538484"/>
              <a:gd name="connsiteY0" fmla="*/ 914400 h 928048"/>
              <a:gd name="connsiteX1" fmla="*/ 464024 w 2538484"/>
              <a:gd name="connsiteY1" fmla="*/ 0 h 928048"/>
              <a:gd name="connsiteX2" fmla="*/ 1009935 w 2538484"/>
              <a:gd name="connsiteY2" fmla="*/ 777922 h 928048"/>
              <a:gd name="connsiteX3" fmla="*/ 1187355 w 2538484"/>
              <a:gd name="connsiteY3" fmla="*/ 573206 h 928048"/>
              <a:gd name="connsiteX4" fmla="*/ 1444716 w 2538484"/>
              <a:gd name="connsiteY4" fmla="*/ 666436 h 928048"/>
              <a:gd name="connsiteX5" fmla="*/ 1760561 w 2538484"/>
              <a:gd name="connsiteY5" fmla="*/ 791570 h 928048"/>
              <a:gd name="connsiteX6" fmla="*/ 2074460 w 2538484"/>
              <a:gd name="connsiteY6" fmla="*/ 846161 h 928048"/>
              <a:gd name="connsiteX7" fmla="*/ 2538484 w 2538484"/>
              <a:gd name="connsiteY7" fmla="*/ 928048 h 928048"/>
              <a:gd name="connsiteX8" fmla="*/ 0 w 2538484"/>
              <a:gd name="connsiteY8" fmla="*/ 914400 h 928048"/>
              <a:gd name="connsiteX0" fmla="*/ 0 w 2538484"/>
              <a:gd name="connsiteY0" fmla="*/ 914400 h 928048"/>
              <a:gd name="connsiteX1" fmla="*/ 464024 w 2538484"/>
              <a:gd name="connsiteY1" fmla="*/ 0 h 928048"/>
              <a:gd name="connsiteX2" fmla="*/ 724636 w 2538484"/>
              <a:gd name="connsiteY2" fmla="*/ 234388 h 928048"/>
              <a:gd name="connsiteX3" fmla="*/ 1009935 w 2538484"/>
              <a:gd name="connsiteY3" fmla="*/ 777922 h 928048"/>
              <a:gd name="connsiteX4" fmla="*/ 1187355 w 2538484"/>
              <a:gd name="connsiteY4" fmla="*/ 573206 h 928048"/>
              <a:gd name="connsiteX5" fmla="*/ 1444716 w 2538484"/>
              <a:gd name="connsiteY5" fmla="*/ 666436 h 928048"/>
              <a:gd name="connsiteX6" fmla="*/ 1760561 w 2538484"/>
              <a:gd name="connsiteY6" fmla="*/ 791570 h 928048"/>
              <a:gd name="connsiteX7" fmla="*/ 2074460 w 2538484"/>
              <a:gd name="connsiteY7" fmla="*/ 846161 h 928048"/>
              <a:gd name="connsiteX8" fmla="*/ 2538484 w 2538484"/>
              <a:gd name="connsiteY8" fmla="*/ 928048 h 928048"/>
              <a:gd name="connsiteX9" fmla="*/ 0 w 2538484"/>
              <a:gd name="connsiteY9"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09935 w 2538484"/>
              <a:gd name="connsiteY4" fmla="*/ 777922 h 928048"/>
              <a:gd name="connsiteX5" fmla="*/ 1187355 w 2538484"/>
              <a:gd name="connsiteY5" fmla="*/ 573206 h 928048"/>
              <a:gd name="connsiteX6" fmla="*/ 1444716 w 2538484"/>
              <a:gd name="connsiteY6" fmla="*/ 666436 h 928048"/>
              <a:gd name="connsiteX7" fmla="*/ 1760561 w 2538484"/>
              <a:gd name="connsiteY7" fmla="*/ 791570 h 928048"/>
              <a:gd name="connsiteX8" fmla="*/ 2074460 w 2538484"/>
              <a:gd name="connsiteY8" fmla="*/ 846161 h 928048"/>
              <a:gd name="connsiteX9" fmla="*/ 2538484 w 2538484"/>
              <a:gd name="connsiteY9" fmla="*/ 928048 h 928048"/>
              <a:gd name="connsiteX10" fmla="*/ 0 w 2538484"/>
              <a:gd name="connsiteY10"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09935 w 2538484"/>
              <a:gd name="connsiteY4" fmla="*/ 777922 h 928048"/>
              <a:gd name="connsiteX5" fmla="*/ 1187355 w 2538484"/>
              <a:gd name="connsiteY5" fmla="*/ 573206 h 928048"/>
              <a:gd name="connsiteX6" fmla="*/ 1444716 w 2538484"/>
              <a:gd name="connsiteY6" fmla="*/ 666436 h 928048"/>
              <a:gd name="connsiteX7" fmla="*/ 1760561 w 2538484"/>
              <a:gd name="connsiteY7" fmla="*/ 791570 h 928048"/>
              <a:gd name="connsiteX8" fmla="*/ 2074460 w 2538484"/>
              <a:gd name="connsiteY8" fmla="*/ 846161 h 928048"/>
              <a:gd name="connsiteX9" fmla="*/ 2538484 w 2538484"/>
              <a:gd name="connsiteY9" fmla="*/ 928048 h 928048"/>
              <a:gd name="connsiteX10" fmla="*/ 0 w 2538484"/>
              <a:gd name="connsiteY10"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09935 w 2538484"/>
              <a:gd name="connsiteY4" fmla="*/ 777922 h 928048"/>
              <a:gd name="connsiteX5" fmla="*/ 1187355 w 2538484"/>
              <a:gd name="connsiteY5" fmla="*/ 573206 h 928048"/>
              <a:gd name="connsiteX6" fmla="*/ 1444716 w 2538484"/>
              <a:gd name="connsiteY6" fmla="*/ 666436 h 928048"/>
              <a:gd name="connsiteX7" fmla="*/ 1760561 w 2538484"/>
              <a:gd name="connsiteY7" fmla="*/ 791570 h 928048"/>
              <a:gd name="connsiteX8" fmla="*/ 2074460 w 2538484"/>
              <a:gd name="connsiteY8" fmla="*/ 846161 h 928048"/>
              <a:gd name="connsiteX9" fmla="*/ 2538484 w 2538484"/>
              <a:gd name="connsiteY9" fmla="*/ 928048 h 928048"/>
              <a:gd name="connsiteX10" fmla="*/ 0 w 2538484"/>
              <a:gd name="connsiteY10"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09935 w 2538484"/>
              <a:gd name="connsiteY4" fmla="*/ 777922 h 928048"/>
              <a:gd name="connsiteX5" fmla="*/ 1187355 w 2538484"/>
              <a:gd name="connsiteY5" fmla="*/ 573206 h 928048"/>
              <a:gd name="connsiteX6" fmla="*/ 1444716 w 2538484"/>
              <a:gd name="connsiteY6" fmla="*/ 666436 h 928048"/>
              <a:gd name="connsiteX7" fmla="*/ 1760561 w 2538484"/>
              <a:gd name="connsiteY7" fmla="*/ 791570 h 928048"/>
              <a:gd name="connsiteX8" fmla="*/ 2074460 w 2538484"/>
              <a:gd name="connsiteY8" fmla="*/ 846161 h 928048"/>
              <a:gd name="connsiteX9" fmla="*/ 2538484 w 2538484"/>
              <a:gd name="connsiteY9" fmla="*/ 928048 h 928048"/>
              <a:gd name="connsiteX10" fmla="*/ 0 w 2538484"/>
              <a:gd name="connsiteY10"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09935 w 2538484"/>
              <a:gd name="connsiteY4" fmla="*/ 777922 h 928048"/>
              <a:gd name="connsiteX5" fmla="*/ 1187355 w 2538484"/>
              <a:gd name="connsiteY5" fmla="*/ 573206 h 928048"/>
              <a:gd name="connsiteX6" fmla="*/ 1444716 w 2538484"/>
              <a:gd name="connsiteY6" fmla="*/ 666436 h 928048"/>
              <a:gd name="connsiteX7" fmla="*/ 1760561 w 2538484"/>
              <a:gd name="connsiteY7" fmla="*/ 791570 h 928048"/>
              <a:gd name="connsiteX8" fmla="*/ 2074460 w 2538484"/>
              <a:gd name="connsiteY8" fmla="*/ 846161 h 928048"/>
              <a:gd name="connsiteX9" fmla="*/ 2538484 w 2538484"/>
              <a:gd name="connsiteY9" fmla="*/ 928048 h 928048"/>
              <a:gd name="connsiteX10" fmla="*/ 0 w 2538484"/>
              <a:gd name="connsiteY10"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09935 w 2538484"/>
              <a:gd name="connsiteY4" fmla="*/ 777922 h 928048"/>
              <a:gd name="connsiteX5" fmla="*/ 1187355 w 2538484"/>
              <a:gd name="connsiteY5" fmla="*/ 573206 h 928048"/>
              <a:gd name="connsiteX6" fmla="*/ 1444716 w 2538484"/>
              <a:gd name="connsiteY6" fmla="*/ 666436 h 928048"/>
              <a:gd name="connsiteX7" fmla="*/ 1760561 w 2538484"/>
              <a:gd name="connsiteY7" fmla="*/ 791570 h 928048"/>
              <a:gd name="connsiteX8" fmla="*/ 2074460 w 2538484"/>
              <a:gd name="connsiteY8" fmla="*/ 846161 h 928048"/>
              <a:gd name="connsiteX9" fmla="*/ 2538484 w 2538484"/>
              <a:gd name="connsiteY9" fmla="*/ 928048 h 928048"/>
              <a:gd name="connsiteX10" fmla="*/ 0 w 2538484"/>
              <a:gd name="connsiteY10"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09935 w 2538484"/>
              <a:gd name="connsiteY4" fmla="*/ 777922 h 928048"/>
              <a:gd name="connsiteX5" fmla="*/ 1156684 w 2538484"/>
              <a:gd name="connsiteY5" fmla="*/ 522420 h 928048"/>
              <a:gd name="connsiteX6" fmla="*/ 1444716 w 2538484"/>
              <a:gd name="connsiteY6" fmla="*/ 666436 h 928048"/>
              <a:gd name="connsiteX7" fmla="*/ 1760561 w 2538484"/>
              <a:gd name="connsiteY7" fmla="*/ 791570 h 928048"/>
              <a:gd name="connsiteX8" fmla="*/ 2074460 w 2538484"/>
              <a:gd name="connsiteY8" fmla="*/ 846161 h 928048"/>
              <a:gd name="connsiteX9" fmla="*/ 2538484 w 2538484"/>
              <a:gd name="connsiteY9" fmla="*/ 928048 h 928048"/>
              <a:gd name="connsiteX10" fmla="*/ 0 w 2538484"/>
              <a:gd name="connsiteY10"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09935 w 2538484"/>
              <a:gd name="connsiteY4" fmla="*/ 777922 h 928048"/>
              <a:gd name="connsiteX5" fmla="*/ 1228692 w 2538484"/>
              <a:gd name="connsiteY5" fmla="*/ 522420 h 928048"/>
              <a:gd name="connsiteX6" fmla="*/ 1444716 w 2538484"/>
              <a:gd name="connsiteY6" fmla="*/ 666436 h 928048"/>
              <a:gd name="connsiteX7" fmla="*/ 1760561 w 2538484"/>
              <a:gd name="connsiteY7" fmla="*/ 791570 h 928048"/>
              <a:gd name="connsiteX8" fmla="*/ 2074460 w 2538484"/>
              <a:gd name="connsiteY8" fmla="*/ 846161 h 928048"/>
              <a:gd name="connsiteX9" fmla="*/ 2538484 w 2538484"/>
              <a:gd name="connsiteY9" fmla="*/ 928048 h 928048"/>
              <a:gd name="connsiteX10" fmla="*/ 0 w 2538484"/>
              <a:gd name="connsiteY10"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09935 w 2538484"/>
              <a:gd name="connsiteY4" fmla="*/ 777922 h 928048"/>
              <a:gd name="connsiteX5" fmla="*/ 1228692 w 2538484"/>
              <a:gd name="connsiteY5" fmla="*/ 522420 h 928048"/>
              <a:gd name="connsiteX6" fmla="*/ 1444716 w 2538484"/>
              <a:gd name="connsiteY6" fmla="*/ 666436 h 928048"/>
              <a:gd name="connsiteX7" fmla="*/ 1760561 w 2538484"/>
              <a:gd name="connsiteY7" fmla="*/ 791570 h 928048"/>
              <a:gd name="connsiteX8" fmla="*/ 2074460 w 2538484"/>
              <a:gd name="connsiteY8" fmla="*/ 846161 h 928048"/>
              <a:gd name="connsiteX9" fmla="*/ 2538484 w 2538484"/>
              <a:gd name="connsiteY9" fmla="*/ 928048 h 928048"/>
              <a:gd name="connsiteX10" fmla="*/ 0 w 2538484"/>
              <a:gd name="connsiteY10"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09935 w 2538484"/>
              <a:gd name="connsiteY4" fmla="*/ 777922 h 928048"/>
              <a:gd name="connsiteX5" fmla="*/ 1228692 w 2538484"/>
              <a:gd name="connsiteY5" fmla="*/ 522420 h 928048"/>
              <a:gd name="connsiteX6" fmla="*/ 1444716 w 2538484"/>
              <a:gd name="connsiteY6" fmla="*/ 666436 h 928048"/>
              <a:gd name="connsiteX7" fmla="*/ 1760561 w 2538484"/>
              <a:gd name="connsiteY7" fmla="*/ 791570 h 928048"/>
              <a:gd name="connsiteX8" fmla="*/ 2074460 w 2538484"/>
              <a:gd name="connsiteY8" fmla="*/ 846161 h 928048"/>
              <a:gd name="connsiteX9" fmla="*/ 2538484 w 2538484"/>
              <a:gd name="connsiteY9" fmla="*/ 928048 h 928048"/>
              <a:gd name="connsiteX10" fmla="*/ 0 w 2538484"/>
              <a:gd name="connsiteY10"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09935 w 2538484"/>
              <a:gd name="connsiteY4" fmla="*/ 777922 h 928048"/>
              <a:gd name="connsiteX5" fmla="*/ 1444716 w 2538484"/>
              <a:gd name="connsiteY5" fmla="*/ 666436 h 928048"/>
              <a:gd name="connsiteX6" fmla="*/ 1760561 w 2538484"/>
              <a:gd name="connsiteY6" fmla="*/ 791570 h 928048"/>
              <a:gd name="connsiteX7" fmla="*/ 2074460 w 2538484"/>
              <a:gd name="connsiteY7" fmla="*/ 846161 h 928048"/>
              <a:gd name="connsiteX8" fmla="*/ 2538484 w 2538484"/>
              <a:gd name="connsiteY8" fmla="*/ 928048 h 928048"/>
              <a:gd name="connsiteX9" fmla="*/ 0 w 2538484"/>
              <a:gd name="connsiteY9"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09935 w 2538484"/>
              <a:gd name="connsiteY4" fmla="*/ 777922 h 928048"/>
              <a:gd name="connsiteX5" fmla="*/ 1444716 w 2538484"/>
              <a:gd name="connsiteY5" fmla="*/ 666436 h 928048"/>
              <a:gd name="connsiteX6" fmla="*/ 1760561 w 2538484"/>
              <a:gd name="connsiteY6" fmla="*/ 791570 h 928048"/>
              <a:gd name="connsiteX7" fmla="*/ 2074460 w 2538484"/>
              <a:gd name="connsiteY7" fmla="*/ 846161 h 928048"/>
              <a:gd name="connsiteX8" fmla="*/ 2538484 w 2538484"/>
              <a:gd name="connsiteY8" fmla="*/ 928048 h 928048"/>
              <a:gd name="connsiteX9" fmla="*/ 0 w 2538484"/>
              <a:gd name="connsiteY9"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09935 w 2538484"/>
              <a:gd name="connsiteY4" fmla="*/ 777922 h 928048"/>
              <a:gd name="connsiteX5" fmla="*/ 1444716 w 2538484"/>
              <a:gd name="connsiteY5" fmla="*/ 666436 h 928048"/>
              <a:gd name="connsiteX6" fmla="*/ 1760561 w 2538484"/>
              <a:gd name="connsiteY6" fmla="*/ 791570 h 928048"/>
              <a:gd name="connsiteX7" fmla="*/ 2092788 w 2538484"/>
              <a:gd name="connsiteY7" fmla="*/ 784032 h 928048"/>
              <a:gd name="connsiteX8" fmla="*/ 2538484 w 2538484"/>
              <a:gd name="connsiteY8" fmla="*/ 928048 h 928048"/>
              <a:gd name="connsiteX9" fmla="*/ 0 w 2538484"/>
              <a:gd name="connsiteY9"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09935 w 2538484"/>
              <a:gd name="connsiteY4" fmla="*/ 777922 h 928048"/>
              <a:gd name="connsiteX5" fmla="*/ 1444716 w 2538484"/>
              <a:gd name="connsiteY5" fmla="*/ 640016 h 928048"/>
              <a:gd name="connsiteX6" fmla="*/ 1760561 w 2538484"/>
              <a:gd name="connsiteY6" fmla="*/ 791570 h 928048"/>
              <a:gd name="connsiteX7" fmla="*/ 2092788 w 2538484"/>
              <a:gd name="connsiteY7" fmla="*/ 784032 h 928048"/>
              <a:gd name="connsiteX8" fmla="*/ 2538484 w 2538484"/>
              <a:gd name="connsiteY8" fmla="*/ 928048 h 928048"/>
              <a:gd name="connsiteX9" fmla="*/ 0 w 2538484"/>
              <a:gd name="connsiteY9"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09935 w 2538484"/>
              <a:gd name="connsiteY4" fmla="*/ 777922 h 928048"/>
              <a:gd name="connsiteX5" fmla="*/ 1444716 w 2538484"/>
              <a:gd name="connsiteY5" fmla="*/ 640016 h 928048"/>
              <a:gd name="connsiteX6" fmla="*/ 1760561 w 2538484"/>
              <a:gd name="connsiteY6" fmla="*/ 791570 h 928048"/>
              <a:gd name="connsiteX7" fmla="*/ 2092788 w 2538484"/>
              <a:gd name="connsiteY7" fmla="*/ 784032 h 928048"/>
              <a:gd name="connsiteX8" fmla="*/ 2538484 w 2538484"/>
              <a:gd name="connsiteY8" fmla="*/ 928048 h 928048"/>
              <a:gd name="connsiteX9" fmla="*/ 0 w 2538484"/>
              <a:gd name="connsiteY9"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09935 w 2538484"/>
              <a:gd name="connsiteY4" fmla="*/ 777922 h 928048"/>
              <a:gd name="connsiteX5" fmla="*/ 1300700 w 2538484"/>
              <a:gd name="connsiteY5" fmla="*/ 568008 h 928048"/>
              <a:gd name="connsiteX6" fmla="*/ 1760561 w 2538484"/>
              <a:gd name="connsiteY6" fmla="*/ 791570 h 928048"/>
              <a:gd name="connsiteX7" fmla="*/ 2092788 w 2538484"/>
              <a:gd name="connsiteY7" fmla="*/ 784032 h 928048"/>
              <a:gd name="connsiteX8" fmla="*/ 2538484 w 2538484"/>
              <a:gd name="connsiteY8" fmla="*/ 928048 h 928048"/>
              <a:gd name="connsiteX9" fmla="*/ 0 w 2538484"/>
              <a:gd name="connsiteY9"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09935 w 2538484"/>
              <a:gd name="connsiteY4" fmla="*/ 777922 h 928048"/>
              <a:gd name="connsiteX5" fmla="*/ 1300700 w 2538484"/>
              <a:gd name="connsiteY5" fmla="*/ 568008 h 928048"/>
              <a:gd name="connsiteX6" fmla="*/ 1760561 w 2538484"/>
              <a:gd name="connsiteY6" fmla="*/ 791570 h 928048"/>
              <a:gd name="connsiteX7" fmla="*/ 2092788 w 2538484"/>
              <a:gd name="connsiteY7" fmla="*/ 784032 h 928048"/>
              <a:gd name="connsiteX8" fmla="*/ 2538484 w 2538484"/>
              <a:gd name="connsiteY8" fmla="*/ 928048 h 928048"/>
              <a:gd name="connsiteX9" fmla="*/ 0 w 2538484"/>
              <a:gd name="connsiteY9"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09935 w 2538484"/>
              <a:gd name="connsiteY4" fmla="*/ 777922 h 928048"/>
              <a:gd name="connsiteX5" fmla="*/ 1228692 w 2538484"/>
              <a:gd name="connsiteY5" fmla="*/ 568008 h 928048"/>
              <a:gd name="connsiteX6" fmla="*/ 1760561 w 2538484"/>
              <a:gd name="connsiteY6" fmla="*/ 791570 h 928048"/>
              <a:gd name="connsiteX7" fmla="*/ 2092788 w 2538484"/>
              <a:gd name="connsiteY7" fmla="*/ 784032 h 928048"/>
              <a:gd name="connsiteX8" fmla="*/ 2538484 w 2538484"/>
              <a:gd name="connsiteY8" fmla="*/ 928048 h 928048"/>
              <a:gd name="connsiteX9" fmla="*/ 0 w 2538484"/>
              <a:gd name="connsiteY9"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940660 w 2538484"/>
              <a:gd name="connsiteY4" fmla="*/ 712024 h 928048"/>
              <a:gd name="connsiteX5" fmla="*/ 1228692 w 2538484"/>
              <a:gd name="connsiteY5" fmla="*/ 568008 h 928048"/>
              <a:gd name="connsiteX6" fmla="*/ 1760561 w 2538484"/>
              <a:gd name="connsiteY6" fmla="*/ 791570 h 928048"/>
              <a:gd name="connsiteX7" fmla="*/ 2092788 w 2538484"/>
              <a:gd name="connsiteY7" fmla="*/ 784032 h 928048"/>
              <a:gd name="connsiteX8" fmla="*/ 2538484 w 2538484"/>
              <a:gd name="connsiteY8" fmla="*/ 928048 h 928048"/>
              <a:gd name="connsiteX9" fmla="*/ 0 w 2538484"/>
              <a:gd name="connsiteY9"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940660 w 2538484"/>
              <a:gd name="connsiteY4" fmla="*/ 712024 h 928048"/>
              <a:gd name="connsiteX5" fmla="*/ 1228692 w 2538484"/>
              <a:gd name="connsiteY5" fmla="*/ 568008 h 928048"/>
              <a:gd name="connsiteX6" fmla="*/ 1732748 w 2538484"/>
              <a:gd name="connsiteY6" fmla="*/ 784032 h 928048"/>
              <a:gd name="connsiteX7" fmla="*/ 2092788 w 2538484"/>
              <a:gd name="connsiteY7" fmla="*/ 784032 h 928048"/>
              <a:gd name="connsiteX8" fmla="*/ 2538484 w 2538484"/>
              <a:gd name="connsiteY8" fmla="*/ 928048 h 928048"/>
              <a:gd name="connsiteX9" fmla="*/ 0 w 2538484"/>
              <a:gd name="connsiteY9"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940660 w 2538484"/>
              <a:gd name="connsiteY4" fmla="*/ 712024 h 928048"/>
              <a:gd name="connsiteX5" fmla="*/ 1300700 w 2538484"/>
              <a:gd name="connsiteY5" fmla="*/ 568008 h 928048"/>
              <a:gd name="connsiteX6" fmla="*/ 1732748 w 2538484"/>
              <a:gd name="connsiteY6" fmla="*/ 784032 h 928048"/>
              <a:gd name="connsiteX7" fmla="*/ 2092788 w 2538484"/>
              <a:gd name="connsiteY7" fmla="*/ 784032 h 928048"/>
              <a:gd name="connsiteX8" fmla="*/ 2538484 w 2538484"/>
              <a:gd name="connsiteY8" fmla="*/ 928048 h 928048"/>
              <a:gd name="connsiteX9" fmla="*/ 0 w 2538484"/>
              <a:gd name="connsiteY9"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12668 w 2538484"/>
              <a:gd name="connsiteY4" fmla="*/ 712024 h 928048"/>
              <a:gd name="connsiteX5" fmla="*/ 1300700 w 2538484"/>
              <a:gd name="connsiteY5" fmla="*/ 568008 h 928048"/>
              <a:gd name="connsiteX6" fmla="*/ 1732748 w 2538484"/>
              <a:gd name="connsiteY6" fmla="*/ 784032 h 928048"/>
              <a:gd name="connsiteX7" fmla="*/ 2092788 w 2538484"/>
              <a:gd name="connsiteY7" fmla="*/ 784032 h 928048"/>
              <a:gd name="connsiteX8" fmla="*/ 2538484 w 2538484"/>
              <a:gd name="connsiteY8" fmla="*/ 928048 h 928048"/>
              <a:gd name="connsiteX9" fmla="*/ 0 w 2538484"/>
              <a:gd name="connsiteY9"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12668 w 2538484"/>
              <a:gd name="connsiteY4" fmla="*/ 712024 h 928048"/>
              <a:gd name="connsiteX5" fmla="*/ 1300700 w 2538484"/>
              <a:gd name="connsiteY5" fmla="*/ 568008 h 928048"/>
              <a:gd name="connsiteX6" fmla="*/ 1732748 w 2538484"/>
              <a:gd name="connsiteY6" fmla="*/ 784032 h 928048"/>
              <a:gd name="connsiteX7" fmla="*/ 2092788 w 2538484"/>
              <a:gd name="connsiteY7" fmla="*/ 784032 h 928048"/>
              <a:gd name="connsiteX8" fmla="*/ 2538484 w 2538484"/>
              <a:gd name="connsiteY8" fmla="*/ 928048 h 928048"/>
              <a:gd name="connsiteX9" fmla="*/ 0 w 2538484"/>
              <a:gd name="connsiteY9"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12668 w 2538484"/>
              <a:gd name="connsiteY4" fmla="*/ 712024 h 928048"/>
              <a:gd name="connsiteX5" fmla="*/ 1300700 w 2538484"/>
              <a:gd name="connsiteY5" fmla="*/ 568008 h 928048"/>
              <a:gd name="connsiteX6" fmla="*/ 1732748 w 2538484"/>
              <a:gd name="connsiteY6" fmla="*/ 784032 h 928048"/>
              <a:gd name="connsiteX7" fmla="*/ 2092788 w 2538484"/>
              <a:gd name="connsiteY7" fmla="*/ 784032 h 928048"/>
              <a:gd name="connsiteX8" fmla="*/ 2538484 w 2538484"/>
              <a:gd name="connsiteY8" fmla="*/ 928048 h 928048"/>
              <a:gd name="connsiteX9" fmla="*/ 0 w 2538484"/>
              <a:gd name="connsiteY9"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12668 w 2538484"/>
              <a:gd name="connsiteY4" fmla="*/ 712024 h 928048"/>
              <a:gd name="connsiteX5" fmla="*/ 1300700 w 2538484"/>
              <a:gd name="connsiteY5" fmla="*/ 568008 h 928048"/>
              <a:gd name="connsiteX6" fmla="*/ 1732748 w 2538484"/>
              <a:gd name="connsiteY6" fmla="*/ 784032 h 928048"/>
              <a:gd name="connsiteX7" fmla="*/ 2092788 w 2538484"/>
              <a:gd name="connsiteY7" fmla="*/ 784032 h 928048"/>
              <a:gd name="connsiteX8" fmla="*/ 2538484 w 2538484"/>
              <a:gd name="connsiteY8" fmla="*/ 928048 h 928048"/>
              <a:gd name="connsiteX9" fmla="*/ 0 w 2538484"/>
              <a:gd name="connsiteY9"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12668 w 2538484"/>
              <a:gd name="connsiteY4" fmla="*/ 712024 h 928048"/>
              <a:gd name="connsiteX5" fmla="*/ 1300700 w 2538484"/>
              <a:gd name="connsiteY5" fmla="*/ 568008 h 928048"/>
              <a:gd name="connsiteX6" fmla="*/ 1732748 w 2538484"/>
              <a:gd name="connsiteY6" fmla="*/ 784032 h 928048"/>
              <a:gd name="connsiteX7" fmla="*/ 2092788 w 2538484"/>
              <a:gd name="connsiteY7" fmla="*/ 784032 h 928048"/>
              <a:gd name="connsiteX8" fmla="*/ 2538484 w 2538484"/>
              <a:gd name="connsiteY8" fmla="*/ 928048 h 928048"/>
              <a:gd name="connsiteX9" fmla="*/ 0 w 2538484"/>
              <a:gd name="connsiteY9"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12668 w 2538484"/>
              <a:gd name="connsiteY4" fmla="*/ 712024 h 928048"/>
              <a:gd name="connsiteX5" fmla="*/ 1300700 w 2538484"/>
              <a:gd name="connsiteY5" fmla="*/ 568008 h 928048"/>
              <a:gd name="connsiteX6" fmla="*/ 1732748 w 2538484"/>
              <a:gd name="connsiteY6" fmla="*/ 784032 h 928048"/>
              <a:gd name="connsiteX7" fmla="*/ 2092788 w 2538484"/>
              <a:gd name="connsiteY7" fmla="*/ 784032 h 928048"/>
              <a:gd name="connsiteX8" fmla="*/ 2538484 w 2538484"/>
              <a:gd name="connsiteY8" fmla="*/ 928048 h 928048"/>
              <a:gd name="connsiteX9" fmla="*/ 0 w 2538484"/>
              <a:gd name="connsiteY9"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12668 w 2538484"/>
              <a:gd name="connsiteY4" fmla="*/ 712024 h 928048"/>
              <a:gd name="connsiteX5" fmla="*/ 1234437 w 2538484"/>
              <a:gd name="connsiteY5" fmla="*/ 546250 h 928048"/>
              <a:gd name="connsiteX6" fmla="*/ 1732748 w 2538484"/>
              <a:gd name="connsiteY6" fmla="*/ 784032 h 928048"/>
              <a:gd name="connsiteX7" fmla="*/ 2092788 w 2538484"/>
              <a:gd name="connsiteY7" fmla="*/ 784032 h 928048"/>
              <a:gd name="connsiteX8" fmla="*/ 2538484 w 2538484"/>
              <a:gd name="connsiteY8" fmla="*/ 928048 h 928048"/>
              <a:gd name="connsiteX9" fmla="*/ 0 w 2538484"/>
              <a:gd name="connsiteY9" fmla="*/ 914400 h 928048"/>
              <a:gd name="connsiteX0" fmla="*/ 0 w 2538484"/>
              <a:gd name="connsiteY0" fmla="*/ 914400 h 928048"/>
              <a:gd name="connsiteX1" fmla="*/ 292588 w 2538484"/>
              <a:gd name="connsiteY1" fmla="*/ 234388 h 928048"/>
              <a:gd name="connsiteX2" fmla="*/ 464024 w 2538484"/>
              <a:gd name="connsiteY2" fmla="*/ 0 h 928048"/>
              <a:gd name="connsiteX3" fmla="*/ 724636 w 2538484"/>
              <a:gd name="connsiteY3" fmla="*/ 234388 h 928048"/>
              <a:gd name="connsiteX4" fmla="*/ 1012668 w 2538484"/>
              <a:gd name="connsiteY4" fmla="*/ 712024 h 928048"/>
              <a:gd name="connsiteX5" fmla="*/ 1234437 w 2538484"/>
              <a:gd name="connsiteY5" fmla="*/ 546250 h 928048"/>
              <a:gd name="connsiteX6" fmla="*/ 1765880 w 2538484"/>
              <a:gd name="connsiteY6" fmla="*/ 740514 h 928048"/>
              <a:gd name="connsiteX7" fmla="*/ 2092788 w 2538484"/>
              <a:gd name="connsiteY7" fmla="*/ 784032 h 928048"/>
              <a:gd name="connsiteX8" fmla="*/ 2538484 w 2538484"/>
              <a:gd name="connsiteY8" fmla="*/ 928048 h 928048"/>
              <a:gd name="connsiteX9" fmla="*/ 0 w 2538484"/>
              <a:gd name="connsiteY9" fmla="*/ 914400 h 928048"/>
              <a:gd name="connsiteX0" fmla="*/ 0 w 2505352"/>
              <a:gd name="connsiteY0" fmla="*/ 914400 h 914400"/>
              <a:gd name="connsiteX1" fmla="*/ 292588 w 2505352"/>
              <a:gd name="connsiteY1" fmla="*/ 234388 h 914400"/>
              <a:gd name="connsiteX2" fmla="*/ 464024 w 2505352"/>
              <a:gd name="connsiteY2" fmla="*/ 0 h 914400"/>
              <a:gd name="connsiteX3" fmla="*/ 724636 w 2505352"/>
              <a:gd name="connsiteY3" fmla="*/ 234388 h 914400"/>
              <a:gd name="connsiteX4" fmla="*/ 1012668 w 2505352"/>
              <a:gd name="connsiteY4" fmla="*/ 712024 h 914400"/>
              <a:gd name="connsiteX5" fmla="*/ 1234437 w 2505352"/>
              <a:gd name="connsiteY5" fmla="*/ 546250 h 914400"/>
              <a:gd name="connsiteX6" fmla="*/ 1765880 w 2505352"/>
              <a:gd name="connsiteY6" fmla="*/ 740514 h 914400"/>
              <a:gd name="connsiteX7" fmla="*/ 2092788 w 2505352"/>
              <a:gd name="connsiteY7" fmla="*/ 784032 h 914400"/>
              <a:gd name="connsiteX8" fmla="*/ 2505352 w 2505352"/>
              <a:gd name="connsiteY8" fmla="*/ 906289 h 914400"/>
              <a:gd name="connsiteX9" fmla="*/ 0 w 2505352"/>
              <a:gd name="connsiteY9" fmla="*/ 914400 h 914400"/>
              <a:gd name="connsiteX0" fmla="*/ 0 w 2483265"/>
              <a:gd name="connsiteY0" fmla="*/ 892642 h 906289"/>
              <a:gd name="connsiteX1" fmla="*/ 270501 w 2483265"/>
              <a:gd name="connsiteY1" fmla="*/ 234388 h 906289"/>
              <a:gd name="connsiteX2" fmla="*/ 441937 w 2483265"/>
              <a:gd name="connsiteY2" fmla="*/ 0 h 906289"/>
              <a:gd name="connsiteX3" fmla="*/ 702549 w 2483265"/>
              <a:gd name="connsiteY3" fmla="*/ 234388 h 906289"/>
              <a:gd name="connsiteX4" fmla="*/ 990581 w 2483265"/>
              <a:gd name="connsiteY4" fmla="*/ 712024 h 906289"/>
              <a:gd name="connsiteX5" fmla="*/ 1212350 w 2483265"/>
              <a:gd name="connsiteY5" fmla="*/ 546250 h 906289"/>
              <a:gd name="connsiteX6" fmla="*/ 1743793 w 2483265"/>
              <a:gd name="connsiteY6" fmla="*/ 740514 h 906289"/>
              <a:gd name="connsiteX7" fmla="*/ 2070701 w 2483265"/>
              <a:gd name="connsiteY7" fmla="*/ 784032 h 906289"/>
              <a:gd name="connsiteX8" fmla="*/ 2483265 w 2483265"/>
              <a:gd name="connsiteY8" fmla="*/ 906289 h 906289"/>
              <a:gd name="connsiteX9" fmla="*/ 0 w 2483265"/>
              <a:gd name="connsiteY9" fmla="*/ 892642 h 90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3265" h="906289">
                <a:moveTo>
                  <a:pt x="0" y="892642"/>
                </a:moveTo>
                <a:lnTo>
                  <a:pt x="270501" y="234388"/>
                </a:lnTo>
                <a:cubicBezTo>
                  <a:pt x="327646" y="156259"/>
                  <a:pt x="310692" y="74805"/>
                  <a:pt x="441937" y="0"/>
                </a:cubicBezTo>
                <a:cubicBezTo>
                  <a:pt x="589633" y="42348"/>
                  <a:pt x="615678" y="156259"/>
                  <a:pt x="702549" y="234388"/>
                </a:cubicBezTo>
                <a:cubicBezTo>
                  <a:pt x="798560" y="393600"/>
                  <a:pt x="865861" y="574408"/>
                  <a:pt x="990581" y="712024"/>
                </a:cubicBezTo>
                <a:cubicBezTo>
                  <a:pt x="1108614" y="613652"/>
                  <a:pt x="1105342" y="517879"/>
                  <a:pt x="1212350" y="546250"/>
                </a:cubicBezTo>
                <a:cubicBezTo>
                  <a:pt x="1366632" y="572848"/>
                  <a:pt x="1638511" y="698803"/>
                  <a:pt x="1743793" y="740514"/>
                </a:cubicBezTo>
                <a:lnTo>
                  <a:pt x="2070701" y="784032"/>
                </a:lnTo>
                <a:lnTo>
                  <a:pt x="2483265" y="906289"/>
                </a:lnTo>
                <a:lnTo>
                  <a:pt x="0" y="892642"/>
                </a:lnTo>
                <a:close/>
              </a:path>
            </a:pathLst>
          </a:custGeom>
          <a:solidFill>
            <a:srgbClr val="006E73">
              <a:alpha val="48000"/>
            </a:srgbClr>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it-IT" b="1">
              <a:solidFill>
                <a:srgbClr val="000000"/>
              </a:solidFill>
              <a:latin typeface="Calibri" panose="020F0502020204030204" pitchFamily="34" charset="0"/>
            </a:endParaRPr>
          </a:p>
        </p:txBody>
      </p:sp>
    </p:spTree>
    <p:extLst>
      <p:ext uri="{BB962C8B-B14F-4D97-AF65-F5344CB8AC3E}">
        <p14:creationId xmlns:p14="http://schemas.microsoft.com/office/powerpoint/2010/main" val="3922114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6" y="91621"/>
            <a:ext cx="2423885" cy="530946"/>
          </a:xfrm>
          <a:prstGeom prst="rect">
            <a:avLst/>
          </a:prstGeom>
        </p:spPr>
      </p:pic>
      <p:sp>
        <p:nvSpPr>
          <p:cNvPr id="9" name="Rettangolo 8"/>
          <p:cNvSpPr/>
          <p:nvPr/>
        </p:nvSpPr>
        <p:spPr>
          <a:xfrm>
            <a:off x="261258" y="690806"/>
            <a:ext cx="468000" cy="6167194"/>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7" name="Gruppo 16"/>
          <p:cNvGrpSpPr>
            <a:grpSpLocks noChangeAspect="1"/>
          </p:cNvGrpSpPr>
          <p:nvPr/>
        </p:nvGrpSpPr>
        <p:grpSpPr>
          <a:xfrm>
            <a:off x="11045143" y="-13648"/>
            <a:ext cx="1139755" cy="864000"/>
            <a:chOff x="74848" y="-145328"/>
            <a:chExt cx="1254914" cy="951298"/>
          </a:xfrm>
        </p:grpSpPr>
        <p:pic>
          <p:nvPicPr>
            <p:cNvPr id="18"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8" y="213733"/>
              <a:ext cx="939713" cy="264512"/>
            </a:xfrm>
            <a:prstGeom prst="rect">
              <a:avLst/>
            </a:prstGeom>
          </p:spPr>
        </p:pic>
        <p:pic>
          <p:nvPicPr>
            <p:cNvPr id="19" name="Immagin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69" y="-145328"/>
              <a:ext cx="1015793" cy="951298"/>
            </a:xfrm>
            <a:prstGeom prst="rect">
              <a:avLst/>
            </a:prstGeom>
          </p:spPr>
        </p:pic>
      </p:grpSp>
      <p:pic>
        <p:nvPicPr>
          <p:cNvPr id="36" name="Immagine 35"/>
          <p:cNvPicPr>
            <a:picLocks noChangeAspect="1"/>
          </p:cNvPicPr>
          <p:nvPr/>
        </p:nvPicPr>
        <p:blipFill>
          <a:blip r:embed="rId5" cstate="print"/>
          <a:stretch>
            <a:fillRect/>
          </a:stretch>
        </p:blipFill>
        <p:spPr>
          <a:xfrm>
            <a:off x="1609387" y="782785"/>
            <a:ext cx="3320696" cy="5983236"/>
          </a:xfrm>
          <a:prstGeom prst="rect">
            <a:avLst/>
          </a:prstGeom>
        </p:spPr>
      </p:pic>
      <p:pic>
        <p:nvPicPr>
          <p:cNvPr id="37" name="Immagine 36"/>
          <p:cNvPicPr>
            <a:picLocks noChangeAspect="1"/>
          </p:cNvPicPr>
          <p:nvPr/>
        </p:nvPicPr>
        <p:blipFill>
          <a:blip r:embed="rId6" cstate="print"/>
          <a:stretch>
            <a:fillRect/>
          </a:stretch>
        </p:blipFill>
        <p:spPr>
          <a:xfrm>
            <a:off x="5810212" y="312463"/>
            <a:ext cx="6088410" cy="5983236"/>
          </a:xfrm>
          <a:prstGeom prst="rect">
            <a:avLst/>
          </a:prstGeom>
        </p:spPr>
      </p:pic>
    </p:spTree>
    <p:extLst>
      <p:ext uri="{BB962C8B-B14F-4D97-AF65-F5344CB8AC3E}">
        <p14:creationId xmlns:p14="http://schemas.microsoft.com/office/powerpoint/2010/main" val="241478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up)">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65275" y="918288"/>
            <a:ext cx="2026725" cy="2026725"/>
          </a:xfr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9864" y="128017"/>
            <a:ext cx="2174370" cy="476290"/>
          </a:xfrm>
          <a:prstGeom prst="rect">
            <a:avLst/>
          </a:prstGeom>
        </p:spPr>
      </p:pic>
      <p:sp>
        <p:nvSpPr>
          <p:cNvPr id="10" name="ZoneTexte 5"/>
          <p:cNvSpPr txBox="1">
            <a:spLocks noChangeArrowheads="1"/>
          </p:cNvSpPr>
          <p:nvPr/>
        </p:nvSpPr>
        <p:spPr bwMode="auto">
          <a:xfrm>
            <a:off x="4553018" y="1931651"/>
            <a:ext cx="7491216" cy="581249"/>
          </a:xfrm>
          <a:prstGeom prst="rect">
            <a:avLst/>
          </a:prstGeom>
          <a:noFill/>
          <a:ln w="9525">
            <a:noFill/>
            <a:miter lim="800000"/>
            <a:headEnd/>
            <a:tailEnd/>
          </a:ln>
        </p:spPr>
        <p:txBody>
          <a:bodyPr wrap="square">
            <a:spAutoFit/>
          </a:bodyPr>
          <a:lstStyle/>
          <a:p>
            <a:pPr>
              <a:lnSpc>
                <a:spcPct val="150000"/>
              </a:lnSpc>
            </a:pPr>
            <a:endParaRPr lang="en-US" sz="2400" dirty="0">
              <a:solidFill>
                <a:prstClr val="black"/>
              </a:solidFill>
              <a:latin typeface="Gill Sans MT" panose="020B0502020104020203" pitchFamily="34" charset="0"/>
              <a:cs typeface="Arial" charset="0"/>
            </a:endParaRPr>
          </a:p>
        </p:txBody>
      </p:sp>
      <p:sp>
        <p:nvSpPr>
          <p:cNvPr id="9" name="Rettangolo 8"/>
          <p:cNvSpPr/>
          <p:nvPr/>
        </p:nvSpPr>
        <p:spPr>
          <a:xfrm>
            <a:off x="261258" y="641023"/>
            <a:ext cx="468000" cy="6216977"/>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2" name="Segnaposto numero diapositiva 1"/>
          <p:cNvSpPr>
            <a:spLocks noGrp="1"/>
          </p:cNvSpPr>
          <p:nvPr>
            <p:ph type="sldNum" sz="quarter" idx="12"/>
          </p:nvPr>
        </p:nvSpPr>
        <p:spPr>
          <a:xfrm>
            <a:off x="9448800" y="6492875"/>
            <a:ext cx="2743200" cy="365125"/>
          </a:xfrm>
        </p:spPr>
        <p:txBody>
          <a:bodyPr/>
          <a:lstStyle/>
          <a:p>
            <a:fld id="{9D053DAC-C6A9-474F-8BEC-0629C0CE91C1}" type="slidenum">
              <a:rPr lang="it-IT" sz="1600" b="1" smtClean="0">
                <a:solidFill>
                  <a:srgbClr val="006E73"/>
                </a:solidFill>
              </a:rPr>
              <a:pPr/>
              <a:t>19</a:t>
            </a:fld>
            <a:endParaRPr lang="it-IT" sz="1600" b="1" dirty="0">
              <a:solidFill>
                <a:srgbClr val="006E73"/>
              </a:solidFill>
            </a:endParaRPr>
          </a:p>
        </p:txBody>
      </p:sp>
      <p:graphicFrame>
        <p:nvGraphicFramePr>
          <p:cNvPr id="11" name="6 Diagrama"/>
          <p:cNvGraphicFramePr/>
          <p:nvPr>
            <p:extLst/>
          </p:nvPr>
        </p:nvGraphicFramePr>
        <p:xfrm>
          <a:off x="2068643" y="1259175"/>
          <a:ext cx="8444621" cy="47683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Immagin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1258" y="123386"/>
            <a:ext cx="1372451" cy="605259"/>
          </a:xfrm>
          <a:prstGeom prst="rect">
            <a:avLst/>
          </a:prstGeom>
        </p:spPr>
      </p:pic>
    </p:spTree>
    <p:extLst>
      <p:ext uri="{BB962C8B-B14F-4D97-AF65-F5344CB8AC3E}">
        <p14:creationId xmlns:p14="http://schemas.microsoft.com/office/powerpoint/2010/main" val="374437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fltVal val="0"/>
                                          </p:val>
                                        </p:tav>
                                        <p:tav tm="100000">
                                          <p:val>
                                            <p:strVal val="#ppt_w"/>
                                          </p:val>
                                        </p:tav>
                                      </p:tavLst>
                                    </p:anim>
                                    <p:anim calcmode="lin" valueType="num">
                                      <p:cBhvr>
                                        <p:cTn id="8" dur="2000" fill="hold"/>
                                        <p:tgtEl>
                                          <p:spTgt spid="11"/>
                                        </p:tgtEl>
                                        <p:attrNameLst>
                                          <p:attrName>ppt_h</p:attrName>
                                        </p:attrNameLst>
                                      </p:cBhvr>
                                      <p:tavLst>
                                        <p:tav tm="0">
                                          <p:val>
                                            <p:fltVal val="0"/>
                                          </p:val>
                                        </p:tav>
                                        <p:tav tm="100000">
                                          <p:val>
                                            <p:strVal val="#ppt_h"/>
                                          </p:val>
                                        </p:tav>
                                      </p:tavLst>
                                    </p:anim>
                                    <p:anim calcmode="lin" valueType="num">
                                      <p:cBhvr>
                                        <p:cTn id="9" dur="2000" fill="hold"/>
                                        <p:tgtEl>
                                          <p:spTgt spid="11"/>
                                        </p:tgtEl>
                                        <p:attrNameLst>
                                          <p:attrName>style.rotation</p:attrName>
                                        </p:attrNameLst>
                                      </p:cBhvr>
                                      <p:tavLst>
                                        <p:tav tm="0">
                                          <p:val>
                                            <p:fltVal val="360"/>
                                          </p:val>
                                        </p:tav>
                                        <p:tav tm="100000">
                                          <p:val>
                                            <p:fltVal val="0"/>
                                          </p:val>
                                        </p:tav>
                                      </p:tavLst>
                                    </p:anim>
                                    <p:animEffect transition="in" filter="fade">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E73"/>
        </a:solidFill>
        <a:effectLst/>
      </p:bgPr>
    </p:bg>
    <p:spTree>
      <p:nvGrpSpPr>
        <p:cNvPr id="1" name=""/>
        <p:cNvGrpSpPr/>
        <p:nvPr/>
      </p:nvGrpSpPr>
      <p:grpSpPr>
        <a:xfrm>
          <a:off x="0" y="0"/>
          <a:ext cx="0" cy="0"/>
          <a:chOff x="0" y="0"/>
          <a:chExt cx="0" cy="0"/>
        </a:xfrm>
      </p:grpSpPr>
      <p:pic>
        <p:nvPicPr>
          <p:cNvPr id="8" name="Alan Parsons Project   Sirius">
            <a:hlinkClick r:id="" action="ppaction://media"/>
          </p:cNvPr>
          <p:cNvPicPr>
            <a:picLocks noChangeAspect="1"/>
          </p:cNvPicPr>
          <p:nvPr>
            <a:audioFile r:link="rId1"/>
            <p:extLst>
              <p:ext uri="{DAA4B4D4-6D71-4841-9C94-3DE7FCFB9230}">
                <p14:media xmlns:p14="http://schemas.microsoft.com/office/powerpoint/2010/main" r:embed="rId2">
                  <p14:trim st="400" end="181525.625"/>
                  <p14:fade out="4000"/>
                </p14:media>
              </p:ext>
            </p:extLst>
          </p:nvPr>
        </p:nvPicPr>
        <p:blipFill>
          <a:blip r:embed="rId4" cstate="print"/>
          <a:stretch>
            <a:fillRect/>
          </a:stretch>
        </p:blipFill>
        <p:spPr>
          <a:xfrm>
            <a:off x="11562968" y="-3834"/>
            <a:ext cx="609600" cy="609600"/>
          </a:xfrm>
          <a:prstGeom prst="rect">
            <a:avLst/>
          </a:prstGeom>
        </p:spPr>
      </p:pic>
      <p:sp>
        <p:nvSpPr>
          <p:cNvPr id="15" name="Rettangolo 14"/>
          <p:cNvSpPr/>
          <p:nvPr/>
        </p:nvSpPr>
        <p:spPr>
          <a:xfrm>
            <a:off x="10912463" y="21986"/>
            <a:ext cx="1245531" cy="755635"/>
          </a:xfrm>
          <a:prstGeom prst="rect">
            <a:avLst/>
          </a:prstGeom>
          <a:solidFill>
            <a:srgbClr val="006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p:txBody>
          <a:bodyPr/>
          <a:lstStyle/>
          <a:p>
            <a:endParaRPr lang="it-IT"/>
          </a:p>
        </p:txBody>
      </p:sp>
      <p:sp>
        <p:nvSpPr>
          <p:cNvPr id="5" name="Rettangolo 4"/>
          <p:cNvSpPr/>
          <p:nvPr/>
        </p:nvSpPr>
        <p:spPr>
          <a:xfrm>
            <a:off x="493486" y="379639"/>
            <a:ext cx="11190515" cy="61082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744330"/>
            <a:ext cx="9487029" cy="5432633"/>
          </a:xfrm>
          <a:prstGeom prst="rect">
            <a:avLst/>
          </a:prstGeom>
        </p:spPr>
      </p:pic>
      <p:pic>
        <p:nvPicPr>
          <p:cNvPr id="4" name="Segnaposto contenuto 3"/>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10086109" y="571956"/>
            <a:ext cx="1218054" cy="342860"/>
          </a:xfrm>
        </p:spPr>
      </p:pic>
      <p:pic>
        <p:nvPicPr>
          <p:cNvPr id="7" name="Immagin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0" y="2282835"/>
            <a:ext cx="5149088" cy="964433"/>
          </a:xfrm>
          <a:prstGeom prst="rect">
            <a:avLst/>
          </a:prstGeom>
        </p:spPr>
      </p:pic>
      <p:pic>
        <p:nvPicPr>
          <p:cNvPr id="10" name="Immagin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5230" y="285466"/>
            <a:ext cx="1316668" cy="1233070"/>
          </a:xfrm>
          <a:prstGeom prst="rect">
            <a:avLst/>
          </a:prstGeom>
        </p:spPr>
      </p:pic>
      <p:grpSp>
        <p:nvGrpSpPr>
          <p:cNvPr id="9" name="Gruppo 8"/>
          <p:cNvGrpSpPr/>
          <p:nvPr/>
        </p:nvGrpSpPr>
        <p:grpSpPr>
          <a:xfrm>
            <a:off x="493490" y="365125"/>
            <a:ext cx="1075960" cy="1076806"/>
            <a:chOff x="7715272" y="142852"/>
            <a:chExt cx="1284873" cy="1285884"/>
          </a:xfrm>
        </p:grpSpPr>
        <p:grpSp>
          <p:nvGrpSpPr>
            <p:cNvPr id="11" name="Gruppo 10"/>
            <p:cNvGrpSpPr/>
            <p:nvPr/>
          </p:nvGrpSpPr>
          <p:grpSpPr>
            <a:xfrm>
              <a:off x="7715272" y="142852"/>
              <a:ext cx="1284873" cy="1285884"/>
              <a:chOff x="2357422" y="1142984"/>
              <a:chExt cx="1284873" cy="1285884"/>
            </a:xfrm>
          </p:grpSpPr>
          <p:pic>
            <p:nvPicPr>
              <p:cNvPr id="13" name="Picture 3" descr="10FA4D2B-0055-441F-861A-B50462FB0A06"/>
              <p:cNvPicPr>
                <a:picLocks noChangeAspect="1" noChangeArrowheads="1"/>
              </p:cNvPicPr>
              <p:nvPr/>
            </p:nvPicPr>
            <p:blipFill>
              <a:blip r:embed="rId9" cstate="print"/>
              <a:srcRect/>
              <a:stretch>
                <a:fillRect/>
              </a:stretch>
            </p:blipFill>
            <p:spPr bwMode="auto">
              <a:xfrm>
                <a:off x="2357422" y="1142984"/>
                <a:ext cx="1284873" cy="1285884"/>
              </a:xfrm>
              <a:prstGeom prst="rect">
                <a:avLst/>
              </a:prstGeom>
              <a:noFill/>
              <a:ln>
                <a:noFill/>
              </a:ln>
            </p:spPr>
          </p:pic>
          <p:pic>
            <p:nvPicPr>
              <p:cNvPr id="14" name="Immagine 13" descr="Vygon-Boaretto.jpg"/>
              <p:cNvPicPr>
                <a:picLocks noChangeAspect="1"/>
              </p:cNvPicPr>
              <p:nvPr/>
            </p:nvPicPr>
            <p:blipFill>
              <a:blip r:embed="rId10" cstate="print"/>
              <a:stretch>
                <a:fillRect/>
              </a:stretch>
            </p:blipFill>
            <p:spPr>
              <a:xfrm>
                <a:off x="2507442" y="1557264"/>
                <a:ext cx="928404" cy="320104"/>
              </a:xfrm>
              <a:prstGeom prst="rect">
                <a:avLst/>
              </a:prstGeom>
              <a:noFill/>
              <a:ln>
                <a:noFill/>
              </a:ln>
            </p:spPr>
          </p:pic>
        </p:grpSp>
        <p:sp>
          <p:nvSpPr>
            <p:cNvPr id="12" name="CasellaDiTesto 11"/>
            <p:cNvSpPr txBox="1"/>
            <p:nvPr/>
          </p:nvSpPr>
          <p:spPr>
            <a:xfrm>
              <a:off x="8269934" y="796945"/>
              <a:ext cx="543739" cy="276999"/>
            </a:xfrm>
            <a:prstGeom prst="rect">
              <a:avLst/>
            </a:prstGeom>
            <a:noFill/>
          </p:spPr>
          <p:txBody>
            <a:bodyPr wrap="none" rtlCol="0">
              <a:spAutoFit/>
            </a:bodyPr>
            <a:lstStyle/>
            <a:p>
              <a:r>
                <a:rPr lang="it-IT" sz="1200" spc="100" dirty="0">
                  <a:solidFill>
                    <a:schemeClr val="bg1">
                      <a:lumMod val="50000"/>
                    </a:schemeClr>
                  </a:solidFill>
                  <a:latin typeface="ITC Kabel Std Book" pitchFamily="34" charset="0"/>
                </a:rPr>
                <a:t>Italia</a:t>
              </a:r>
            </a:p>
          </p:txBody>
        </p:sp>
      </p:grpSp>
    </p:spTree>
    <p:extLst>
      <p:ext uri="{BB962C8B-B14F-4D97-AF65-F5344CB8AC3E}">
        <p14:creationId xmlns:p14="http://schemas.microsoft.com/office/powerpoint/2010/main" val="3147806473"/>
      </p:ext>
    </p:extLst>
  </p:cSld>
  <p:clrMapOvr>
    <a:masterClrMapping/>
  </p:clrMapOvr>
  <mc:AlternateContent xmlns:mc="http://schemas.openxmlformats.org/markup-compatibility/2006" xmlns:p14="http://schemas.microsoft.com/office/powerpoint/2010/main">
    <mc:Choice Requires="p14">
      <p:transition p14:dur="10" advClick="0" advTm="17700"/>
    </mc:Choice>
    <mc:Fallback xmlns="">
      <p:transition advClick="0" advTm="17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400"/>
                                        <p:tgtEl>
                                          <p:spTgt spid="6"/>
                                        </p:tgtEl>
                                      </p:cBhvr>
                                    </p:animEffect>
                                  </p:childTnLst>
                                </p:cTn>
                              </p:par>
                            </p:childTnLst>
                          </p:cTn>
                        </p:par>
                        <p:par>
                          <p:cTn id="18" fill="hold">
                            <p:stCondLst>
                              <p:cond delay="190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2"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61"/>
          <p:cNvGrpSpPr/>
          <p:nvPr/>
        </p:nvGrpSpPr>
        <p:grpSpPr>
          <a:xfrm>
            <a:off x="3143470" y="3972431"/>
            <a:ext cx="1060678" cy="2699302"/>
            <a:chOff x="1619470" y="3972431"/>
            <a:chExt cx="1060678" cy="2699302"/>
          </a:xfrm>
        </p:grpSpPr>
        <p:cxnSp>
          <p:nvCxnSpPr>
            <p:cNvPr id="40" name="23 Conector recto de flecha"/>
            <p:cNvCxnSpPr/>
            <p:nvPr/>
          </p:nvCxnSpPr>
          <p:spPr>
            <a:xfrm flipV="1">
              <a:off x="1877864" y="3972431"/>
              <a:ext cx="217636" cy="1041172"/>
            </a:xfrm>
            <a:prstGeom prst="straightConnector1">
              <a:avLst/>
            </a:prstGeom>
            <a:ln>
              <a:solidFill>
                <a:srgbClr val="92D050"/>
              </a:solidFill>
              <a:headEnd type="triangle" w="med" len="med"/>
              <a:tailEnd type="triangle" w="med" len="med"/>
            </a:ln>
          </p:spPr>
          <p:style>
            <a:lnRef idx="2">
              <a:schemeClr val="accent2"/>
            </a:lnRef>
            <a:fillRef idx="0">
              <a:schemeClr val="accent2"/>
            </a:fillRef>
            <a:effectRef idx="1">
              <a:schemeClr val="accent2"/>
            </a:effectRef>
            <a:fontRef idx="minor">
              <a:schemeClr val="tx1"/>
            </a:fontRef>
          </p:style>
        </p:cxnSp>
        <p:pic>
          <p:nvPicPr>
            <p:cNvPr id="48" name="Picture 6"/>
            <p:cNvPicPr>
              <a:picLocks noChangeAspect="1" noChangeArrowheads="1"/>
            </p:cNvPicPr>
            <p:nvPr/>
          </p:nvPicPr>
          <p:blipFill>
            <a:blip r:embed="rId2" cstate="print"/>
            <a:srcRect l="10268" r="9614" b="37287"/>
            <a:stretch>
              <a:fillRect/>
            </a:stretch>
          </p:blipFill>
          <p:spPr bwMode="auto">
            <a:xfrm>
              <a:off x="1619470" y="5305705"/>
              <a:ext cx="1060678" cy="889001"/>
            </a:xfrm>
            <a:prstGeom prst="rect">
              <a:avLst/>
            </a:prstGeom>
            <a:noFill/>
            <a:ln w="57150">
              <a:noFill/>
              <a:miter lim="800000"/>
              <a:headEnd/>
              <a:tailEnd/>
            </a:ln>
          </p:spPr>
        </p:pic>
        <p:sp>
          <p:nvSpPr>
            <p:cNvPr id="51" name="70 Rectángulo"/>
            <p:cNvSpPr/>
            <p:nvPr/>
          </p:nvSpPr>
          <p:spPr>
            <a:xfrm>
              <a:off x="1619470" y="6302401"/>
              <a:ext cx="951620" cy="369332"/>
            </a:xfrm>
            <a:prstGeom prst="rect">
              <a:avLst/>
            </a:prstGeom>
            <a:solidFill>
              <a:schemeClr val="bg1"/>
            </a:solidFill>
          </p:spPr>
          <p:txBody>
            <a:bodyPr wrap="square">
              <a:spAutoFit/>
            </a:bodyPr>
            <a:lstStyle/>
            <a:p>
              <a:pPr algn="ctr" defTabSz="457200" fontAlgn="base">
                <a:spcBef>
                  <a:spcPct val="0"/>
                </a:spcBef>
                <a:spcAft>
                  <a:spcPct val="0"/>
                </a:spcAft>
              </a:pPr>
              <a:r>
                <a:rPr lang="es-ES" dirty="0">
                  <a:solidFill>
                    <a:prstClr val="black"/>
                  </a:solidFill>
                  <a:latin typeface="Gill Sans"/>
                  <a:ea typeface="MS PGothic" pitchFamily="34" charset="-128"/>
                </a:rPr>
                <a:t>Vigileo</a:t>
              </a:r>
              <a:endParaRPr lang="es-ES" dirty="0">
                <a:solidFill>
                  <a:prstClr val="black"/>
                </a:solidFill>
                <a:ea typeface="MS PGothic" pitchFamily="34" charset="-128"/>
              </a:endParaRPr>
            </a:p>
          </p:txBody>
        </p:sp>
      </p:grpSp>
      <p:pic>
        <p:nvPicPr>
          <p:cNvPr id="19" name="Picture 4" descr="mostcare-front-alto(2)"/>
          <p:cNvPicPr>
            <a:picLocks noChangeAspect="1" noChangeArrowheads="1"/>
          </p:cNvPicPr>
          <p:nvPr/>
        </p:nvPicPr>
        <p:blipFill>
          <a:blip r:embed="rId3" cstate="print"/>
          <a:srcRect l="-5536" t="-7487" r="-5536" b="-7487"/>
          <a:stretch>
            <a:fillRect/>
          </a:stretch>
        </p:blipFill>
        <p:spPr bwMode="auto">
          <a:xfrm>
            <a:off x="9336360" y="-96484"/>
            <a:ext cx="1224136" cy="933196"/>
          </a:xfrm>
          <a:prstGeom prst="rect">
            <a:avLst/>
          </a:prstGeom>
          <a:ln>
            <a:noFill/>
          </a:ln>
          <a:effectLst>
            <a:softEdge rad="12700"/>
          </a:effectLst>
        </p:spPr>
      </p:pic>
      <p:sp>
        <p:nvSpPr>
          <p:cNvPr id="12" name="Titolo 11"/>
          <p:cNvSpPr>
            <a:spLocks noGrp="1"/>
          </p:cNvSpPr>
          <p:nvPr>
            <p:ph type="ctrTitle"/>
          </p:nvPr>
        </p:nvSpPr>
        <p:spPr/>
        <p:txBody>
          <a:bodyPr/>
          <a:lstStyle/>
          <a:p>
            <a:r>
              <a:rPr lang="en-US" dirty="0" err="1"/>
              <a:t>MostCare</a:t>
            </a:r>
            <a:r>
              <a:rPr lang="it-IT" dirty="0"/>
              <a:t>® - </a:t>
            </a:r>
            <a:r>
              <a:rPr lang="en-US" dirty="0" err="1"/>
              <a:t>Studi</a:t>
            </a:r>
            <a:r>
              <a:rPr lang="en-US" dirty="0"/>
              <a:t> e </a:t>
            </a:r>
            <a:r>
              <a:rPr lang="en-US" dirty="0" err="1"/>
              <a:t>validazione</a:t>
            </a:r>
            <a:endParaRPr lang="it-IT" dirty="0"/>
          </a:p>
        </p:txBody>
      </p:sp>
      <p:sp>
        <p:nvSpPr>
          <p:cNvPr id="13" name="Sottotitolo 12"/>
          <p:cNvSpPr>
            <a:spLocks noGrp="1"/>
          </p:cNvSpPr>
          <p:nvPr>
            <p:ph type="subTitle" idx="1"/>
          </p:nvPr>
        </p:nvSpPr>
        <p:spPr/>
        <p:txBody>
          <a:bodyPr/>
          <a:lstStyle/>
          <a:p>
            <a:pPr algn="l"/>
            <a:r>
              <a:rPr lang="it-IT" dirty="0">
                <a:solidFill>
                  <a:schemeClr val="tx1">
                    <a:lumMod val="50000"/>
                    <a:lumOff val="50000"/>
                  </a:schemeClr>
                </a:solidFill>
              </a:rPr>
              <a:t>Estesa letteratura</a:t>
            </a:r>
          </a:p>
        </p:txBody>
      </p:sp>
      <p:pic>
        <p:nvPicPr>
          <p:cNvPr id="7" name="Picture 3"/>
          <p:cNvPicPr>
            <a:picLocks noChangeAspect="1" noChangeArrowheads="1"/>
          </p:cNvPicPr>
          <p:nvPr/>
        </p:nvPicPr>
        <p:blipFill>
          <a:blip r:embed="rId4" cstate="print"/>
          <a:srcRect/>
          <a:stretch>
            <a:fillRect/>
          </a:stretch>
        </p:blipFill>
        <p:spPr bwMode="auto">
          <a:xfrm>
            <a:off x="3143471" y="1952092"/>
            <a:ext cx="2880109" cy="1856203"/>
          </a:xfrm>
          <a:prstGeom prst="rect">
            <a:avLst/>
          </a:prstGeom>
          <a:noFill/>
          <a:ln w="9525">
            <a:noFill/>
            <a:miter lim="800000"/>
            <a:headEnd/>
            <a:tailEnd/>
          </a:ln>
        </p:spPr>
      </p:pic>
      <p:grpSp>
        <p:nvGrpSpPr>
          <p:cNvPr id="3" name="Gruppo 32"/>
          <p:cNvGrpSpPr/>
          <p:nvPr/>
        </p:nvGrpSpPr>
        <p:grpSpPr>
          <a:xfrm>
            <a:off x="6037227" y="1040161"/>
            <a:ext cx="4540420" cy="1330297"/>
            <a:chOff x="4183027" y="1116360"/>
            <a:chExt cx="4540420" cy="1330297"/>
          </a:xfrm>
        </p:grpSpPr>
        <p:sp>
          <p:nvSpPr>
            <p:cNvPr id="8" name="70 Rectángulo"/>
            <p:cNvSpPr/>
            <p:nvPr/>
          </p:nvSpPr>
          <p:spPr>
            <a:xfrm>
              <a:off x="7473617" y="1519156"/>
              <a:ext cx="1249830" cy="707886"/>
            </a:xfrm>
            <a:prstGeom prst="rect">
              <a:avLst/>
            </a:prstGeom>
          </p:spPr>
          <p:txBody>
            <a:bodyPr wrap="square">
              <a:spAutoFit/>
            </a:bodyPr>
            <a:lstStyle/>
            <a:p>
              <a:pPr defTabSz="457200" fontAlgn="base">
                <a:spcBef>
                  <a:spcPct val="0"/>
                </a:spcBef>
                <a:spcAft>
                  <a:spcPct val="0"/>
                </a:spcAft>
              </a:pPr>
              <a:r>
                <a:rPr lang="es-ES" sz="2000" dirty="0">
                  <a:solidFill>
                    <a:prstClr val="black"/>
                  </a:solidFill>
                  <a:latin typeface="Gill Sans"/>
                  <a:ea typeface="MS PGothic" pitchFamily="34" charset="-128"/>
                </a:rPr>
                <a:t>Metodo di Fick</a:t>
              </a:r>
              <a:endParaRPr lang="es-ES" sz="2000" dirty="0">
                <a:solidFill>
                  <a:prstClr val="black"/>
                </a:solidFill>
                <a:ea typeface="MS PGothic" pitchFamily="34" charset="-128"/>
              </a:endParaRPr>
            </a:p>
          </p:txBody>
        </p:sp>
        <p:pic>
          <p:nvPicPr>
            <p:cNvPr id="9" name="Picture 3"/>
            <p:cNvPicPr>
              <a:picLocks noChangeAspect="1" noChangeArrowheads="1"/>
            </p:cNvPicPr>
            <p:nvPr/>
          </p:nvPicPr>
          <p:blipFill>
            <a:blip r:embed="rId5" cstate="print"/>
            <a:srcRect/>
            <a:stretch>
              <a:fillRect/>
            </a:stretch>
          </p:blipFill>
          <p:spPr bwMode="auto">
            <a:xfrm>
              <a:off x="5238970" y="1116360"/>
              <a:ext cx="2046209" cy="1177897"/>
            </a:xfrm>
            <a:prstGeom prst="rect">
              <a:avLst/>
            </a:prstGeom>
            <a:noFill/>
            <a:ln w="9525">
              <a:noFill/>
              <a:miter lim="800000"/>
              <a:headEnd/>
              <a:tailEnd/>
            </a:ln>
            <a:effectLst>
              <a:glow rad="139700">
                <a:schemeClr val="accent6">
                  <a:satMod val="175000"/>
                  <a:alpha val="40000"/>
                </a:schemeClr>
              </a:glow>
            </a:effectLst>
          </p:spPr>
        </p:pic>
        <p:cxnSp>
          <p:nvCxnSpPr>
            <p:cNvPr id="18" name="23 Conector recto de flecha"/>
            <p:cNvCxnSpPr/>
            <p:nvPr/>
          </p:nvCxnSpPr>
          <p:spPr>
            <a:xfrm flipV="1">
              <a:off x="4183027" y="2028291"/>
              <a:ext cx="973173" cy="418366"/>
            </a:xfrm>
            <a:prstGeom prst="straightConnector1">
              <a:avLst/>
            </a:prstGeom>
            <a:ln>
              <a:headEnd type="triangle" w="med" len="med"/>
              <a:tailEnd type="triangle" w="med" len="med"/>
            </a:ln>
          </p:spPr>
          <p:style>
            <a:lnRef idx="2">
              <a:schemeClr val="accent2"/>
            </a:lnRef>
            <a:fillRef idx="0">
              <a:schemeClr val="accent2"/>
            </a:fillRef>
            <a:effectRef idx="1">
              <a:schemeClr val="accent2"/>
            </a:effectRef>
            <a:fontRef idx="minor">
              <a:schemeClr val="tx1"/>
            </a:fontRef>
          </p:style>
        </p:cxnSp>
      </p:grpSp>
      <p:grpSp>
        <p:nvGrpSpPr>
          <p:cNvPr id="4" name="Gruppo 33"/>
          <p:cNvGrpSpPr/>
          <p:nvPr/>
        </p:nvGrpSpPr>
        <p:grpSpPr>
          <a:xfrm>
            <a:off x="6037227" y="2436140"/>
            <a:ext cx="4660924" cy="1257855"/>
            <a:chOff x="4183027" y="2512339"/>
            <a:chExt cx="4660924" cy="1257855"/>
          </a:xfrm>
        </p:grpSpPr>
        <p:pic>
          <p:nvPicPr>
            <p:cNvPr id="10" name="Picture 4"/>
            <p:cNvPicPr>
              <a:picLocks noChangeAspect="1" noChangeArrowheads="1"/>
            </p:cNvPicPr>
            <p:nvPr/>
          </p:nvPicPr>
          <p:blipFill>
            <a:blip r:embed="rId6" cstate="print"/>
            <a:srcRect/>
            <a:stretch>
              <a:fillRect/>
            </a:stretch>
          </p:blipFill>
          <p:spPr bwMode="auto">
            <a:xfrm>
              <a:off x="5238970" y="2512339"/>
              <a:ext cx="1281439" cy="1257855"/>
            </a:xfrm>
            <a:prstGeom prst="rect">
              <a:avLst/>
            </a:prstGeom>
            <a:noFill/>
            <a:ln w="9525">
              <a:noFill/>
              <a:miter lim="800000"/>
              <a:headEnd/>
              <a:tailEnd/>
            </a:ln>
            <a:effectLst>
              <a:glow rad="139700">
                <a:schemeClr val="accent6">
                  <a:satMod val="175000"/>
                  <a:alpha val="40000"/>
                </a:schemeClr>
              </a:glow>
            </a:effectLst>
          </p:spPr>
        </p:pic>
        <p:cxnSp>
          <p:nvCxnSpPr>
            <p:cNvPr id="25" name="23 Conector recto de flecha"/>
            <p:cNvCxnSpPr/>
            <p:nvPr/>
          </p:nvCxnSpPr>
          <p:spPr>
            <a:xfrm>
              <a:off x="4183027" y="3217989"/>
              <a:ext cx="973173" cy="0"/>
            </a:xfrm>
            <a:prstGeom prst="straightConnector1">
              <a:avLst/>
            </a:prstGeom>
            <a:ln>
              <a:headEnd type="triangle" w="med" len="med"/>
              <a:tailEnd type="triangle" w="med" len="med"/>
            </a:ln>
          </p:spPr>
          <p:style>
            <a:lnRef idx="2">
              <a:schemeClr val="accent2"/>
            </a:lnRef>
            <a:fillRef idx="0">
              <a:schemeClr val="accent2"/>
            </a:fillRef>
            <a:effectRef idx="1">
              <a:schemeClr val="accent2"/>
            </a:effectRef>
            <a:fontRef idx="minor">
              <a:schemeClr val="tx1"/>
            </a:fontRef>
          </p:style>
        </p:cxnSp>
        <p:sp>
          <p:nvSpPr>
            <p:cNvPr id="27" name="70 Rectángulo"/>
            <p:cNvSpPr/>
            <p:nvPr/>
          </p:nvSpPr>
          <p:spPr>
            <a:xfrm>
              <a:off x="6780768" y="2864046"/>
              <a:ext cx="2063183" cy="707886"/>
            </a:xfrm>
            <a:prstGeom prst="rect">
              <a:avLst/>
            </a:prstGeom>
          </p:spPr>
          <p:txBody>
            <a:bodyPr wrap="square">
              <a:spAutoFit/>
            </a:bodyPr>
            <a:lstStyle/>
            <a:p>
              <a:pPr defTabSz="457200" fontAlgn="base">
                <a:spcBef>
                  <a:spcPct val="0"/>
                </a:spcBef>
                <a:spcAft>
                  <a:spcPct val="0"/>
                </a:spcAft>
              </a:pPr>
              <a:r>
                <a:rPr lang="es-ES" sz="2000" dirty="0">
                  <a:solidFill>
                    <a:prstClr val="black"/>
                  </a:solidFill>
                  <a:latin typeface="Gill Sans"/>
                  <a:ea typeface="MS PGothic" pitchFamily="34" charset="-128"/>
                </a:rPr>
                <a:t>Termodiluizione con Swan Ganz</a:t>
              </a:r>
              <a:endParaRPr lang="es-ES" sz="2000" dirty="0">
                <a:solidFill>
                  <a:prstClr val="black"/>
                </a:solidFill>
                <a:ea typeface="MS PGothic" pitchFamily="34" charset="-128"/>
              </a:endParaRPr>
            </a:p>
          </p:txBody>
        </p:sp>
      </p:grpSp>
      <p:grpSp>
        <p:nvGrpSpPr>
          <p:cNvPr id="5" name="Gruppo 34"/>
          <p:cNvGrpSpPr/>
          <p:nvPr/>
        </p:nvGrpSpPr>
        <p:grpSpPr>
          <a:xfrm>
            <a:off x="6037227" y="3808295"/>
            <a:ext cx="4438820" cy="1205309"/>
            <a:chOff x="4183027" y="3884494"/>
            <a:chExt cx="4438820" cy="1205309"/>
          </a:xfrm>
        </p:grpSpPr>
        <p:pic>
          <p:nvPicPr>
            <p:cNvPr id="11" name="Picture 7"/>
            <p:cNvPicPr>
              <a:picLocks noChangeAspect="1" noChangeArrowheads="1"/>
            </p:cNvPicPr>
            <p:nvPr/>
          </p:nvPicPr>
          <p:blipFill>
            <a:blip r:embed="rId7" cstate="print"/>
            <a:srcRect/>
            <a:stretch>
              <a:fillRect/>
            </a:stretch>
          </p:blipFill>
          <p:spPr bwMode="auto">
            <a:xfrm>
              <a:off x="5269679" y="3943478"/>
              <a:ext cx="1034830" cy="1146325"/>
            </a:xfrm>
            <a:prstGeom prst="rect">
              <a:avLst/>
            </a:prstGeom>
            <a:noFill/>
            <a:ln w="9525">
              <a:noFill/>
              <a:miter lim="800000"/>
              <a:headEnd/>
              <a:tailEnd/>
            </a:ln>
            <a:effectLst>
              <a:glow rad="139700">
                <a:schemeClr val="accent6">
                  <a:satMod val="175000"/>
                  <a:alpha val="40000"/>
                </a:schemeClr>
              </a:glow>
            </a:effectLst>
          </p:spPr>
        </p:pic>
        <p:cxnSp>
          <p:nvCxnSpPr>
            <p:cNvPr id="28" name="23 Conector recto de flecha"/>
            <p:cNvCxnSpPr/>
            <p:nvPr/>
          </p:nvCxnSpPr>
          <p:spPr>
            <a:xfrm>
              <a:off x="4183027" y="3884494"/>
              <a:ext cx="986821" cy="412622"/>
            </a:xfrm>
            <a:prstGeom prst="straightConnector1">
              <a:avLst/>
            </a:prstGeom>
            <a:ln>
              <a:headEnd type="triangle" w="med" len="med"/>
              <a:tailEnd type="triangle" w="med" len="med"/>
            </a:ln>
          </p:spPr>
          <p:style>
            <a:lnRef idx="2">
              <a:schemeClr val="accent2"/>
            </a:lnRef>
            <a:fillRef idx="0">
              <a:schemeClr val="accent2"/>
            </a:fillRef>
            <a:effectRef idx="1">
              <a:schemeClr val="accent2"/>
            </a:effectRef>
            <a:fontRef idx="minor">
              <a:schemeClr val="tx1"/>
            </a:fontRef>
          </p:style>
        </p:cxnSp>
        <p:sp>
          <p:nvSpPr>
            <p:cNvPr id="30" name="70 Rectángulo"/>
            <p:cNvSpPr/>
            <p:nvPr/>
          </p:nvSpPr>
          <p:spPr>
            <a:xfrm>
              <a:off x="6558664" y="4257814"/>
              <a:ext cx="2063183" cy="400110"/>
            </a:xfrm>
            <a:prstGeom prst="rect">
              <a:avLst/>
            </a:prstGeom>
          </p:spPr>
          <p:txBody>
            <a:bodyPr wrap="square">
              <a:spAutoFit/>
            </a:bodyPr>
            <a:lstStyle/>
            <a:p>
              <a:pPr defTabSz="457200" fontAlgn="base">
                <a:spcBef>
                  <a:spcPct val="0"/>
                </a:spcBef>
                <a:spcAft>
                  <a:spcPct val="0"/>
                </a:spcAft>
              </a:pPr>
              <a:r>
                <a:rPr lang="es-ES" sz="2000" dirty="0">
                  <a:solidFill>
                    <a:prstClr val="black"/>
                  </a:solidFill>
                  <a:latin typeface="Gill Sans"/>
                  <a:ea typeface="MS PGothic" pitchFamily="34" charset="-128"/>
                </a:rPr>
                <a:t>Ecografia</a:t>
              </a:r>
              <a:endParaRPr lang="es-ES" sz="2000" dirty="0">
                <a:solidFill>
                  <a:prstClr val="black"/>
                </a:solidFill>
                <a:ea typeface="MS PGothic" pitchFamily="34" charset="-128"/>
              </a:endParaRPr>
            </a:p>
          </p:txBody>
        </p:sp>
      </p:grpSp>
      <p:sp>
        <p:nvSpPr>
          <p:cNvPr id="31" name="Sottotitolo 12"/>
          <p:cNvSpPr txBox="1">
            <a:spLocks/>
          </p:cNvSpPr>
          <p:nvPr/>
        </p:nvSpPr>
        <p:spPr>
          <a:xfrm>
            <a:off x="6272064" y="1192562"/>
            <a:ext cx="306536" cy="3582639"/>
          </a:xfrm>
          <a:prstGeom prst="rect">
            <a:avLst/>
          </a:prstGeom>
          <a:solidFill>
            <a:schemeClr val="bg1"/>
          </a:solidFill>
        </p:spPr>
        <p:txBody>
          <a:bodyPr vert="wordArtVert" wrap="none" lIns="0" tIns="0" rIns="0" bIns="0" rtlCol="0">
            <a:noAutofit/>
          </a:bodyPr>
          <a:lstStyle/>
          <a:p>
            <a:pPr>
              <a:buFont typeface="Arial" pitchFamily="34" charset="0"/>
              <a:buNone/>
              <a:defRPr/>
            </a:pPr>
            <a:r>
              <a:rPr lang="it-IT" b="1" dirty="0">
                <a:ln w="10541" cmpd="sng">
                  <a:solidFill>
                    <a:srgbClr val="E1AD00">
                      <a:shade val="88000"/>
                      <a:satMod val="110000"/>
                    </a:srgbClr>
                  </a:solidFill>
                  <a:prstDash val="solid"/>
                </a:ln>
                <a:gradFill>
                  <a:gsLst>
                    <a:gs pos="0">
                      <a:srgbClr val="E1AD00">
                        <a:tint val="40000"/>
                        <a:satMod val="250000"/>
                      </a:srgbClr>
                    </a:gs>
                    <a:gs pos="9000">
                      <a:srgbClr val="E1AD00">
                        <a:tint val="52000"/>
                        <a:satMod val="300000"/>
                      </a:srgbClr>
                    </a:gs>
                    <a:gs pos="50000">
                      <a:srgbClr val="E1AD00">
                        <a:shade val="20000"/>
                        <a:satMod val="300000"/>
                      </a:srgbClr>
                    </a:gs>
                    <a:gs pos="79000">
                      <a:srgbClr val="E1AD00">
                        <a:tint val="52000"/>
                        <a:satMod val="300000"/>
                      </a:srgbClr>
                    </a:gs>
                    <a:gs pos="100000">
                      <a:srgbClr val="E1AD00">
                        <a:tint val="40000"/>
                        <a:satMod val="250000"/>
                      </a:srgbClr>
                    </a:gs>
                  </a:gsLst>
                  <a:lin ang="5400000"/>
                </a:gradFill>
                <a:ea typeface="MS PGothic" pitchFamily="34" charset="-128"/>
              </a:rPr>
              <a:t>VALIDAZIONE</a:t>
            </a:r>
          </a:p>
        </p:txBody>
      </p:sp>
      <p:grpSp>
        <p:nvGrpSpPr>
          <p:cNvPr id="6" name="Gruppo 62"/>
          <p:cNvGrpSpPr/>
          <p:nvPr/>
        </p:nvGrpSpPr>
        <p:grpSpPr>
          <a:xfrm>
            <a:off x="4368800" y="3972431"/>
            <a:ext cx="1358896" cy="2673650"/>
            <a:chOff x="2844800" y="3972431"/>
            <a:chExt cx="1358896" cy="2673650"/>
          </a:xfrm>
        </p:grpSpPr>
        <p:cxnSp>
          <p:nvCxnSpPr>
            <p:cNvPr id="43" name="23 Conector recto de flecha"/>
            <p:cNvCxnSpPr/>
            <p:nvPr/>
          </p:nvCxnSpPr>
          <p:spPr>
            <a:xfrm flipV="1">
              <a:off x="2910036" y="3972431"/>
              <a:ext cx="0" cy="1041172"/>
            </a:xfrm>
            <a:prstGeom prst="straightConnector1">
              <a:avLst/>
            </a:prstGeom>
            <a:ln>
              <a:solidFill>
                <a:srgbClr val="92D050"/>
              </a:solidFill>
              <a:headEnd type="triangle" w="med" len="med"/>
              <a:tailEnd type="triangle" w="med" len="med"/>
            </a:ln>
          </p:spPr>
          <p:style>
            <a:lnRef idx="2">
              <a:schemeClr val="accent2"/>
            </a:lnRef>
            <a:fillRef idx="0">
              <a:schemeClr val="accent2"/>
            </a:fillRef>
            <a:effectRef idx="1">
              <a:schemeClr val="accent2"/>
            </a:effectRef>
            <a:fontRef idx="minor">
              <a:schemeClr val="tx1"/>
            </a:fontRef>
          </p:style>
        </p:cxnSp>
        <p:pic>
          <p:nvPicPr>
            <p:cNvPr id="49" name="Picture 2" descr="http://www.pulsion.com/fileadmin/pulsion_share/Press/Pressebilder/PiCCO2_72dpi.jpg"/>
            <p:cNvPicPr>
              <a:picLocks noChangeAspect="1" noChangeArrowheads="1"/>
            </p:cNvPicPr>
            <p:nvPr/>
          </p:nvPicPr>
          <p:blipFill>
            <a:blip r:embed="rId8" cstate="print"/>
            <a:srcRect l="8163" b="8157"/>
            <a:stretch>
              <a:fillRect/>
            </a:stretch>
          </p:blipFill>
          <p:spPr bwMode="auto">
            <a:xfrm>
              <a:off x="2910036" y="5305705"/>
              <a:ext cx="1293660" cy="971044"/>
            </a:xfrm>
            <a:prstGeom prst="rect">
              <a:avLst/>
            </a:prstGeom>
            <a:noFill/>
            <a:ln w="9525">
              <a:noFill/>
              <a:miter lim="800000"/>
              <a:headEnd/>
              <a:tailEnd/>
            </a:ln>
          </p:spPr>
        </p:pic>
        <p:sp>
          <p:nvSpPr>
            <p:cNvPr id="52" name="70 Rectángulo"/>
            <p:cNvSpPr/>
            <p:nvPr/>
          </p:nvSpPr>
          <p:spPr>
            <a:xfrm>
              <a:off x="2844800" y="6276749"/>
              <a:ext cx="951620" cy="369332"/>
            </a:xfrm>
            <a:prstGeom prst="rect">
              <a:avLst/>
            </a:prstGeom>
            <a:solidFill>
              <a:schemeClr val="bg1"/>
            </a:solidFill>
          </p:spPr>
          <p:txBody>
            <a:bodyPr wrap="square">
              <a:spAutoFit/>
            </a:bodyPr>
            <a:lstStyle/>
            <a:p>
              <a:pPr algn="ctr" defTabSz="457200" fontAlgn="base">
                <a:spcBef>
                  <a:spcPct val="0"/>
                </a:spcBef>
                <a:spcAft>
                  <a:spcPct val="0"/>
                </a:spcAft>
              </a:pPr>
              <a:r>
                <a:rPr lang="es-ES" dirty="0">
                  <a:solidFill>
                    <a:prstClr val="black"/>
                  </a:solidFill>
                  <a:latin typeface="Gill Sans"/>
                  <a:ea typeface="MS PGothic" pitchFamily="34" charset="-128"/>
                </a:rPr>
                <a:t>PiCCO</a:t>
              </a:r>
              <a:endParaRPr lang="es-ES" dirty="0">
                <a:solidFill>
                  <a:prstClr val="black"/>
                </a:solidFill>
                <a:ea typeface="MS PGothic" pitchFamily="34" charset="-128"/>
              </a:endParaRPr>
            </a:p>
          </p:txBody>
        </p:sp>
      </p:grpSp>
      <p:grpSp>
        <p:nvGrpSpPr>
          <p:cNvPr id="14" name="Gruppo 63"/>
          <p:cNvGrpSpPr/>
          <p:nvPr/>
        </p:nvGrpSpPr>
        <p:grpSpPr>
          <a:xfrm>
            <a:off x="5248091" y="3972431"/>
            <a:ext cx="1845078" cy="2673650"/>
            <a:chOff x="3724091" y="3972431"/>
            <a:chExt cx="1845078" cy="2673650"/>
          </a:xfrm>
        </p:grpSpPr>
        <p:cxnSp>
          <p:nvCxnSpPr>
            <p:cNvPr id="44" name="23 Conector recto de flecha"/>
            <p:cNvCxnSpPr/>
            <p:nvPr/>
          </p:nvCxnSpPr>
          <p:spPr>
            <a:xfrm flipH="1" flipV="1">
              <a:off x="3724091" y="3972431"/>
              <a:ext cx="217636" cy="1041173"/>
            </a:xfrm>
            <a:prstGeom prst="straightConnector1">
              <a:avLst/>
            </a:prstGeom>
            <a:ln>
              <a:solidFill>
                <a:srgbClr val="92D050"/>
              </a:solidFill>
              <a:headEnd type="triangle" w="med" len="med"/>
              <a:tailEnd type="triangle" w="med" len="med"/>
            </a:ln>
          </p:spPr>
          <p:style>
            <a:lnRef idx="2">
              <a:schemeClr val="accent2"/>
            </a:lnRef>
            <a:fillRef idx="0">
              <a:schemeClr val="accent2"/>
            </a:fillRef>
            <a:effectRef idx="1">
              <a:schemeClr val="accent2"/>
            </a:effectRef>
            <a:fontRef idx="minor">
              <a:schemeClr val="tx1"/>
            </a:fontRef>
          </p:style>
        </p:cxnSp>
        <p:pic>
          <p:nvPicPr>
            <p:cNvPr id="50" name="Immagine 7" descr="Schermata 2011-04-10 a 10.38.20.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82798" y="5164861"/>
              <a:ext cx="1330532" cy="11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70 Rectángulo"/>
            <p:cNvSpPr/>
            <p:nvPr/>
          </p:nvSpPr>
          <p:spPr>
            <a:xfrm>
              <a:off x="3941726" y="6276749"/>
              <a:ext cx="1627443" cy="369332"/>
            </a:xfrm>
            <a:prstGeom prst="rect">
              <a:avLst/>
            </a:prstGeom>
            <a:solidFill>
              <a:schemeClr val="bg1"/>
            </a:solidFill>
          </p:spPr>
          <p:txBody>
            <a:bodyPr wrap="square">
              <a:spAutoFit/>
            </a:bodyPr>
            <a:lstStyle/>
            <a:p>
              <a:pPr algn="ctr" defTabSz="457200" fontAlgn="base">
                <a:spcBef>
                  <a:spcPct val="0"/>
                </a:spcBef>
                <a:spcAft>
                  <a:spcPct val="0"/>
                </a:spcAft>
              </a:pPr>
              <a:r>
                <a:rPr lang="es-ES" dirty="0">
                  <a:solidFill>
                    <a:prstClr val="black"/>
                  </a:solidFill>
                  <a:latin typeface="Gill Sans"/>
                  <a:ea typeface="MS PGothic" pitchFamily="34" charset="-128"/>
                </a:rPr>
                <a:t>Vigilance</a:t>
              </a:r>
              <a:endParaRPr lang="es-ES" dirty="0">
                <a:solidFill>
                  <a:prstClr val="black"/>
                </a:solidFill>
                <a:ea typeface="MS PGothic" pitchFamily="34" charset="-128"/>
              </a:endParaRPr>
            </a:p>
          </p:txBody>
        </p:sp>
      </p:grpSp>
      <p:grpSp>
        <p:nvGrpSpPr>
          <p:cNvPr id="15" name="Gruppo 60"/>
          <p:cNvGrpSpPr/>
          <p:nvPr/>
        </p:nvGrpSpPr>
        <p:grpSpPr>
          <a:xfrm>
            <a:off x="1946188" y="3956181"/>
            <a:ext cx="1237512" cy="2346221"/>
            <a:chOff x="422188" y="3956180"/>
            <a:chExt cx="1237512" cy="2346221"/>
          </a:xfrm>
        </p:grpSpPr>
        <p:cxnSp>
          <p:nvCxnSpPr>
            <p:cNvPr id="56" name="23 Conector recto de flecha"/>
            <p:cNvCxnSpPr/>
            <p:nvPr/>
          </p:nvCxnSpPr>
          <p:spPr>
            <a:xfrm flipV="1">
              <a:off x="1155700" y="3956180"/>
              <a:ext cx="504000" cy="504000"/>
            </a:xfrm>
            <a:prstGeom prst="straightConnector1">
              <a:avLst/>
            </a:prstGeom>
            <a:ln>
              <a:solidFill>
                <a:srgbClr val="92D050"/>
              </a:solidFill>
              <a:headEnd type="triangle" w="med" len="med"/>
              <a:tailEnd type="triangle" w="med" len="med"/>
            </a:ln>
          </p:spPr>
          <p:style>
            <a:lnRef idx="2">
              <a:schemeClr val="accent2"/>
            </a:lnRef>
            <a:fillRef idx="0">
              <a:schemeClr val="accent2"/>
            </a:fillRef>
            <a:effectRef idx="1">
              <a:schemeClr val="accent2"/>
            </a:effectRef>
            <a:fontRef idx="minor">
              <a:schemeClr val="tx1"/>
            </a:fontRef>
          </p:style>
        </p:cxnSp>
        <p:pic>
          <p:nvPicPr>
            <p:cNvPr id="54" name="Immagine 53"/>
            <p:cNvPicPr/>
            <p:nvPr/>
          </p:nvPicPr>
          <p:blipFill>
            <a:blip r:embed="rId10" cstate="print"/>
            <a:srcRect/>
            <a:stretch>
              <a:fillRect/>
            </a:stretch>
          </p:blipFill>
          <p:spPr bwMode="auto">
            <a:xfrm>
              <a:off x="527979" y="4495403"/>
              <a:ext cx="845829" cy="1338916"/>
            </a:xfrm>
            <a:prstGeom prst="rect">
              <a:avLst/>
            </a:prstGeom>
            <a:noFill/>
            <a:ln w="9525">
              <a:noFill/>
              <a:miter lim="800000"/>
              <a:headEnd/>
              <a:tailEnd/>
            </a:ln>
          </p:spPr>
        </p:pic>
        <p:sp>
          <p:nvSpPr>
            <p:cNvPr id="55" name="70 Rectángulo"/>
            <p:cNvSpPr/>
            <p:nvPr/>
          </p:nvSpPr>
          <p:spPr>
            <a:xfrm>
              <a:off x="422188" y="5933069"/>
              <a:ext cx="951620" cy="369332"/>
            </a:xfrm>
            <a:prstGeom prst="rect">
              <a:avLst/>
            </a:prstGeom>
            <a:solidFill>
              <a:schemeClr val="bg1"/>
            </a:solidFill>
          </p:spPr>
          <p:txBody>
            <a:bodyPr wrap="square">
              <a:spAutoFit/>
            </a:bodyPr>
            <a:lstStyle/>
            <a:p>
              <a:pPr algn="ctr" defTabSz="457200" fontAlgn="base">
                <a:spcBef>
                  <a:spcPct val="0"/>
                </a:spcBef>
                <a:spcAft>
                  <a:spcPct val="0"/>
                </a:spcAft>
              </a:pPr>
              <a:r>
                <a:rPr lang="es-ES" dirty="0">
                  <a:solidFill>
                    <a:prstClr val="black"/>
                  </a:solidFill>
                  <a:latin typeface="Gill Sans"/>
                  <a:ea typeface="MS PGothic" pitchFamily="34" charset="-128"/>
                </a:rPr>
                <a:t>NICOM</a:t>
              </a:r>
              <a:endParaRPr lang="es-ES" dirty="0">
                <a:solidFill>
                  <a:prstClr val="black"/>
                </a:solidFill>
                <a:ea typeface="MS PGothic" pitchFamily="34" charset="-128"/>
              </a:endParaRPr>
            </a:p>
          </p:txBody>
        </p:sp>
      </p:grpSp>
      <p:sp>
        <p:nvSpPr>
          <p:cNvPr id="32" name="Sottotitolo 12"/>
          <p:cNvSpPr txBox="1">
            <a:spLocks/>
          </p:cNvSpPr>
          <p:nvPr/>
        </p:nvSpPr>
        <p:spPr>
          <a:xfrm>
            <a:off x="2789224" y="4220917"/>
            <a:ext cx="2829849" cy="367369"/>
          </a:xfrm>
          <a:prstGeom prst="rect">
            <a:avLst/>
          </a:prstGeom>
          <a:solidFill>
            <a:schemeClr val="bg1"/>
          </a:solidFill>
        </p:spPr>
        <p:txBody>
          <a:bodyPr vert="horz" lIns="91440" tIns="45720" rIns="91440" bIns="45720" rtlCol="0" anchor="ctr" anchorCtr="0">
            <a:noAutofit/>
          </a:bodyPr>
          <a:lstStyle/>
          <a:p>
            <a:pPr algn="ctr">
              <a:spcBef>
                <a:spcPct val="20000"/>
              </a:spcBef>
              <a:buFont typeface="Arial" pitchFamily="34" charset="0"/>
              <a:buNone/>
              <a:defRPr/>
            </a:pPr>
            <a:r>
              <a:rPr lang="it-IT" sz="2000" b="1" dirty="0">
                <a:ln w="10541" cmpd="sng">
                  <a:solidFill>
                    <a:srgbClr val="E1AD00">
                      <a:shade val="88000"/>
                      <a:satMod val="110000"/>
                    </a:srgbClr>
                  </a:solidFill>
                  <a:prstDash val="solid"/>
                </a:ln>
                <a:solidFill>
                  <a:srgbClr val="00B050"/>
                </a:solidFill>
                <a:ea typeface="MS PGothic" pitchFamily="34" charset="-128"/>
              </a:rPr>
              <a:t>C  O  N  F  R  O  N  T  O</a:t>
            </a:r>
          </a:p>
        </p:txBody>
      </p:sp>
    </p:spTree>
    <p:extLst>
      <p:ext uri="{BB962C8B-B14F-4D97-AF65-F5344CB8AC3E}">
        <p14:creationId xmlns:p14="http://schemas.microsoft.com/office/powerpoint/2010/main" val="264860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up)">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up)">
                                      <p:cBhvr>
                                        <p:cTn id="33" dur="500"/>
                                        <p:tgtEl>
                                          <p:spTgt spid="2"/>
                                        </p:tgtEl>
                                      </p:cBhvr>
                                    </p:animEffect>
                                  </p:childTnLst>
                                </p:cTn>
                              </p:par>
                            </p:childTnLst>
                          </p:cTn>
                        </p:par>
                        <p:par>
                          <p:cTn id="34" fill="hold">
                            <p:stCondLst>
                              <p:cond delay="1500"/>
                            </p:stCondLst>
                            <p:childTnLst>
                              <p:par>
                                <p:cTn id="35" presetID="22" presetClass="entr" presetSubtype="1"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left)">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itolo 23"/>
          <p:cNvSpPr>
            <a:spLocks noGrp="1"/>
          </p:cNvSpPr>
          <p:nvPr>
            <p:ph type="ctrTitle"/>
          </p:nvPr>
        </p:nvSpPr>
        <p:spPr/>
        <p:txBody>
          <a:bodyPr/>
          <a:lstStyle/>
          <a:p>
            <a:r>
              <a:rPr lang="en-US" dirty="0" err="1">
                <a:latin typeface="Calibri" pitchFamily="34" charset="0"/>
              </a:rPr>
              <a:t>MostCare</a:t>
            </a:r>
            <a:r>
              <a:rPr lang="en-US" dirty="0">
                <a:latin typeface="Calibri" pitchFamily="34" charset="0"/>
              </a:rPr>
              <a:t>® - </a:t>
            </a:r>
            <a:r>
              <a:rPr lang="en-US" dirty="0" err="1">
                <a:latin typeface="Calibri" pitchFamily="34" charset="0"/>
              </a:rPr>
              <a:t>letteratura</a:t>
            </a:r>
            <a:r>
              <a:rPr lang="en-US" dirty="0">
                <a:latin typeface="Calibri" pitchFamily="34" charset="0"/>
              </a:rPr>
              <a:t> e </a:t>
            </a:r>
            <a:r>
              <a:rPr lang="en-US" dirty="0" err="1">
                <a:latin typeface="Calibri" pitchFamily="34" charset="0"/>
              </a:rPr>
              <a:t>applicabilità</a:t>
            </a:r>
            <a:endParaRPr lang="it-IT" dirty="0"/>
          </a:p>
        </p:txBody>
      </p:sp>
      <p:sp>
        <p:nvSpPr>
          <p:cNvPr id="13" name="Sottotitolo 12"/>
          <p:cNvSpPr>
            <a:spLocks noGrp="1"/>
          </p:cNvSpPr>
          <p:nvPr>
            <p:ph type="subTitle" idx="1"/>
          </p:nvPr>
        </p:nvSpPr>
        <p:spPr/>
        <p:txBody>
          <a:bodyPr/>
          <a:lstStyle/>
          <a:p>
            <a:r>
              <a:rPr lang="it-IT" dirty="0"/>
              <a:t>Ampia applicabilità</a:t>
            </a:r>
          </a:p>
        </p:txBody>
      </p:sp>
      <p:sp>
        <p:nvSpPr>
          <p:cNvPr id="15" name="Rettangolo 14"/>
          <p:cNvSpPr/>
          <p:nvPr/>
        </p:nvSpPr>
        <p:spPr>
          <a:xfrm>
            <a:off x="2624540" y="1541717"/>
            <a:ext cx="7956376" cy="1400383"/>
          </a:xfrm>
          <a:prstGeom prst="rect">
            <a:avLst/>
          </a:prstGeom>
        </p:spPr>
        <p:txBody>
          <a:bodyPr wrap="square">
            <a:spAutoFit/>
          </a:bodyPr>
          <a:lstStyle/>
          <a:p>
            <a:pPr defTabSz="457200" fontAlgn="base">
              <a:spcBef>
                <a:spcPct val="0"/>
              </a:spcBef>
              <a:spcAft>
                <a:spcPts val="600"/>
              </a:spcAft>
            </a:pPr>
            <a:r>
              <a:rPr lang="it-IT" sz="1600" dirty="0">
                <a:solidFill>
                  <a:prstClr val="black"/>
                </a:solidFill>
                <a:latin typeface="Gill Sans MT" pitchFamily="34" charset="0"/>
                <a:ea typeface="MS PGothic" pitchFamily="34" charset="-128"/>
              </a:rPr>
              <a:t>Il metodo PRAM non dipende da alcuna forma di calibrazione esterna o normalizzazione antropometrica.</a:t>
            </a:r>
          </a:p>
          <a:p>
            <a:pPr defTabSz="457200" fontAlgn="base">
              <a:spcBef>
                <a:spcPct val="0"/>
              </a:spcBef>
              <a:spcAft>
                <a:spcPct val="0"/>
              </a:spcAft>
            </a:pPr>
            <a:r>
              <a:rPr lang="en-US" sz="1600" dirty="0">
                <a:solidFill>
                  <a:srgbClr val="E1AD00"/>
                </a:solidFill>
                <a:latin typeface="Gill Sans MT" pitchFamily="34" charset="0"/>
                <a:ea typeface="MS PGothic" pitchFamily="34" charset="-128"/>
              </a:rPr>
              <a:t>MostCare® </a:t>
            </a:r>
            <a:r>
              <a:rPr lang="it-IT" sz="1600" dirty="0">
                <a:solidFill>
                  <a:prstClr val="black"/>
                </a:solidFill>
                <a:latin typeface="Gill Sans MT" pitchFamily="34" charset="0"/>
                <a:ea typeface="MS PGothic" pitchFamily="34" charset="-128"/>
              </a:rPr>
              <a:t>può dunque essere usato indistintamente su quasi ogni tipo di paziente ad alto rischio, sia in condizioni di stabilità che di alta instabilità emodinamica, soprattutto laddove l’uso di un monitoraggio emodinamico più invasivo non sarebbe giustificato, ad esempio in</a:t>
            </a:r>
            <a:endParaRPr lang="en-US" sz="1600" dirty="0">
              <a:solidFill>
                <a:prstClr val="black"/>
              </a:solidFill>
              <a:latin typeface="Gill Sans MT" pitchFamily="34" charset="0"/>
              <a:ea typeface="MS PGothic" pitchFamily="34" charset="-128"/>
            </a:endParaRPr>
          </a:p>
        </p:txBody>
      </p:sp>
      <p:sp>
        <p:nvSpPr>
          <p:cNvPr id="16" name="Rectangle 3"/>
          <p:cNvSpPr txBox="1">
            <a:spLocks noChangeArrowheads="1"/>
          </p:cNvSpPr>
          <p:nvPr/>
        </p:nvSpPr>
        <p:spPr>
          <a:xfrm>
            <a:off x="7270994" y="5409368"/>
            <a:ext cx="3276112" cy="1332000"/>
          </a:xfrm>
          <a:prstGeom prst="rect">
            <a:avLst/>
          </a:prstGeom>
          <a:solidFill>
            <a:schemeClr val="bg1"/>
          </a:solidFill>
          <a:ln>
            <a:solidFill>
              <a:srgbClr val="E1AD00"/>
            </a:solidFill>
          </a:ln>
        </p:spPr>
        <p:txBody>
          <a:bodyPr vert="horz" lIns="91440" tIns="45720" rIns="91440" bIns="45720" rtlCol="0">
            <a:noAutofit/>
          </a:bodyPr>
          <a:lstStyle/>
          <a:p>
            <a:pPr marL="357188" lvl="1" indent="-179388" defTabSz="457200">
              <a:spcBef>
                <a:spcPts val="600"/>
              </a:spcBef>
              <a:buFont typeface="Wingdings" pitchFamily="2" charset="2"/>
              <a:buChar char="§"/>
              <a:defRPr/>
            </a:pPr>
            <a:r>
              <a:rPr lang="en-US" sz="1600" dirty="0">
                <a:solidFill>
                  <a:prstClr val="black"/>
                </a:solidFill>
                <a:latin typeface="Gill Sans MT" pitchFamily="34" charset="0"/>
                <a:ea typeface="MS PGothic" pitchFamily="34" charset="-128"/>
              </a:rPr>
              <a:t>TI </a:t>
            </a:r>
            <a:r>
              <a:rPr lang="en-US" sz="1600" dirty="0" err="1">
                <a:solidFill>
                  <a:prstClr val="black"/>
                </a:solidFill>
                <a:latin typeface="Gill Sans MT" pitchFamily="34" charset="0"/>
                <a:ea typeface="MS PGothic" pitchFamily="34" charset="-128"/>
              </a:rPr>
              <a:t>generale</a:t>
            </a:r>
            <a:endParaRPr lang="en-US" sz="1600" dirty="0">
              <a:solidFill>
                <a:prstClr val="black"/>
              </a:solidFill>
              <a:latin typeface="Gill Sans MT" pitchFamily="34" charset="0"/>
              <a:ea typeface="MS PGothic" pitchFamily="34" charset="-128"/>
            </a:endParaRPr>
          </a:p>
          <a:p>
            <a:pPr marL="357188" lvl="1" indent="-179388" defTabSz="457200">
              <a:spcBef>
                <a:spcPts val="600"/>
              </a:spcBef>
              <a:buFont typeface="Wingdings" pitchFamily="2" charset="2"/>
              <a:buChar char="§"/>
              <a:defRPr/>
            </a:pPr>
            <a:r>
              <a:rPr lang="en-US" sz="1600" dirty="0">
                <a:solidFill>
                  <a:prstClr val="black"/>
                </a:solidFill>
                <a:latin typeface="Gill Sans MT" pitchFamily="34" charset="0"/>
                <a:ea typeface="MS PGothic" pitchFamily="34" charset="-128"/>
              </a:rPr>
              <a:t>TI post-</a:t>
            </a:r>
            <a:r>
              <a:rPr lang="en-US" sz="1600" dirty="0" err="1">
                <a:solidFill>
                  <a:prstClr val="black"/>
                </a:solidFill>
                <a:latin typeface="Gill Sans MT" pitchFamily="34" charset="0"/>
                <a:ea typeface="MS PGothic" pitchFamily="34" charset="-128"/>
              </a:rPr>
              <a:t>chirurgica</a:t>
            </a:r>
            <a:endParaRPr lang="en-US" sz="1600" dirty="0">
              <a:solidFill>
                <a:prstClr val="black"/>
              </a:solidFill>
              <a:latin typeface="Gill Sans MT" pitchFamily="34" charset="0"/>
              <a:ea typeface="MS PGothic" pitchFamily="34" charset="-128"/>
            </a:endParaRPr>
          </a:p>
          <a:p>
            <a:pPr marL="357188" lvl="1" indent="-179388" defTabSz="457200">
              <a:spcBef>
                <a:spcPts val="600"/>
              </a:spcBef>
              <a:buFont typeface="Wingdings" pitchFamily="2" charset="2"/>
              <a:buChar char="§"/>
              <a:defRPr/>
            </a:pPr>
            <a:r>
              <a:rPr lang="en-US" sz="1600" dirty="0">
                <a:solidFill>
                  <a:prstClr val="black"/>
                </a:solidFill>
                <a:latin typeface="Gill Sans MT" pitchFamily="34" charset="0"/>
                <a:ea typeface="MS PGothic" pitchFamily="34" charset="-128"/>
              </a:rPr>
              <a:t>TI </a:t>
            </a:r>
            <a:r>
              <a:rPr lang="en-US" sz="1600" dirty="0" err="1">
                <a:solidFill>
                  <a:prstClr val="black"/>
                </a:solidFill>
                <a:latin typeface="Gill Sans MT" pitchFamily="34" charset="0"/>
                <a:ea typeface="MS PGothic" pitchFamily="34" charset="-128"/>
              </a:rPr>
              <a:t>neonatale</a:t>
            </a:r>
            <a:r>
              <a:rPr lang="en-US" sz="1600" dirty="0">
                <a:solidFill>
                  <a:prstClr val="black"/>
                </a:solidFill>
                <a:latin typeface="Gill Sans MT" pitchFamily="34" charset="0"/>
                <a:ea typeface="MS PGothic" pitchFamily="34" charset="-128"/>
              </a:rPr>
              <a:t> e </a:t>
            </a:r>
            <a:r>
              <a:rPr lang="en-US" sz="1600" dirty="0" err="1">
                <a:solidFill>
                  <a:prstClr val="black"/>
                </a:solidFill>
                <a:latin typeface="Gill Sans MT" pitchFamily="34" charset="0"/>
                <a:ea typeface="MS PGothic" pitchFamily="34" charset="-128"/>
              </a:rPr>
              <a:t>pediatrica</a:t>
            </a:r>
            <a:endParaRPr lang="en-US" sz="1600" dirty="0">
              <a:solidFill>
                <a:prstClr val="black"/>
              </a:solidFill>
              <a:latin typeface="Gill Sans MT" pitchFamily="34" charset="0"/>
              <a:ea typeface="MS PGothic" pitchFamily="34" charset="-128"/>
            </a:endParaRPr>
          </a:p>
          <a:p>
            <a:pPr marL="357188" lvl="1" indent="-179388" defTabSz="457200">
              <a:spcBef>
                <a:spcPts val="600"/>
              </a:spcBef>
              <a:buFont typeface="Wingdings" pitchFamily="2" charset="2"/>
              <a:buChar char="§"/>
              <a:defRPr/>
            </a:pPr>
            <a:r>
              <a:rPr lang="en-US" sz="1600" dirty="0">
                <a:solidFill>
                  <a:prstClr val="black"/>
                </a:solidFill>
                <a:latin typeface="Gill Sans MT" pitchFamily="34" charset="0"/>
                <a:ea typeface="MS PGothic" pitchFamily="34" charset="-128"/>
              </a:rPr>
              <a:t>TI </a:t>
            </a:r>
            <a:r>
              <a:rPr lang="en-US" sz="1600" dirty="0" err="1">
                <a:solidFill>
                  <a:prstClr val="black"/>
                </a:solidFill>
                <a:latin typeface="Gill Sans MT" pitchFamily="34" charset="0"/>
                <a:ea typeface="MS PGothic" pitchFamily="34" charset="-128"/>
              </a:rPr>
              <a:t>cardiologica</a:t>
            </a:r>
            <a:endParaRPr lang="en-US" sz="1600" dirty="0">
              <a:solidFill>
                <a:prstClr val="black"/>
              </a:solidFill>
              <a:latin typeface="Gill Sans MT" pitchFamily="34" charset="0"/>
              <a:ea typeface="MS PGothic" pitchFamily="34" charset="-128"/>
            </a:endParaRPr>
          </a:p>
        </p:txBody>
      </p:sp>
      <p:sp>
        <p:nvSpPr>
          <p:cNvPr id="17" name="Rectangle 3"/>
          <p:cNvSpPr txBox="1">
            <a:spLocks noChangeArrowheads="1"/>
          </p:cNvSpPr>
          <p:nvPr/>
        </p:nvSpPr>
        <p:spPr>
          <a:xfrm>
            <a:off x="3922370" y="3573168"/>
            <a:ext cx="5184576" cy="1368000"/>
          </a:xfrm>
          <a:prstGeom prst="rect">
            <a:avLst/>
          </a:prstGeom>
          <a:solidFill>
            <a:schemeClr val="bg1"/>
          </a:solidFill>
          <a:ln>
            <a:solidFill>
              <a:srgbClr val="E1AD00"/>
            </a:solidFill>
          </a:ln>
        </p:spPr>
        <p:txBody>
          <a:bodyPr vert="horz" lIns="91440" tIns="45720" rIns="91440" bIns="45720" rtlCol="0">
            <a:noAutofit/>
          </a:bodyPr>
          <a:lstStyle/>
          <a:p>
            <a:pPr marL="357188" lvl="1" indent="-179388" defTabSz="457200">
              <a:spcBef>
                <a:spcPts val="600"/>
              </a:spcBef>
              <a:buFont typeface="Wingdings" pitchFamily="2" charset="2"/>
              <a:buChar char="§"/>
              <a:defRPr/>
            </a:pPr>
            <a:r>
              <a:rPr lang="en-GB" sz="1600" dirty="0" err="1">
                <a:solidFill>
                  <a:prstClr val="black"/>
                </a:solidFill>
                <a:latin typeface="Gill Sans MT" pitchFamily="34" charset="0"/>
                <a:ea typeface="MS PGothic" pitchFamily="34" charset="-128"/>
              </a:rPr>
              <a:t>Chirurgia</a:t>
            </a:r>
            <a:r>
              <a:rPr lang="en-GB" sz="1600" dirty="0">
                <a:solidFill>
                  <a:prstClr val="black"/>
                </a:solidFill>
                <a:latin typeface="Gill Sans MT" pitchFamily="34" charset="0"/>
                <a:ea typeface="MS PGothic" pitchFamily="34" charset="-128"/>
              </a:rPr>
              <a:t> </a:t>
            </a:r>
            <a:r>
              <a:rPr lang="en-GB" sz="1600" dirty="0" err="1">
                <a:solidFill>
                  <a:prstClr val="black"/>
                </a:solidFill>
                <a:latin typeface="Gill Sans MT" pitchFamily="34" charset="0"/>
                <a:ea typeface="MS PGothic" pitchFamily="34" charset="-128"/>
              </a:rPr>
              <a:t>vascolare</a:t>
            </a:r>
            <a:r>
              <a:rPr lang="en-GB" sz="1600" dirty="0">
                <a:solidFill>
                  <a:prstClr val="black"/>
                </a:solidFill>
                <a:latin typeface="Gill Sans MT" pitchFamily="34" charset="0"/>
                <a:ea typeface="MS PGothic" pitchFamily="34" charset="-128"/>
              </a:rPr>
              <a:t> e </a:t>
            </a:r>
            <a:r>
              <a:rPr lang="en-GB" sz="1600" dirty="0" err="1">
                <a:solidFill>
                  <a:prstClr val="black"/>
                </a:solidFill>
                <a:latin typeface="Gill Sans MT" pitchFamily="34" charset="0"/>
                <a:ea typeface="MS PGothic" pitchFamily="34" charset="-128"/>
              </a:rPr>
              <a:t>sala</a:t>
            </a:r>
            <a:r>
              <a:rPr lang="en-GB" sz="1600" dirty="0">
                <a:solidFill>
                  <a:prstClr val="black"/>
                </a:solidFill>
                <a:latin typeface="Gill Sans MT" pitchFamily="34" charset="0"/>
                <a:ea typeface="MS PGothic" pitchFamily="34" charset="-128"/>
              </a:rPr>
              <a:t> </a:t>
            </a:r>
            <a:r>
              <a:rPr lang="en-GB" sz="1600" dirty="0" err="1">
                <a:solidFill>
                  <a:prstClr val="black"/>
                </a:solidFill>
                <a:latin typeface="Gill Sans MT" pitchFamily="34" charset="0"/>
                <a:ea typeface="MS PGothic" pitchFamily="34" charset="-128"/>
              </a:rPr>
              <a:t>di</a:t>
            </a:r>
            <a:r>
              <a:rPr lang="en-GB" sz="1600" dirty="0">
                <a:solidFill>
                  <a:prstClr val="black"/>
                </a:solidFill>
                <a:latin typeface="Gill Sans MT" pitchFamily="34" charset="0"/>
                <a:ea typeface="MS PGothic" pitchFamily="34" charset="-128"/>
              </a:rPr>
              <a:t> </a:t>
            </a:r>
            <a:r>
              <a:rPr lang="en-GB" sz="1600" dirty="0" err="1">
                <a:solidFill>
                  <a:prstClr val="black"/>
                </a:solidFill>
                <a:latin typeface="Gill Sans MT" pitchFamily="34" charset="0"/>
                <a:ea typeface="MS PGothic" pitchFamily="34" charset="-128"/>
              </a:rPr>
              <a:t>emodinamica</a:t>
            </a:r>
            <a:endParaRPr lang="en-US" sz="1600" dirty="0">
              <a:solidFill>
                <a:prstClr val="black"/>
              </a:solidFill>
              <a:latin typeface="Gill Sans MT" pitchFamily="34" charset="0"/>
              <a:ea typeface="MS PGothic" pitchFamily="34" charset="-128"/>
            </a:endParaRPr>
          </a:p>
          <a:p>
            <a:pPr marL="357188" lvl="1" indent="-179388" defTabSz="457200">
              <a:spcBef>
                <a:spcPts val="600"/>
              </a:spcBef>
              <a:buFont typeface="Wingdings" pitchFamily="2" charset="2"/>
              <a:buChar char="§"/>
              <a:defRPr/>
            </a:pPr>
            <a:r>
              <a:rPr lang="en-US" sz="1600" dirty="0" err="1">
                <a:solidFill>
                  <a:prstClr val="black"/>
                </a:solidFill>
                <a:latin typeface="Gill Sans MT" pitchFamily="34" charset="0"/>
                <a:ea typeface="MS PGothic" pitchFamily="34" charset="-128"/>
              </a:rPr>
              <a:t>Chirurgia</a:t>
            </a:r>
            <a:r>
              <a:rPr lang="en-US" sz="1600" dirty="0">
                <a:solidFill>
                  <a:prstClr val="black"/>
                </a:solidFill>
                <a:latin typeface="Gill Sans MT" pitchFamily="34" charset="0"/>
                <a:ea typeface="MS PGothic" pitchFamily="34" charset="-128"/>
              </a:rPr>
              <a:t> </a:t>
            </a:r>
            <a:r>
              <a:rPr lang="en-US" sz="1600" dirty="0" err="1">
                <a:solidFill>
                  <a:prstClr val="black"/>
                </a:solidFill>
                <a:latin typeface="Gill Sans MT" pitchFamily="34" charset="0"/>
                <a:ea typeface="MS PGothic" pitchFamily="34" charset="-128"/>
              </a:rPr>
              <a:t>addominale</a:t>
            </a:r>
            <a:r>
              <a:rPr lang="en-US" sz="1600" dirty="0">
                <a:solidFill>
                  <a:prstClr val="black"/>
                </a:solidFill>
                <a:latin typeface="Gill Sans MT" pitchFamily="34" charset="0"/>
                <a:ea typeface="MS PGothic" pitchFamily="34" charset="-128"/>
              </a:rPr>
              <a:t> </a:t>
            </a:r>
            <a:r>
              <a:rPr lang="en-US" sz="1600" dirty="0" err="1">
                <a:solidFill>
                  <a:prstClr val="black"/>
                </a:solidFill>
                <a:latin typeface="Gill Sans MT" pitchFamily="34" charset="0"/>
                <a:ea typeface="MS PGothic" pitchFamily="34" charset="-128"/>
              </a:rPr>
              <a:t>maggiore</a:t>
            </a:r>
            <a:endParaRPr lang="en-US" sz="1600" dirty="0">
              <a:solidFill>
                <a:prstClr val="black"/>
              </a:solidFill>
              <a:latin typeface="Gill Sans MT" pitchFamily="34" charset="0"/>
              <a:ea typeface="MS PGothic" pitchFamily="34" charset="-128"/>
            </a:endParaRPr>
          </a:p>
          <a:p>
            <a:pPr marL="357188" lvl="1" indent="-179388" defTabSz="457200">
              <a:spcBef>
                <a:spcPts val="600"/>
              </a:spcBef>
              <a:buFont typeface="Wingdings" pitchFamily="2" charset="2"/>
              <a:buChar char="§"/>
              <a:defRPr/>
            </a:pPr>
            <a:r>
              <a:rPr lang="en-US" sz="1600" dirty="0" err="1">
                <a:solidFill>
                  <a:prstClr val="black"/>
                </a:solidFill>
                <a:latin typeface="Gill Sans MT" pitchFamily="34" charset="0"/>
                <a:ea typeface="MS PGothic" pitchFamily="34" charset="-128"/>
              </a:rPr>
              <a:t>Chirurgia</a:t>
            </a:r>
            <a:r>
              <a:rPr lang="en-US" sz="1600" dirty="0">
                <a:solidFill>
                  <a:prstClr val="black"/>
                </a:solidFill>
                <a:latin typeface="Gill Sans MT" pitchFamily="34" charset="0"/>
                <a:ea typeface="MS PGothic" pitchFamily="34" charset="-128"/>
              </a:rPr>
              <a:t> </a:t>
            </a:r>
            <a:r>
              <a:rPr lang="en-US" sz="1600" dirty="0" err="1">
                <a:solidFill>
                  <a:prstClr val="black"/>
                </a:solidFill>
                <a:latin typeface="Gill Sans MT" pitchFamily="34" charset="0"/>
                <a:ea typeface="MS PGothic" pitchFamily="34" charset="-128"/>
              </a:rPr>
              <a:t>cardiotoracica</a:t>
            </a:r>
            <a:endParaRPr lang="en-US" sz="1600" dirty="0">
              <a:solidFill>
                <a:prstClr val="black"/>
              </a:solidFill>
              <a:latin typeface="Gill Sans MT" pitchFamily="34" charset="0"/>
              <a:ea typeface="MS PGothic" pitchFamily="34" charset="-128"/>
            </a:endParaRPr>
          </a:p>
          <a:p>
            <a:pPr marL="357188" lvl="1" indent="-179388" defTabSz="457200">
              <a:spcBef>
                <a:spcPts val="600"/>
              </a:spcBef>
              <a:buFont typeface="Wingdings" pitchFamily="2" charset="2"/>
              <a:buChar char="§"/>
              <a:defRPr/>
            </a:pPr>
            <a:r>
              <a:rPr lang="en-US" sz="1600" dirty="0" err="1">
                <a:solidFill>
                  <a:prstClr val="black"/>
                </a:solidFill>
                <a:latin typeface="Gill Sans MT" pitchFamily="34" charset="0"/>
                <a:ea typeface="MS PGothic" pitchFamily="34" charset="-128"/>
              </a:rPr>
              <a:t>Chirurgia</a:t>
            </a:r>
            <a:r>
              <a:rPr lang="en-US" sz="1600" dirty="0">
                <a:solidFill>
                  <a:prstClr val="black"/>
                </a:solidFill>
                <a:latin typeface="Gill Sans MT" pitchFamily="34" charset="0"/>
                <a:ea typeface="MS PGothic" pitchFamily="34" charset="-128"/>
              </a:rPr>
              <a:t> </a:t>
            </a:r>
            <a:r>
              <a:rPr lang="en-US" sz="1600" dirty="0" err="1">
                <a:solidFill>
                  <a:prstClr val="black"/>
                </a:solidFill>
                <a:latin typeface="Gill Sans MT" pitchFamily="34" charset="0"/>
                <a:ea typeface="MS PGothic" pitchFamily="34" charset="-128"/>
              </a:rPr>
              <a:t>ortopedica</a:t>
            </a:r>
            <a:r>
              <a:rPr lang="en-US" sz="1600" dirty="0">
                <a:solidFill>
                  <a:prstClr val="black"/>
                </a:solidFill>
                <a:latin typeface="Gill Sans MT" pitchFamily="34" charset="0"/>
                <a:ea typeface="MS PGothic" pitchFamily="34" charset="-128"/>
              </a:rPr>
              <a:t>, </a:t>
            </a:r>
            <a:r>
              <a:rPr lang="en-US" sz="1600" dirty="0" err="1">
                <a:solidFill>
                  <a:prstClr val="black"/>
                </a:solidFill>
                <a:latin typeface="Gill Sans MT" pitchFamily="34" charset="0"/>
                <a:ea typeface="MS PGothic" pitchFamily="34" charset="-128"/>
              </a:rPr>
              <a:t>osterica</a:t>
            </a:r>
            <a:r>
              <a:rPr lang="en-US" sz="1600" dirty="0">
                <a:solidFill>
                  <a:prstClr val="black"/>
                </a:solidFill>
                <a:latin typeface="Gill Sans MT" pitchFamily="34" charset="0"/>
                <a:ea typeface="MS PGothic" pitchFamily="34" charset="-128"/>
              </a:rPr>
              <a:t> e </a:t>
            </a:r>
            <a:r>
              <a:rPr lang="en-US" sz="1600" dirty="0" err="1">
                <a:solidFill>
                  <a:prstClr val="black"/>
                </a:solidFill>
                <a:latin typeface="Gill Sans MT" pitchFamily="34" charset="0"/>
                <a:ea typeface="MS PGothic" pitchFamily="34" charset="-128"/>
              </a:rPr>
              <a:t>ginecologica</a:t>
            </a:r>
            <a:endParaRPr lang="en-US" sz="1600" dirty="0">
              <a:solidFill>
                <a:prstClr val="black"/>
              </a:solidFill>
              <a:latin typeface="Gill Sans MT" pitchFamily="34" charset="0"/>
              <a:ea typeface="MS PGothic" pitchFamily="34" charset="-128"/>
            </a:endParaRPr>
          </a:p>
        </p:txBody>
      </p:sp>
      <p:sp>
        <p:nvSpPr>
          <p:cNvPr id="18" name="Rettangolo 17"/>
          <p:cNvSpPr/>
          <p:nvPr/>
        </p:nvSpPr>
        <p:spPr>
          <a:xfrm>
            <a:off x="5650562" y="5229200"/>
            <a:ext cx="1728192" cy="759182"/>
          </a:xfrm>
          <a:prstGeom prst="rect">
            <a:avLst/>
          </a:prstGeom>
          <a:solidFill>
            <a:srgbClr val="E1AD00"/>
          </a:solidFill>
        </p:spPr>
        <p:txBody>
          <a:bodyPr wrap="square">
            <a:spAutoFit/>
          </a:bodyPr>
          <a:lstStyle/>
          <a:p>
            <a:pPr algn="r" defTabSz="457200" fontAlgn="base">
              <a:lnSpc>
                <a:spcPts val="2600"/>
              </a:lnSpc>
              <a:spcBef>
                <a:spcPct val="0"/>
              </a:spcBef>
              <a:spcAft>
                <a:spcPct val="0"/>
              </a:spcAft>
            </a:pPr>
            <a:r>
              <a:rPr lang="en-US" sz="2000" b="1" dirty="0">
                <a:solidFill>
                  <a:prstClr val="white"/>
                </a:solidFill>
                <a:latin typeface="Gill Sans MT" pitchFamily="34" charset="0"/>
                <a:ea typeface="MS PGothic" pitchFamily="34" charset="-128"/>
              </a:rPr>
              <a:t>TERAPIA INTENSIVA</a:t>
            </a:r>
            <a:endParaRPr lang="it-IT" sz="2000" b="1" dirty="0">
              <a:solidFill>
                <a:prstClr val="white"/>
              </a:solidFill>
              <a:latin typeface="Gill Sans MT" pitchFamily="34" charset="0"/>
              <a:ea typeface="MS PGothic" pitchFamily="34" charset="-128"/>
            </a:endParaRPr>
          </a:p>
        </p:txBody>
      </p:sp>
      <p:sp>
        <p:nvSpPr>
          <p:cNvPr id="19" name="Rettangolo 18"/>
          <p:cNvSpPr/>
          <p:nvPr/>
        </p:nvSpPr>
        <p:spPr>
          <a:xfrm>
            <a:off x="2122170" y="3357144"/>
            <a:ext cx="1980032" cy="759182"/>
          </a:xfrm>
          <a:prstGeom prst="rect">
            <a:avLst/>
          </a:prstGeom>
          <a:solidFill>
            <a:srgbClr val="E1AD00"/>
          </a:solidFill>
        </p:spPr>
        <p:txBody>
          <a:bodyPr wrap="square">
            <a:spAutoFit/>
          </a:bodyPr>
          <a:lstStyle/>
          <a:p>
            <a:pPr defTabSz="457200" fontAlgn="base">
              <a:lnSpc>
                <a:spcPts val="2600"/>
              </a:lnSpc>
              <a:spcBef>
                <a:spcPct val="0"/>
              </a:spcBef>
              <a:spcAft>
                <a:spcPct val="0"/>
              </a:spcAft>
            </a:pPr>
            <a:r>
              <a:rPr lang="en-US" sz="2000" b="1" dirty="0">
                <a:solidFill>
                  <a:prstClr val="white"/>
                </a:solidFill>
                <a:latin typeface="Gill Sans MT" pitchFamily="34" charset="0"/>
                <a:ea typeface="MS PGothic" pitchFamily="34" charset="-128"/>
              </a:rPr>
              <a:t>SALA OPERATORIA</a:t>
            </a:r>
            <a:endParaRPr lang="it-IT" sz="2000" dirty="0">
              <a:solidFill>
                <a:prstClr val="white"/>
              </a:solidFill>
              <a:latin typeface="Gill Sans MT" pitchFamily="34" charset="0"/>
              <a:ea typeface="MS PGothic" pitchFamily="34" charset="-128"/>
            </a:endParaRPr>
          </a:p>
        </p:txBody>
      </p:sp>
      <p:pic>
        <p:nvPicPr>
          <p:cNvPr id="20" name="Picture 2" descr="C:\Documents and Settings\vytlg.VYGON\Documenti\Vygon Italia\Nuova Brochure MostCare\8p\img\ej-vol6n29-fig2.jpg"/>
          <p:cNvPicPr>
            <a:picLocks noChangeAspect="1" noChangeArrowheads="1"/>
          </p:cNvPicPr>
          <p:nvPr/>
        </p:nvPicPr>
        <p:blipFill>
          <a:blip r:embed="rId2" cstate="print"/>
          <a:srcRect/>
          <a:stretch>
            <a:fillRect/>
          </a:stretch>
        </p:blipFill>
        <p:spPr bwMode="auto">
          <a:xfrm>
            <a:off x="2842250" y="5373216"/>
            <a:ext cx="1728192" cy="1334978"/>
          </a:xfrm>
          <a:prstGeom prst="rect">
            <a:avLst/>
          </a:prstGeom>
          <a:noFill/>
        </p:spPr>
      </p:pic>
    </p:spTree>
    <p:extLst>
      <p:ext uri="{BB962C8B-B14F-4D97-AF65-F5344CB8AC3E}">
        <p14:creationId xmlns:p14="http://schemas.microsoft.com/office/powerpoint/2010/main" val="115491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wipe(left)">
                                      <p:cBhvr>
                                        <p:cTn id="7" dur="1000"/>
                                        <p:tgtEl>
                                          <p:spTgt spid="15">
                                            <p:txEl>
                                              <p:pRg st="1" end="1"/>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10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2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4" descr="mostcare-front-alto(2)"/>
          <p:cNvPicPr>
            <a:picLocks noChangeAspect="1" noChangeArrowheads="1"/>
          </p:cNvPicPr>
          <p:nvPr/>
        </p:nvPicPr>
        <p:blipFill>
          <a:blip r:embed="rId2" cstate="print"/>
          <a:srcRect l="-5536" t="-7487" r="-5536" b="-7487"/>
          <a:stretch>
            <a:fillRect/>
          </a:stretch>
        </p:blipFill>
        <p:spPr bwMode="auto">
          <a:xfrm>
            <a:off x="9336360" y="-96484"/>
            <a:ext cx="1224136" cy="933196"/>
          </a:xfrm>
          <a:prstGeom prst="rect">
            <a:avLst/>
          </a:prstGeom>
          <a:ln>
            <a:noFill/>
          </a:ln>
          <a:effectLst>
            <a:softEdge rad="12700"/>
          </a:effectLst>
        </p:spPr>
      </p:pic>
      <p:sp>
        <p:nvSpPr>
          <p:cNvPr id="21" name="Rettangolo 20"/>
          <p:cNvSpPr/>
          <p:nvPr/>
        </p:nvSpPr>
        <p:spPr>
          <a:xfrm>
            <a:off x="2567608" y="1403638"/>
            <a:ext cx="6912768" cy="707886"/>
          </a:xfrm>
          <a:prstGeom prst="rect">
            <a:avLst/>
          </a:prstGeom>
        </p:spPr>
        <p:txBody>
          <a:bodyPr wrap="square">
            <a:spAutoFit/>
          </a:bodyPr>
          <a:lstStyle/>
          <a:p>
            <a:pPr marL="3175" lvl="1" indent="-3175" defTabSz="457200" fontAlgn="base">
              <a:spcBef>
                <a:spcPts val="1200"/>
              </a:spcBef>
              <a:spcAft>
                <a:spcPct val="0"/>
              </a:spcAft>
              <a:defRPr/>
            </a:pPr>
            <a:r>
              <a:rPr lang="en-US" sz="2000" kern="0" dirty="0" err="1">
                <a:solidFill>
                  <a:prstClr val="black"/>
                </a:solidFill>
                <a:ea typeface="MS PGothic" pitchFamily="34" charset="-128"/>
              </a:rPr>
              <a:t>Recenti</a:t>
            </a:r>
            <a:r>
              <a:rPr lang="en-US" sz="2000" kern="0" dirty="0">
                <a:solidFill>
                  <a:prstClr val="black"/>
                </a:solidFill>
                <a:ea typeface="MS PGothic" pitchFamily="34" charset="-128"/>
              </a:rPr>
              <a:t> </a:t>
            </a:r>
            <a:r>
              <a:rPr lang="en-US" sz="2000" kern="0" dirty="0" err="1">
                <a:solidFill>
                  <a:prstClr val="black"/>
                </a:solidFill>
                <a:ea typeface="MS PGothic" pitchFamily="34" charset="-128"/>
              </a:rPr>
              <a:t>studi</a:t>
            </a:r>
            <a:r>
              <a:rPr lang="en-US" sz="2000" kern="0" dirty="0">
                <a:solidFill>
                  <a:prstClr val="black"/>
                </a:solidFill>
                <a:ea typeface="MS PGothic" pitchFamily="34" charset="-128"/>
              </a:rPr>
              <a:t> </a:t>
            </a:r>
            <a:r>
              <a:rPr lang="en-US" sz="2000" kern="0" dirty="0" err="1">
                <a:solidFill>
                  <a:prstClr val="black"/>
                </a:solidFill>
                <a:ea typeface="MS PGothic" pitchFamily="34" charset="-128"/>
              </a:rPr>
              <a:t>hanno</a:t>
            </a:r>
            <a:r>
              <a:rPr lang="en-US" sz="2000" kern="0" dirty="0">
                <a:solidFill>
                  <a:prstClr val="black"/>
                </a:solidFill>
                <a:ea typeface="MS PGothic" pitchFamily="34" charset="-128"/>
              </a:rPr>
              <a:t> </a:t>
            </a:r>
            <a:r>
              <a:rPr lang="en-US" sz="2000" kern="0" dirty="0" err="1">
                <a:solidFill>
                  <a:prstClr val="black"/>
                </a:solidFill>
                <a:ea typeface="MS PGothic" pitchFamily="34" charset="-128"/>
              </a:rPr>
              <a:t>dimostrato</a:t>
            </a:r>
            <a:r>
              <a:rPr lang="en-US" sz="2000" kern="0" dirty="0">
                <a:solidFill>
                  <a:prstClr val="black"/>
                </a:solidFill>
                <a:ea typeface="MS PGothic" pitchFamily="34" charset="-128"/>
              </a:rPr>
              <a:t> </a:t>
            </a:r>
            <a:r>
              <a:rPr lang="en-US" sz="2000" kern="0" dirty="0" err="1">
                <a:solidFill>
                  <a:prstClr val="black"/>
                </a:solidFill>
                <a:ea typeface="MS PGothic" pitchFamily="34" charset="-128"/>
              </a:rPr>
              <a:t>l’accuratezza</a:t>
            </a:r>
            <a:r>
              <a:rPr lang="en-US" sz="2000" kern="0" dirty="0">
                <a:solidFill>
                  <a:prstClr val="black"/>
                </a:solidFill>
                <a:ea typeface="MS PGothic" pitchFamily="34" charset="-128"/>
              </a:rPr>
              <a:t> </a:t>
            </a:r>
            <a:r>
              <a:rPr lang="en-US" sz="2000" kern="0" dirty="0" err="1">
                <a:solidFill>
                  <a:prstClr val="black"/>
                </a:solidFill>
                <a:ea typeface="MS PGothic" pitchFamily="34" charset="-128"/>
              </a:rPr>
              <a:t>di</a:t>
            </a:r>
            <a:r>
              <a:rPr lang="en-US" sz="2000" kern="0" dirty="0">
                <a:solidFill>
                  <a:prstClr val="black"/>
                </a:solidFill>
                <a:ea typeface="MS PGothic" pitchFamily="34" charset="-128"/>
              </a:rPr>
              <a:t> MostCare® </a:t>
            </a:r>
            <a:r>
              <a:rPr lang="en-US" sz="2000" kern="0" dirty="0" err="1">
                <a:solidFill>
                  <a:prstClr val="black"/>
                </a:solidFill>
                <a:ea typeface="MS PGothic" pitchFamily="34" charset="-128"/>
              </a:rPr>
              <a:t>anche</a:t>
            </a:r>
            <a:r>
              <a:rPr lang="en-US" sz="2000" kern="0" dirty="0">
                <a:solidFill>
                  <a:prstClr val="black"/>
                </a:solidFill>
                <a:ea typeface="MS PGothic" pitchFamily="34" charset="-128"/>
              </a:rPr>
              <a:t> in:</a:t>
            </a:r>
          </a:p>
        </p:txBody>
      </p:sp>
      <p:sp>
        <p:nvSpPr>
          <p:cNvPr id="22" name="Rectangle 3"/>
          <p:cNvSpPr txBox="1">
            <a:spLocks noChangeArrowheads="1"/>
          </p:cNvSpPr>
          <p:nvPr/>
        </p:nvSpPr>
        <p:spPr>
          <a:xfrm>
            <a:off x="3821460" y="2183532"/>
            <a:ext cx="5688632" cy="2088232"/>
          </a:xfrm>
          <a:prstGeom prst="rect">
            <a:avLst/>
          </a:prstGeom>
          <a:noFill/>
          <a:ln>
            <a:noFill/>
          </a:ln>
        </p:spPr>
        <p:txBody>
          <a:bodyPr vert="horz" lIns="91440" tIns="45720" rIns="91440" bIns="45720" rtlCol="0">
            <a:noAutofit/>
          </a:bodyPr>
          <a:lstStyle/>
          <a:p>
            <a:pPr marL="176213" lvl="1" indent="-176213" defTabSz="457200">
              <a:spcBef>
                <a:spcPts val="600"/>
              </a:spcBef>
              <a:buFont typeface="Wingdings" pitchFamily="2" charset="2"/>
              <a:buChar char="§"/>
              <a:defRPr/>
            </a:pPr>
            <a:r>
              <a:rPr lang="en-GB" dirty="0" err="1">
                <a:solidFill>
                  <a:prstClr val="black"/>
                </a:solidFill>
                <a:ea typeface="MS PGothic" pitchFamily="34" charset="-128"/>
              </a:rPr>
              <a:t>Chirurgia</a:t>
            </a:r>
            <a:r>
              <a:rPr lang="en-GB" dirty="0">
                <a:solidFill>
                  <a:prstClr val="black"/>
                </a:solidFill>
                <a:ea typeface="MS PGothic" pitchFamily="34" charset="-128"/>
              </a:rPr>
              <a:t> Vascolare</a:t>
            </a:r>
            <a:r>
              <a:rPr lang="en-GB" baseline="30000" dirty="0">
                <a:solidFill>
                  <a:prstClr val="black"/>
                </a:solidFill>
                <a:ea typeface="MS PGothic" pitchFamily="34" charset="-128"/>
              </a:rPr>
              <a:t>1</a:t>
            </a:r>
            <a:endParaRPr lang="en-GB" dirty="0">
              <a:solidFill>
                <a:prstClr val="black"/>
              </a:solidFill>
              <a:ea typeface="MS PGothic" pitchFamily="34" charset="-128"/>
            </a:endParaRPr>
          </a:p>
          <a:p>
            <a:pPr marL="176213" lvl="1" indent="-176213" defTabSz="457200">
              <a:spcBef>
                <a:spcPts val="600"/>
              </a:spcBef>
              <a:buFont typeface="Wingdings" pitchFamily="2" charset="2"/>
              <a:buChar char="§"/>
              <a:defRPr/>
            </a:pPr>
            <a:r>
              <a:rPr lang="en-GB" dirty="0" err="1">
                <a:solidFill>
                  <a:prstClr val="black"/>
                </a:solidFill>
                <a:ea typeface="MS PGothic" pitchFamily="34" charset="-128"/>
              </a:rPr>
              <a:t>Cardiochirurgia</a:t>
            </a:r>
            <a:r>
              <a:rPr lang="en-GB" baseline="30000" dirty="0">
                <a:solidFill>
                  <a:prstClr val="black"/>
                </a:solidFill>
                <a:ea typeface="MS PGothic" pitchFamily="34" charset="-128"/>
              </a:rPr>
              <a:t>2,3 </a:t>
            </a:r>
            <a:r>
              <a:rPr lang="en-GB" dirty="0">
                <a:solidFill>
                  <a:prstClr val="black"/>
                </a:solidFill>
                <a:ea typeface="MS PGothic" pitchFamily="34" charset="-128"/>
              </a:rPr>
              <a:t>, </a:t>
            </a:r>
            <a:r>
              <a:rPr lang="en-GB" dirty="0" err="1">
                <a:solidFill>
                  <a:prstClr val="black"/>
                </a:solidFill>
                <a:ea typeface="MS PGothic" pitchFamily="34" charset="-128"/>
              </a:rPr>
              <a:t>pazienti</a:t>
            </a:r>
            <a:r>
              <a:rPr lang="en-GB" dirty="0">
                <a:solidFill>
                  <a:prstClr val="black"/>
                </a:solidFill>
                <a:ea typeface="MS PGothic" pitchFamily="34" charset="-128"/>
              </a:rPr>
              <a:t> </a:t>
            </a:r>
            <a:r>
              <a:rPr lang="en-GB" dirty="0" err="1">
                <a:solidFill>
                  <a:prstClr val="black"/>
                </a:solidFill>
                <a:ea typeface="MS PGothic" pitchFamily="34" charset="-128"/>
              </a:rPr>
              <a:t>supportati</a:t>
            </a:r>
            <a:r>
              <a:rPr lang="en-GB" dirty="0">
                <a:solidFill>
                  <a:prstClr val="black"/>
                </a:solidFill>
                <a:ea typeface="MS PGothic" pitchFamily="34" charset="-128"/>
              </a:rPr>
              <a:t> con VAD</a:t>
            </a:r>
            <a:r>
              <a:rPr lang="en-GB" baseline="30000" dirty="0">
                <a:solidFill>
                  <a:prstClr val="black"/>
                </a:solidFill>
                <a:ea typeface="MS PGothic" pitchFamily="34" charset="-128"/>
              </a:rPr>
              <a:t>4</a:t>
            </a:r>
            <a:r>
              <a:rPr lang="en-GB" dirty="0">
                <a:solidFill>
                  <a:prstClr val="black"/>
                </a:solidFill>
                <a:ea typeface="MS PGothic" pitchFamily="34" charset="-128"/>
              </a:rPr>
              <a:t> e IABP</a:t>
            </a:r>
            <a:r>
              <a:rPr lang="en-GB" baseline="30000" dirty="0">
                <a:solidFill>
                  <a:prstClr val="black"/>
                </a:solidFill>
                <a:ea typeface="MS PGothic" pitchFamily="34" charset="-128"/>
              </a:rPr>
              <a:t>3,5</a:t>
            </a:r>
          </a:p>
          <a:p>
            <a:pPr marL="176213" lvl="1" indent="-176213" defTabSz="457200">
              <a:spcBef>
                <a:spcPts val="600"/>
              </a:spcBef>
              <a:buFont typeface="Wingdings" pitchFamily="2" charset="2"/>
              <a:buChar char="§"/>
              <a:defRPr/>
            </a:pPr>
            <a:r>
              <a:rPr lang="en-GB" dirty="0" err="1">
                <a:solidFill>
                  <a:prstClr val="black"/>
                </a:solidFill>
                <a:ea typeface="MS PGothic" pitchFamily="34" charset="-128"/>
              </a:rPr>
              <a:t>Pazienti</a:t>
            </a:r>
            <a:r>
              <a:rPr lang="en-GB" dirty="0">
                <a:solidFill>
                  <a:prstClr val="black"/>
                </a:solidFill>
                <a:ea typeface="MS PGothic" pitchFamily="34" charset="-128"/>
              </a:rPr>
              <a:t> Settici</a:t>
            </a:r>
            <a:r>
              <a:rPr lang="en-GB" baseline="30000" dirty="0">
                <a:solidFill>
                  <a:prstClr val="black"/>
                </a:solidFill>
                <a:ea typeface="MS PGothic" pitchFamily="34" charset="-128"/>
              </a:rPr>
              <a:t>6</a:t>
            </a:r>
            <a:r>
              <a:rPr lang="en-GB" dirty="0">
                <a:solidFill>
                  <a:prstClr val="black"/>
                </a:solidFill>
                <a:ea typeface="MS PGothic" pitchFamily="34" charset="-128"/>
              </a:rPr>
              <a:t> e Traumatizzati</a:t>
            </a:r>
            <a:r>
              <a:rPr lang="en-GB" baseline="30000" dirty="0">
                <a:solidFill>
                  <a:prstClr val="black"/>
                </a:solidFill>
                <a:ea typeface="MS PGothic" pitchFamily="34" charset="-128"/>
              </a:rPr>
              <a:t>7</a:t>
            </a:r>
            <a:endParaRPr lang="en-GB" dirty="0">
              <a:solidFill>
                <a:prstClr val="black"/>
              </a:solidFill>
              <a:ea typeface="MS PGothic" pitchFamily="34" charset="-128"/>
            </a:endParaRPr>
          </a:p>
          <a:p>
            <a:pPr marL="176213" lvl="1" indent="-176213" defTabSz="457200">
              <a:spcBef>
                <a:spcPts val="600"/>
              </a:spcBef>
              <a:buFont typeface="Wingdings" pitchFamily="2" charset="2"/>
              <a:buChar char="§"/>
              <a:defRPr/>
            </a:pPr>
            <a:r>
              <a:rPr lang="en-GB" dirty="0" err="1">
                <a:solidFill>
                  <a:prstClr val="black"/>
                </a:solidFill>
                <a:ea typeface="MS PGothic" pitchFamily="34" charset="-128"/>
              </a:rPr>
              <a:t>Pazienti</a:t>
            </a:r>
            <a:r>
              <a:rPr lang="en-GB" dirty="0">
                <a:solidFill>
                  <a:prstClr val="black"/>
                </a:solidFill>
                <a:ea typeface="MS PGothic" pitchFamily="34" charset="-128"/>
              </a:rPr>
              <a:t> Emofiltrati</a:t>
            </a:r>
            <a:r>
              <a:rPr lang="en-GB" baseline="30000" dirty="0">
                <a:solidFill>
                  <a:prstClr val="black"/>
                </a:solidFill>
                <a:ea typeface="MS PGothic" pitchFamily="34" charset="-128"/>
              </a:rPr>
              <a:t>8,9</a:t>
            </a:r>
            <a:endParaRPr lang="en-GB" dirty="0">
              <a:solidFill>
                <a:prstClr val="black"/>
              </a:solidFill>
              <a:ea typeface="MS PGothic" pitchFamily="34" charset="-128"/>
            </a:endParaRPr>
          </a:p>
          <a:p>
            <a:pPr marL="176213" lvl="1" indent="-176213" defTabSz="457200" fontAlgn="base">
              <a:spcBef>
                <a:spcPts val="600"/>
              </a:spcBef>
              <a:spcAft>
                <a:spcPct val="0"/>
              </a:spcAft>
              <a:buFont typeface="Wingdings" pitchFamily="2" charset="2"/>
              <a:buChar char="§"/>
              <a:defRPr/>
            </a:pPr>
            <a:r>
              <a:rPr lang="en-GB" dirty="0" err="1">
                <a:solidFill>
                  <a:prstClr val="black"/>
                </a:solidFill>
                <a:ea typeface="MS PGothic" pitchFamily="34" charset="-128"/>
              </a:rPr>
              <a:t>Pazienti</a:t>
            </a:r>
            <a:r>
              <a:rPr lang="en-GB" dirty="0">
                <a:solidFill>
                  <a:prstClr val="black"/>
                </a:solidFill>
                <a:ea typeface="MS PGothic" pitchFamily="34" charset="-128"/>
              </a:rPr>
              <a:t> Cardiologici</a:t>
            </a:r>
            <a:r>
              <a:rPr lang="en-GB" baseline="30000" dirty="0">
                <a:solidFill>
                  <a:prstClr val="black"/>
                </a:solidFill>
                <a:ea typeface="MS PGothic" pitchFamily="34" charset="-128"/>
              </a:rPr>
              <a:t>10,11</a:t>
            </a:r>
            <a:r>
              <a:rPr lang="en-GB" dirty="0">
                <a:solidFill>
                  <a:prstClr val="black"/>
                </a:solidFill>
                <a:ea typeface="MS PGothic" pitchFamily="34" charset="-128"/>
              </a:rPr>
              <a:t> </a:t>
            </a:r>
          </a:p>
          <a:p>
            <a:pPr marL="176213" lvl="1" indent="-176213" defTabSz="457200" fontAlgn="base">
              <a:spcBef>
                <a:spcPts val="600"/>
              </a:spcBef>
              <a:spcAft>
                <a:spcPct val="0"/>
              </a:spcAft>
              <a:buFont typeface="Wingdings" pitchFamily="2" charset="2"/>
              <a:buChar char="§"/>
              <a:defRPr/>
            </a:pPr>
            <a:r>
              <a:rPr lang="en-GB" dirty="0" err="1">
                <a:solidFill>
                  <a:prstClr val="black"/>
                </a:solidFill>
                <a:ea typeface="MS PGothic" pitchFamily="34" charset="-128"/>
              </a:rPr>
              <a:t>Pazienti</a:t>
            </a:r>
            <a:r>
              <a:rPr lang="en-GB" dirty="0">
                <a:solidFill>
                  <a:prstClr val="black"/>
                </a:solidFill>
                <a:ea typeface="MS PGothic" pitchFamily="34" charset="-128"/>
              </a:rPr>
              <a:t> </a:t>
            </a:r>
            <a:r>
              <a:rPr lang="en-GB" dirty="0" err="1">
                <a:solidFill>
                  <a:prstClr val="black"/>
                </a:solidFill>
                <a:ea typeface="MS PGothic" pitchFamily="34" charset="-128"/>
              </a:rPr>
              <a:t>Pediatrici</a:t>
            </a:r>
            <a:r>
              <a:rPr lang="en-GB" dirty="0">
                <a:solidFill>
                  <a:prstClr val="black"/>
                </a:solidFill>
                <a:ea typeface="MS PGothic" pitchFamily="34" charset="-128"/>
              </a:rPr>
              <a:t> e Neonatali</a:t>
            </a:r>
            <a:r>
              <a:rPr lang="en-GB" baseline="30000" dirty="0">
                <a:solidFill>
                  <a:prstClr val="black"/>
                </a:solidFill>
                <a:ea typeface="MS PGothic" pitchFamily="34" charset="-128"/>
              </a:rPr>
              <a:t>12,13</a:t>
            </a:r>
            <a:endParaRPr lang="en-GB" dirty="0">
              <a:solidFill>
                <a:prstClr val="black"/>
              </a:solidFill>
              <a:ea typeface="MS PGothic" pitchFamily="34" charset="-128"/>
            </a:endParaRPr>
          </a:p>
        </p:txBody>
      </p:sp>
      <p:sp>
        <p:nvSpPr>
          <p:cNvPr id="24" name="Rettangolo 23"/>
          <p:cNvSpPr/>
          <p:nvPr/>
        </p:nvSpPr>
        <p:spPr>
          <a:xfrm>
            <a:off x="1498600" y="4561672"/>
            <a:ext cx="9180000" cy="2323713"/>
          </a:xfrm>
          <a:prstGeom prst="rect">
            <a:avLst/>
          </a:prstGeom>
          <a:solidFill>
            <a:schemeClr val="bg1"/>
          </a:solidFill>
          <a:ln>
            <a:noFill/>
          </a:ln>
        </p:spPr>
        <p:txBody>
          <a:bodyPr wrap="square">
            <a:spAutoFit/>
          </a:bodyPr>
          <a:lstStyle/>
          <a:p>
            <a:pPr marL="139700" indent="-139700" defTabSz="457200" fontAlgn="base">
              <a:lnSpc>
                <a:spcPts val="1000"/>
              </a:lnSpc>
              <a:spcBef>
                <a:spcPct val="0"/>
              </a:spcBef>
              <a:spcAft>
                <a:spcPts val="200"/>
              </a:spcAft>
              <a:buFontTx/>
              <a:buAutoNum type="arabicPeriod"/>
            </a:pPr>
            <a:r>
              <a:rPr lang="en-US" sz="900" dirty="0">
                <a:solidFill>
                  <a:prstClr val="black"/>
                </a:solidFill>
                <a:ea typeface="MS PGothic" pitchFamily="34" charset="-128"/>
              </a:rPr>
              <a:t>Romagnoli S et al. </a:t>
            </a:r>
            <a:r>
              <a:rPr lang="en-US" sz="900" dirty="0" err="1">
                <a:solidFill>
                  <a:prstClr val="black"/>
                </a:solidFill>
                <a:ea typeface="MS PGothic" pitchFamily="34" charset="-128"/>
              </a:rPr>
              <a:t>FloTrac</a:t>
            </a:r>
            <a:r>
              <a:rPr lang="en-US" sz="900" dirty="0">
                <a:solidFill>
                  <a:prstClr val="black"/>
                </a:solidFill>
                <a:ea typeface="MS PGothic" pitchFamily="34" charset="-128"/>
              </a:rPr>
              <a:t>/</a:t>
            </a:r>
            <a:r>
              <a:rPr lang="en-US" sz="900" dirty="0" err="1">
                <a:solidFill>
                  <a:prstClr val="black"/>
                </a:solidFill>
                <a:ea typeface="MS PGothic" pitchFamily="34" charset="-128"/>
              </a:rPr>
              <a:t>VigileoTM</a:t>
            </a:r>
            <a:r>
              <a:rPr lang="en-US" sz="900" dirty="0">
                <a:solidFill>
                  <a:prstClr val="black"/>
                </a:solidFill>
                <a:ea typeface="MS PGothic" pitchFamily="34" charset="-128"/>
              </a:rPr>
              <a:t> (Third Generation) and MostCare®/PRAM Versus Echocardiography for Cardiac Output Estimation in Vascular Surgery. J </a:t>
            </a:r>
            <a:r>
              <a:rPr lang="en-US" sz="900" dirty="0" err="1">
                <a:solidFill>
                  <a:prstClr val="black"/>
                </a:solidFill>
                <a:ea typeface="MS PGothic" pitchFamily="34" charset="-128"/>
              </a:rPr>
              <a:t>Cardiothorac</a:t>
            </a:r>
            <a:r>
              <a:rPr lang="en-US" sz="900" dirty="0">
                <a:solidFill>
                  <a:prstClr val="black"/>
                </a:solidFill>
                <a:ea typeface="MS PGothic" pitchFamily="34" charset="-128"/>
              </a:rPr>
              <a:t> </a:t>
            </a:r>
            <a:r>
              <a:rPr lang="en-US" sz="900" dirty="0" err="1">
                <a:solidFill>
                  <a:prstClr val="black"/>
                </a:solidFill>
                <a:ea typeface="MS PGothic" pitchFamily="34" charset="-128"/>
              </a:rPr>
              <a:t>Vasc</a:t>
            </a:r>
            <a:r>
              <a:rPr lang="en-US" sz="900" dirty="0">
                <a:solidFill>
                  <a:prstClr val="black"/>
                </a:solidFill>
                <a:ea typeface="MS PGothic" pitchFamily="34" charset="-128"/>
              </a:rPr>
              <a:t> </a:t>
            </a:r>
            <a:r>
              <a:rPr lang="en-US" sz="900" dirty="0" err="1">
                <a:solidFill>
                  <a:prstClr val="black"/>
                </a:solidFill>
                <a:ea typeface="MS PGothic" pitchFamily="34" charset="-128"/>
              </a:rPr>
              <a:t>Anesth</a:t>
            </a:r>
            <a:r>
              <a:rPr lang="en-US" sz="900" dirty="0">
                <a:solidFill>
                  <a:prstClr val="black"/>
                </a:solidFill>
                <a:ea typeface="MS PGothic" pitchFamily="34" charset="-128"/>
              </a:rPr>
              <a:t> 2013</a:t>
            </a:r>
          </a:p>
          <a:p>
            <a:pPr marL="139700" indent="-139700" defTabSz="457200" fontAlgn="base">
              <a:lnSpc>
                <a:spcPts val="1000"/>
              </a:lnSpc>
              <a:spcBef>
                <a:spcPct val="0"/>
              </a:spcBef>
              <a:spcAft>
                <a:spcPts val="200"/>
              </a:spcAft>
              <a:buFontTx/>
              <a:buAutoNum type="arabicPeriod"/>
            </a:pPr>
            <a:r>
              <a:rPr lang="en-US" sz="900" dirty="0">
                <a:solidFill>
                  <a:prstClr val="black"/>
                </a:solidFill>
                <a:ea typeface="MS PGothic" pitchFamily="34" charset="-128"/>
              </a:rPr>
              <a:t>Barile et al. Cardiac Index Assessment by the Pressure Recording Analytic Method in Critically Ill Unstable Patients After Cardiac Surgery. J </a:t>
            </a:r>
            <a:r>
              <a:rPr lang="en-US" sz="900" dirty="0" err="1">
                <a:solidFill>
                  <a:prstClr val="black"/>
                </a:solidFill>
                <a:ea typeface="MS PGothic" pitchFamily="34" charset="-128"/>
              </a:rPr>
              <a:t>Cardiothorac</a:t>
            </a:r>
            <a:r>
              <a:rPr lang="en-US" sz="900" dirty="0">
                <a:solidFill>
                  <a:prstClr val="black"/>
                </a:solidFill>
                <a:ea typeface="MS PGothic" pitchFamily="34" charset="-128"/>
              </a:rPr>
              <a:t> </a:t>
            </a:r>
            <a:r>
              <a:rPr lang="en-US" sz="900" dirty="0" err="1">
                <a:solidFill>
                  <a:prstClr val="black"/>
                </a:solidFill>
                <a:ea typeface="MS PGothic" pitchFamily="34" charset="-128"/>
              </a:rPr>
              <a:t>Vasc</a:t>
            </a:r>
            <a:r>
              <a:rPr lang="en-US" sz="900" dirty="0">
                <a:solidFill>
                  <a:prstClr val="black"/>
                </a:solidFill>
                <a:ea typeface="MS PGothic" pitchFamily="34" charset="-128"/>
              </a:rPr>
              <a:t> </a:t>
            </a:r>
            <a:r>
              <a:rPr lang="en-US" sz="900" dirty="0" err="1">
                <a:solidFill>
                  <a:prstClr val="black"/>
                </a:solidFill>
                <a:ea typeface="MS PGothic" pitchFamily="34" charset="-128"/>
              </a:rPr>
              <a:t>Anesth</a:t>
            </a:r>
            <a:r>
              <a:rPr lang="en-US" sz="900" dirty="0">
                <a:solidFill>
                  <a:prstClr val="black"/>
                </a:solidFill>
                <a:ea typeface="MS PGothic" pitchFamily="34" charset="-128"/>
              </a:rPr>
              <a:t> 2013</a:t>
            </a:r>
          </a:p>
          <a:p>
            <a:pPr marL="139700" indent="-139700" defTabSz="457200" fontAlgn="base">
              <a:lnSpc>
                <a:spcPts val="1000"/>
              </a:lnSpc>
              <a:spcBef>
                <a:spcPct val="0"/>
              </a:spcBef>
              <a:spcAft>
                <a:spcPts val="200"/>
              </a:spcAft>
              <a:buFontTx/>
              <a:buAutoNum type="arabicPeriod"/>
            </a:pPr>
            <a:r>
              <a:rPr lang="en-US" sz="900" dirty="0" err="1">
                <a:solidFill>
                  <a:prstClr val="black"/>
                </a:solidFill>
                <a:ea typeface="MS PGothic" pitchFamily="34" charset="-128"/>
              </a:rPr>
              <a:t>Zangrillo</a:t>
            </a:r>
            <a:r>
              <a:rPr lang="en-US" sz="900" dirty="0">
                <a:solidFill>
                  <a:prstClr val="black"/>
                </a:solidFill>
                <a:ea typeface="MS PGothic" pitchFamily="34" charset="-128"/>
              </a:rPr>
              <a:t> A et al. Cardiac index validation using the pressure recording analytic method in unstable patients. J </a:t>
            </a:r>
            <a:r>
              <a:rPr lang="en-US" sz="900" dirty="0" err="1">
                <a:solidFill>
                  <a:prstClr val="black"/>
                </a:solidFill>
                <a:ea typeface="MS PGothic" pitchFamily="34" charset="-128"/>
              </a:rPr>
              <a:t>Cardiothorac</a:t>
            </a:r>
            <a:r>
              <a:rPr lang="en-US" sz="900" dirty="0">
                <a:solidFill>
                  <a:prstClr val="black"/>
                </a:solidFill>
                <a:ea typeface="MS PGothic" pitchFamily="34" charset="-128"/>
              </a:rPr>
              <a:t> </a:t>
            </a:r>
            <a:r>
              <a:rPr lang="en-US" sz="900" dirty="0" err="1">
                <a:solidFill>
                  <a:prstClr val="black"/>
                </a:solidFill>
                <a:ea typeface="MS PGothic" pitchFamily="34" charset="-128"/>
              </a:rPr>
              <a:t>Vasc</a:t>
            </a:r>
            <a:r>
              <a:rPr lang="en-US" sz="900" dirty="0">
                <a:solidFill>
                  <a:prstClr val="black"/>
                </a:solidFill>
                <a:ea typeface="MS PGothic" pitchFamily="34" charset="-128"/>
              </a:rPr>
              <a:t> </a:t>
            </a:r>
            <a:r>
              <a:rPr lang="en-US" sz="900" dirty="0" err="1">
                <a:solidFill>
                  <a:prstClr val="black"/>
                </a:solidFill>
                <a:ea typeface="MS PGothic" pitchFamily="34" charset="-128"/>
              </a:rPr>
              <a:t>Anesth</a:t>
            </a:r>
            <a:r>
              <a:rPr lang="en-US" sz="900" dirty="0">
                <a:solidFill>
                  <a:prstClr val="black"/>
                </a:solidFill>
                <a:ea typeface="MS PGothic" pitchFamily="34" charset="-128"/>
              </a:rPr>
              <a:t> 2010;24: 265-9</a:t>
            </a:r>
            <a:endParaRPr lang="it-IT" sz="900" dirty="0">
              <a:solidFill>
                <a:prstClr val="black"/>
              </a:solidFill>
              <a:ea typeface="MS PGothic" pitchFamily="34" charset="-128"/>
            </a:endParaRPr>
          </a:p>
          <a:p>
            <a:pPr marL="139700" indent="-139700" defTabSz="457200" fontAlgn="base">
              <a:lnSpc>
                <a:spcPts val="1000"/>
              </a:lnSpc>
              <a:spcBef>
                <a:spcPct val="0"/>
              </a:spcBef>
              <a:spcAft>
                <a:spcPts val="200"/>
              </a:spcAft>
              <a:buFontTx/>
              <a:buAutoNum type="arabicPeriod"/>
            </a:pPr>
            <a:r>
              <a:rPr lang="it-IT" sz="900" dirty="0">
                <a:solidFill>
                  <a:prstClr val="black"/>
                </a:solidFill>
                <a:ea typeface="MS PGothic" pitchFamily="34" charset="-128"/>
              </a:rPr>
              <a:t>Scolletta S </a:t>
            </a:r>
            <a:r>
              <a:rPr lang="it-IT" sz="900" dirty="0" err="1">
                <a:solidFill>
                  <a:prstClr val="black"/>
                </a:solidFill>
                <a:ea typeface="MS PGothic" pitchFamily="34" charset="-128"/>
              </a:rPr>
              <a:t>et</a:t>
            </a:r>
            <a:r>
              <a:rPr lang="it-IT" sz="900" dirty="0">
                <a:solidFill>
                  <a:prstClr val="black"/>
                </a:solidFill>
                <a:ea typeface="MS PGothic" pitchFamily="34" charset="-128"/>
              </a:rPr>
              <a:t> al. </a:t>
            </a:r>
            <a:r>
              <a:rPr lang="it-IT" sz="900" dirty="0" err="1">
                <a:solidFill>
                  <a:prstClr val="black"/>
                </a:solidFill>
                <a:ea typeface="MS PGothic" pitchFamily="34" charset="-128"/>
              </a:rPr>
              <a:t>Pulse</a:t>
            </a:r>
            <a:r>
              <a:rPr lang="it-IT" sz="900" dirty="0">
                <a:solidFill>
                  <a:prstClr val="black"/>
                </a:solidFill>
                <a:ea typeface="MS PGothic" pitchFamily="34" charset="-128"/>
              </a:rPr>
              <a:t> </a:t>
            </a:r>
            <a:r>
              <a:rPr lang="it-IT" sz="900" dirty="0" err="1">
                <a:solidFill>
                  <a:prstClr val="black"/>
                </a:solidFill>
                <a:ea typeface="MS PGothic" pitchFamily="34" charset="-128"/>
              </a:rPr>
              <a:t>wave</a:t>
            </a:r>
            <a:r>
              <a:rPr lang="it-IT" sz="900" dirty="0">
                <a:solidFill>
                  <a:prstClr val="black"/>
                </a:solidFill>
                <a:ea typeface="MS PGothic" pitchFamily="34" charset="-128"/>
              </a:rPr>
              <a:t> </a:t>
            </a:r>
            <a:r>
              <a:rPr lang="it-IT" sz="900" dirty="0" err="1">
                <a:solidFill>
                  <a:prstClr val="black"/>
                </a:solidFill>
                <a:ea typeface="MS PGothic" pitchFamily="34" charset="-128"/>
              </a:rPr>
              <a:t>analysis</a:t>
            </a:r>
            <a:r>
              <a:rPr lang="it-IT" sz="900" dirty="0">
                <a:solidFill>
                  <a:prstClr val="black"/>
                </a:solidFill>
                <a:ea typeface="MS PGothic" pitchFamily="34" charset="-128"/>
              </a:rPr>
              <a:t> </a:t>
            </a:r>
            <a:r>
              <a:rPr lang="it-IT" sz="900" dirty="0" err="1">
                <a:solidFill>
                  <a:prstClr val="black"/>
                </a:solidFill>
                <a:ea typeface="MS PGothic" pitchFamily="34" charset="-128"/>
              </a:rPr>
              <a:t>to</a:t>
            </a:r>
            <a:r>
              <a:rPr lang="it-IT" sz="900" dirty="0">
                <a:solidFill>
                  <a:prstClr val="black"/>
                </a:solidFill>
                <a:ea typeface="MS PGothic" pitchFamily="34" charset="-128"/>
              </a:rPr>
              <a:t> </a:t>
            </a:r>
            <a:r>
              <a:rPr lang="it-IT" sz="900" dirty="0" err="1">
                <a:solidFill>
                  <a:prstClr val="black"/>
                </a:solidFill>
                <a:ea typeface="MS PGothic" pitchFamily="34" charset="-128"/>
              </a:rPr>
              <a:t>assess</a:t>
            </a:r>
            <a:r>
              <a:rPr lang="it-IT" sz="900" dirty="0">
                <a:solidFill>
                  <a:prstClr val="black"/>
                </a:solidFill>
                <a:ea typeface="MS PGothic" pitchFamily="34" charset="-128"/>
              </a:rPr>
              <a:t> </a:t>
            </a:r>
            <a:r>
              <a:rPr lang="it-IT" sz="900" dirty="0" err="1">
                <a:solidFill>
                  <a:prstClr val="black"/>
                </a:solidFill>
                <a:ea typeface="MS PGothic" pitchFamily="34" charset="-128"/>
              </a:rPr>
              <a:t>systemic</a:t>
            </a:r>
            <a:r>
              <a:rPr lang="it-IT" sz="900" dirty="0">
                <a:solidFill>
                  <a:prstClr val="black"/>
                </a:solidFill>
                <a:ea typeface="MS PGothic" pitchFamily="34" charset="-128"/>
              </a:rPr>
              <a:t> </a:t>
            </a:r>
            <a:r>
              <a:rPr lang="it-IT" sz="900" dirty="0" err="1">
                <a:solidFill>
                  <a:prstClr val="black"/>
                </a:solidFill>
                <a:ea typeface="MS PGothic" pitchFamily="34" charset="-128"/>
              </a:rPr>
              <a:t>blood</a:t>
            </a:r>
            <a:r>
              <a:rPr lang="it-IT" sz="900" dirty="0">
                <a:solidFill>
                  <a:prstClr val="black"/>
                </a:solidFill>
                <a:ea typeface="MS PGothic" pitchFamily="34" charset="-128"/>
              </a:rPr>
              <a:t> flow </a:t>
            </a:r>
            <a:r>
              <a:rPr lang="it-IT" sz="900" dirty="0" err="1">
                <a:solidFill>
                  <a:prstClr val="black"/>
                </a:solidFill>
                <a:ea typeface="MS PGothic" pitchFamily="34" charset="-128"/>
              </a:rPr>
              <a:t>during</a:t>
            </a:r>
            <a:r>
              <a:rPr lang="it-IT" sz="900" dirty="0">
                <a:solidFill>
                  <a:prstClr val="black"/>
                </a:solidFill>
                <a:ea typeface="MS PGothic" pitchFamily="34" charset="-128"/>
              </a:rPr>
              <a:t> </a:t>
            </a:r>
            <a:r>
              <a:rPr lang="it-IT" sz="900" dirty="0" err="1">
                <a:solidFill>
                  <a:prstClr val="black"/>
                </a:solidFill>
                <a:ea typeface="MS PGothic" pitchFamily="34" charset="-128"/>
              </a:rPr>
              <a:t>mechanical</a:t>
            </a:r>
            <a:r>
              <a:rPr lang="it-IT" sz="900" dirty="0">
                <a:solidFill>
                  <a:prstClr val="black"/>
                </a:solidFill>
                <a:ea typeface="MS PGothic" pitchFamily="34" charset="-128"/>
              </a:rPr>
              <a:t> </a:t>
            </a:r>
            <a:r>
              <a:rPr lang="it-IT" sz="900" dirty="0" err="1">
                <a:solidFill>
                  <a:prstClr val="black"/>
                </a:solidFill>
                <a:ea typeface="MS PGothic" pitchFamily="34" charset="-128"/>
              </a:rPr>
              <a:t>biventricular</a:t>
            </a:r>
            <a:r>
              <a:rPr lang="it-IT" sz="900" dirty="0">
                <a:solidFill>
                  <a:prstClr val="black"/>
                </a:solidFill>
                <a:ea typeface="MS PGothic" pitchFamily="34" charset="-128"/>
              </a:rPr>
              <a:t> </a:t>
            </a:r>
            <a:r>
              <a:rPr lang="it-IT" sz="900" dirty="0" err="1">
                <a:solidFill>
                  <a:prstClr val="black"/>
                </a:solidFill>
                <a:ea typeface="MS PGothic" pitchFamily="34" charset="-128"/>
              </a:rPr>
              <a:t>support</a:t>
            </a:r>
            <a:r>
              <a:rPr lang="it-IT" sz="900" dirty="0">
                <a:solidFill>
                  <a:prstClr val="black"/>
                </a:solidFill>
                <a:ea typeface="MS PGothic" pitchFamily="34" charset="-128"/>
              </a:rPr>
              <a:t>. </a:t>
            </a:r>
            <a:r>
              <a:rPr lang="it-IT" sz="900" dirty="0" err="1">
                <a:solidFill>
                  <a:prstClr val="black"/>
                </a:solidFill>
                <a:ea typeface="MS PGothic" pitchFamily="34" charset="-128"/>
              </a:rPr>
              <a:t>Perfusion</a:t>
            </a:r>
            <a:r>
              <a:rPr lang="it-IT" sz="900" dirty="0">
                <a:solidFill>
                  <a:prstClr val="black"/>
                </a:solidFill>
                <a:ea typeface="MS PGothic" pitchFamily="34" charset="-128"/>
              </a:rPr>
              <a:t> 2006;21: 1-4</a:t>
            </a:r>
          </a:p>
          <a:p>
            <a:pPr marL="139700" indent="-139700" defTabSz="457200" fontAlgn="base">
              <a:lnSpc>
                <a:spcPts val="1000"/>
              </a:lnSpc>
              <a:spcBef>
                <a:spcPct val="0"/>
              </a:spcBef>
              <a:spcAft>
                <a:spcPts val="200"/>
              </a:spcAft>
              <a:buFontTx/>
              <a:buAutoNum type="arabicPeriod"/>
            </a:pPr>
            <a:r>
              <a:rPr lang="en-US" sz="900" dirty="0">
                <a:solidFill>
                  <a:prstClr val="black"/>
                </a:solidFill>
                <a:ea typeface="MS PGothic" pitchFamily="34" charset="-128"/>
              </a:rPr>
              <a:t>Scolletta S et al. An </a:t>
            </a:r>
            <a:r>
              <a:rPr lang="en-US" sz="900" dirty="0" err="1">
                <a:solidFill>
                  <a:prstClr val="black"/>
                </a:solidFill>
                <a:ea typeface="MS PGothic" pitchFamily="34" charset="-128"/>
              </a:rPr>
              <a:t>uncalibrated</a:t>
            </a:r>
            <a:r>
              <a:rPr lang="en-US" sz="900" dirty="0">
                <a:solidFill>
                  <a:prstClr val="black"/>
                </a:solidFill>
                <a:ea typeface="MS PGothic" pitchFamily="34" charset="-128"/>
              </a:rPr>
              <a:t> pulse contour method to measure cardiac output during aortic </a:t>
            </a:r>
            <a:r>
              <a:rPr lang="en-US" sz="900" dirty="0" err="1">
                <a:solidFill>
                  <a:prstClr val="black"/>
                </a:solidFill>
                <a:ea typeface="MS PGothic" pitchFamily="34" charset="-128"/>
              </a:rPr>
              <a:t>counterpulsation</a:t>
            </a:r>
            <a:r>
              <a:rPr lang="en-US" sz="900" dirty="0">
                <a:solidFill>
                  <a:prstClr val="black"/>
                </a:solidFill>
                <a:ea typeface="MS PGothic" pitchFamily="34" charset="-128"/>
              </a:rPr>
              <a:t>. </a:t>
            </a:r>
            <a:r>
              <a:rPr lang="en-US" sz="900" dirty="0" err="1">
                <a:solidFill>
                  <a:prstClr val="black"/>
                </a:solidFill>
                <a:ea typeface="MS PGothic" pitchFamily="34" charset="-128"/>
              </a:rPr>
              <a:t>Anesth</a:t>
            </a:r>
            <a:r>
              <a:rPr lang="en-US" sz="900" dirty="0">
                <a:solidFill>
                  <a:prstClr val="black"/>
                </a:solidFill>
                <a:ea typeface="MS PGothic" pitchFamily="34" charset="-128"/>
              </a:rPr>
              <a:t> </a:t>
            </a:r>
            <a:r>
              <a:rPr lang="en-US" sz="900" dirty="0" err="1">
                <a:solidFill>
                  <a:prstClr val="black"/>
                </a:solidFill>
                <a:ea typeface="MS PGothic" pitchFamily="34" charset="-128"/>
              </a:rPr>
              <a:t>Analg</a:t>
            </a:r>
            <a:r>
              <a:rPr lang="en-US" sz="900" dirty="0">
                <a:solidFill>
                  <a:prstClr val="black"/>
                </a:solidFill>
                <a:ea typeface="MS PGothic" pitchFamily="34" charset="-128"/>
              </a:rPr>
              <a:t> 2011;113: 1389-95</a:t>
            </a:r>
          </a:p>
          <a:p>
            <a:pPr marL="139700" indent="-139700" defTabSz="457200" fontAlgn="base">
              <a:lnSpc>
                <a:spcPts val="1000"/>
              </a:lnSpc>
              <a:spcBef>
                <a:spcPct val="0"/>
              </a:spcBef>
              <a:spcAft>
                <a:spcPts val="200"/>
              </a:spcAft>
              <a:buFontTx/>
              <a:buAutoNum type="arabicPeriod"/>
            </a:pPr>
            <a:r>
              <a:rPr lang="en-US" sz="900" dirty="0">
                <a:solidFill>
                  <a:prstClr val="black"/>
                </a:solidFill>
                <a:ea typeface="MS PGothic" pitchFamily="34" charset="-128"/>
              </a:rPr>
              <a:t>Franchi F et al. Comparison between an </a:t>
            </a:r>
            <a:r>
              <a:rPr lang="en-US" sz="900" dirty="0" err="1">
                <a:solidFill>
                  <a:prstClr val="black"/>
                </a:solidFill>
                <a:ea typeface="MS PGothic" pitchFamily="34" charset="-128"/>
              </a:rPr>
              <a:t>uncalibrated</a:t>
            </a:r>
            <a:r>
              <a:rPr lang="en-US" sz="900" dirty="0">
                <a:solidFill>
                  <a:prstClr val="black"/>
                </a:solidFill>
                <a:ea typeface="MS PGothic" pitchFamily="34" charset="-128"/>
              </a:rPr>
              <a:t> pulse contour method and </a:t>
            </a:r>
            <a:r>
              <a:rPr lang="en-US" sz="900" dirty="0" err="1">
                <a:solidFill>
                  <a:prstClr val="black"/>
                </a:solidFill>
                <a:ea typeface="MS PGothic" pitchFamily="34" charset="-128"/>
              </a:rPr>
              <a:t>thermodilution</a:t>
            </a:r>
            <a:r>
              <a:rPr lang="en-US" sz="900" dirty="0">
                <a:solidFill>
                  <a:prstClr val="black"/>
                </a:solidFill>
                <a:ea typeface="MS PGothic" pitchFamily="34" charset="-128"/>
              </a:rPr>
              <a:t> technique for cardiac output estimation in septic patients. </a:t>
            </a:r>
            <a:r>
              <a:rPr lang="de-DE" sz="900" dirty="0" err="1">
                <a:solidFill>
                  <a:prstClr val="black"/>
                </a:solidFill>
                <a:ea typeface="MS PGothic" pitchFamily="34" charset="-128"/>
              </a:rPr>
              <a:t>Br</a:t>
            </a:r>
            <a:r>
              <a:rPr lang="de-DE" sz="900" dirty="0">
                <a:solidFill>
                  <a:prstClr val="black"/>
                </a:solidFill>
                <a:ea typeface="MS PGothic" pitchFamily="34" charset="-128"/>
              </a:rPr>
              <a:t> J </a:t>
            </a:r>
            <a:r>
              <a:rPr lang="de-DE" sz="900" dirty="0" err="1">
                <a:solidFill>
                  <a:prstClr val="black"/>
                </a:solidFill>
                <a:ea typeface="MS PGothic" pitchFamily="34" charset="-128"/>
              </a:rPr>
              <a:t>Anaesth</a:t>
            </a:r>
            <a:r>
              <a:rPr lang="de-DE" sz="900" dirty="0">
                <a:solidFill>
                  <a:prstClr val="black"/>
                </a:solidFill>
                <a:ea typeface="MS PGothic" pitchFamily="34" charset="-128"/>
              </a:rPr>
              <a:t> 2011;107: 202-8</a:t>
            </a:r>
          </a:p>
          <a:p>
            <a:pPr marL="139700" indent="-139700" defTabSz="457200" fontAlgn="base">
              <a:lnSpc>
                <a:spcPts val="1000"/>
              </a:lnSpc>
              <a:spcBef>
                <a:spcPct val="0"/>
              </a:spcBef>
              <a:spcAft>
                <a:spcPts val="200"/>
              </a:spcAft>
              <a:buFontTx/>
              <a:buAutoNum type="arabicPeriod"/>
            </a:pPr>
            <a:r>
              <a:rPr lang="it-IT" sz="900" dirty="0">
                <a:solidFill>
                  <a:prstClr val="black"/>
                </a:solidFill>
                <a:ea typeface="MS PGothic" pitchFamily="34" charset="-128"/>
              </a:rPr>
              <a:t>Franchi F </a:t>
            </a:r>
            <a:r>
              <a:rPr lang="it-IT" sz="900" dirty="0" err="1">
                <a:solidFill>
                  <a:prstClr val="black"/>
                </a:solidFill>
                <a:ea typeface="MS PGothic" pitchFamily="34" charset="-128"/>
              </a:rPr>
              <a:t>et</a:t>
            </a:r>
            <a:r>
              <a:rPr lang="it-IT" sz="900" dirty="0">
                <a:solidFill>
                  <a:prstClr val="black"/>
                </a:solidFill>
                <a:ea typeface="MS PGothic" pitchFamily="34" charset="-128"/>
              </a:rPr>
              <a:t> al. </a:t>
            </a:r>
            <a:r>
              <a:rPr lang="it-IT" sz="900" dirty="0" err="1">
                <a:solidFill>
                  <a:prstClr val="black"/>
                </a:solidFill>
                <a:ea typeface="MS PGothic" pitchFamily="34" charset="-128"/>
              </a:rPr>
              <a:t>Echocardiography</a:t>
            </a:r>
            <a:r>
              <a:rPr lang="it-IT" sz="900" dirty="0">
                <a:solidFill>
                  <a:prstClr val="black"/>
                </a:solidFill>
                <a:ea typeface="MS PGothic" pitchFamily="34" charset="-128"/>
              </a:rPr>
              <a:t> and </a:t>
            </a:r>
            <a:r>
              <a:rPr lang="it-IT" sz="900" dirty="0" err="1">
                <a:solidFill>
                  <a:prstClr val="black"/>
                </a:solidFill>
                <a:ea typeface="MS PGothic" pitchFamily="34" charset="-128"/>
              </a:rPr>
              <a:t>pulse</a:t>
            </a:r>
            <a:r>
              <a:rPr lang="it-IT" sz="900" dirty="0">
                <a:solidFill>
                  <a:prstClr val="black"/>
                </a:solidFill>
                <a:ea typeface="MS PGothic" pitchFamily="34" charset="-128"/>
              </a:rPr>
              <a:t> </a:t>
            </a:r>
            <a:r>
              <a:rPr lang="it-IT" sz="900" dirty="0" err="1">
                <a:solidFill>
                  <a:prstClr val="black"/>
                </a:solidFill>
                <a:ea typeface="MS PGothic" pitchFamily="34" charset="-128"/>
              </a:rPr>
              <a:t>contour</a:t>
            </a:r>
            <a:r>
              <a:rPr lang="it-IT" sz="900" dirty="0">
                <a:solidFill>
                  <a:prstClr val="black"/>
                </a:solidFill>
                <a:ea typeface="MS PGothic" pitchFamily="34" charset="-128"/>
              </a:rPr>
              <a:t> </a:t>
            </a:r>
            <a:r>
              <a:rPr lang="it-IT" sz="900" dirty="0" err="1">
                <a:solidFill>
                  <a:prstClr val="black"/>
                </a:solidFill>
                <a:ea typeface="MS PGothic" pitchFamily="34" charset="-128"/>
              </a:rPr>
              <a:t>analysis</a:t>
            </a:r>
            <a:r>
              <a:rPr lang="it-IT" sz="900" dirty="0">
                <a:solidFill>
                  <a:prstClr val="black"/>
                </a:solidFill>
                <a:ea typeface="MS PGothic" pitchFamily="34" charset="-128"/>
              </a:rPr>
              <a:t> </a:t>
            </a:r>
            <a:r>
              <a:rPr lang="it-IT" sz="900" dirty="0" err="1">
                <a:solidFill>
                  <a:prstClr val="black"/>
                </a:solidFill>
                <a:ea typeface="MS PGothic" pitchFamily="34" charset="-128"/>
              </a:rPr>
              <a:t>to</a:t>
            </a:r>
            <a:r>
              <a:rPr lang="it-IT" sz="900" dirty="0">
                <a:solidFill>
                  <a:prstClr val="black"/>
                </a:solidFill>
                <a:ea typeface="MS PGothic" pitchFamily="34" charset="-128"/>
              </a:rPr>
              <a:t> </a:t>
            </a:r>
            <a:r>
              <a:rPr lang="it-IT" sz="900" dirty="0" err="1">
                <a:solidFill>
                  <a:prstClr val="black"/>
                </a:solidFill>
                <a:ea typeface="MS PGothic" pitchFamily="34" charset="-128"/>
              </a:rPr>
              <a:t>assess</a:t>
            </a:r>
            <a:r>
              <a:rPr lang="it-IT" sz="900" dirty="0">
                <a:solidFill>
                  <a:prstClr val="black"/>
                </a:solidFill>
                <a:ea typeface="MS PGothic" pitchFamily="34" charset="-128"/>
              </a:rPr>
              <a:t> </a:t>
            </a:r>
            <a:r>
              <a:rPr lang="it-IT" sz="900" dirty="0" err="1">
                <a:solidFill>
                  <a:prstClr val="black"/>
                </a:solidFill>
                <a:ea typeface="MS PGothic" pitchFamily="34" charset="-128"/>
              </a:rPr>
              <a:t>cardiac</a:t>
            </a:r>
            <a:r>
              <a:rPr lang="it-IT" sz="900" dirty="0">
                <a:solidFill>
                  <a:prstClr val="black"/>
                </a:solidFill>
                <a:ea typeface="MS PGothic" pitchFamily="34" charset="-128"/>
              </a:rPr>
              <a:t> output in trauma </a:t>
            </a:r>
            <a:r>
              <a:rPr lang="it-IT" sz="900" dirty="0" err="1">
                <a:solidFill>
                  <a:prstClr val="black"/>
                </a:solidFill>
                <a:ea typeface="MS PGothic" pitchFamily="34" charset="-128"/>
              </a:rPr>
              <a:t>patients</a:t>
            </a:r>
            <a:r>
              <a:rPr lang="it-IT" sz="900" dirty="0">
                <a:solidFill>
                  <a:prstClr val="black"/>
                </a:solidFill>
                <a:ea typeface="MS PGothic" pitchFamily="34" charset="-128"/>
              </a:rPr>
              <a:t>. Minerva </a:t>
            </a:r>
            <a:r>
              <a:rPr lang="it-IT" sz="900" dirty="0" err="1">
                <a:solidFill>
                  <a:prstClr val="black"/>
                </a:solidFill>
                <a:ea typeface="MS PGothic" pitchFamily="34" charset="-128"/>
              </a:rPr>
              <a:t>Anestesiol</a:t>
            </a:r>
            <a:r>
              <a:rPr lang="it-IT" sz="900" dirty="0">
                <a:solidFill>
                  <a:prstClr val="black"/>
                </a:solidFill>
                <a:ea typeface="MS PGothic" pitchFamily="34" charset="-128"/>
              </a:rPr>
              <a:t> 2013;79: 137-46</a:t>
            </a:r>
          </a:p>
          <a:p>
            <a:pPr marL="139700" indent="-139700" defTabSz="457200" fontAlgn="base">
              <a:lnSpc>
                <a:spcPts val="1000"/>
              </a:lnSpc>
              <a:spcBef>
                <a:spcPct val="0"/>
              </a:spcBef>
              <a:spcAft>
                <a:spcPts val="200"/>
              </a:spcAft>
              <a:buFontTx/>
              <a:buAutoNum type="arabicPeriod"/>
            </a:pPr>
            <a:r>
              <a:rPr lang="it-IT" sz="900" dirty="0" err="1">
                <a:solidFill>
                  <a:prstClr val="black"/>
                </a:solidFill>
                <a:ea typeface="MS PGothic" pitchFamily="34" charset="-128"/>
              </a:rPr>
              <a:t>Giglioli</a:t>
            </a:r>
            <a:r>
              <a:rPr lang="it-IT" sz="900" dirty="0">
                <a:solidFill>
                  <a:prstClr val="black"/>
                </a:solidFill>
                <a:ea typeface="MS PGothic" pitchFamily="34" charset="-128"/>
              </a:rPr>
              <a:t> C </a:t>
            </a:r>
            <a:r>
              <a:rPr lang="it-IT" sz="900" dirty="0" err="1">
                <a:solidFill>
                  <a:prstClr val="black"/>
                </a:solidFill>
                <a:ea typeface="MS PGothic" pitchFamily="34" charset="-128"/>
              </a:rPr>
              <a:t>et</a:t>
            </a:r>
            <a:r>
              <a:rPr lang="it-IT" sz="900" dirty="0">
                <a:solidFill>
                  <a:prstClr val="black"/>
                </a:solidFill>
                <a:ea typeface="MS PGothic" pitchFamily="34" charset="-128"/>
              </a:rPr>
              <a:t> al. </a:t>
            </a:r>
            <a:r>
              <a:rPr lang="it-IT" sz="900" dirty="0" err="1">
                <a:solidFill>
                  <a:prstClr val="black"/>
                </a:solidFill>
                <a:ea typeface="MS PGothic" pitchFamily="34" charset="-128"/>
              </a:rPr>
              <a:t>Effects</a:t>
            </a:r>
            <a:r>
              <a:rPr lang="it-IT" sz="900" dirty="0">
                <a:solidFill>
                  <a:prstClr val="black"/>
                </a:solidFill>
                <a:ea typeface="MS PGothic" pitchFamily="34" charset="-128"/>
              </a:rPr>
              <a:t> </a:t>
            </a:r>
            <a:r>
              <a:rPr lang="it-IT" sz="900" dirty="0" err="1">
                <a:solidFill>
                  <a:prstClr val="black"/>
                </a:solidFill>
                <a:ea typeface="MS PGothic" pitchFamily="34" charset="-128"/>
              </a:rPr>
              <a:t>of</a:t>
            </a:r>
            <a:r>
              <a:rPr lang="it-IT" sz="900" dirty="0">
                <a:solidFill>
                  <a:prstClr val="black"/>
                </a:solidFill>
                <a:ea typeface="MS PGothic" pitchFamily="34" charset="-128"/>
              </a:rPr>
              <a:t> </a:t>
            </a:r>
            <a:r>
              <a:rPr lang="it-IT" sz="900" dirty="0" err="1">
                <a:solidFill>
                  <a:prstClr val="black"/>
                </a:solidFill>
                <a:ea typeface="MS PGothic" pitchFamily="34" charset="-128"/>
              </a:rPr>
              <a:t>ULTRAfiltration</a:t>
            </a:r>
            <a:r>
              <a:rPr lang="it-IT" sz="900" dirty="0">
                <a:solidFill>
                  <a:prstClr val="black"/>
                </a:solidFill>
                <a:ea typeface="MS PGothic" pitchFamily="34" charset="-128"/>
              </a:rPr>
              <a:t> vs </a:t>
            </a:r>
            <a:r>
              <a:rPr lang="it-IT" sz="900" dirty="0" err="1">
                <a:solidFill>
                  <a:prstClr val="black"/>
                </a:solidFill>
                <a:ea typeface="MS PGothic" pitchFamily="34" charset="-128"/>
              </a:rPr>
              <a:t>DIureticS</a:t>
            </a:r>
            <a:r>
              <a:rPr lang="it-IT" sz="900" dirty="0">
                <a:solidFill>
                  <a:prstClr val="black"/>
                </a:solidFill>
                <a:ea typeface="MS PGothic" pitchFamily="34" charset="-128"/>
              </a:rPr>
              <a:t> on </a:t>
            </a:r>
            <a:r>
              <a:rPr lang="it-IT" sz="900" dirty="0" err="1">
                <a:solidFill>
                  <a:prstClr val="black"/>
                </a:solidFill>
                <a:ea typeface="MS PGothic" pitchFamily="34" charset="-128"/>
              </a:rPr>
              <a:t>clinical</a:t>
            </a:r>
            <a:r>
              <a:rPr lang="it-IT" sz="900" dirty="0">
                <a:solidFill>
                  <a:prstClr val="black"/>
                </a:solidFill>
                <a:ea typeface="MS PGothic" pitchFamily="34" charset="-128"/>
              </a:rPr>
              <a:t> </a:t>
            </a:r>
            <a:r>
              <a:rPr lang="en-US" sz="900" dirty="0" err="1">
                <a:solidFill>
                  <a:prstClr val="black"/>
                </a:solidFill>
                <a:ea typeface="MS PGothic" pitchFamily="34" charset="-128"/>
              </a:rPr>
              <a:t>neurohormonal</a:t>
            </a:r>
            <a:r>
              <a:rPr lang="en-US" sz="900" dirty="0">
                <a:solidFill>
                  <a:prstClr val="black"/>
                </a:solidFill>
                <a:ea typeface="MS PGothic" pitchFamily="34" charset="-128"/>
              </a:rPr>
              <a:t> and hemodynamic variables in patients with </a:t>
            </a:r>
            <a:r>
              <a:rPr lang="en-US" sz="900" dirty="0" err="1">
                <a:solidFill>
                  <a:prstClr val="black"/>
                </a:solidFill>
                <a:ea typeface="MS PGothic" pitchFamily="34" charset="-128"/>
              </a:rPr>
              <a:t>deCOmpensated</a:t>
            </a:r>
            <a:r>
              <a:rPr lang="en-US" sz="900" dirty="0">
                <a:solidFill>
                  <a:prstClr val="black"/>
                </a:solidFill>
                <a:ea typeface="MS PGothic" pitchFamily="34" charset="-128"/>
              </a:rPr>
              <a:t> heart failure: the ULTRADISCO study. </a:t>
            </a:r>
            <a:r>
              <a:rPr lang="en-US" sz="900" dirty="0" err="1">
                <a:solidFill>
                  <a:prstClr val="black"/>
                </a:solidFill>
                <a:ea typeface="MS PGothic" pitchFamily="34" charset="-128"/>
              </a:rPr>
              <a:t>Eur</a:t>
            </a:r>
            <a:r>
              <a:rPr lang="en-US" sz="900" dirty="0">
                <a:solidFill>
                  <a:prstClr val="black"/>
                </a:solidFill>
                <a:ea typeface="MS PGothic" pitchFamily="34" charset="-128"/>
              </a:rPr>
              <a:t> J Heart Fail 2011;13: 337-346</a:t>
            </a:r>
            <a:r>
              <a:rPr lang="it-IT" sz="900" dirty="0">
                <a:solidFill>
                  <a:prstClr val="black"/>
                </a:solidFill>
                <a:ea typeface="MS PGothic" pitchFamily="34" charset="-128"/>
              </a:rPr>
              <a:t>.</a:t>
            </a:r>
          </a:p>
          <a:p>
            <a:pPr marL="139700" indent="-139700" defTabSz="457200" fontAlgn="base">
              <a:lnSpc>
                <a:spcPts val="1000"/>
              </a:lnSpc>
              <a:spcBef>
                <a:spcPct val="0"/>
              </a:spcBef>
              <a:spcAft>
                <a:spcPts val="200"/>
              </a:spcAft>
              <a:buFontTx/>
              <a:buAutoNum type="arabicPeriod"/>
            </a:pPr>
            <a:r>
              <a:rPr lang="en-US" sz="900" dirty="0">
                <a:solidFill>
                  <a:prstClr val="black"/>
                </a:solidFill>
                <a:ea typeface="MS PGothic" pitchFamily="34" charset="-128"/>
              </a:rPr>
              <a:t>Ricci Z et al. Assessment of modified </a:t>
            </a:r>
            <a:r>
              <a:rPr lang="en-US" sz="900" dirty="0" err="1">
                <a:solidFill>
                  <a:prstClr val="black"/>
                </a:solidFill>
                <a:ea typeface="MS PGothic" pitchFamily="34" charset="-128"/>
              </a:rPr>
              <a:t>ultrafiltration</a:t>
            </a:r>
            <a:r>
              <a:rPr lang="en-US" sz="900" dirty="0">
                <a:solidFill>
                  <a:prstClr val="black"/>
                </a:solidFill>
                <a:ea typeface="MS PGothic" pitchFamily="34" charset="-128"/>
              </a:rPr>
              <a:t> hemodynamic </a:t>
            </a:r>
            <a:r>
              <a:rPr lang="en-US" sz="900" dirty="0" err="1">
                <a:solidFill>
                  <a:prstClr val="black"/>
                </a:solidFill>
                <a:ea typeface="MS PGothic" pitchFamily="34" charset="-128"/>
              </a:rPr>
              <a:t>impactby</a:t>
            </a:r>
            <a:r>
              <a:rPr lang="en-US" sz="900" dirty="0">
                <a:solidFill>
                  <a:prstClr val="black"/>
                </a:solidFill>
                <a:ea typeface="MS PGothic" pitchFamily="34" charset="-128"/>
              </a:rPr>
              <a:t> pressure recording analytical method during pediatric cardiac surgery. </a:t>
            </a:r>
            <a:r>
              <a:rPr lang="en-US" sz="900" dirty="0" err="1">
                <a:solidFill>
                  <a:prstClr val="black"/>
                </a:solidFill>
                <a:ea typeface="MS PGothic" pitchFamily="34" charset="-128"/>
              </a:rPr>
              <a:t>Pediatr</a:t>
            </a:r>
            <a:r>
              <a:rPr lang="en-US" sz="900" dirty="0">
                <a:solidFill>
                  <a:prstClr val="black"/>
                </a:solidFill>
                <a:ea typeface="MS PGothic" pitchFamily="34" charset="-128"/>
              </a:rPr>
              <a:t> </a:t>
            </a:r>
            <a:r>
              <a:rPr lang="en-US" sz="900" dirty="0" err="1">
                <a:solidFill>
                  <a:prstClr val="black"/>
                </a:solidFill>
                <a:ea typeface="MS PGothic" pitchFamily="34" charset="-128"/>
              </a:rPr>
              <a:t>Crit</a:t>
            </a:r>
            <a:r>
              <a:rPr lang="en-US" sz="900" dirty="0">
                <a:solidFill>
                  <a:prstClr val="black"/>
                </a:solidFill>
                <a:ea typeface="MS PGothic" pitchFamily="34" charset="-128"/>
              </a:rPr>
              <a:t> Care Med 2013;14: 390-95</a:t>
            </a:r>
            <a:endParaRPr lang="it-IT" sz="900" dirty="0">
              <a:solidFill>
                <a:prstClr val="black"/>
              </a:solidFill>
              <a:ea typeface="MS PGothic" pitchFamily="34" charset="-128"/>
            </a:endParaRPr>
          </a:p>
          <a:p>
            <a:pPr marL="139700" indent="-139700" defTabSz="457200" fontAlgn="base">
              <a:lnSpc>
                <a:spcPts val="1000"/>
              </a:lnSpc>
              <a:spcBef>
                <a:spcPct val="0"/>
              </a:spcBef>
              <a:spcAft>
                <a:spcPts val="200"/>
              </a:spcAft>
              <a:buFontTx/>
              <a:buAutoNum type="arabicPeriod"/>
            </a:pPr>
            <a:r>
              <a:rPr lang="en-US" sz="900" dirty="0" err="1">
                <a:solidFill>
                  <a:prstClr val="black"/>
                </a:solidFill>
                <a:ea typeface="MS PGothic" pitchFamily="34" charset="-128"/>
              </a:rPr>
              <a:t>Giglioli</a:t>
            </a:r>
            <a:r>
              <a:rPr lang="en-US" sz="900" dirty="0">
                <a:solidFill>
                  <a:prstClr val="black"/>
                </a:solidFill>
                <a:ea typeface="MS PGothic" pitchFamily="34" charset="-128"/>
              </a:rPr>
              <a:t> C et al. Hemodynamic changes acutely determined by primary PCI in STEMI patients evaluated with a minimally invasive method. World J </a:t>
            </a:r>
            <a:r>
              <a:rPr lang="en-US" sz="900" dirty="0" err="1">
                <a:solidFill>
                  <a:prstClr val="black"/>
                </a:solidFill>
                <a:ea typeface="MS PGothic" pitchFamily="34" charset="-128"/>
              </a:rPr>
              <a:t>Cardiovasc</a:t>
            </a:r>
            <a:r>
              <a:rPr lang="en-US" sz="900" dirty="0">
                <a:solidFill>
                  <a:prstClr val="black"/>
                </a:solidFill>
                <a:ea typeface="MS PGothic" pitchFamily="34" charset="-128"/>
              </a:rPr>
              <a:t> </a:t>
            </a:r>
            <a:r>
              <a:rPr lang="en-US" sz="900" dirty="0" err="1">
                <a:solidFill>
                  <a:prstClr val="black"/>
                </a:solidFill>
                <a:ea typeface="MS PGothic" pitchFamily="34" charset="-128"/>
              </a:rPr>
              <a:t>Dis</a:t>
            </a:r>
            <a:r>
              <a:rPr lang="en-US" sz="900" dirty="0">
                <a:solidFill>
                  <a:prstClr val="black"/>
                </a:solidFill>
                <a:ea typeface="MS PGothic" pitchFamily="34" charset="-128"/>
              </a:rPr>
              <a:t> 2013;3: 69-72</a:t>
            </a:r>
          </a:p>
          <a:p>
            <a:pPr marL="139700" indent="-139700" defTabSz="457200" fontAlgn="base">
              <a:lnSpc>
                <a:spcPts val="1000"/>
              </a:lnSpc>
              <a:spcBef>
                <a:spcPct val="0"/>
              </a:spcBef>
              <a:spcAft>
                <a:spcPts val="200"/>
              </a:spcAft>
              <a:buFontTx/>
              <a:buAutoNum type="arabicPeriod"/>
            </a:pPr>
            <a:r>
              <a:rPr lang="en-US" sz="900" dirty="0" err="1">
                <a:solidFill>
                  <a:prstClr val="black"/>
                </a:solidFill>
                <a:ea typeface="MS PGothic" pitchFamily="34" charset="-128"/>
              </a:rPr>
              <a:t>Giglioli</a:t>
            </a:r>
            <a:r>
              <a:rPr lang="en-US" sz="900" dirty="0">
                <a:solidFill>
                  <a:prstClr val="black"/>
                </a:solidFill>
                <a:ea typeface="MS PGothic" pitchFamily="34" charset="-128"/>
              </a:rPr>
              <a:t> C et al. Hemodynamic effects in patients with </a:t>
            </a:r>
            <a:r>
              <a:rPr lang="en-US" sz="900" dirty="0" err="1">
                <a:solidFill>
                  <a:prstClr val="black"/>
                </a:solidFill>
                <a:ea typeface="MS PGothic" pitchFamily="34" charset="-128"/>
              </a:rPr>
              <a:t>atrial</a:t>
            </a:r>
            <a:r>
              <a:rPr lang="en-US" sz="900" dirty="0">
                <a:solidFill>
                  <a:prstClr val="black"/>
                </a:solidFill>
                <a:ea typeface="MS PGothic" pitchFamily="34" charset="-128"/>
              </a:rPr>
              <a:t> fibrillation submitted to electrical </a:t>
            </a:r>
            <a:r>
              <a:rPr lang="en-US" sz="900" dirty="0" err="1">
                <a:solidFill>
                  <a:prstClr val="black"/>
                </a:solidFill>
                <a:ea typeface="MS PGothic" pitchFamily="34" charset="-128"/>
              </a:rPr>
              <a:t>cardioversion</a:t>
            </a:r>
            <a:r>
              <a:rPr lang="en-US" sz="900" dirty="0">
                <a:solidFill>
                  <a:prstClr val="black"/>
                </a:solidFill>
                <a:ea typeface="MS PGothic" pitchFamily="34" charset="-128"/>
              </a:rPr>
              <a:t>. </a:t>
            </a:r>
            <a:r>
              <a:rPr lang="en-US" sz="900" dirty="0" err="1">
                <a:solidFill>
                  <a:prstClr val="black"/>
                </a:solidFill>
                <a:ea typeface="MS PGothic" pitchFamily="34" charset="-128"/>
              </a:rPr>
              <a:t>Int</a:t>
            </a:r>
            <a:r>
              <a:rPr lang="en-US" sz="900" dirty="0">
                <a:solidFill>
                  <a:prstClr val="black"/>
                </a:solidFill>
                <a:ea typeface="MS PGothic" pitchFamily="34" charset="-128"/>
              </a:rPr>
              <a:t> J </a:t>
            </a:r>
            <a:r>
              <a:rPr lang="en-US" sz="900" dirty="0" err="1">
                <a:solidFill>
                  <a:prstClr val="black"/>
                </a:solidFill>
                <a:ea typeface="MS PGothic" pitchFamily="34" charset="-128"/>
              </a:rPr>
              <a:t>Cardiol</a:t>
            </a:r>
            <a:r>
              <a:rPr lang="en-US" sz="900" dirty="0">
                <a:solidFill>
                  <a:prstClr val="black"/>
                </a:solidFill>
                <a:ea typeface="MS PGothic" pitchFamily="34" charset="-128"/>
              </a:rPr>
              <a:t> 2013 July 24; </a:t>
            </a:r>
            <a:r>
              <a:rPr lang="en-US" sz="900" dirty="0" err="1">
                <a:solidFill>
                  <a:prstClr val="black"/>
                </a:solidFill>
                <a:ea typeface="MS PGothic" pitchFamily="34" charset="-128"/>
              </a:rPr>
              <a:t>pii</a:t>
            </a:r>
            <a:r>
              <a:rPr lang="en-US" sz="900" dirty="0">
                <a:solidFill>
                  <a:prstClr val="black"/>
                </a:solidFill>
                <a:ea typeface="MS PGothic" pitchFamily="34" charset="-128"/>
              </a:rPr>
              <a:t>: S0167-5273(13)01243-6.</a:t>
            </a:r>
          </a:p>
          <a:p>
            <a:pPr marL="139700" indent="-139700" defTabSz="457200" fontAlgn="base">
              <a:lnSpc>
                <a:spcPts val="1000"/>
              </a:lnSpc>
              <a:spcBef>
                <a:spcPct val="0"/>
              </a:spcBef>
              <a:spcAft>
                <a:spcPts val="200"/>
              </a:spcAft>
              <a:buFontTx/>
              <a:buAutoNum type="arabicPeriod"/>
            </a:pPr>
            <a:r>
              <a:rPr lang="en-US" sz="900" dirty="0" err="1">
                <a:solidFill>
                  <a:prstClr val="black"/>
                </a:solidFill>
                <a:ea typeface="MS PGothic" pitchFamily="34" charset="-128"/>
              </a:rPr>
              <a:t>Calamandrei</a:t>
            </a:r>
            <a:r>
              <a:rPr lang="en-US" sz="900" dirty="0">
                <a:solidFill>
                  <a:prstClr val="black"/>
                </a:solidFill>
                <a:ea typeface="MS PGothic" pitchFamily="34" charset="-128"/>
              </a:rPr>
              <a:t> M et al. Assessment of cardiac output in children: a comparison between the pressure recording analytical method (PRAM) and the Doppler echocardiography method -a pilot study. </a:t>
            </a:r>
            <a:r>
              <a:rPr lang="en-US" sz="900" dirty="0" err="1">
                <a:solidFill>
                  <a:prstClr val="black"/>
                </a:solidFill>
                <a:ea typeface="MS PGothic" pitchFamily="34" charset="-128"/>
              </a:rPr>
              <a:t>Pediatr</a:t>
            </a:r>
            <a:r>
              <a:rPr lang="en-US" sz="900" dirty="0">
                <a:solidFill>
                  <a:prstClr val="black"/>
                </a:solidFill>
                <a:ea typeface="MS PGothic" pitchFamily="34" charset="-128"/>
              </a:rPr>
              <a:t> </a:t>
            </a:r>
            <a:r>
              <a:rPr lang="en-US" sz="900" dirty="0" err="1">
                <a:solidFill>
                  <a:prstClr val="black"/>
                </a:solidFill>
                <a:ea typeface="MS PGothic" pitchFamily="34" charset="-128"/>
              </a:rPr>
              <a:t>Crit</a:t>
            </a:r>
            <a:r>
              <a:rPr lang="en-US" sz="900" dirty="0">
                <a:solidFill>
                  <a:prstClr val="black"/>
                </a:solidFill>
                <a:ea typeface="MS PGothic" pitchFamily="34" charset="-128"/>
              </a:rPr>
              <a:t> Care Med 2008;9: 310-2 </a:t>
            </a:r>
            <a:endParaRPr lang="it-IT" sz="900" dirty="0">
              <a:solidFill>
                <a:prstClr val="black"/>
              </a:solidFill>
              <a:ea typeface="MS PGothic" pitchFamily="34" charset="-128"/>
            </a:endParaRPr>
          </a:p>
          <a:p>
            <a:pPr marL="139700" indent="-139700" defTabSz="457200" fontAlgn="base">
              <a:lnSpc>
                <a:spcPts val="1000"/>
              </a:lnSpc>
              <a:spcBef>
                <a:spcPct val="0"/>
              </a:spcBef>
              <a:spcAft>
                <a:spcPts val="200"/>
              </a:spcAft>
              <a:buFontTx/>
              <a:buAutoNum type="arabicPeriod"/>
            </a:pPr>
            <a:r>
              <a:rPr lang="en-GB" sz="900" dirty="0">
                <a:solidFill>
                  <a:prstClr val="black"/>
                </a:solidFill>
                <a:ea typeface="MS PGothic" pitchFamily="34" charset="-128"/>
              </a:rPr>
              <a:t>Ricci Z</a:t>
            </a:r>
            <a:r>
              <a:rPr lang="en-US" sz="900" dirty="0">
                <a:solidFill>
                  <a:prstClr val="black"/>
                </a:solidFill>
                <a:ea typeface="MS PGothic" pitchFamily="34" charset="-128"/>
              </a:rPr>
              <a:t> et al. Hemodynamic monitoring by pulse contour analysis in critically ill children with congenital heart disease. </a:t>
            </a:r>
            <a:r>
              <a:rPr lang="en-US" sz="900" dirty="0" err="1">
                <a:solidFill>
                  <a:prstClr val="black"/>
                </a:solidFill>
                <a:ea typeface="MS PGothic" pitchFamily="34" charset="-128"/>
              </a:rPr>
              <a:t>Pediatr</a:t>
            </a:r>
            <a:r>
              <a:rPr lang="en-US" sz="900" dirty="0">
                <a:solidFill>
                  <a:prstClr val="black"/>
                </a:solidFill>
                <a:ea typeface="MS PGothic" pitchFamily="34" charset="-128"/>
              </a:rPr>
              <a:t> </a:t>
            </a:r>
            <a:r>
              <a:rPr lang="en-US" sz="900" dirty="0" err="1">
                <a:solidFill>
                  <a:prstClr val="black"/>
                </a:solidFill>
                <a:ea typeface="MS PGothic" pitchFamily="34" charset="-128"/>
              </a:rPr>
              <a:t>Crit</a:t>
            </a:r>
            <a:r>
              <a:rPr lang="en-US" sz="900" dirty="0">
                <a:solidFill>
                  <a:prstClr val="black"/>
                </a:solidFill>
                <a:ea typeface="MS PGothic" pitchFamily="34" charset="-128"/>
              </a:rPr>
              <a:t> Care Med 2011;12: 608-9</a:t>
            </a:r>
          </a:p>
        </p:txBody>
      </p:sp>
      <p:pic>
        <p:nvPicPr>
          <p:cNvPr id="25" name="Picture 4" descr="An external file that holds a picture, illustration, etc., usually as some form of binary object. The name of referred object is ch7f5.jpg. "/>
          <p:cNvPicPr>
            <a:picLocks noChangeAspect="1" noChangeArrowheads="1"/>
          </p:cNvPicPr>
          <p:nvPr/>
        </p:nvPicPr>
        <p:blipFill>
          <a:blip r:embed="rId3" cstate="print"/>
          <a:srcRect l="5573" t="10901" r="53195" b="12790"/>
          <a:stretch>
            <a:fillRect/>
          </a:stretch>
        </p:blipFill>
        <p:spPr bwMode="auto">
          <a:xfrm rot="20514127">
            <a:off x="2830073" y="2594112"/>
            <a:ext cx="715254" cy="676591"/>
          </a:xfrm>
          <a:prstGeom prst="rect">
            <a:avLst/>
          </a:prstGeom>
          <a:noFill/>
          <a:ln w="9525">
            <a:noFill/>
            <a:miter lim="800000"/>
            <a:headEnd/>
            <a:tailEnd/>
          </a:ln>
        </p:spPr>
      </p:pic>
      <p:pic>
        <p:nvPicPr>
          <p:cNvPr id="26" name="Picture 2"/>
          <p:cNvPicPr>
            <a:picLocks noChangeAspect="1" noChangeArrowheads="1"/>
          </p:cNvPicPr>
          <p:nvPr/>
        </p:nvPicPr>
        <p:blipFill>
          <a:blip r:embed="rId4" cstate="print"/>
          <a:srcRect/>
          <a:stretch>
            <a:fillRect/>
          </a:stretch>
        </p:blipFill>
        <p:spPr bwMode="auto">
          <a:xfrm rot="665095">
            <a:off x="9351357" y="1180601"/>
            <a:ext cx="1083804" cy="1408945"/>
          </a:xfrm>
          <a:prstGeom prst="rect">
            <a:avLst/>
          </a:prstGeom>
          <a:noFill/>
          <a:ln w="9525">
            <a:noFill/>
            <a:miter lim="800000"/>
            <a:headEnd/>
            <a:tailEnd/>
          </a:ln>
        </p:spPr>
      </p:pic>
      <p:pic>
        <p:nvPicPr>
          <p:cNvPr id="27" name="Picture 3" descr="http://www.megghy.com/gif_animate/categorie_varie/neonati/123.gif"/>
          <p:cNvPicPr>
            <a:picLocks noChangeAspect="1" noChangeArrowheads="1" noCrop="1"/>
          </p:cNvPicPr>
          <p:nvPr/>
        </p:nvPicPr>
        <p:blipFill>
          <a:blip r:embed="rId5" cstate="print"/>
          <a:srcRect/>
          <a:stretch>
            <a:fillRect/>
          </a:stretch>
        </p:blipFill>
        <p:spPr bwMode="auto">
          <a:xfrm rot="21147159">
            <a:off x="8019428" y="3165028"/>
            <a:ext cx="677073" cy="705285"/>
          </a:xfrm>
          <a:prstGeom prst="rect">
            <a:avLst/>
          </a:prstGeom>
          <a:noFill/>
        </p:spPr>
      </p:pic>
      <p:sp>
        <p:nvSpPr>
          <p:cNvPr id="12" name="Titolo 11"/>
          <p:cNvSpPr>
            <a:spLocks noGrp="1"/>
          </p:cNvSpPr>
          <p:nvPr>
            <p:ph type="ctrTitle"/>
          </p:nvPr>
        </p:nvSpPr>
        <p:spPr/>
        <p:txBody>
          <a:bodyPr/>
          <a:lstStyle/>
          <a:p>
            <a:r>
              <a:rPr lang="en-US" dirty="0" err="1"/>
              <a:t>MostCare</a:t>
            </a:r>
            <a:r>
              <a:rPr lang="it-IT" dirty="0"/>
              <a:t>® - </a:t>
            </a:r>
            <a:r>
              <a:rPr lang="en-US" dirty="0" err="1"/>
              <a:t>Studi</a:t>
            </a:r>
            <a:r>
              <a:rPr lang="en-US" dirty="0"/>
              <a:t> e </a:t>
            </a:r>
            <a:r>
              <a:rPr lang="en-US" dirty="0" err="1"/>
              <a:t>validazione</a:t>
            </a:r>
            <a:endParaRPr lang="it-IT" dirty="0"/>
          </a:p>
        </p:txBody>
      </p:sp>
      <p:sp>
        <p:nvSpPr>
          <p:cNvPr id="13" name="Sottotitolo 12"/>
          <p:cNvSpPr>
            <a:spLocks noGrp="1"/>
          </p:cNvSpPr>
          <p:nvPr>
            <p:ph type="subTitle" idx="1"/>
          </p:nvPr>
        </p:nvSpPr>
        <p:spPr/>
        <p:txBody>
          <a:bodyPr/>
          <a:lstStyle/>
          <a:p>
            <a:pPr algn="l"/>
            <a:r>
              <a:rPr lang="it-IT" dirty="0"/>
              <a:t>Estesa letteratura</a:t>
            </a:r>
          </a:p>
        </p:txBody>
      </p:sp>
      <p:sp>
        <p:nvSpPr>
          <p:cNvPr id="28" name="Segnaposto numero diapositiva 4"/>
          <p:cNvSpPr>
            <a:spLocks noGrp="1"/>
          </p:cNvSpPr>
          <p:nvPr>
            <p:ph type="sldNum" sz="quarter" idx="12"/>
          </p:nvPr>
        </p:nvSpPr>
        <p:spPr/>
        <p:txBody>
          <a:bodyPr/>
          <a:lstStyle/>
          <a:p>
            <a:fld id="{4AE9FAF2-40BC-4715-BC1A-C5D6706A284A}" type="slidenum">
              <a:rPr lang="it-IT" smtClean="0">
                <a:solidFill>
                  <a:prstClr val="black">
                    <a:tint val="75000"/>
                  </a:prstClr>
                </a:solidFill>
              </a:rPr>
              <a:pPr/>
              <a:t>22</a:t>
            </a:fld>
            <a:endParaRPr lang="it-IT">
              <a:solidFill>
                <a:prstClr val="black">
                  <a:tint val="75000"/>
                </a:prstClr>
              </a:solidFill>
            </a:endParaRPr>
          </a:p>
        </p:txBody>
      </p:sp>
    </p:spTree>
    <p:extLst>
      <p:ext uri="{BB962C8B-B14F-4D97-AF65-F5344CB8AC3E}">
        <p14:creationId xmlns:p14="http://schemas.microsoft.com/office/powerpoint/2010/main" val="3175446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itolo 23"/>
          <p:cNvSpPr>
            <a:spLocks noGrp="1"/>
          </p:cNvSpPr>
          <p:nvPr>
            <p:ph type="ctrTitle"/>
          </p:nvPr>
        </p:nvSpPr>
        <p:spPr/>
        <p:txBody>
          <a:bodyPr/>
          <a:lstStyle/>
          <a:p>
            <a:r>
              <a:rPr lang="en-US" dirty="0" err="1">
                <a:latin typeface="Calibri" pitchFamily="34" charset="0"/>
              </a:rPr>
              <a:t>MostCare</a:t>
            </a:r>
            <a:r>
              <a:rPr lang="en-US" dirty="0">
                <a:latin typeface="Calibri" pitchFamily="34" charset="0"/>
              </a:rPr>
              <a:t>® - </a:t>
            </a:r>
            <a:r>
              <a:rPr lang="en-US" dirty="0" err="1">
                <a:latin typeface="Calibri" pitchFamily="34" charset="0"/>
              </a:rPr>
              <a:t>letteratura</a:t>
            </a:r>
            <a:r>
              <a:rPr lang="en-US" dirty="0">
                <a:latin typeface="Calibri" pitchFamily="34" charset="0"/>
              </a:rPr>
              <a:t> e </a:t>
            </a:r>
            <a:r>
              <a:rPr lang="en-US" dirty="0" err="1">
                <a:latin typeface="Calibri" pitchFamily="34" charset="0"/>
              </a:rPr>
              <a:t>applicabilità</a:t>
            </a:r>
            <a:endParaRPr lang="it-IT" dirty="0"/>
          </a:p>
        </p:txBody>
      </p:sp>
      <p:sp>
        <p:nvSpPr>
          <p:cNvPr id="13" name="Sottotitolo 12"/>
          <p:cNvSpPr>
            <a:spLocks noGrp="1"/>
          </p:cNvSpPr>
          <p:nvPr>
            <p:ph type="subTitle" idx="1"/>
          </p:nvPr>
        </p:nvSpPr>
        <p:spPr/>
        <p:txBody>
          <a:bodyPr/>
          <a:lstStyle/>
          <a:p>
            <a:r>
              <a:rPr lang="it-IT" dirty="0"/>
              <a:t>Validazione e applicabilità</a:t>
            </a:r>
          </a:p>
        </p:txBody>
      </p:sp>
      <p:sp>
        <p:nvSpPr>
          <p:cNvPr id="4" name="Text Box 3"/>
          <p:cNvSpPr txBox="1">
            <a:spLocks noChangeArrowheads="1"/>
          </p:cNvSpPr>
          <p:nvPr/>
        </p:nvSpPr>
        <p:spPr bwMode="auto">
          <a:xfrm>
            <a:off x="2743200" y="1524000"/>
            <a:ext cx="7696200" cy="457200"/>
          </a:xfrm>
          <a:prstGeom prst="rect">
            <a:avLst/>
          </a:prstGeom>
          <a:noFill/>
          <a:ln w="9525">
            <a:noFill/>
            <a:miter lim="800000"/>
            <a:headEnd/>
            <a:tailEnd/>
          </a:ln>
        </p:spPr>
        <p:txBody>
          <a:bodyPr>
            <a:spAutoFit/>
          </a:bodyPr>
          <a:lstStyle/>
          <a:p>
            <a:pPr algn="ctr" defTabSz="457200" fontAlgn="base">
              <a:spcBef>
                <a:spcPct val="50000"/>
              </a:spcBef>
              <a:spcAft>
                <a:spcPct val="0"/>
              </a:spcAft>
            </a:pPr>
            <a:endParaRPr lang="en-US" sz="2400">
              <a:solidFill>
                <a:srgbClr val="000000"/>
              </a:solidFill>
              <a:latin typeface="Arial" pitchFamily="34" charset="0"/>
              <a:ea typeface="MS PGothic" pitchFamily="34" charset="-128"/>
            </a:endParaRPr>
          </a:p>
        </p:txBody>
      </p:sp>
      <p:sp>
        <p:nvSpPr>
          <p:cNvPr id="5" name="Rectangle 4"/>
          <p:cNvSpPr>
            <a:spLocks noChangeArrowheads="1"/>
          </p:cNvSpPr>
          <p:nvPr/>
        </p:nvSpPr>
        <p:spPr bwMode="auto">
          <a:xfrm>
            <a:off x="2639616" y="1628801"/>
            <a:ext cx="8028384" cy="761747"/>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n-GB" dirty="0">
                <a:solidFill>
                  <a:prstClr val="black"/>
                </a:solidFill>
                <a:latin typeface="Arial" pitchFamily="34" charset="0"/>
                <a:ea typeface="MS PGothic" pitchFamily="34" charset="-128"/>
                <a:cs typeface="Tahoma" pitchFamily="34" charset="0"/>
              </a:rPr>
              <a:t>Blood flow assessment by arterial pressure wave without external calibration</a:t>
            </a:r>
            <a:endParaRPr lang="it-IT" sz="1200" dirty="0">
              <a:solidFill>
                <a:prstClr val="black"/>
              </a:solidFill>
              <a:latin typeface="Arial" pitchFamily="34" charset="0"/>
              <a:ea typeface="MS PGothic" pitchFamily="34" charset="-128"/>
              <a:cs typeface="Tahoma" pitchFamily="34" charset="0"/>
            </a:endParaRPr>
          </a:p>
          <a:p>
            <a:pPr defTabSz="457200" fontAlgn="base">
              <a:spcBef>
                <a:spcPts val="300"/>
              </a:spcBef>
              <a:spcAft>
                <a:spcPct val="0"/>
              </a:spcAft>
            </a:pPr>
            <a:r>
              <a:rPr lang="it-IT" sz="1100" dirty="0">
                <a:solidFill>
                  <a:prstClr val="black"/>
                </a:solidFill>
                <a:latin typeface="Arial" pitchFamily="34" charset="0"/>
                <a:ea typeface="MS PGothic" pitchFamily="34" charset="-128"/>
                <a:cs typeface="Tahoma" pitchFamily="34" charset="0"/>
              </a:rPr>
              <a:t>Romano SM, Conti AA, </a:t>
            </a:r>
            <a:r>
              <a:rPr lang="it-IT" sz="1100" dirty="0" err="1">
                <a:solidFill>
                  <a:prstClr val="black"/>
                </a:solidFill>
                <a:latin typeface="Arial" pitchFamily="34" charset="0"/>
                <a:ea typeface="MS PGothic" pitchFamily="34" charset="-128"/>
                <a:cs typeface="Tahoma" pitchFamily="34" charset="0"/>
              </a:rPr>
              <a:t>Giglioli</a:t>
            </a:r>
            <a:r>
              <a:rPr lang="it-IT" sz="1100" dirty="0">
                <a:solidFill>
                  <a:prstClr val="black"/>
                </a:solidFill>
                <a:latin typeface="Arial" pitchFamily="34" charset="0"/>
                <a:ea typeface="MS PGothic" pitchFamily="34" charset="-128"/>
                <a:cs typeface="Tahoma" pitchFamily="34" charset="0"/>
              </a:rPr>
              <a:t> C, </a:t>
            </a:r>
            <a:r>
              <a:rPr lang="it-IT" sz="1100" dirty="0" err="1">
                <a:solidFill>
                  <a:prstClr val="black"/>
                </a:solidFill>
                <a:latin typeface="Arial" pitchFamily="34" charset="0"/>
                <a:ea typeface="MS PGothic" pitchFamily="34" charset="-128"/>
                <a:cs typeface="Tahoma" pitchFamily="34" charset="0"/>
              </a:rPr>
              <a:t>Margheri</a:t>
            </a:r>
            <a:r>
              <a:rPr lang="it-IT" sz="1100" dirty="0">
                <a:solidFill>
                  <a:prstClr val="black"/>
                </a:solidFill>
                <a:latin typeface="Arial" pitchFamily="34" charset="0"/>
                <a:ea typeface="MS PGothic" pitchFamily="34" charset="-128"/>
                <a:cs typeface="Tahoma" pitchFamily="34" charset="0"/>
              </a:rPr>
              <a:t> M, Valente S, </a:t>
            </a:r>
            <a:r>
              <a:rPr lang="it-IT" sz="1100" dirty="0" err="1">
                <a:solidFill>
                  <a:prstClr val="black"/>
                </a:solidFill>
                <a:latin typeface="Arial" pitchFamily="34" charset="0"/>
                <a:ea typeface="MS PGothic" pitchFamily="34" charset="-128"/>
                <a:cs typeface="Tahoma" pitchFamily="34" charset="0"/>
              </a:rPr>
              <a:t>Gensini</a:t>
            </a:r>
            <a:r>
              <a:rPr lang="it-IT" sz="1100" dirty="0">
                <a:solidFill>
                  <a:prstClr val="black"/>
                </a:solidFill>
                <a:latin typeface="Arial" pitchFamily="34" charset="0"/>
                <a:ea typeface="MS PGothic" pitchFamily="34" charset="-128"/>
                <a:cs typeface="Tahoma" pitchFamily="34" charset="0"/>
              </a:rPr>
              <a:t> GF, Conti A. </a:t>
            </a:r>
          </a:p>
          <a:p>
            <a:pPr defTabSz="457200" fontAlgn="base">
              <a:spcAft>
                <a:spcPct val="0"/>
              </a:spcAft>
            </a:pPr>
            <a:r>
              <a:rPr lang="en-US" sz="1100" i="1" dirty="0">
                <a:solidFill>
                  <a:prstClr val="black"/>
                </a:solidFill>
                <a:latin typeface="Arial" pitchFamily="34" charset="0"/>
                <a:ea typeface="MS PGothic" pitchFamily="34" charset="-128"/>
                <a:cs typeface="Tahoma" pitchFamily="34" charset="0"/>
              </a:rPr>
              <a:t>Computers in Cardiology</a:t>
            </a:r>
            <a:r>
              <a:rPr lang="en-US" sz="1100" dirty="0">
                <a:solidFill>
                  <a:prstClr val="black"/>
                </a:solidFill>
                <a:latin typeface="Arial" pitchFamily="34" charset="0"/>
                <a:ea typeface="MS PGothic" pitchFamily="34" charset="-128"/>
                <a:cs typeface="Tahoma" pitchFamily="34" charset="0"/>
              </a:rPr>
              <a:t> 2006; 33: 293-6.</a:t>
            </a:r>
            <a:r>
              <a:rPr lang="it-IT" sz="1200" dirty="0">
                <a:solidFill>
                  <a:prstClr val="black"/>
                </a:solidFill>
                <a:latin typeface="Arial" pitchFamily="34" charset="0"/>
                <a:ea typeface="MS PGothic" pitchFamily="34" charset="-128"/>
              </a:rPr>
              <a:t> </a:t>
            </a:r>
          </a:p>
        </p:txBody>
      </p:sp>
      <p:pic>
        <p:nvPicPr>
          <p:cNvPr id="6" name="Picture 5"/>
          <p:cNvPicPr>
            <a:picLocks noChangeAspect="1" noChangeArrowheads="1"/>
          </p:cNvPicPr>
          <p:nvPr/>
        </p:nvPicPr>
        <p:blipFill>
          <a:blip r:embed="rId2" cstate="print"/>
          <a:srcRect/>
          <a:stretch>
            <a:fillRect/>
          </a:stretch>
        </p:blipFill>
        <p:spPr bwMode="auto">
          <a:xfrm>
            <a:off x="6830888" y="3449340"/>
            <a:ext cx="3657600" cy="3148013"/>
          </a:xfrm>
          <a:prstGeom prst="rect">
            <a:avLst/>
          </a:prstGeom>
          <a:noFill/>
          <a:ln w="9525">
            <a:noFill/>
            <a:miter lim="800000"/>
            <a:headEnd/>
            <a:tailEnd/>
          </a:ln>
        </p:spPr>
      </p:pic>
      <p:sp>
        <p:nvSpPr>
          <p:cNvPr id="7" name="Text Box 6"/>
          <p:cNvSpPr txBox="1">
            <a:spLocks noChangeArrowheads="1"/>
          </p:cNvSpPr>
          <p:nvPr/>
        </p:nvSpPr>
        <p:spPr bwMode="auto">
          <a:xfrm>
            <a:off x="2783632" y="2949620"/>
            <a:ext cx="6707088" cy="3431709"/>
          </a:xfrm>
          <a:prstGeom prst="rect">
            <a:avLst/>
          </a:prstGeom>
          <a:noFill/>
          <a:ln w="9525">
            <a:noFill/>
            <a:miter lim="800000"/>
            <a:headEnd/>
            <a:tailEnd/>
          </a:ln>
        </p:spPr>
        <p:txBody>
          <a:bodyPr wrap="square">
            <a:spAutoFit/>
          </a:bodyPr>
          <a:lstStyle/>
          <a:p>
            <a:pPr marL="1258888" indent="-1258888" defTabSz="457200" fontAlgn="base">
              <a:spcBef>
                <a:spcPct val="50000"/>
              </a:spcBef>
              <a:spcAft>
                <a:spcPct val="0"/>
              </a:spcAft>
            </a:pPr>
            <a:r>
              <a:rPr lang="it-IT" sz="2000" dirty="0">
                <a:solidFill>
                  <a:srgbClr val="000000"/>
                </a:solidFill>
                <a:latin typeface="Arial" pitchFamily="34" charset="0"/>
                <a:ea typeface="MS PGothic" pitchFamily="34" charset="-128"/>
              </a:rPr>
              <a:t>Pazienti:  50 pazienti cardiopatici in ICU</a:t>
            </a:r>
          </a:p>
          <a:p>
            <a:pPr defTabSz="457200" fontAlgn="base">
              <a:spcBef>
                <a:spcPct val="0"/>
              </a:spcBef>
              <a:spcAft>
                <a:spcPct val="0"/>
              </a:spcAft>
            </a:pPr>
            <a:endParaRPr lang="it-IT" sz="2000" dirty="0">
              <a:solidFill>
                <a:srgbClr val="000000"/>
              </a:solidFill>
              <a:latin typeface="Arial" pitchFamily="34" charset="0"/>
              <a:ea typeface="MS PGothic" pitchFamily="34" charset="-128"/>
            </a:endParaRPr>
          </a:p>
          <a:p>
            <a:pPr defTabSz="457200" fontAlgn="base">
              <a:spcBef>
                <a:spcPct val="0"/>
              </a:spcBef>
              <a:spcAft>
                <a:spcPct val="0"/>
              </a:spcAft>
            </a:pPr>
            <a:r>
              <a:rPr lang="it-IT" sz="2000" dirty="0">
                <a:solidFill>
                  <a:srgbClr val="000000"/>
                </a:solidFill>
                <a:latin typeface="Arial" pitchFamily="34" charset="0"/>
                <a:ea typeface="MS PGothic" pitchFamily="34" charset="-128"/>
              </a:rPr>
              <a:t>Comparazione dei valori di </a:t>
            </a:r>
            <a:r>
              <a:rPr lang="it-IT" sz="2000" dirty="0" err="1">
                <a:solidFill>
                  <a:srgbClr val="000000"/>
                </a:solidFill>
                <a:latin typeface="Arial" pitchFamily="34" charset="0"/>
                <a:ea typeface="MS PGothic" pitchFamily="34" charset="-128"/>
              </a:rPr>
              <a:t>CI</a:t>
            </a:r>
            <a:endParaRPr lang="it-IT" sz="2000" dirty="0">
              <a:solidFill>
                <a:srgbClr val="000000"/>
              </a:solidFill>
              <a:latin typeface="Arial" pitchFamily="34" charset="0"/>
              <a:ea typeface="MS PGothic" pitchFamily="34" charset="-128"/>
            </a:endParaRPr>
          </a:p>
          <a:p>
            <a:pPr defTabSz="457200" fontAlgn="base">
              <a:spcBef>
                <a:spcPct val="0"/>
              </a:spcBef>
              <a:spcAft>
                <a:spcPct val="0"/>
              </a:spcAft>
            </a:pPr>
            <a:r>
              <a:rPr lang="it-IT" sz="2000" dirty="0">
                <a:solidFill>
                  <a:srgbClr val="000000"/>
                </a:solidFill>
                <a:latin typeface="Arial" pitchFamily="34" charset="0"/>
                <a:ea typeface="MS PGothic" pitchFamily="34" charset="-128"/>
              </a:rPr>
              <a:t>   ottenuti con</a:t>
            </a:r>
          </a:p>
          <a:p>
            <a:pPr marL="534988" defTabSz="457200" fontAlgn="base">
              <a:spcBef>
                <a:spcPts val="600"/>
              </a:spcBef>
              <a:spcAft>
                <a:spcPct val="0"/>
              </a:spcAft>
              <a:buFont typeface="Arial" pitchFamily="34" charset="0"/>
              <a:buChar char="•"/>
            </a:pPr>
            <a:r>
              <a:rPr lang="it-IT" sz="2000" dirty="0">
                <a:solidFill>
                  <a:srgbClr val="000000"/>
                </a:solidFill>
                <a:latin typeface="Arial" pitchFamily="34" charset="0"/>
                <a:ea typeface="MS PGothic" pitchFamily="34" charset="-128"/>
              </a:rPr>
              <a:t> </a:t>
            </a:r>
            <a:r>
              <a:rPr lang="it-IT" sz="2000" dirty="0" err="1">
                <a:solidFill>
                  <a:srgbClr val="000000"/>
                </a:solidFill>
                <a:latin typeface="Arial" pitchFamily="34" charset="0"/>
                <a:ea typeface="MS PGothic" pitchFamily="34" charset="-128"/>
              </a:rPr>
              <a:t>Termodiluizione</a:t>
            </a:r>
            <a:endParaRPr lang="it-IT" sz="2000" dirty="0">
              <a:solidFill>
                <a:srgbClr val="000000"/>
              </a:solidFill>
              <a:latin typeface="Arial" pitchFamily="34" charset="0"/>
              <a:ea typeface="MS PGothic" pitchFamily="34" charset="-128"/>
            </a:endParaRPr>
          </a:p>
          <a:p>
            <a:pPr marL="534988" defTabSz="457200" fontAlgn="base">
              <a:spcBef>
                <a:spcPts val="600"/>
              </a:spcBef>
              <a:spcAft>
                <a:spcPct val="0"/>
              </a:spcAft>
              <a:buFont typeface="Arial" pitchFamily="34" charset="0"/>
              <a:buChar char="•"/>
            </a:pPr>
            <a:r>
              <a:rPr lang="it-IT" sz="2000" dirty="0">
                <a:solidFill>
                  <a:srgbClr val="000000"/>
                </a:solidFill>
                <a:latin typeface="Arial" pitchFamily="34" charset="0"/>
                <a:ea typeface="MS PGothic" pitchFamily="34" charset="-128"/>
              </a:rPr>
              <a:t> PRAM</a:t>
            </a:r>
          </a:p>
          <a:p>
            <a:pPr defTabSz="457200" fontAlgn="base">
              <a:spcBef>
                <a:spcPct val="50000"/>
              </a:spcBef>
              <a:spcAft>
                <a:spcPct val="0"/>
              </a:spcAft>
            </a:pPr>
            <a:endParaRPr lang="it-IT" dirty="0">
              <a:solidFill>
                <a:srgbClr val="000000"/>
              </a:solidFill>
              <a:latin typeface="Arial" pitchFamily="34" charset="0"/>
              <a:ea typeface="MS PGothic" pitchFamily="34" charset="-128"/>
            </a:endParaRPr>
          </a:p>
          <a:p>
            <a:pPr defTabSz="457200" fontAlgn="base">
              <a:spcBef>
                <a:spcPct val="50000"/>
              </a:spcBef>
              <a:spcAft>
                <a:spcPct val="0"/>
              </a:spcAft>
            </a:pPr>
            <a:r>
              <a:rPr lang="it-IT" sz="2000" dirty="0">
                <a:solidFill>
                  <a:srgbClr val="000000"/>
                </a:solidFill>
                <a:latin typeface="Arial" pitchFamily="34" charset="0"/>
                <a:ea typeface="MS PGothic" pitchFamily="34" charset="-128"/>
              </a:rPr>
              <a:t>   r</a:t>
            </a:r>
            <a:r>
              <a:rPr lang="it-IT" sz="2000" baseline="30000" dirty="0">
                <a:solidFill>
                  <a:srgbClr val="000000"/>
                </a:solidFill>
                <a:latin typeface="Arial" pitchFamily="34" charset="0"/>
                <a:ea typeface="MS PGothic" pitchFamily="34" charset="-128"/>
              </a:rPr>
              <a:t>2 </a:t>
            </a:r>
            <a:r>
              <a:rPr lang="it-IT" sz="2000" dirty="0">
                <a:solidFill>
                  <a:srgbClr val="000000"/>
                </a:solidFill>
                <a:latin typeface="Arial" pitchFamily="34" charset="0"/>
                <a:ea typeface="MS PGothic" pitchFamily="34" charset="-128"/>
              </a:rPr>
              <a:t>= 0,76</a:t>
            </a:r>
          </a:p>
          <a:p>
            <a:pPr defTabSz="457200" fontAlgn="base">
              <a:spcBef>
                <a:spcPct val="50000"/>
              </a:spcBef>
              <a:spcAft>
                <a:spcPct val="0"/>
              </a:spcAft>
            </a:pPr>
            <a:r>
              <a:rPr lang="it-IT" sz="2000" dirty="0">
                <a:solidFill>
                  <a:srgbClr val="000000"/>
                </a:solidFill>
                <a:latin typeface="Arial" pitchFamily="34" charset="0"/>
                <a:ea typeface="MS PGothic" pitchFamily="34" charset="-128"/>
              </a:rPr>
              <a:t>   </a:t>
            </a:r>
            <a:r>
              <a:rPr lang="it-IT" sz="2000" dirty="0" err="1">
                <a:solidFill>
                  <a:srgbClr val="000000"/>
                </a:solidFill>
                <a:latin typeface="Arial" pitchFamily="34" charset="0"/>
                <a:ea typeface="MS PGothic" pitchFamily="34" charset="-128"/>
              </a:rPr>
              <a:t>Bias</a:t>
            </a:r>
            <a:r>
              <a:rPr lang="it-IT" sz="2000" dirty="0">
                <a:solidFill>
                  <a:srgbClr val="000000"/>
                </a:solidFill>
                <a:latin typeface="Arial" pitchFamily="34" charset="0"/>
                <a:ea typeface="MS PGothic" pitchFamily="34" charset="-128"/>
              </a:rPr>
              <a:t> = -0,03 </a:t>
            </a:r>
            <a:r>
              <a:rPr lang="it-IT" sz="2000" dirty="0">
                <a:solidFill>
                  <a:srgbClr val="000000"/>
                </a:solidFill>
                <a:latin typeface="Symbol" pitchFamily="18" charset="2"/>
                <a:ea typeface="MS PGothic" pitchFamily="34" charset="-128"/>
              </a:rPr>
              <a:t>± </a:t>
            </a:r>
            <a:r>
              <a:rPr lang="it-IT" sz="2000" dirty="0">
                <a:solidFill>
                  <a:srgbClr val="000000"/>
                </a:solidFill>
                <a:latin typeface="Arial" pitchFamily="34" charset="0"/>
                <a:ea typeface="MS PGothic" pitchFamily="34" charset="-128"/>
              </a:rPr>
              <a:t>0,42 l/min/m</a:t>
            </a:r>
            <a:r>
              <a:rPr lang="it-IT" sz="2000" baseline="30000" dirty="0">
                <a:solidFill>
                  <a:srgbClr val="000000"/>
                </a:solidFill>
                <a:latin typeface="Arial" pitchFamily="34" charset="0"/>
                <a:ea typeface="MS PGothic" pitchFamily="34" charset="-128"/>
              </a:rPr>
              <a:t>2</a:t>
            </a:r>
          </a:p>
        </p:txBody>
      </p:sp>
      <p:sp>
        <p:nvSpPr>
          <p:cNvPr id="8" name="TextBox 6"/>
          <p:cNvSpPr txBox="1">
            <a:spLocks noChangeArrowheads="1"/>
          </p:cNvSpPr>
          <p:nvPr/>
        </p:nvSpPr>
        <p:spPr bwMode="auto">
          <a:xfrm>
            <a:off x="1309687" y="6010276"/>
            <a:ext cx="714376" cy="276225"/>
          </a:xfrm>
          <a:prstGeom prst="rect">
            <a:avLst/>
          </a:prstGeom>
          <a:noFill/>
          <a:ln w="9525">
            <a:noFill/>
            <a:miter lim="800000"/>
            <a:headEnd/>
            <a:tailEnd/>
          </a:ln>
        </p:spPr>
        <p:txBody>
          <a:bodyPr>
            <a:spAutoFit/>
          </a:bodyPr>
          <a:lstStyle/>
          <a:p>
            <a:pPr algn="ctr" defTabSz="457200" fontAlgn="base">
              <a:spcBef>
                <a:spcPct val="0"/>
              </a:spcBef>
              <a:spcAft>
                <a:spcPct val="0"/>
              </a:spcAft>
            </a:pPr>
            <a:r>
              <a:rPr lang="it-IT" sz="1200" dirty="0">
                <a:solidFill>
                  <a:prstClr val="white"/>
                </a:solidFill>
                <a:ea typeface="MS PGothic" pitchFamily="34" charset="-128"/>
              </a:rPr>
              <a:t>1/</a:t>
            </a:r>
            <a:r>
              <a:rPr lang="it-IT" sz="1200" dirty="0" err="1">
                <a:solidFill>
                  <a:prstClr val="white"/>
                </a:solidFill>
                <a:ea typeface="MS PGothic" pitchFamily="34" charset="-128"/>
              </a:rPr>
              <a:t>1</a:t>
            </a:r>
            <a:endParaRPr lang="it-IT" sz="1200" dirty="0">
              <a:solidFill>
                <a:prstClr val="white"/>
              </a:solidFill>
              <a:ea typeface="MS PGothic" pitchFamily="34" charset="-128"/>
            </a:endParaRPr>
          </a:p>
        </p:txBody>
      </p:sp>
    </p:spTree>
    <p:extLst>
      <p:ext uri="{BB962C8B-B14F-4D97-AF65-F5344CB8AC3E}">
        <p14:creationId xmlns:p14="http://schemas.microsoft.com/office/powerpoint/2010/main" val="318407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wipe(up)">
                                      <p:cBhvr>
                                        <p:cTn id="7" dur="500"/>
                                        <p:tgtEl>
                                          <p:spTgt spid="7">
                                            <p:txEl>
                                              <p:pRg st="2" end="2"/>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Effect transition="in" filter="wipe(up)">
                                      <p:cBhvr>
                                        <p:cTn id="11" dur="500"/>
                                        <p:tgtEl>
                                          <p:spTgt spid="7">
                                            <p:txEl>
                                              <p:pRg st="3" end="3"/>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wipe(up)">
                                      <p:cBhvr>
                                        <p:cTn id="15" dur="500"/>
                                        <p:tgtEl>
                                          <p:spTgt spid="7">
                                            <p:txEl>
                                              <p:pRg st="4" end="4"/>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Effect transition="in" filter="wipe(up)">
                                      <p:cBhvr>
                                        <p:cTn id="19" dur="500"/>
                                        <p:tgtEl>
                                          <p:spTgt spid="7">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7">
                                            <p:txEl>
                                              <p:pRg st="7" end="7"/>
                                            </p:txEl>
                                          </p:spTgt>
                                        </p:tgtEl>
                                        <p:attrNameLst>
                                          <p:attrName>style.visibility</p:attrName>
                                        </p:attrNameLst>
                                      </p:cBhvr>
                                      <p:to>
                                        <p:strVal val="visible"/>
                                      </p:to>
                                    </p:set>
                                    <p:animEffect transition="in" filter="wipe(up)">
                                      <p:cBhvr>
                                        <p:cTn id="28" dur="500"/>
                                        <p:tgtEl>
                                          <p:spTgt spid="7">
                                            <p:txEl>
                                              <p:pRg st="7" end="7"/>
                                            </p:txEl>
                                          </p:spTgt>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7">
                                            <p:txEl>
                                              <p:pRg st="8" end="8"/>
                                            </p:txEl>
                                          </p:spTgt>
                                        </p:tgtEl>
                                        <p:attrNameLst>
                                          <p:attrName>style.visibility</p:attrName>
                                        </p:attrNameLst>
                                      </p:cBhvr>
                                      <p:to>
                                        <p:strVal val="visible"/>
                                      </p:to>
                                    </p:set>
                                    <p:animEffect transition="in" filter="wipe(up)">
                                      <p:cBhvr>
                                        <p:cTn id="32"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itolo 23"/>
          <p:cNvSpPr>
            <a:spLocks noGrp="1"/>
          </p:cNvSpPr>
          <p:nvPr>
            <p:ph type="ctrTitle"/>
          </p:nvPr>
        </p:nvSpPr>
        <p:spPr/>
        <p:txBody>
          <a:bodyPr/>
          <a:lstStyle/>
          <a:p>
            <a:r>
              <a:rPr lang="en-US" dirty="0" err="1">
                <a:latin typeface="Calibri" pitchFamily="34" charset="0"/>
              </a:rPr>
              <a:t>MostCare</a:t>
            </a:r>
            <a:r>
              <a:rPr lang="en-US" dirty="0">
                <a:latin typeface="Calibri" pitchFamily="34" charset="0"/>
              </a:rPr>
              <a:t>® - </a:t>
            </a:r>
            <a:r>
              <a:rPr lang="en-US" dirty="0" err="1">
                <a:latin typeface="Calibri" pitchFamily="34" charset="0"/>
              </a:rPr>
              <a:t>letteratura</a:t>
            </a:r>
            <a:r>
              <a:rPr lang="en-US" dirty="0">
                <a:latin typeface="Calibri" pitchFamily="34" charset="0"/>
              </a:rPr>
              <a:t> e </a:t>
            </a:r>
            <a:r>
              <a:rPr lang="en-US" dirty="0" err="1">
                <a:latin typeface="Calibri" pitchFamily="34" charset="0"/>
              </a:rPr>
              <a:t>applicabilità</a:t>
            </a:r>
            <a:endParaRPr lang="it-IT" dirty="0"/>
          </a:p>
        </p:txBody>
      </p:sp>
      <p:sp>
        <p:nvSpPr>
          <p:cNvPr id="13" name="Sottotitolo 12"/>
          <p:cNvSpPr>
            <a:spLocks noGrp="1"/>
          </p:cNvSpPr>
          <p:nvPr>
            <p:ph type="subTitle" idx="1"/>
          </p:nvPr>
        </p:nvSpPr>
        <p:spPr/>
        <p:txBody>
          <a:bodyPr/>
          <a:lstStyle/>
          <a:p>
            <a:r>
              <a:rPr lang="it-IT" dirty="0"/>
              <a:t>Validazione e applicabilità</a:t>
            </a:r>
          </a:p>
        </p:txBody>
      </p:sp>
      <p:pic>
        <p:nvPicPr>
          <p:cNvPr id="9" name="Picture 1"/>
          <p:cNvPicPr>
            <a:picLocks noChangeAspect="1" noChangeArrowheads="1"/>
          </p:cNvPicPr>
          <p:nvPr/>
        </p:nvPicPr>
        <p:blipFill>
          <a:blip r:embed="rId2" cstate="print"/>
          <a:srcRect l="11101" t="29732" r="8475" b="13518"/>
          <a:stretch>
            <a:fillRect/>
          </a:stretch>
        </p:blipFill>
        <p:spPr bwMode="auto">
          <a:xfrm>
            <a:off x="2783632" y="1939374"/>
            <a:ext cx="5472608" cy="14593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 name="Picture 2"/>
          <p:cNvPicPr>
            <a:picLocks noChangeAspect="1" noChangeArrowheads="1"/>
          </p:cNvPicPr>
          <p:nvPr/>
        </p:nvPicPr>
        <p:blipFill>
          <a:blip r:embed="rId3" cstate="print"/>
          <a:srcRect l="9753" t="22197" r="5402" b="4985"/>
          <a:stretch>
            <a:fillRect/>
          </a:stretch>
        </p:blipFill>
        <p:spPr bwMode="auto">
          <a:xfrm>
            <a:off x="5231904" y="3332635"/>
            <a:ext cx="4464496" cy="314804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1" name="Rectangle 3"/>
          <p:cNvSpPr txBox="1">
            <a:spLocks noChangeArrowheads="1"/>
          </p:cNvSpPr>
          <p:nvPr/>
        </p:nvSpPr>
        <p:spPr>
          <a:xfrm>
            <a:off x="2567608" y="1368110"/>
            <a:ext cx="8001000" cy="477256"/>
          </a:xfrm>
          <a:prstGeom prst="rect">
            <a:avLst/>
          </a:prstGeom>
        </p:spPr>
        <p:txBody>
          <a:bodyPr/>
          <a:lstStyle/>
          <a:p>
            <a:pPr marL="0" lvl="1" fontAlgn="base">
              <a:spcBef>
                <a:spcPts val="1200"/>
              </a:spcBef>
              <a:spcAft>
                <a:spcPts val="600"/>
              </a:spcAft>
              <a:defRPr/>
            </a:pPr>
            <a:r>
              <a:rPr lang="en-GB" sz="2000" b="1" kern="0" dirty="0" err="1">
                <a:solidFill>
                  <a:prstClr val="black"/>
                </a:solidFill>
                <a:ea typeface="MS PGothic" pitchFamily="34" charset="-128"/>
              </a:rPr>
              <a:t>Paziente</a:t>
            </a:r>
            <a:r>
              <a:rPr lang="en-GB" sz="2000" b="1" kern="0" dirty="0">
                <a:solidFill>
                  <a:prstClr val="black"/>
                </a:solidFill>
                <a:ea typeface="MS PGothic" pitchFamily="34" charset="-128"/>
              </a:rPr>
              <a:t> </a:t>
            </a:r>
            <a:r>
              <a:rPr lang="en-GB" sz="2000" b="1" kern="0" dirty="0" err="1">
                <a:solidFill>
                  <a:prstClr val="black"/>
                </a:solidFill>
                <a:ea typeface="MS PGothic" pitchFamily="34" charset="-128"/>
              </a:rPr>
              <a:t>settico</a:t>
            </a:r>
            <a:endParaRPr lang="en-GB" sz="2000" b="1" kern="0" baseline="30000" dirty="0">
              <a:solidFill>
                <a:prstClr val="black"/>
              </a:solidFill>
              <a:ea typeface="MS PGothic" pitchFamily="34" charset="-128"/>
            </a:endParaRPr>
          </a:p>
        </p:txBody>
      </p:sp>
    </p:spTree>
    <p:extLst>
      <p:ext uri="{BB962C8B-B14F-4D97-AF65-F5344CB8AC3E}">
        <p14:creationId xmlns:p14="http://schemas.microsoft.com/office/powerpoint/2010/main" val="1266742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itolo 23"/>
          <p:cNvSpPr>
            <a:spLocks noGrp="1"/>
          </p:cNvSpPr>
          <p:nvPr>
            <p:ph type="ctrTitle"/>
          </p:nvPr>
        </p:nvSpPr>
        <p:spPr/>
        <p:txBody>
          <a:bodyPr/>
          <a:lstStyle/>
          <a:p>
            <a:r>
              <a:rPr lang="en-US" dirty="0" err="1">
                <a:latin typeface="Calibri" pitchFamily="34" charset="0"/>
              </a:rPr>
              <a:t>MostCare</a:t>
            </a:r>
            <a:r>
              <a:rPr lang="en-US" dirty="0">
                <a:latin typeface="Calibri" pitchFamily="34" charset="0"/>
              </a:rPr>
              <a:t>® - </a:t>
            </a:r>
            <a:r>
              <a:rPr lang="en-US" dirty="0" err="1">
                <a:latin typeface="Calibri" pitchFamily="34" charset="0"/>
              </a:rPr>
              <a:t>letteratura</a:t>
            </a:r>
            <a:r>
              <a:rPr lang="en-US" dirty="0">
                <a:latin typeface="Calibri" pitchFamily="34" charset="0"/>
              </a:rPr>
              <a:t> e </a:t>
            </a:r>
            <a:r>
              <a:rPr lang="en-US" dirty="0" err="1">
                <a:latin typeface="Calibri" pitchFamily="34" charset="0"/>
              </a:rPr>
              <a:t>applicabilità</a:t>
            </a:r>
            <a:endParaRPr lang="it-IT" dirty="0"/>
          </a:p>
        </p:txBody>
      </p:sp>
      <p:sp>
        <p:nvSpPr>
          <p:cNvPr id="13" name="Sottotitolo 12"/>
          <p:cNvSpPr>
            <a:spLocks noGrp="1"/>
          </p:cNvSpPr>
          <p:nvPr>
            <p:ph type="subTitle" idx="1"/>
          </p:nvPr>
        </p:nvSpPr>
        <p:spPr/>
        <p:txBody>
          <a:bodyPr/>
          <a:lstStyle/>
          <a:p>
            <a:r>
              <a:rPr lang="it-IT" dirty="0"/>
              <a:t>Validazione e applicabilità</a:t>
            </a:r>
          </a:p>
        </p:txBody>
      </p:sp>
      <p:sp>
        <p:nvSpPr>
          <p:cNvPr id="22" name="Rettangolo 21"/>
          <p:cNvSpPr/>
          <p:nvPr/>
        </p:nvSpPr>
        <p:spPr>
          <a:xfrm>
            <a:off x="2567609" y="2867116"/>
            <a:ext cx="2712409" cy="507831"/>
          </a:xfrm>
          <a:prstGeom prst="rect">
            <a:avLst/>
          </a:prstGeom>
        </p:spPr>
        <p:txBody>
          <a:bodyPr wrap="none">
            <a:spAutoFit/>
          </a:bodyPr>
          <a:lstStyle/>
          <a:p>
            <a:pPr marL="184150" indent="-184150" defTabSz="457200" fontAlgn="base">
              <a:lnSpc>
                <a:spcPct val="150000"/>
              </a:lnSpc>
              <a:spcBef>
                <a:spcPct val="0"/>
              </a:spcBef>
              <a:spcAft>
                <a:spcPct val="0"/>
              </a:spcAft>
            </a:pPr>
            <a:r>
              <a:rPr lang="it-IT" b="1" dirty="0">
                <a:solidFill>
                  <a:prstClr val="black"/>
                </a:solidFill>
                <a:latin typeface="Gill Sans MT" pitchFamily="34" charset="0"/>
                <a:ea typeface="MS PGothic" pitchFamily="34" charset="-128"/>
              </a:rPr>
              <a:t>Chirurgia VASCOLARE</a:t>
            </a:r>
          </a:p>
        </p:txBody>
      </p:sp>
      <p:pic>
        <p:nvPicPr>
          <p:cNvPr id="23" name="Picture 2"/>
          <p:cNvPicPr>
            <a:picLocks noChangeAspect="1" noChangeArrowheads="1"/>
          </p:cNvPicPr>
          <p:nvPr/>
        </p:nvPicPr>
        <p:blipFill>
          <a:blip r:embed="rId2" cstate="print"/>
          <a:srcRect/>
          <a:stretch>
            <a:fillRect/>
          </a:stretch>
        </p:blipFill>
        <p:spPr bwMode="auto">
          <a:xfrm>
            <a:off x="3556001" y="1435064"/>
            <a:ext cx="6972901" cy="1115664"/>
          </a:xfrm>
          <a:prstGeom prst="rect">
            <a:avLst/>
          </a:prstGeom>
          <a:ln>
            <a:noFill/>
          </a:ln>
          <a:effectLst>
            <a:outerShdw blurRad="292100" dist="139700" dir="2700000" algn="tl" rotWithShape="0">
              <a:srgbClr val="333333">
                <a:alpha val="65000"/>
              </a:srgbClr>
            </a:outerShdw>
          </a:effectLst>
        </p:spPr>
      </p:pic>
      <p:pic>
        <p:nvPicPr>
          <p:cNvPr id="25" name="Picture 4"/>
          <p:cNvPicPr>
            <a:picLocks noChangeAspect="1" noChangeArrowheads="1"/>
          </p:cNvPicPr>
          <p:nvPr/>
        </p:nvPicPr>
        <p:blipFill>
          <a:blip r:embed="rId3" cstate="print"/>
          <a:srcRect/>
          <a:stretch>
            <a:fillRect/>
          </a:stretch>
        </p:blipFill>
        <p:spPr bwMode="auto">
          <a:xfrm>
            <a:off x="5809993" y="2689315"/>
            <a:ext cx="4623179" cy="3616647"/>
          </a:xfrm>
          <a:prstGeom prst="rect">
            <a:avLst/>
          </a:prstGeom>
          <a:ln>
            <a:noFill/>
          </a:ln>
          <a:effectLst>
            <a:outerShdw blurRad="292100" dist="139700" dir="2700000" algn="tl" rotWithShape="0">
              <a:srgbClr val="333333">
                <a:alpha val="65000"/>
              </a:srgbClr>
            </a:outerShdw>
          </a:effectLst>
        </p:spPr>
      </p:pic>
      <p:sp>
        <p:nvSpPr>
          <p:cNvPr id="26" name="Rettangolo 25"/>
          <p:cNvSpPr/>
          <p:nvPr/>
        </p:nvSpPr>
        <p:spPr>
          <a:xfrm>
            <a:off x="5861171" y="6388283"/>
            <a:ext cx="4572000" cy="261610"/>
          </a:xfrm>
          <a:prstGeom prst="rect">
            <a:avLst/>
          </a:prstGeom>
        </p:spPr>
        <p:txBody>
          <a:bodyPr>
            <a:spAutoFit/>
          </a:bodyPr>
          <a:lstStyle/>
          <a:p>
            <a:pPr algn="r" defTabSz="457200" fontAlgn="base">
              <a:spcBef>
                <a:spcPct val="0"/>
              </a:spcBef>
              <a:spcAft>
                <a:spcPct val="0"/>
              </a:spcAft>
            </a:pPr>
            <a:r>
              <a:rPr lang="it-IT" sz="1100" dirty="0">
                <a:solidFill>
                  <a:prstClr val="black"/>
                </a:solidFill>
                <a:ea typeface="MS PGothic" pitchFamily="34" charset="-128"/>
              </a:rPr>
              <a:t>J </a:t>
            </a:r>
            <a:r>
              <a:rPr lang="it-IT" sz="1100" dirty="0" err="1">
                <a:solidFill>
                  <a:prstClr val="black"/>
                </a:solidFill>
                <a:ea typeface="MS PGothic" pitchFamily="34" charset="-128"/>
              </a:rPr>
              <a:t>Cardiothorac</a:t>
            </a:r>
            <a:r>
              <a:rPr lang="it-IT" sz="1100" dirty="0">
                <a:solidFill>
                  <a:prstClr val="black"/>
                </a:solidFill>
                <a:ea typeface="MS PGothic" pitchFamily="34" charset="-128"/>
              </a:rPr>
              <a:t> </a:t>
            </a:r>
            <a:r>
              <a:rPr lang="it-IT" sz="1100" dirty="0" err="1">
                <a:solidFill>
                  <a:prstClr val="black"/>
                </a:solidFill>
                <a:ea typeface="MS PGothic" pitchFamily="34" charset="-128"/>
              </a:rPr>
              <a:t>Vasc</a:t>
            </a:r>
            <a:r>
              <a:rPr lang="it-IT" sz="1100" dirty="0">
                <a:solidFill>
                  <a:prstClr val="black"/>
                </a:solidFill>
                <a:ea typeface="MS PGothic" pitchFamily="34" charset="-128"/>
              </a:rPr>
              <a:t> </a:t>
            </a:r>
            <a:r>
              <a:rPr lang="it-IT" sz="1100" dirty="0" err="1">
                <a:solidFill>
                  <a:prstClr val="black"/>
                </a:solidFill>
                <a:ea typeface="MS PGothic" pitchFamily="34" charset="-128"/>
              </a:rPr>
              <a:t>Anesth</a:t>
            </a:r>
            <a:r>
              <a:rPr lang="it-IT" sz="1100" dirty="0">
                <a:solidFill>
                  <a:prstClr val="black"/>
                </a:solidFill>
                <a:ea typeface="MS PGothic" pitchFamily="34" charset="-128"/>
              </a:rPr>
              <a:t> 2013 </a:t>
            </a:r>
            <a:r>
              <a:rPr lang="it-IT" sz="1100" dirty="0" err="1">
                <a:solidFill>
                  <a:prstClr val="black"/>
                </a:solidFill>
                <a:ea typeface="MS PGothic" pitchFamily="34" charset="-128"/>
              </a:rPr>
              <a:t>Dec</a:t>
            </a:r>
            <a:r>
              <a:rPr lang="it-IT" sz="1100" dirty="0">
                <a:solidFill>
                  <a:prstClr val="black"/>
                </a:solidFill>
                <a:ea typeface="MS PGothic" pitchFamily="34" charset="-128"/>
              </a:rPr>
              <a:t>;27(6): 1114-21</a:t>
            </a:r>
          </a:p>
        </p:txBody>
      </p:sp>
    </p:spTree>
    <p:extLst>
      <p:ext uri="{BB962C8B-B14F-4D97-AF65-F5344CB8AC3E}">
        <p14:creationId xmlns:p14="http://schemas.microsoft.com/office/powerpoint/2010/main" val="907795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itolo 23"/>
          <p:cNvSpPr>
            <a:spLocks noGrp="1"/>
          </p:cNvSpPr>
          <p:nvPr>
            <p:ph type="ctrTitle"/>
          </p:nvPr>
        </p:nvSpPr>
        <p:spPr/>
        <p:txBody>
          <a:bodyPr/>
          <a:lstStyle/>
          <a:p>
            <a:r>
              <a:rPr lang="en-US" dirty="0" err="1">
                <a:latin typeface="Calibri" pitchFamily="34" charset="0"/>
              </a:rPr>
              <a:t>MostCare</a:t>
            </a:r>
            <a:r>
              <a:rPr lang="en-US" dirty="0">
                <a:latin typeface="Calibri" pitchFamily="34" charset="0"/>
              </a:rPr>
              <a:t>® - </a:t>
            </a:r>
            <a:r>
              <a:rPr lang="en-US" dirty="0" err="1">
                <a:latin typeface="Calibri" pitchFamily="34" charset="0"/>
              </a:rPr>
              <a:t>letteratura</a:t>
            </a:r>
            <a:r>
              <a:rPr lang="en-US" dirty="0">
                <a:latin typeface="Calibri" pitchFamily="34" charset="0"/>
              </a:rPr>
              <a:t> e </a:t>
            </a:r>
            <a:r>
              <a:rPr lang="en-US" dirty="0" err="1">
                <a:latin typeface="Calibri" pitchFamily="34" charset="0"/>
              </a:rPr>
              <a:t>applicabilità</a:t>
            </a:r>
            <a:endParaRPr lang="it-IT" dirty="0"/>
          </a:p>
        </p:txBody>
      </p:sp>
      <p:sp>
        <p:nvSpPr>
          <p:cNvPr id="13" name="Sottotitolo 12"/>
          <p:cNvSpPr>
            <a:spLocks noGrp="1"/>
          </p:cNvSpPr>
          <p:nvPr>
            <p:ph type="subTitle" idx="1"/>
          </p:nvPr>
        </p:nvSpPr>
        <p:spPr/>
        <p:txBody>
          <a:bodyPr/>
          <a:lstStyle/>
          <a:p>
            <a:r>
              <a:rPr lang="it-IT" dirty="0"/>
              <a:t>Validazione e applicabilità</a:t>
            </a:r>
          </a:p>
        </p:txBody>
      </p:sp>
      <p:sp>
        <p:nvSpPr>
          <p:cNvPr id="4" name="Text Box 7"/>
          <p:cNvSpPr txBox="1">
            <a:spLocks noChangeArrowheads="1"/>
          </p:cNvSpPr>
          <p:nvPr/>
        </p:nvSpPr>
        <p:spPr bwMode="auto">
          <a:xfrm>
            <a:off x="2567608" y="2298701"/>
            <a:ext cx="7884368" cy="2677656"/>
          </a:xfrm>
          <a:prstGeom prst="rect">
            <a:avLst/>
          </a:prstGeom>
          <a:solidFill>
            <a:schemeClr val="bg1"/>
          </a:solidFill>
          <a:ln w="9525">
            <a:noFill/>
            <a:miter lim="800000"/>
            <a:headEnd/>
            <a:tailEnd/>
          </a:ln>
          <a:effectLst>
            <a:outerShdw blurRad="50800" dist="38100" dir="5400000" algn="t" rotWithShape="0">
              <a:prstClr val="black">
                <a:alpha val="40000"/>
              </a:prstClr>
            </a:outerShdw>
          </a:effectLst>
        </p:spPr>
        <p:txBody>
          <a:bodyPr wrap="square">
            <a:spAutoFit/>
          </a:bodyPr>
          <a:lstStyle/>
          <a:p>
            <a:pPr defTabSz="457200" fontAlgn="base">
              <a:spcBef>
                <a:spcPct val="0"/>
              </a:spcBef>
              <a:spcAft>
                <a:spcPct val="0"/>
              </a:spcAft>
            </a:pPr>
            <a:endParaRPr lang="en-US" sz="1400" b="1" dirty="0">
              <a:solidFill>
                <a:prstClr val="black"/>
              </a:solidFill>
              <a:latin typeface="Gill Sans MT" pitchFamily="34" charset="0"/>
              <a:ea typeface="MS PGothic" pitchFamily="34" charset="-128"/>
            </a:endParaRPr>
          </a:p>
          <a:p>
            <a:pPr defTabSz="457200" fontAlgn="base">
              <a:spcBef>
                <a:spcPct val="0"/>
              </a:spcBef>
              <a:spcAft>
                <a:spcPct val="0"/>
              </a:spcAft>
            </a:pPr>
            <a:r>
              <a:rPr lang="en-US" sz="1400" b="1" dirty="0">
                <a:solidFill>
                  <a:prstClr val="black"/>
                </a:solidFill>
                <a:latin typeface="Gill Sans MT" pitchFamily="34" charset="0"/>
                <a:ea typeface="MS PGothic" pitchFamily="34" charset="-128"/>
              </a:rPr>
              <a:t>“Comparison between MostCare and Echo-Doppler for cardiac output measurement: an observational study”</a:t>
            </a:r>
          </a:p>
          <a:p>
            <a:pPr defTabSz="457200" fontAlgn="base">
              <a:spcBef>
                <a:spcPct val="0"/>
              </a:spcBef>
              <a:spcAft>
                <a:spcPct val="0"/>
              </a:spcAft>
            </a:pPr>
            <a:endParaRPr lang="it-IT" sz="1400" b="1" dirty="0">
              <a:solidFill>
                <a:prstClr val="black"/>
              </a:solidFill>
              <a:latin typeface="Gill Sans MT" pitchFamily="34" charset="0"/>
              <a:ea typeface="MS PGothic" pitchFamily="34" charset="-128"/>
            </a:endParaRPr>
          </a:p>
          <a:p>
            <a:pPr defTabSz="457200" fontAlgn="base">
              <a:spcBef>
                <a:spcPct val="0"/>
              </a:spcBef>
              <a:spcAft>
                <a:spcPct val="0"/>
              </a:spcAft>
            </a:pPr>
            <a:r>
              <a:rPr lang="it-IT" sz="1400" b="1" dirty="0">
                <a:solidFill>
                  <a:prstClr val="black"/>
                </a:solidFill>
                <a:latin typeface="Gill Sans MT" pitchFamily="34" charset="0"/>
                <a:ea typeface="MS PGothic" pitchFamily="34" charset="-128"/>
              </a:rPr>
              <a:t>15 centri</a:t>
            </a:r>
            <a:r>
              <a:rPr lang="it-IT" sz="1400" dirty="0">
                <a:solidFill>
                  <a:prstClr val="black"/>
                </a:solidFill>
                <a:latin typeface="Gill Sans MT" pitchFamily="34" charset="0"/>
                <a:ea typeface="MS PGothic" pitchFamily="34" charset="-128"/>
              </a:rPr>
              <a:t> coinvolti di cui 3 esteri (UK, Spagna, Francia)  e 12 italiani (fra cui Padova, Milano, Ancona, Firenze, Siena, Pisa, Roma, Foggia)</a:t>
            </a:r>
          </a:p>
          <a:p>
            <a:pPr defTabSz="457200" fontAlgn="base">
              <a:spcBef>
                <a:spcPct val="0"/>
              </a:spcBef>
              <a:spcAft>
                <a:spcPct val="0"/>
              </a:spcAft>
            </a:pPr>
            <a:endParaRPr lang="it-IT" sz="1400" dirty="0">
              <a:solidFill>
                <a:prstClr val="black"/>
              </a:solidFill>
              <a:latin typeface="Gill Sans MT" pitchFamily="34" charset="0"/>
              <a:ea typeface="MS PGothic" pitchFamily="34" charset="-128"/>
            </a:endParaRPr>
          </a:p>
          <a:p>
            <a:pPr defTabSz="457200" fontAlgn="base">
              <a:spcBef>
                <a:spcPct val="0"/>
              </a:spcBef>
              <a:spcAft>
                <a:spcPct val="0"/>
              </a:spcAft>
            </a:pPr>
            <a:r>
              <a:rPr lang="it-IT" sz="1400" dirty="0">
                <a:solidFill>
                  <a:prstClr val="black"/>
                </a:solidFill>
                <a:latin typeface="Gill Sans MT" pitchFamily="34" charset="0"/>
                <a:ea typeface="MS PGothic" pitchFamily="34" charset="-128"/>
              </a:rPr>
              <a:t>4</a:t>
            </a:r>
            <a:r>
              <a:rPr lang="it-IT" sz="1400" b="1" dirty="0">
                <a:solidFill>
                  <a:prstClr val="black"/>
                </a:solidFill>
                <a:latin typeface="Gill Sans MT" pitchFamily="34" charset="0"/>
                <a:ea typeface="MS PGothic" pitchFamily="34" charset="-128"/>
              </a:rPr>
              <a:t>00 pazienti </a:t>
            </a:r>
            <a:r>
              <a:rPr lang="it-IT" sz="1400" dirty="0">
                <a:solidFill>
                  <a:prstClr val="black"/>
                </a:solidFill>
                <a:latin typeface="Gill Sans MT" pitchFamily="34" charset="0"/>
                <a:ea typeface="MS PGothic" pitchFamily="34" charset="-128"/>
              </a:rPr>
              <a:t> arruolati</a:t>
            </a:r>
          </a:p>
          <a:p>
            <a:pPr defTabSz="457200" fontAlgn="base">
              <a:spcBef>
                <a:spcPct val="0"/>
              </a:spcBef>
              <a:spcAft>
                <a:spcPct val="0"/>
              </a:spcAft>
            </a:pPr>
            <a:endParaRPr lang="it-IT" sz="1400" dirty="0">
              <a:solidFill>
                <a:prstClr val="black"/>
              </a:solidFill>
              <a:latin typeface="Gill Sans MT" pitchFamily="34" charset="0"/>
              <a:ea typeface="MS PGothic" pitchFamily="34" charset="-128"/>
            </a:endParaRPr>
          </a:p>
          <a:p>
            <a:pPr defTabSz="457200" fontAlgn="base">
              <a:spcBef>
                <a:spcPct val="0"/>
              </a:spcBef>
              <a:spcAft>
                <a:spcPct val="0"/>
              </a:spcAft>
            </a:pPr>
            <a:r>
              <a:rPr lang="it-IT" sz="1400" dirty="0" err="1">
                <a:solidFill>
                  <a:prstClr val="black"/>
                </a:solidFill>
                <a:latin typeface="Gill Sans MT" pitchFamily="34" charset="0"/>
                <a:ea typeface="MS PGothic" pitchFamily="34" charset="-128"/>
              </a:rPr>
              <a:t>Submitted</a:t>
            </a:r>
            <a:r>
              <a:rPr lang="it-IT" sz="1400" dirty="0">
                <a:solidFill>
                  <a:prstClr val="black"/>
                </a:solidFill>
                <a:latin typeface="Gill Sans MT" pitchFamily="34" charset="0"/>
                <a:ea typeface="MS PGothic" pitchFamily="34" charset="-128"/>
              </a:rPr>
              <a:t> in march 2015</a:t>
            </a:r>
          </a:p>
          <a:p>
            <a:pPr defTabSz="457200" fontAlgn="base">
              <a:spcBef>
                <a:spcPct val="0"/>
              </a:spcBef>
              <a:spcAft>
                <a:spcPct val="0"/>
              </a:spcAft>
            </a:pPr>
            <a:endParaRPr lang="it-IT" sz="1400" dirty="0">
              <a:solidFill>
                <a:prstClr val="black"/>
              </a:solidFill>
              <a:latin typeface="Gill Sans MT" pitchFamily="34" charset="0"/>
              <a:ea typeface="MS PGothic" pitchFamily="34" charset="-128"/>
            </a:endParaRPr>
          </a:p>
          <a:p>
            <a:pPr defTabSz="457200" fontAlgn="base">
              <a:spcBef>
                <a:spcPct val="0"/>
              </a:spcBef>
              <a:spcAft>
                <a:spcPct val="0"/>
              </a:spcAft>
            </a:pPr>
            <a:endParaRPr lang="it-IT" sz="1400" dirty="0">
              <a:solidFill>
                <a:prstClr val="black"/>
              </a:solidFill>
              <a:latin typeface="Gill Sans MT" pitchFamily="34" charset="0"/>
              <a:ea typeface="MS PGothic" pitchFamily="34" charset="-128"/>
            </a:endParaRPr>
          </a:p>
        </p:txBody>
      </p:sp>
      <p:sp>
        <p:nvSpPr>
          <p:cNvPr id="5" name="Text Box 7"/>
          <p:cNvSpPr txBox="1">
            <a:spLocks noChangeArrowheads="1"/>
          </p:cNvSpPr>
          <p:nvPr/>
        </p:nvSpPr>
        <p:spPr bwMode="auto">
          <a:xfrm>
            <a:off x="2795837" y="1733102"/>
            <a:ext cx="7136333" cy="387798"/>
          </a:xfrm>
          <a:prstGeom prst="rect">
            <a:avLst/>
          </a:prstGeom>
          <a:noFill/>
          <a:ln w="9525">
            <a:noFill/>
            <a:miter lim="800000"/>
            <a:headEnd/>
            <a:tailEnd/>
          </a:ln>
          <a:effectLst/>
        </p:spPr>
        <p:txBody>
          <a:bodyPr wrap="square">
            <a:spAutoFit/>
          </a:bodyPr>
          <a:lstStyle/>
          <a:p>
            <a:pPr algn="ctr" defTabSz="457200" fontAlgn="base">
              <a:lnSpc>
                <a:spcPct val="80000"/>
              </a:lnSpc>
              <a:spcBef>
                <a:spcPct val="20000"/>
              </a:spcBef>
              <a:spcAft>
                <a:spcPct val="0"/>
              </a:spcAft>
              <a:defRPr/>
            </a:pPr>
            <a:r>
              <a:rPr lang="it-IT" sz="2400" b="1" dirty="0">
                <a:solidFill>
                  <a:srgbClr val="E1AD00"/>
                </a:solidFill>
                <a:latin typeface="Gill Sans MT" pitchFamily="34" charset="0"/>
                <a:ea typeface="MS PGothic" pitchFamily="34" charset="-128"/>
              </a:rPr>
              <a:t>STUDIO MULTICENTRICO</a:t>
            </a:r>
          </a:p>
        </p:txBody>
      </p:sp>
      <p:grpSp>
        <p:nvGrpSpPr>
          <p:cNvPr id="2" name="Gruppo 5"/>
          <p:cNvGrpSpPr/>
          <p:nvPr/>
        </p:nvGrpSpPr>
        <p:grpSpPr>
          <a:xfrm>
            <a:off x="8079787" y="3905379"/>
            <a:ext cx="2538546" cy="1146325"/>
            <a:chOff x="5269679" y="3943478"/>
            <a:chExt cx="3352168" cy="1146325"/>
          </a:xfrm>
        </p:grpSpPr>
        <p:pic>
          <p:nvPicPr>
            <p:cNvPr id="7" name="Picture 7"/>
            <p:cNvPicPr>
              <a:picLocks noChangeAspect="1" noChangeArrowheads="1"/>
            </p:cNvPicPr>
            <p:nvPr/>
          </p:nvPicPr>
          <p:blipFill>
            <a:blip r:embed="rId2" cstate="print"/>
            <a:srcRect/>
            <a:stretch>
              <a:fillRect/>
            </a:stretch>
          </p:blipFill>
          <p:spPr bwMode="auto">
            <a:xfrm>
              <a:off x="5269679" y="3943478"/>
              <a:ext cx="1288985" cy="1146325"/>
            </a:xfrm>
            <a:prstGeom prst="rect">
              <a:avLst/>
            </a:prstGeom>
            <a:noFill/>
            <a:ln w="9525">
              <a:noFill/>
              <a:miter lim="800000"/>
              <a:headEnd/>
              <a:tailEnd/>
            </a:ln>
            <a:effectLst>
              <a:glow rad="139700">
                <a:schemeClr val="accent6">
                  <a:satMod val="175000"/>
                  <a:alpha val="40000"/>
                </a:schemeClr>
              </a:glow>
            </a:effectLst>
          </p:spPr>
        </p:pic>
        <p:sp>
          <p:nvSpPr>
            <p:cNvPr id="8" name="70 Rectángulo"/>
            <p:cNvSpPr/>
            <p:nvPr/>
          </p:nvSpPr>
          <p:spPr>
            <a:xfrm>
              <a:off x="6558664" y="4257814"/>
              <a:ext cx="2063183" cy="400110"/>
            </a:xfrm>
            <a:prstGeom prst="rect">
              <a:avLst/>
            </a:prstGeom>
          </p:spPr>
          <p:txBody>
            <a:bodyPr wrap="square">
              <a:spAutoFit/>
            </a:bodyPr>
            <a:lstStyle/>
            <a:p>
              <a:pPr defTabSz="457200" fontAlgn="base">
                <a:spcBef>
                  <a:spcPct val="0"/>
                </a:spcBef>
                <a:spcAft>
                  <a:spcPct val="0"/>
                </a:spcAft>
              </a:pPr>
              <a:r>
                <a:rPr lang="es-ES" sz="2000" dirty="0">
                  <a:solidFill>
                    <a:prstClr val="black"/>
                  </a:solidFill>
                  <a:latin typeface="Gill Sans"/>
                  <a:ea typeface="MS PGothic" pitchFamily="34" charset="-128"/>
                </a:rPr>
                <a:t>Ecografia</a:t>
              </a:r>
              <a:endParaRPr lang="es-ES" sz="2000" dirty="0">
                <a:solidFill>
                  <a:prstClr val="black"/>
                </a:solidFill>
                <a:ea typeface="MS PGothic" pitchFamily="34" charset="-128"/>
              </a:endParaRPr>
            </a:p>
          </p:txBody>
        </p:sp>
      </p:grpSp>
    </p:spTree>
    <p:extLst>
      <p:ext uri="{BB962C8B-B14F-4D97-AF65-F5344CB8AC3E}">
        <p14:creationId xmlns:p14="http://schemas.microsoft.com/office/powerpoint/2010/main" val="63647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1775520" y="1196753"/>
            <a:ext cx="5387868" cy="2328478"/>
          </a:xfrm>
          <a:prstGeom prst="rect">
            <a:avLst/>
          </a:prstGeom>
          <a:ln>
            <a:noFill/>
          </a:ln>
          <a:effectLst>
            <a:outerShdw blurRad="292100" dist="139700" dir="2700000" algn="tl" rotWithShape="0">
              <a:srgbClr val="333333">
                <a:alpha val="65000"/>
              </a:srgbClr>
            </a:outerShdw>
          </a:effectLst>
        </p:spPr>
      </p:pic>
      <p:sp>
        <p:nvSpPr>
          <p:cNvPr id="2" name="Titre 1"/>
          <p:cNvSpPr>
            <a:spLocks noGrp="1"/>
          </p:cNvSpPr>
          <p:nvPr>
            <p:ph type="title"/>
          </p:nvPr>
        </p:nvSpPr>
        <p:spPr/>
        <p:txBody>
          <a:bodyPr anchor="ctr"/>
          <a:lstStyle/>
          <a:p>
            <a:r>
              <a:rPr lang="fr-FR" dirty="0" err="1"/>
              <a:t>Nuova</a:t>
            </a:r>
            <a:r>
              <a:rPr lang="fr-FR" dirty="0"/>
              <a:t> </a:t>
            </a:r>
            <a:r>
              <a:rPr lang="fr-FR" dirty="0" err="1"/>
              <a:t>Letteratura</a:t>
            </a:r>
            <a:endParaRPr lang="fr-FR" dirty="0"/>
          </a:p>
        </p:txBody>
      </p:sp>
      <p:pic>
        <p:nvPicPr>
          <p:cNvPr id="4" name="Segnaposto contenuto 3"/>
          <p:cNvPicPr>
            <a:picLocks noGrp="1" noChangeAspect="1"/>
          </p:cNvPicPr>
          <p:nvPr>
            <p:ph idx="1"/>
          </p:nvPr>
        </p:nvPicPr>
        <p:blipFill>
          <a:blip r:embed="rId4"/>
          <a:stretch>
            <a:fillRect/>
          </a:stretch>
        </p:blipFill>
        <p:spPr>
          <a:xfrm>
            <a:off x="2451893" y="3645024"/>
            <a:ext cx="7831137" cy="2055348"/>
          </a:xfrm>
          <a:prstGeom prst="rect">
            <a:avLst/>
          </a:prstGeom>
          <a:ln>
            <a:noFill/>
          </a:ln>
          <a:effectLst>
            <a:outerShdw blurRad="292100" dist="139700" dir="2700000" algn="tl" rotWithShape="0">
              <a:srgbClr val="333333">
                <a:alpha val="65000"/>
              </a:srgbClr>
            </a:outerShdw>
          </a:effectLst>
        </p:spPr>
      </p:pic>
      <p:sp>
        <p:nvSpPr>
          <p:cNvPr id="9" name="Rettangolo 8"/>
          <p:cNvSpPr/>
          <p:nvPr/>
        </p:nvSpPr>
        <p:spPr>
          <a:xfrm>
            <a:off x="3660460" y="2204865"/>
            <a:ext cx="3492000" cy="86409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2" name="Gruppo 11"/>
          <p:cNvGrpSpPr/>
          <p:nvPr/>
        </p:nvGrpSpPr>
        <p:grpSpPr>
          <a:xfrm>
            <a:off x="5121130" y="2151510"/>
            <a:ext cx="1192245" cy="580194"/>
            <a:chOff x="3597129" y="2151510"/>
            <a:chExt cx="1192245" cy="580194"/>
          </a:xfrm>
        </p:grpSpPr>
        <p:sp>
          <p:nvSpPr>
            <p:cNvPr id="6" name="Rettangolo 5"/>
            <p:cNvSpPr/>
            <p:nvPr/>
          </p:nvSpPr>
          <p:spPr>
            <a:xfrm>
              <a:off x="3974187" y="2393150"/>
              <a:ext cx="815187" cy="338554"/>
            </a:xfrm>
            <a:prstGeom prst="rect">
              <a:avLst/>
            </a:prstGeom>
            <a:ln>
              <a:solidFill>
                <a:srgbClr val="FF0000"/>
              </a:solidFill>
            </a:ln>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it-IT" sz="1600" b="1" dirty="0">
                  <a:ln/>
                  <a:solidFill>
                    <a:srgbClr val="FF0000"/>
                  </a:solidFill>
                </a:rPr>
                <a:t>I.F. 6.3</a:t>
              </a:r>
              <a:endParaRPr lang="en-GB" sz="1600" b="1" dirty="0">
                <a:ln/>
                <a:solidFill>
                  <a:srgbClr val="FF0000"/>
                </a:solidFill>
              </a:endParaRPr>
            </a:p>
          </p:txBody>
        </p:sp>
        <p:cxnSp>
          <p:nvCxnSpPr>
            <p:cNvPr id="11" name="Connettore 2 10"/>
            <p:cNvCxnSpPr/>
            <p:nvPr/>
          </p:nvCxnSpPr>
          <p:spPr>
            <a:xfrm>
              <a:off x="3597129" y="2151510"/>
              <a:ext cx="390580" cy="275920"/>
            </a:xfrm>
            <a:prstGeom prst="straightConnector1">
              <a:avLst/>
            </a:prstGeom>
            <a:ln>
              <a:solidFill>
                <a:srgbClr val="FF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14" name="Rettangolo 13"/>
          <p:cNvSpPr/>
          <p:nvPr/>
        </p:nvSpPr>
        <p:spPr>
          <a:xfrm>
            <a:off x="2044884" y="6093296"/>
            <a:ext cx="6933651" cy="369332"/>
          </a:xfrm>
          <a:prstGeom prst="rect">
            <a:avLst/>
          </a:prstGeom>
        </p:spPr>
        <p:txBody>
          <a:bodyPr wrap="square">
            <a:spAutoFit/>
          </a:bodyPr>
          <a:lstStyle/>
          <a:p>
            <a:r>
              <a:rPr lang="en-GB" dirty="0">
                <a:hlinkClick r:id="rId5"/>
              </a:rPr>
              <a:t>http://www.ncbi.nlm.nih.gov/pubmed/27097293</a:t>
            </a:r>
            <a:r>
              <a:rPr lang="en-GB" dirty="0"/>
              <a:t> </a:t>
            </a:r>
          </a:p>
        </p:txBody>
      </p:sp>
    </p:spTree>
    <p:extLst>
      <p:ext uri="{BB962C8B-B14F-4D97-AF65-F5344CB8AC3E}">
        <p14:creationId xmlns:p14="http://schemas.microsoft.com/office/powerpoint/2010/main" val="54937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err="1"/>
              <a:t>Multicenter</a:t>
            </a:r>
            <a:r>
              <a:rPr lang="fr-FR" dirty="0"/>
              <a:t> </a:t>
            </a:r>
            <a:r>
              <a:rPr lang="fr-FR" dirty="0" err="1"/>
              <a:t>paper</a:t>
            </a:r>
            <a:endParaRPr lang="fr-FR" dirty="0"/>
          </a:p>
        </p:txBody>
      </p:sp>
      <p:sp>
        <p:nvSpPr>
          <p:cNvPr id="3" name="Segnaposto contenuto 2"/>
          <p:cNvSpPr>
            <a:spLocks noGrp="1"/>
          </p:cNvSpPr>
          <p:nvPr>
            <p:ph idx="1"/>
          </p:nvPr>
        </p:nvSpPr>
        <p:spPr>
          <a:xfrm>
            <a:off x="1886522" y="1484785"/>
            <a:ext cx="7830367" cy="556387"/>
          </a:xfrm>
        </p:spPr>
        <p:txBody>
          <a:bodyPr>
            <a:normAutofit lnSpcReduction="10000"/>
          </a:bodyPr>
          <a:lstStyle/>
          <a:p>
            <a:pPr marL="514350" indent="-514350">
              <a:buFont typeface="+mj-lt"/>
              <a:buAutoNum type="arabicPeriod"/>
            </a:pPr>
            <a:r>
              <a:rPr lang="it-IT" dirty="0"/>
              <a:t>Obiettivo</a:t>
            </a:r>
          </a:p>
          <a:p>
            <a:pPr marL="457200" lvl="1" indent="0">
              <a:buNone/>
            </a:pPr>
            <a:endParaRPr lang="en-GB" dirty="0"/>
          </a:p>
        </p:txBody>
      </p:sp>
      <p:pic>
        <p:nvPicPr>
          <p:cNvPr id="4" name="Immagine 3"/>
          <p:cNvPicPr>
            <a:picLocks noChangeAspect="1"/>
          </p:cNvPicPr>
          <p:nvPr/>
        </p:nvPicPr>
        <p:blipFill>
          <a:blip r:embed="rId2"/>
          <a:stretch>
            <a:fillRect/>
          </a:stretch>
        </p:blipFill>
        <p:spPr>
          <a:xfrm>
            <a:off x="2495601" y="2237280"/>
            <a:ext cx="7553325" cy="1514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856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err="1"/>
              <a:t>Multicenter</a:t>
            </a:r>
            <a:r>
              <a:rPr lang="fr-FR" dirty="0"/>
              <a:t> </a:t>
            </a:r>
            <a:r>
              <a:rPr lang="fr-FR" dirty="0" err="1"/>
              <a:t>paper</a:t>
            </a:r>
            <a:endParaRPr lang="fr-FR" dirty="0"/>
          </a:p>
        </p:txBody>
      </p:sp>
      <p:sp>
        <p:nvSpPr>
          <p:cNvPr id="3" name="Segnaposto contenuto 2"/>
          <p:cNvSpPr>
            <a:spLocks noGrp="1"/>
          </p:cNvSpPr>
          <p:nvPr>
            <p:ph idx="1"/>
          </p:nvPr>
        </p:nvSpPr>
        <p:spPr>
          <a:xfrm>
            <a:off x="1886522" y="1484784"/>
            <a:ext cx="3705423" cy="1080120"/>
          </a:xfrm>
        </p:spPr>
        <p:txBody>
          <a:bodyPr>
            <a:normAutofit fontScale="85000" lnSpcReduction="20000"/>
          </a:bodyPr>
          <a:lstStyle/>
          <a:p>
            <a:pPr marL="514350" indent="-514350">
              <a:buFont typeface="+mj-lt"/>
              <a:buAutoNum type="arabicPeriod" startAt="2"/>
            </a:pPr>
            <a:r>
              <a:rPr lang="it-IT" dirty="0"/>
              <a:t>Metodi:</a:t>
            </a:r>
            <a:br>
              <a:rPr lang="it-IT" dirty="0"/>
            </a:br>
            <a:r>
              <a:rPr lang="it-IT" dirty="0"/>
              <a:t>spiegazione del metodo PRAM </a:t>
            </a:r>
            <a:endParaRPr lang="en-GB" dirty="0"/>
          </a:p>
        </p:txBody>
      </p:sp>
      <p:pic>
        <p:nvPicPr>
          <p:cNvPr id="5" name="Immagine 4"/>
          <p:cNvPicPr>
            <a:picLocks noChangeAspect="1"/>
          </p:cNvPicPr>
          <p:nvPr/>
        </p:nvPicPr>
        <p:blipFill>
          <a:blip r:embed="rId3"/>
          <a:stretch>
            <a:fillRect/>
          </a:stretch>
        </p:blipFill>
        <p:spPr>
          <a:xfrm>
            <a:off x="5818117" y="145677"/>
            <a:ext cx="4598057" cy="3125901"/>
          </a:xfrm>
          <a:prstGeom prst="rect">
            <a:avLst/>
          </a:prstGeom>
          <a:ln>
            <a:noFill/>
          </a:ln>
          <a:effectLst>
            <a:outerShdw blurRad="292100" dist="139700" dir="2700000" algn="tl" rotWithShape="0">
              <a:srgbClr val="333333">
                <a:alpha val="65000"/>
              </a:srgbClr>
            </a:outerShdw>
          </a:effectLst>
        </p:spPr>
      </p:pic>
      <p:pic>
        <p:nvPicPr>
          <p:cNvPr id="4" name="Immagine 3"/>
          <p:cNvPicPr>
            <a:picLocks noChangeAspect="1"/>
          </p:cNvPicPr>
          <p:nvPr/>
        </p:nvPicPr>
        <p:blipFill>
          <a:blip r:embed="rId4"/>
          <a:stretch>
            <a:fillRect/>
          </a:stretch>
        </p:blipFill>
        <p:spPr>
          <a:xfrm>
            <a:off x="2039259" y="3467686"/>
            <a:ext cx="8132836" cy="3176257"/>
          </a:xfrm>
          <a:prstGeom prst="rect">
            <a:avLst/>
          </a:prstGeom>
          <a:ln w="12700">
            <a:solidFill>
              <a:schemeClr val="accent1">
                <a:shade val="95000"/>
                <a:satMod val="105000"/>
              </a:schemeClr>
            </a:solidFill>
          </a:ln>
          <a:effectLst>
            <a:outerShdw blurRad="292100" dist="139700" dir="2700000" algn="tl" rotWithShape="0">
              <a:srgbClr val="333333">
                <a:alpha val="65000"/>
              </a:srgbClr>
            </a:outerShdw>
          </a:effectLst>
        </p:spPr>
      </p:pic>
      <p:sp>
        <p:nvSpPr>
          <p:cNvPr id="6" name="Ovale 5"/>
          <p:cNvSpPr/>
          <p:nvPr/>
        </p:nvSpPr>
        <p:spPr>
          <a:xfrm>
            <a:off x="4785611" y="4821382"/>
            <a:ext cx="2457547" cy="1005840"/>
          </a:xfrm>
          <a:prstGeom prst="ellipse">
            <a:avLst/>
          </a:prstGeom>
          <a:noFill/>
          <a:ln w="60325"/>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9509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contenut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25" y="1800478"/>
            <a:ext cx="5057522" cy="5057522"/>
          </a:xfrm>
          <a:prstGeom prst="rect">
            <a:avLst/>
          </a:prstGeom>
        </p:spPr>
      </p:pic>
      <p:sp>
        <p:nvSpPr>
          <p:cNvPr id="4" name="Segnaposto testo 3"/>
          <p:cNvSpPr>
            <a:spLocks noGrp="1"/>
          </p:cNvSpPr>
          <p:nvPr>
            <p:ph type="body" sz="quarter" idx="13"/>
          </p:nvPr>
        </p:nvSpPr>
        <p:spPr>
          <a:xfrm>
            <a:off x="5526088" y="2648765"/>
            <a:ext cx="6064550" cy="782638"/>
          </a:xfrm>
        </p:spPr>
        <p:txBody>
          <a:bodyPr/>
          <a:lstStyle/>
          <a:p>
            <a:pPr>
              <a:lnSpc>
                <a:spcPct val="114000"/>
              </a:lnSpc>
              <a:spcBef>
                <a:spcPts val="0"/>
              </a:spcBef>
            </a:pPr>
            <a:r>
              <a:rPr lang="it-IT" dirty="0"/>
              <a:t>Metodo PRAM:</a:t>
            </a:r>
          </a:p>
          <a:p>
            <a:pPr>
              <a:lnSpc>
                <a:spcPct val="114000"/>
              </a:lnSpc>
              <a:spcBef>
                <a:spcPts val="0"/>
              </a:spcBef>
            </a:pPr>
            <a:r>
              <a:rPr lang="it-IT" sz="2500" dirty="0"/>
              <a:t>monitoraggio emodinamico battito </a:t>
            </a:r>
            <a:r>
              <a:rPr lang="it-IT" sz="2500" dirty="0" err="1"/>
              <a:t>battito</a:t>
            </a:r>
            <a:endParaRPr lang="it-IT" sz="2500" dirty="0"/>
          </a:p>
        </p:txBody>
      </p:sp>
    </p:spTree>
    <p:extLst>
      <p:ext uri="{BB962C8B-B14F-4D97-AF65-F5344CB8AC3E}">
        <p14:creationId xmlns:p14="http://schemas.microsoft.com/office/powerpoint/2010/main" val="17474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err="1"/>
              <a:t>Multicenter</a:t>
            </a:r>
            <a:r>
              <a:rPr lang="fr-FR" dirty="0"/>
              <a:t> </a:t>
            </a:r>
            <a:r>
              <a:rPr lang="fr-FR" dirty="0" err="1"/>
              <a:t>paper</a:t>
            </a:r>
            <a:endParaRPr lang="fr-FR" dirty="0"/>
          </a:p>
        </p:txBody>
      </p:sp>
      <p:pic>
        <p:nvPicPr>
          <p:cNvPr id="6" name="Immagine 5"/>
          <p:cNvPicPr>
            <a:picLocks noChangeAspect="1"/>
          </p:cNvPicPr>
          <p:nvPr/>
        </p:nvPicPr>
        <p:blipFill>
          <a:blip r:embed="rId3"/>
          <a:stretch>
            <a:fillRect/>
          </a:stretch>
        </p:blipFill>
        <p:spPr>
          <a:xfrm>
            <a:off x="5303912" y="172819"/>
            <a:ext cx="5219700" cy="2971800"/>
          </a:xfrm>
          <a:prstGeom prst="rect">
            <a:avLst/>
          </a:prstGeom>
          <a:ln>
            <a:noFill/>
          </a:ln>
          <a:effectLst>
            <a:outerShdw blurRad="292100" dist="139700" dir="2700000" algn="tl" rotWithShape="0">
              <a:srgbClr val="333333">
                <a:alpha val="65000"/>
              </a:srgbClr>
            </a:outerShdw>
          </a:effectLst>
        </p:spPr>
      </p:pic>
      <p:pic>
        <p:nvPicPr>
          <p:cNvPr id="7" name="Immagine 6"/>
          <p:cNvPicPr>
            <a:picLocks noChangeAspect="1"/>
          </p:cNvPicPr>
          <p:nvPr/>
        </p:nvPicPr>
        <p:blipFill>
          <a:blip r:embed="rId4"/>
          <a:stretch>
            <a:fillRect/>
          </a:stretch>
        </p:blipFill>
        <p:spPr>
          <a:xfrm>
            <a:off x="1929216" y="3312085"/>
            <a:ext cx="4453714" cy="441359"/>
          </a:xfrm>
          <a:prstGeom prst="rect">
            <a:avLst/>
          </a:prstGeom>
          <a:ln>
            <a:noFill/>
          </a:ln>
          <a:effectLst>
            <a:outerShdw blurRad="292100" dist="139700" dir="2700000" algn="tl" rotWithShape="0">
              <a:srgbClr val="333333">
                <a:alpha val="65000"/>
              </a:srgbClr>
            </a:outerShdw>
          </a:effectLst>
        </p:spPr>
      </p:pic>
      <p:sp>
        <p:nvSpPr>
          <p:cNvPr id="8" name="Segnaposto contenuto 2"/>
          <p:cNvSpPr txBox="1">
            <a:spLocks/>
          </p:cNvSpPr>
          <p:nvPr/>
        </p:nvSpPr>
        <p:spPr>
          <a:xfrm>
            <a:off x="1952881" y="1490144"/>
            <a:ext cx="3705423" cy="1080120"/>
          </a:xfrm>
          <a:prstGeom prst="rect">
            <a:avLst/>
          </a:prstGeom>
        </p:spPr>
        <p:txBody>
          <a:bodyPr vert="horz" lIns="91440" tIns="45720" rIns="91440" bIns="45720" rtlCol="0">
            <a:normAutofit fontScale="92500" lnSpcReduction="20000"/>
          </a:bodyPr>
          <a:lstStyle>
            <a:lvl1pPr marL="457200" indent="-457200" algn="l" defTabSz="457200" rtl="0" eaLnBrk="1" latinLnBrk="0" hangingPunct="1">
              <a:spcBef>
                <a:spcPct val="20000"/>
              </a:spcBef>
              <a:buClrTx/>
              <a:buFont typeface="Arial"/>
              <a:buChar char="•"/>
              <a:defRPr sz="2600" b="0" i="0" kern="1200">
                <a:solidFill>
                  <a:srgbClr val="AF0011"/>
                </a:solidFill>
                <a:latin typeface="Gill Sans"/>
                <a:ea typeface="+mn-ea"/>
                <a:cs typeface="Gill Sans"/>
              </a:defRPr>
            </a:lvl1pPr>
            <a:lvl2pPr marL="800100" indent="-342900" algn="l" defTabSz="457200" rtl="0" eaLnBrk="1" latinLnBrk="0" hangingPunct="1">
              <a:spcBef>
                <a:spcPct val="20000"/>
              </a:spcBef>
              <a:buClr>
                <a:schemeClr val="tx1"/>
              </a:buClr>
              <a:buFont typeface="Lucida Grande"/>
              <a:buChar char="›"/>
              <a:defRPr sz="2000" b="0" i="0" kern="1200">
                <a:solidFill>
                  <a:schemeClr val="tx1">
                    <a:lumMod val="85000"/>
                    <a:lumOff val="15000"/>
                  </a:schemeClr>
                </a:solidFill>
                <a:latin typeface="Gill Sans MT"/>
                <a:ea typeface="+mn-ea"/>
                <a:cs typeface="Gill Sans MT"/>
              </a:defRPr>
            </a:lvl2pPr>
            <a:lvl3pPr marL="1143000" indent="-228600" algn="l" defTabSz="457200" rtl="0" eaLnBrk="1" latinLnBrk="0" hangingPunct="1">
              <a:spcBef>
                <a:spcPct val="20000"/>
              </a:spcBef>
              <a:buSzPct val="66000"/>
              <a:buFont typeface="Arial"/>
              <a:buChar char="•"/>
              <a:defRPr sz="1800" b="0" i="0" kern="1200">
                <a:solidFill>
                  <a:schemeClr val="tx1">
                    <a:lumMod val="75000"/>
                    <a:lumOff val="25000"/>
                  </a:schemeClr>
                </a:solidFill>
                <a:latin typeface="Gill Sans Light"/>
                <a:ea typeface="+mn-ea"/>
                <a:cs typeface="Gill Sans Light"/>
              </a:defRPr>
            </a:lvl3pPr>
            <a:lvl4pPr marL="1600200" indent="-228600" algn="l" defTabSz="457200" rtl="0" eaLnBrk="1" latinLnBrk="0" hangingPunct="1">
              <a:spcBef>
                <a:spcPct val="20000"/>
              </a:spcBef>
              <a:buFont typeface="Arial"/>
              <a:buChar char="–"/>
              <a:defRPr sz="1600" kern="1200">
                <a:solidFill>
                  <a:schemeClr val="tx1"/>
                </a:solidFill>
                <a:latin typeface="Gill Sans MT"/>
                <a:ea typeface="+mn-ea"/>
                <a:cs typeface="Gill Sans MT"/>
              </a:defRPr>
            </a:lvl4pPr>
            <a:lvl5pPr marL="2057400" indent="-228600" algn="l" defTabSz="457200" rtl="0" eaLnBrk="1" latinLnBrk="0" hangingPunct="1">
              <a:spcBef>
                <a:spcPct val="20000"/>
              </a:spcBef>
              <a:buFont typeface="Arial"/>
              <a:buChar char="»"/>
              <a:defRPr sz="1600" b="0" i="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startAt="2"/>
            </a:pPr>
            <a:r>
              <a:rPr lang="it-IT" dirty="0"/>
              <a:t>Metodi</a:t>
            </a:r>
          </a:p>
          <a:p>
            <a:pPr marL="0" indent="0">
              <a:buNone/>
            </a:pPr>
            <a:r>
              <a:rPr lang="it-IT" dirty="0"/>
              <a:t>	Doppler 	</a:t>
            </a:r>
            <a:r>
              <a:rPr lang="it-IT" dirty="0" err="1"/>
              <a:t>Echocardiography</a:t>
            </a:r>
            <a:endParaRPr lang="en-GB" dirty="0"/>
          </a:p>
        </p:txBody>
      </p:sp>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3633" y="4130275"/>
            <a:ext cx="3386891" cy="2535330"/>
          </a:xfrm>
          <a:prstGeom prst="rect">
            <a:avLst/>
          </a:prstGeom>
          <a:ln>
            <a:noFill/>
          </a:ln>
          <a:effectLst>
            <a:outerShdw blurRad="292100" dist="139700" dir="2700000" algn="tl" rotWithShape="0">
              <a:srgbClr val="333333">
                <a:alpha val="65000"/>
              </a:srgbClr>
            </a:outerShdw>
          </a:effectLst>
        </p:spPr>
      </p:pic>
      <p:pic>
        <p:nvPicPr>
          <p:cNvPr id="12" name="Immagin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9676" y="3528037"/>
            <a:ext cx="3662728" cy="31621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414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err="1"/>
              <a:t>Multicenter</a:t>
            </a:r>
            <a:r>
              <a:rPr lang="fr-FR" dirty="0"/>
              <a:t> </a:t>
            </a:r>
            <a:r>
              <a:rPr lang="fr-FR" dirty="0" err="1"/>
              <a:t>paper</a:t>
            </a:r>
            <a:r>
              <a:rPr lang="fr-FR" dirty="0"/>
              <a:t> – </a:t>
            </a:r>
            <a:r>
              <a:rPr lang="fr-FR" sz="2400" dirty="0"/>
              <a:t>Prof. </a:t>
            </a:r>
            <a:r>
              <a:rPr lang="fr-FR" sz="2400" dirty="0" err="1"/>
              <a:t>Scolletta</a:t>
            </a:r>
            <a:r>
              <a:rPr lang="fr-FR" sz="2400" dirty="0"/>
              <a:t> (</a:t>
            </a:r>
            <a:r>
              <a:rPr lang="fr-FR" sz="2400" dirty="0" err="1"/>
              <a:t>confidential</a:t>
            </a:r>
            <a:r>
              <a:rPr lang="fr-FR" sz="2400" dirty="0"/>
              <a:t>)</a:t>
            </a:r>
            <a:endParaRPr lang="fr-FR" dirty="0"/>
          </a:p>
        </p:txBody>
      </p:sp>
      <p:pic>
        <p:nvPicPr>
          <p:cNvPr id="4" name="Segnaposto contenuto 3"/>
          <p:cNvPicPr>
            <a:picLocks noGrp="1" noChangeAspect="1"/>
          </p:cNvPicPr>
          <p:nvPr>
            <p:ph idx="1"/>
          </p:nvPr>
        </p:nvPicPr>
        <p:blipFill>
          <a:blip r:embed="rId2"/>
          <a:stretch>
            <a:fillRect/>
          </a:stretch>
        </p:blipFill>
        <p:spPr>
          <a:xfrm>
            <a:off x="2816744" y="1148600"/>
            <a:ext cx="7490546" cy="5664777"/>
          </a:xfrm>
          <a:prstGeom prst="rect">
            <a:avLst/>
          </a:prstGeom>
        </p:spPr>
      </p:pic>
      <p:sp>
        <p:nvSpPr>
          <p:cNvPr id="5" name="Segnaposto contenuto 2"/>
          <p:cNvSpPr txBox="1">
            <a:spLocks/>
          </p:cNvSpPr>
          <p:nvPr/>
        </p:nvSpPr>
        <p:spPr>
          <a:xfrm>
            <a:off x="1886522" y="1484784"/>
            <a:ext cx="3705423" cy="1080120"/>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ClrTx/>
              <a:buFont typeface="Arial"/>
              <a:buChar char="•"/>
              <a:defRPr sz="2600" b="0" i="0" kern="1200">
                <a:solidFill>
                  <a:srgbClr val="AF0011"/>
                </a:solidFill>
                <a:latin typeface="Gill Sans"/>
                <a:ea typeface="+mn-ea"/>
                <a:cs typeface="Gill Sans"/>
              </a:defRPr>
            </a:lvl1pPr>
            <a:lvl2pPr marL="800100" indent="-342900" algn="l" defTabSz="457200" rtl="0" eaLnBrk="1" latinLnBrk="0" hangingPunct="1">
              <a:spcBef>
                <a:spcPct val="20000"/>
              </a:spcBef>
              <a:buClr>
                <a:schemeClr val="tx1"/>
              </a:buClr>
              <a:buFont typeface="Lucida Grande"/>
              <a:buChar char="›"/>
              <a:defRPr sz="2000" b="0" i="0" kern="1200">
                <a:solidFill>
                  <a:schemeClr val="tx1">
                    <a:lumMod val="85000"/>
                    <a:lumOff val="15000"/>
                  </a:schemeClr>
                </a:solidFill>
                <a:latin typeface="Gill Sans MT"/>
                <a:ea typeface="+mn-ea"/>
                <a:cs typeface="Gill Sans MT"/>
              </a:defRPr>
            </a:lvl2pPr>
            <a:lvl3pPr marL="1143000" indent="-228600" algn="l" defTabSz="457200" rtl="0" eaLnBrk="1" latinLnBrk="0" hangingPunct="1">
              <a:spcBef>
                <a:spcPct val="20000"/>
              </a:spcBef>
              <a:buSzPct val="66000"/>
              <a:buFont typeface="Arial"/>
              <a:buChar char="•"/>
              <a:defRPr sz="1800" b="0" i="0" kern="1200">
                <a:solidFill>
                  <a:schemeClr val="tx1">
                    <a:lumMod val="75000"/>
                    <a:lumOff val="25000"/>
                  </a:schemeClr>
                </a:solidFill>
                <a:latin typeface="Gill Sans Light"/>
                <a:ea typeface="+mn-ea"/>
                <a:cs typeface="Gill Sans Light"/>
              </a:defRPr>
            </a:lvl3pPr>
            <a:lvl4pPr marL="1600200" indent="-228600" algn="l" defTabSz="457200" rtl="0" eaLnBrk="1" latinLnBrk="0" hangingPunct="1">
              <a:spcBef>
                <a:spcPct val="20000"/>
              </a:spcBef>
              <a:buFont typeface="Arial"/>
              <a:buChar char="–"/>
              <a:defRPr sz="1600" kern="1200">
                <a:solidFill>
                  <a:schemeClr val="tx1"/>
                </a:solidFill>
                <a:latin typeface="Gill Sans MT"/>
                <a:ea typeface="+mn-ea"/>
                <a:cs typeface="Gill Sans MT"/>
              </a:defRPr>
            </a:lvl4pPr>
            <a:lvl5pPr marL="2057400" indent="-228600" algn="l" defTabSz="457200" rtl="0" eaLnBrk="1" latinLnBrk="0" hangingPunct="1">
              <a:spcBef>
                <a:spcPct val="20000"/>
              </a:spcBef>
              <a:buFont typeface="Arial"/>
              <a:buChar char="»"/>
              <a:defRPr sz="1600" b="0" i="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it-IT" dirty="0"/>
              <a:t>3. </a:t>
            </a:r>
            <a:endParaRPr lang="en-GB" dirty="0"/>
          </a:p>
        </p:txBody>
      </p:sp>
    </p:spTree>
    <p:extLst>
      <p:ext uri="{BB962C8B-B14F-4D97-AF65-F5344CB8AC3E}">
        <p14:creationId xmlns:p14="http://schemas.microsoft.com/office/powerpoint/2010/main" val="736594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3098598" y="1538386"/>
            <a:ext cx="7567736" cy="4947509"/>
          </a:xfrm>
          <a:prstGeom prst="rect">
            <a:avLst/>
          </a:prstGeom>
        </p:spPr>
      </p:pic>
      <p:sp>
        <p:nvSpPr>
          <p:cNvPr id="5" name="Titre 1"/>
          <p:cNvSpPr>
            <a:spLocks noGrp="1"/>
          </p:cNvSpPr>
          <p:nvPr>
            <p:ph type="title"/>
          </p:nvPr>
        </p:nvSpPr>
        <p:spPr/>
        <p:txBody>
          <a:bodyPr anchor="ctr"/>
          <a:lstStyle/>
          <a:p>
            <a:r>
              <a:rPr lang="fr-FR" dirty="0" err="1"/>
              <a:t>Multicenter</a:t>
            </a:r>
            <a:r>
              <a:rPr lang="fr-FR" dirty="0"/>
              <a:t> </a:t>
            </a:r>
            <a:r>
              <a:rPr lang="fr-FR" dirty="0" err="1"/>
              <a:t>paper</a:t>
            </a:r>
            <a:r>
              <a:rPr lang="fr-FR" dirty="0"/>
              <a:t> – </a:t>
            </a:r>
            <a:r>
              <a:rPr lang="fr-FR" sz="2400" dirty="0"/>
              <a:t>Prof. </a:t>
            </a:r>
            <a:r>
              <a:rPr lang="fr-FR" sz="2400" dirty="0" err="1"/>
              <a:t>Scolletta</a:t>
            </a:r>
            <a:r>
              <a:rPr lang="fr-FR" sz="2400" dirty="0"/>
              <a:t> (</a:t>
            </a:r>
            <a:r>
              <a:rPr lang="fr-FR" sz="2400" dirty="0" err="1"/>
              <a:t>confidential</a:t>
            </a:r>
            <a:r>
              <a:rPr lang="fr-FR" sz="2400" dirty="0"/>
              <a:t>)</a:t>
            </a:r>
            <a:endParaRPr lang="fr-FR" dirty="0"/>
          </a:p>
        </p:txBody>
      </p:sp>
      <p:sp>
        <p:nvSpPr>
          <p:cNvPr id="7" name="Segnaposto contenuto 2"/>
          <p:cNvSpPr txBox="1">
            <a:spLocks/>
          </p:cNvSpPr>
          <p:nvPr/>
        </p:nvSpPr>
        <p:spPr>
          <a:xfrm>
            <a:off x="1886522" y="1484784"/>
            <a:ext cx="3705423" cy="1080120"/>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ClrTx/>
              <a:buFont typeface="Arial"/>
              <a:buChar char="•"/>
              <a:defRPr sz="2600" b="0" i="0" kern="1200">
                <a:solidFill>
                  <a:srgbClr val="AF0011"/>
                </a:solidFill>
                <a:latin typeface="Gill Sans"/>
                <a:ea typeface="+mn-ea"/>
                <a:cs typeface="Gill Sans"/>
              </a:defRPr>
            </a:lvl1pPr>
            <a:lvl2pPr marL="800100" indent="-342900" algn="l" defTabSz="457200" rtl="0" eaLnBrk="1" latinLnBrk="0" hangingPunct="1">
              <a:spcBef>
                <a:spcPct val="20000"/>
              </a:spcBef>
              <a:buClr>
                <a:schemeClr val="tx1"/>
              </a:buClr>
              <a:buFont typeface="Lucida Grande"/>
              <a:buChar char="›"/>
              <a:defRPr sz="2000" b="0" i="0" kern="1200">
                <a:solidFill>
                  <a:schemeClr val="tx1">
                    <a:lumMod val="85000"/>
                    <a:lumOff val="15000"/>
                  </a:schemeClr>
                </a:solidFill>
                <a:latin typeface="Gill Sans MT"/>
                <a:ea typeface="+mn-ea"/>
                <a:cs typeface="Gill Sans MT"/>
              </a:defRPr>
            </a:lvl2pPr>
            <a:lvl3pPr marL="1143000" indent="-228600" algn="l" defTabSz="457200" rtl="0" eaLnBrk="1" latinLnBrk="0" hangingPunct="1">
              <a:spcBef>
                <a:spcPct val="20000"/>
              </a:spcBef>
              <a:buSzPct val="66000"/>
              <a:buFont typeface="Arial"/>
              <a:buChar char="•"/>
              <a:defRPr sz="1800" b="0" i="0" kern="1200">
                <a:solidFill>
                  <a:schemeClr val="tx1">
                    <a:lumMod val="75000"/>
                    <a:lumOff val="25000"/>
                  </a:schemeClr>
                </a:solidFill>
                <a:latin typeface="Gill Sans Light"/>
                <a:ea typeface="+mn-ea"/>
                <a:cs typeface="Gill Sans Light"/>
              </a:defRPr>
            </a:lvl3pPr>
            <a:lvl4pPr marL="1600200" indent="-228600" algn="l" defTabSz="457200" rtl="0" eaLnBrk="1" latinLnBrk="0" hangingPunct="1">
              <a:spcBef>
                <a:spcPct val="20000"/>
              </a:spcBef>
              <a:buFont typeface="Arial"/>
              <a:buChar char="–"/>
              <a:defRPr sz="1600" kern="1200">
                <a:solidFill>
                  <a:schemeClr val="tx1"/>
                </a:solidFill>
                <a:latin typeface="Gill Sans MT"/>
                <a:ea typeface="+mn-ea"/>
                <a:cs typeface="Gill Sans MT"/>
              </a:defRPr>
            </a:lvl4pPr>
            <a:lvl5pPr marL="2057400" indent="-228600" algn="l" defTabSz="457200" rtl="0" eaLnBrk="1" latinLnBrk="0" hangingPunct="1">
              <a:spcBef>
                <a:spcPct val="20000"/>
              </a:spcBef>
              <a:buFont typeface="Arial"/>
              <a:buChar char="»"/>
              <a:defRPr sz="1600" b="0" i="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it-IT" dirty="0"/>
              <a:t>3. </a:t>
            </a:r>
            <a:endParaRPr lang="en-GB" dirty="0"/>
          </a:p>
        </p:txBody>
      </p:sp>
    </p:spTree>
    <p:extLst>
      <p:ext uri="{BB962C8B-B14F-4D97-AF65-F5344CB8AC3E}">
        <p14:creationId xmlns:p14="http://schemas.microsoft.com/office/powerpoint/2010/main" val="1710980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a:stretch>
            <a:fillRect/>
          </a:stretch>
        </p:blipFill>
        <p:spPr>
          <a:xfrm>
            <a:off x="3619074" y="1621332"/>
            <a:ext cx="7040898" cy="5236668"/>
          </a:xfrm>
          <a:prstGeom prst="rect">
            <a:avLst/>
          </a:prstGeom>
        </p:spPr>
      </p:pic>
      <p:sp>
        <p:nvSpPr>
          <p:cNvPr id="3" name="Titolo 2"/>
          <p:cNvSpPr>
            <a:spLocks noGrp="1"/>
          </p:cNvSpPr>
          <p:nvPr>
            <p:ph type="title"/>
          </p:nvPr>
        </p:nvSpPr>
        <p:spPr/>
        <p:txBody>
          <a:bodyPr>
            <a:normAutofit/>
          </a:bodyPr>
          <a:lstStyle/>
          <a:p>
            <a:r>
              <a:rPr lang="fr-FR" sz="3200" dirty="0" err="1"/>
              <a:t>Multicenter</a:t>
            </a:r>
            <a:r>
              <a:rPr lang="fr-FR" sz="3200" dirty="0"/>
              <a:t> </a:t>
            </a:r>
            <a:r>
              <a:rPr lang="fr-FR" sz="3200" dirty="0" err="1"/>
              <a:t>paper</a:t>
            </a:r>
            <a:r>
              <a:rPr lang="fr-FR" sz="3200" dirty="0"/>
              <a:t> </a:t>
            </a:r>
            <a:r>
              <a:rPr lang="fr-FR" sz="3600" dirty="0"/>
              <a:t>- </a:t>
            </a:r>
            <a:r>
              <a:rPr lang="fr-FR" sz="2700" dirty="0"/>
              <a:t>Prof. </a:t>
            </a:r>
            <a:r>
              <a:rPr lang="fr-FR" sz="2700" dirty="0" err="1"/>
              <a:t>Scolletta</a:t>
            </a:r>
            <a:r>
              <a:rPr lang="fr-FR" sz="2700" dirty="0"/>
              <a:t> (</a:t>
            </a:r>
            <a:r>
              <a:rPr lang="fr-FR" sz="2700" dirty="0" err="1"/>
              <a:t>confidential</a:t>
            </a:r>
            <a:r>
              <a:rPr lang="fr-FR" sz="2700" dirty="0"/>
              <a:t>)</a:t>
            </a:r>
            <a:endParaRPr lang="en-GB" dirty="0"/>
          </a:p>
        </p:txBody>
      </p:sp>
      <p:sp>
        <p:nvSpPr>
          <p:cNvPr id="6" name="Segnaposto contenuto 2"/>
          <p:cNvSpPr txBox="1">
            <a:spLocks/>
          </p:cNvSpPr>
          <p:nvPr/>
        </p:nvSpPr>
        <p:spPr>
          <a:xfrm>
            <a:off x="1886522" y="1484784"/>
            <a:ext cx="3705423" cy="1080120"/>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ClrTx/>
              <a:buFont typeface="Arial"/>
              <a:buChar char="•"/>
              <a:defRPr sz="2600" b="0" i="0" kern="1200">
                <a:solidFill>
                  <a:srgbClr val="AF0011"/>
                </a:solidFill>
                <a:latin typeface="Gill Sans"/>
                <a:ea typeface="+mn-ea"/>
                <a:cs typeface="Gill Sans"/>
              </a:defRPr>
            </a:lvl1pPr>
            <a:lvl2pPr marL="800100" indent="-342900" algn="l" defTabSz="457200" rtl="0" eaLnBrk="1" latinLnBrk="0" hangingPunct="1">
              <a:spcBef>
                <a:spcPct val="20000"/>
              </a:spcBef>
              <a:buClr>
                <a:schemeClr val="tx1"/>
              </a:buClr>
              <a:buFont typeface="Lucida Grande"/>
              <a:buChar char="›"/>
              <a:defRPr sz="2000" b="0" i="0" kern="1200">
                <a:solidFill>
                  <a:schemeClr val="tx1">
                    <a:lumMod val="85000"/>
                    <a:lumOff val="15000"/>
                  </a:schemeClr>
                </a:solidFill>
                <a:latin typeface="Gill Sans MT"/>
                <a:ea typeface="+mn-ea"/>
                <a:cs typeface="Gill Sans MT"/>
              </a:defRPr>
            </a:lvl2pPr>
            <a:lvl3pPr marL="1143000" indent="-228600" algn="l" defTabSz="457200" rtl="0" eaLnBrk="1" latinLnBrk="0" hangingPunct="1">
              <a:spcBef>
                <a:spcPct val="20000"/>
              </a:spcBef>
              <a:buSzPct val="66000"/>
              <a:buFont typeface="Arial"/>
              <a:buChar char="•"/>
              <a:defRPr sz="1800" b="0" i="0" kern="1200">
                <a:solidFill>
                  <a:schemeClr val="tx1">
                    <a:lumMod val="75000"/>
                    <a:lumOff val="25000"/>
                  </a:schemeClr>
                </a:solidFill>
                <a:latin typeface="Gill Sans Light"/>
                <a:ea typeface="+mn-ea"/>
                <a:cs typeface="Gill Sans Light"/>
              </a:defRPr>
            </a:lvl3pPr>
            <a:lvl4pPr marL="1600200" indent="-228600" algn="l" defTabSz="457200" rtl="0" eaLnBrk="1" latinLnBrk="0" hangingPunct="1">
              <a:spcBef>
                <a:spcPct val="20000"/>
              </a:spcBef>
              <a:buFont typeface="Arial"/>
              <a:buChar char="–"/>
              <a:defRPr sz="1600" kern="1200">
                <a:solidFill>
                  <a:schemeClr val="tx1"/>
                </a:solidFill>
                <a:latin typeface="Gill Sans MT"/>
                <a:ea typeface="+mn-ea"/>
                <a:cs typeface="Gill Sans MT"/>
              </a:defRPr>
            </a:lvl4pPr>
            <a:lvl5pPr marL="2057400" indent="-228600" algn="l" defTabSz="457200" rtl="0" eaLnBrk="1" latinLnBrk="0" hangingPunct="1">
              <a:spcBef>
                <a:spcPct val="20000"/>
              </a:spcBef>
              <a:buFont typeface="Arial"/>
              <a:buChar char="»"/>
              <a:defRPr sz="1600" b="0" i="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it-IT" dirty="0"/>
              <a:t>3. </a:t>
            </a:r>
            <a:endParaRPr lang="en-GB" dirty="0"/>
          </a:p>
        </p:txBody>
      </p:sp>
    </p:spTree>
    <p:extLst>
      <p:ext uri="{BB962C8B-B14F-4D97-AF65-F5344CB8AC3E}">
        <p14:creationId xmlns:p14="http://schemas.microsoft.com/office/powerpoint/2010/main" val="3384674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2999656" y="1288677"/>
            <a:ext cx="7490990" cy="5533743"/>
          </a:xfrm>
          <a:prstGeom prst="rect">
            <a:avLst/>
          </a:prstGeom>
        </p:spPr>
      </p:pic>
      <p:sp>
        <p:nvSpPr>
          <p:cNvPr id="6" name="Titre 1"/>
          <p:cNvSpPr>
            <a:spLocks noGrp="1"/>
          </p:cNvSpPr>
          <p:nvPr>
            <p:ph type="title"/>
          </p:nvPr>
        </p:nvSpPr>
        <p:spPr/>
        <p:txBody>
          <a:bodyPr anchor="ctr"/>
          <a:lstStyle/>
          <a:p>
            <a:r>
              <a:rPr lang="fr-FR" dirty="0" err="1"/>
              <a:t>Multicenter</a:t>
            </a:r>
            <a:r>
              <a:rPr lang="fr-FR" dirty="0"/>
              <a:t> </a:t>
            </a:r>
            <a:r>
              <a:rPr lang="fr-FR" dirty="0" err="1"/>
              <a:t>paper</a:t>
            </a:r>
            <a:r>
              <a:rPr lang="fr-FR" dirty="0"/>
              <a:t> – </a:t>
            </a:r>
            <a:r>
              <a:rPr lang="fr-FR" sz="2400" dirty="0"/>
              <a:t>Prof. </a:t>
            </a:r>
            <a:r>
              <a:rPr lang="fr-FR" sz="2400" dirty="0" err="1"/>
              <a:t>Scolletta</a:t>
            </a:r>
            <a:r>
              <a:rPr lang="fr-FR" sz="2400" dirty="0"/>
              <a:t> (</a:t>
            </a:r>
            <a:r>
              <a:rPr lang="fr-FR" sz="2400" dirty="0" err="1"/>
              <a:t>confidential</a:t>
            </a:r>
            <a:r>
              <a:rPr lang="fr-FR" sz="2400" dirty="0"/>
              <a:t>)</a:t>
            </a:r>
            <a:endParaRPr lang="fr-FR" dirty="0"/>
          </a:p>
        </p:txBody>
      </p:sp>
      <p:sp>
        <p:nvSpPr>
          <p:cNvPr id="7" name="Segnaposto contenuto 2"/>
          <p:cNvSpPr txBox="1">
            <a:spLocks/>
          </p:cNvSpPr>
          <p:nvPr/>
        </p:nvSpPr>
        <p:spPr>
          <a:xfrm>
            <a:off x="1886522" y="1484784"/>
            <a:ext cx="3705423" cy="1080120"/>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ClrTx/>
              <a:buFont typeface="Arial"/>
              <a:buChar char="•"/>
              <a:defRPr sz="2600" b="0" i="0" kern="1200">
                <a:solidFill>
                  <a:srgbClr val="AF0011"/>
                </a:solidFill>
                <a:latin typeface="Gill Sans"/>
                <a:ea typeface="+mn-ea"/>
                <a:cs typeface="Gill Sans"/>
              </a:defRPr>
            </a:lvl1pPr>
            <a:lvl2pPr marL="800100" indent="-342900" algn="l" defTabSz="457200" rtl="0" eaLnBrk="1" latinLnBrk="0" hangingPunct="1">
              <a:spcBef>
                <a:spcPct val="20000"/>
              </a:spcBef>
              <a:buClr>
                <a:schemeClr val="tx1"/>
              </a:buClr>
              <a:buFont typeface="Lucida Grande"/>
              <a:buChar char="›"/>
              <a:defRPr sz="2000" b="0" i="0" kern="1200">
                <a:solidFill>
                  <a:schemeClr val="tx1">
                    <a:lumMod val="85000"/>
                    <a:lumOff val="15000"/>
                  </a:schemeClr>
                </a:solidFill>
                <a:latin typeface="Gill Sans MT"/>
                <a:ea typeface="+mn-ea"/>
                <a:cs typeface="Gill Sans MT"/>
              </a:defRPr>
            </a:lvl2pPr>
            <a:lvl3pPr marL="1143000" indent="-228600" algn="l" defTabSz="457200" rtl="0" eaLnBrk="1" latinLnBrk="0" hangingPunct="1">
              <a:spcBef>
                <a:spcPct val="20000"/>
              </a:spcBef>
              <a:buSzPct val="66000"/>
              <a:buFont typeface="Arial"/>
              <a:buChar char="•"/>
              <a:defRPr sz="1800" b="0" i="0" kern="1200">
                <a:solidFill>
                  <a:schemeClr val="tx1">
                    <a:lumMod val="75000"/>
                    <a:lumOff val="25000"/>
                  </a:schemeClr>
                </a:solidFill>
                <a:latin typeface="Gill Sans Light"/>
                <a:ea typeface="+mn-ea"/>
                <a:cs typeface="Gill Sans Light"/>
              </a:defRPr>
            </a:lvl3pPr>
            <a:lvl4pPr marL="1600200" indent="-228600" algn="l" defTabSz="457200" rtl="0" eaLnBrk="1" latinLnBrk="0" hangingPunct="1">
              <a:spcBef>
                <a:spcPct val="20000"/>
              </a:spcBef>
              <a:buFont typeface="Arial"/>
              <a:buChar char="–"/>
              <a:defRPr sz="1600" kern="1200">
                <a:solidFill>
                  <a:schemeClr val="tx1"/>
                </a:solidFill>
                <a:latin typeface="Gill Sans MT"/>
                <a:ea typeface="+mn-ea"/>
                <a:cs typeface="Gill Sans MT"/>
              </a:defRPr>
            </a:lvl4pPr>
            <a:lvl5pPr marL="2057400" indent="-228600" algn="l" defTabSz="457200" rtl="0" eaLnBrk="1" latinLnBrk="0" hangingPunct="1">
              <a:spcBef>
                <a:spcPct val="20000"/>
              </a:spcBef>
              <a:buFont typeface="Arial"/>
              <a:buChar char="»"/>
              <a:defRPr sz="1600" b="0" i="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it-IT" dirty="0"/>
              <a:t>3. </a:t>
            </a:r>
            <a:endParaRPr lang="en-GB" dirty="0"/>
          </a:p>
        </p:txBody>
      </p:sp>
    </p:spTree>
    <p:extLst>
      <p:ext uri="{BB962C8B-B14F-4D97-AF65-F5344CB8AC3E}">
        <p14:creationId xmlns:p14="http://schemas.microsoft.com/office/powerpoint/2010/main" val="1317182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p:txBody>
          <a:bodyPr anchor="ctr"/>
          <a:lstStyle/>
          <a:p>
            <a:r>
              <a:rPr lang="fr-FR" dirty="0" err="1"/>
              <a:t>Multicenter</a:t>
            </a:r>
            <a:r>
              <a:rPr lang="fr-FR" dirty="0"/>
              <a:t> </a:t>
            </a:r>
            <a:r>
              <a:rPr lang="fr-FR" dirty="0" err="1"/>
              <a:t>paper</a:t>
            </a:r>
            <a:r>
              <a:rPr lang="fr-FR" dirty="0"/>
              <a:t> – </a:t>
            </a:r>
            <a:r>
              <a:rPr lang="fr-FR" sz="2400" dirty="0"/>
              <a:t>Prof. </a:t>
            </a:r>
            <a:r>
              <a:rPr lang="fr-FR" sz="2400" dirty="0" err="1"/>
              <a:t>Scolletta</a:t>
            </a:r>
            <a:r>
              <a:rPr lang="fr-FR" sz="2400" dirty="0"/>
              <a:t> (</a:t>
            </a:r>
            <a:r>
              <a:rPr lang="fr-FR" sz="2400" dirty="0" err="1"/>
              <a:t>confidential</a:t>
            </a:r>
            <a:r>
              <a:rPr lang="fr-FR" sz="2400" dirty="0"/>
              <a:t>)</a:t>
            </a:r>
            <a:endParaRPr lang="fr-FR" dirty="0"/>
          </a:p>
        </p:txBody>
      </p:sp>
      <p:sp>
        <p:nvSpPr>
          <p:cNvPr id="4" name="Segnaposto contenuto 2"/>
          <p:cNvSpPr txBox="1">
            <a:spLocks/>
          </p:cNvSpPr>
          <p:nvPr/>
        </p:nvSpPr>
        <p:spPr>
          <a:xfrm>
            <a:off x="2596782" y="1988840"/>
            <a:ext cx="7017791" cy="2952328"/>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ClrTx/>
              <a:buFont typeface="Arial"/>
              <a:buChar char="•"/>
              <a:defRPr sz="2600" b="0" i="0" kern="1200">
                <a:solidFill>
                  <a:srgbClr val="AF0011"/>
                </a:solidFill>
                <a:latin typeface="Gill Sans"/>
                <a:ea typeface="+mn-ea"/>
                <a:cs typeface="Gill Sans"/>
              </a:defRPr>
            </a:lvl1pPr>
            <a:lvl2pPr marL="800100" indent="-342900" algn="l" defTabSz="457200" rtl="0" eaLnBrk="1" latinLnBrk="0" hangingPunct="1">
              <a:spcBef>
                <a:spcPct val="20000"/>
              </a:spcBef>
              <a:buClr>
                <a:schemeClr val="tx1"/>
              </a:buClr>
              <a:buFont typeface="Lucida Grande"/>
              <a:buChar char="›"/>
              <a:defRPr sz="2000" b="0" i="0" kern="1200">
                <a:solidFill>
                  <a:schemeClr val="tx1">
                    <a:lumMod val="85000"/>
                    <a:lumOff val="15000"/>
                  </a:schemeClr>
                </a:solidFill>
                <a:latin typeface="Gill Sans MT"/>
                <a:ea typeface="+mn-ea"/>
                <a:cs typeface="Gill Sans MT"/>
              </a:defRPr>
            </a:lvl2pPr>
            <a:lvl3pPr marL="1143000" indent="-228600" algn="l" defTabSz="457200" rtl="0" eaLnBrk="1" latinLnBrk="0" hangingPunct="1">
              <a:spcBef>
                <a:spcPct val="20000"/>
              </a:spcBef>
              <a:buSzPct val="66000"/>
              <a:buFont typeface="Arial"/>
              <a:buChar char="•"/>
              <a:defRPr sz="1800" b="0" i="0" kern="1200">
                <a:solidFill>
                  <a:schemeClr val="tx1">
                    <a:lumMod val="75000"/>
                    <a:lumOff val="25000"/>
                  </a:schemeClr>
                </a:solidFill>
                <a:latin typeface="Gill Sans Light"/>
                <a:ea typeface="+mn-ea"/>
                <a:cs typeface="Gill Sans Light"/>
              </a:defRPr>
            </a:lvl3pPr>
            <a:lvl4pPr marL="1600200" indent="-228600" algn="l" defTabSz="457200" rtl="0" eaLnBrk="1" latinLnBrk="0" hangingPunct="1">
              <a:spcBef>
                <a:spcPct val="20000"/>
              </a:spcBef>
              <a:buFont typeface="Arial"/>
              <a:buChar char="–"/>
              <a:defRPr sz="1600" kern="1200">
                <a:solidFill>
                  <a:schemeClr val="tx1"/>
                </a:solidFill>
                <a:latin typeface="Gill Sans MT"/>
                <a:ea typeface="+mn-ea"/>
                <a:cs typeface="Gill Sans MT"/>
              </a:defRPr>
            </a:lvl4pPr>
            <a:lvl5pPr marL="2057400" indent="-228600" algn="l" defTabSz="457200" rtl="0" eaLnBrk="1" latinLnBrk="0" hangingPunct="1">
              <a:spcBef>
                <a:spcPct val="20000"/>
              </a:spcBef>
              <a:buFont typeface="Arial"/>
              <a:buChar char="»"/>
              <a:defRPr sz="1600" b="0" i="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it-IT" dirty="0"/>
              <a:t>4. Speciali «</a:t>
            </a:r>
            <a:r>
              <a:rPr lang="en-US" dirty="0" err="1"/>
              <a:t>prudenze</a:t>
            </a:r>
            <a:r>
              <a:rPr lang="it-IT" dirty="0"/>
              <a:t>»</a:t>
            </a:r>
          </a:p>
          <a:p>
            <a:pPr marL="620713" lvl="1"/>
            <a:endParaRPr lang="it-IT" dirty="0">
              <a:latin typeface="Gill Sans"/>
            </a:endParaRPr>
          </a:p>
          <a:p>
            <a:pPr marL="735013" lvl="1" indent="-457200">
              <a:buFont typeface="+mj-lt"/>
              <a:buAutoNum type="alphaLcPeriod"/>
            </a:pPr>
            <a:r>
              <a:rPr lang="it-IT" dirty="0" err="1">
                <a:latin typeface="Gill Sans"/>
              </a:rPr>
              <a:t>Blinded</a:t>
            </a:r>
            <a:r>
              <a:rPr lang="it-IT" dirty="0">
                <a:latin typeface="Gill Sans"/>
              </a:rPr>
              <a:t>:	2 </a:t>
            </a:r>
            <a:r>
              <a:rPr lang="it-IT" dirty="0" err="1">
                <a:latin typeface="Gill Sans"/>
              </a:rPr>
              <a:t>different</a:t>
            </a:r>
            <a:r>
              <a:rPr lang="it-IT" dirty="0">
                <a:latin typeface="Gill Sans"/>
              </a:rPr>
              <a:t> </a:t>
            </a:r>
            <a:r>
              <a:rPr lang="it-IT" dirty="0" err="1">
                <a:latin typeface="Gill Sans"/>
              </a:rPr>
              <a:t>operators</a:t>
            </a:r>
            <a:endParaRPr lang="it-IT" dirty="0">
              <a:latin typeface="Gill Sans"/>
            </a:endParaRPr>
          </a:p>
          <a:p>
            <a:pPr marL="735013" lvl="1" indent="-457200">
              <a:buFont typeface="+mj-lt"/>
              <a:buAutoNum type="alphaLcPeriod"/>
            </a:pPr>
            <a:r>
              <a:rPr lang="it-IT" dirty="0">
                <a:latin typeface="Gill Sans"/>
              </a:rPr>
              <a:t>5 vs 5 </a:t>
            </a:r>
            <a:r>
              <a:rPr lang="it-IT" dirty="0" err="1">
                <a:latin typeface="Gill Sans"/>
              </a:rPr>
              <a:t>beats</a:t>
            </a:r>
            <a:r>
              <a:rPr lang="it-IT" dirty="0">
                <a:latin typeface="Gill Sans"/>
              </a:rPr>
              <a:t>	to </a:t>
            </a:r>
            <a:r>
              <a:rPr lang="it-IT" dirty="0" err="1">
                <a:latin typeface="Gill Sans"/>
              </a:rPr>
              <a:t>avoid</a:t>
            </a:r>
            <a:r>
              <a:rPr lang="it-IT" dirty="0">
                <a:latin typeface="Gill Sans"/>
              </a:rPr>
              <a:t> </a:t>
            </a:r>
            <a:r>
              <a:rPr lang="it-IT" dirty="0" err="1">
                <a:latin typeface="Gill Sans"/>
              </a:rPr>
              <a:t>respiratory</a:t>
            </a:r>
            <a:r>
              <a:rPr lang="it-IT" dirty="0">
                <a:latin typeface="Gill Sans"/>
              </a:rPr>
              <a:t> </a:t>
            </a:r>
            <a:r>
              <a:rPr lang="it-IT" dirty="0" err="1">
                <a:latin typeface="Gill Sans"/>
              </a:rPr>
              <a:t>cycle</a:t>
            </a:r>
            <a:r>
              <a:rPr lang="it-IT" dirty="0">
                <a:latin typeface="Gill Sans"/>
              </a:rPr>
              <a:t> </a:t>
            </a:r>
            <a:r>
              <a:rPr lang="it-IT" dirty="0" err="1">
                <a:latin typeface="Gill Sans"/>
              </a:rPr>
              <a:t>artifacts</a:t>
            </a:r>
            <a:endParaRPr lang="it-IT" dirty="0">
              <a:latin typeface="Gill Sans"/>
            </a:endParaRPr>
          </a:p>
          <a:p>
            <a:pPr marL="735013" lvl="1" indent="-457200">
              <a:buFont typeface="+mj-lt"/>
              <a:buAutoNum type="alphaLcPeriod"/>
            </a:pPr>
            <a:r>
              <a:rPr lang="it-IT" dirty="0" err="1">
                <a:latin typeface="Gill Sans"/>
              </a:rPr>
              <a:t>Indipendent</a:t>
            </a:r>
            <a:r>
              <a:rPr lang="it-IT" dirty="0">
                <a:latin typeface="Gill Sans"/>
              </a:rPr>
              <a:t> CRO (</a:t>
            </a:r>
            <a:r>
              <a:rPr lang="it-IT" dirty="0" err="1">
                <a:latin typeface="Gill Sans"/>
              </a:rPr>
              <a:t>contract</a:t>
            </a:r>
            <a:r>
              <a:rPr lang="it-IT" dirty="0">
                <a:latin typeface="Gill Sans"/>
              </a:rPr>
              <a:t> </a:t>
            </a:r>
            <a:r>
              <a:rPr lang="it-IT" dirty="0" err="1">
                <a:latin typeface="Gill Sans"/>
              </a:rPr>
              <a:t>research</a:t>
            </a:r>
            <a:r>
              <a:rPr lang="it-IT" dirty="0">
                <a:latin typeface="Gill Sans"/>
              </a:rPr>
              <a:t> </a:t>
            </a:r>
            <a:r>
              <a:rPr lang="it-IT" dirty="0" err="1">
                <a:latin typeface="Gill Sans"/>
              </a:rPr>
              <a:t>organisation</a:t>
            </a:r>
            <a:r>
              <a:rPr lang="it-IT" dirty="0">
                <a:latin typeface="Gill Sans"/>
              </a:rPr>
              <a:t>)</a:t>
            </a:r>
          </a:p>
          <a:p>
            <a:pPr marL="735013" lvl="1" indent="-457200">
              <a:buFont typeface="+mj-lt"/>
              <a:buAutoNum type="alphaLcPeriod"/>
            </a:pPr>
            <a:r>
              <a:rPr lang="it-IT" dirty="0">
                <a:latin typeface="Gill Sans"/>
              </a:rPr>
              <a:t>30 </a:t>
            </a:r>
            <a:r>
              <a:rPr lang="it-IT" dirty="0" err="1">
                <a:latin typeface="Gill Sans"/>
              </a:rPr>
              <a:t>patients</a:t>
            </a:r>
            <a:r>
              <a:rPr lang="it-IT" dirty="0">
                <a:latin typeface="Gill Sans"/>
              </a:rPr>
              <a:t> (minimum) per center</a:t>
            </a:r>
          </a:p>
          <a:p>
            <a:pPr marL="735013" lvl="1" indent="-457200">
              <a:buFont typeface="+mj-lt"/>
              <a:buAutoNum type="alphaLcPeriod"/>
            </a:pPr>
            <a:endParaRPr lang="it-IT" dirty="0">
              <a:latin typeface="Gill Sans"/>
            </a:endParaRPr>
          </a:p>
          <a:p>
            <a:pPr marL="0" indent="0">
              <a:buNone/>
            </a:pPr>
            <a:endParaRPr lang="en-GB" dirty="0"/>
          </a:p>
          <a:p>
            <a:pPr marL="0" indent="0">
              <a:buNone/>
            </a:pPr>
            <a:endParaRPr lang="en-GB" dirty="0"/>
          </a:p>
        </p:txBody>
      </p:sp>
      <p:pic>
        <p:nvPicPr>
          <p:cNvPr id="7" name="Immagine 6"/>
          <p:cNvPicPr>
            <a:picLocks noChangeAspect="1"/>
          </p:cNvPicPr>
          <p:nvPr/>
        </p:nvPicPr>
        <p:blipFill>
          <a:blip r:embed="rId2"/>
          <a:stretch>
            <a:fillRect/>
          </a:stretch>
        </p:blipFill>
        <p:spPr>
          <a:xfrm>
            <a:off x="6960096" y="4412630"/>
            <a:ext cx="3593756" cy="2424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672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left)">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wipe(left)">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left)">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wipe(left)">
                                      <p:cBhvr>
                                        <p:cTn id="22" dur="500"/>
                                        <p:tgtEl>
                                          <p:spTgt spid="4">
                                            <p:txEl>
                                              <p:pRg st="5" end="5"/>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p:cNvGrpSpPr/>
          <p:nvPr/>
        </p:nvGrpSpPr>
        <p:grpSpPr>
          <a:xfrm>
            <a:off x="3043137" y="721822"/>
            <a:ext cx="7600781" cy="6136179"/>
            <a:chOff x="1519136" y="721821"/>
            <a:chExt cx="7600781" cy="6136179"/>
          </a:xfrm>
        </p:grpSpPr>
        <p:pic>
          <p:nvPicPr>
            <p:cNvPr id="4" name="Immagine 3"/>
            <p:cNvPicPr>
              <a:picLocks noChangeAspect="1"/>
            </p:cNvPicPr>
            <p:nvPr/>
          </p:nvPicPr>
          <p:blipFill>
            <a:blip r:embed="rId2"/>
            <a:stretch>
              <a:fillRect/>
            </a:stretch>
          </p:blipFill>
          <p:spPr>
            <a:xfrm>
              <a:off x="1519136" y="721821"/>
              <a:ext cx="7600781" cy="6136179"/>
            </a:xfrm>
            <a:prstGeom prst="rect">
              <a:avLst/>
            </a:prstGeom>
          </p:spPr>
        </p:pic>
        <p:sp>
          <p:nvSpPr>
            <p:cNvPr id="5" name="Rettangolo 4"/>
            <p:cNvSpPr/>
            <p:nvPr/>
          </p:nvSpPr>
          <p:spPr>
            <a:xfrm>
              <a:off x="7164287" y="6525343"/>
              <a:ext cx="1955629" cy="2881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9" name="Titolo 2"/>
          <p:cNvSpPr>
            <a:spLocks noGrp="1"/>
          </p:cNvSpPr>
          <p:nvPr>
            <p:ph type="title"/>
          </p:nvPr>
        </p:nvSpPr>
        <p:spPr>
          <a:xfrm>
            <a:off x="1534166" y="-329046"/>
            <a:ext cx="8413454" cy="1143000"/>
          </a:xfrm>
        </p:spPr>
        <p:txBody>
          <a:bodyPr>
            <a:normAutofit/>
          </a:bodyPr>
          <a:lstStyle/>
          <a:p>
            <a:r>
              <a:rPr lang="fr-FR" sz="3200" dirty="0" err="1"/>
              <a:t>Multicenter</a:t>
            </a:r>
            <a:r>
              <a:rPr lang="fr-FR" sz="3200" dirty="0"/>
              <a:t> </a:t>
            </a:r>
            <a:r>
              <a:rPr lang="fr-FR" sz="3200" dirty="0" err="1"/>
              <a:t>paper</a:t>
            </a:r>
            <a:r>
              <a:rPr lang="fr-FR" sz="3200" dirty="0"/>
              <a:t> </a:t>
            </a:r>
            <a:r>
              <a:rPr lang="fr-FR" sz="3600" dirty="0"/>
              <a:t>- </a:t>
            </a:r>
            <a:r>
              <a:rPr lang="fr-FR" sz="2700" dirty="0"/>
              <a:t>Prof. </a:t>
            </a:r>
            <a:r>
              <a:rPr lang="fr-FR" sz="2700" dirty="0" err="1"/>
              <a:t>Scolletta</a:t>
            </a:r>
            <a:r>
              <a:rPr lang="fr-FR" sz="2700" dirty="0"/>
              <a:t> (</a:t>
            </a:r>
            <a:r>
              <a:rPr lang="fr-FR" sz="2700" dirty="0" err="1"/>
              <a:t>confidential</a:t>
            </a:r>
            <a:r>
              <a:rPr lang="fr-FR" sz="2700" dirty="0"/>
              <a:t>)</a:t>
            </a:r>
            <a:endParaRPr lang="en-GB" dirty="0"/>
          </a:p>
        </p:txBody>
      </p:sp>
      <p:sp>
        <p:nvSpPr>
          <p:cNvPr id="11" name="Segnaposto contenuto 2"/>
          <p:cNvSpPr txBox="1">
            <a:spLocks/>
          </p:cNvSpPr>
          <p:nvPr/>
        </p:nvSpPr>
        <p:spPr>
          <a:xfrm>
            <a:off x="1670497" y="1340768"/>
            <a:ext cx="7017791" cy="2952328"/>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ClrTx/>
              <a:buFont typeface="Arial"/>
              <a:buChar char="•"/>
              <a:defRPr sz="2600" b="0" i="0" kern="1200">
                <a:solidFill>
                  <a:srgbClr val="AF0011"/>
                </a:solidFill>
                <a:latin typeface="Gill Sans"/>
                <a:ea typeface="+mn-ea"/>
                <a:cs typeface="Gill Sans"/>
              </a:defRPr>
            </a:lvl1pPr>
            <a:lvl2pPr marL="800100" indent="-342900" algn="l" defTabSz="457200" rtl="0" eaLnBrk="1" latinLnBrk="0" hangingPunct="1">
              <a:spcBef>
                <a:spcPct val="20000"/>
              </a:spcBef>
              <a:buClr>
                <a:schemeClr val="tx1"/>
              </a:buClr>
              <a:buFont typeface="Lucida Grande"/>
              <a:buChar char="›"/>
              <a:defRPr sz="2000" b="0" i="0" kern="1200">
                <a:solidFill>
                  <a:schemeClr val="tx1">
                    <a:lumMod val="85000"/>
                    <a:lumOff val="15000"/>
                  </a:schemeClr>
                </a:solidFill>
                <a:latin typeface="Gill Sans MT"/>
                <a:ea typeface="+mn-ea"/>
                <a:cs typeface="Gill Sans MT"/>
              </a:defRPr>
            </a:lvl2pPr>
            <a:lvl3pPr marL="1143000" indent="-228600" algn="l" defTabSz="457200" rtl="0" eaLnBrk="1" latinLnBrk="0" hangingPunct="1">
              <a:spcBef>
                <a:spcPct val="20000"/>
              </a:spcBef>
              <a:buSzPct val="66000"/>
              <a:buFont typeface="Arial"/>
              <a:buChar char="•"/>
              <a:defRPr sz="1800" b="0" i="0" kern="1200">
                <a:solidFill>
                  <a:schemeClr val="tx1">
                    <a:lumMod val="75000"/>
                    <a:lumOff val="25000"/>
                  </a:schemeClr>
                </a:solidFill>
                <a:latin typeface="Gill Sans Light"/>
                <a:ea typeface="+mn-ea"/>
                <a:cs typeface="Gill Sans Light"/>
              </a:defRPr>
            </a:lvl3pPr>
            <a:lvl4pPr marL="1600200" indent="-228600" algn="l" defTabSz="457200" rtl="0" eaLnBrk="1" latinLnBrk="0" hangingPunct="1">
              <a:spcBef>
                <a:spcPct val="20000"/>
              </a:spcBef>
              <a:buFont typeface="Arial"/>
              <a:buChar char="–"/>
              <a:defRPr sz="1600" kern="1200">
                <a:solidFill>
                  <a:schemeClr val="tx1"/>
                </a:solidFill>
                <a:latin typeface="Gill Sans MT"/>
                <a:ea typeface="+mn-ea"/>
                <a:cs typeface="Gill Sans MT"/>
              </a:defRPr>
            </a:lvl4pPr>
            <a:lvl5pPr marL="2057400" indent="-228600" algn="l" defTabSz="457200" rtl="0" eaLnBrk="1" latinLnBrk="0" hangingPunct="1">
              <a:spcBef>
                <a:spcPct val="20000"/>
              </a:spcBef>
              <a:buFont typeface="Arial"/>
              <a:buChar char="»"/>
              <a:defRPr sz="1600" b="0" i="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it-IT" dirty="0"/>
              <a:t>5. </a:t>
            </a:r>
            <a:r>
              <a:rPr lang="it-IT" dirty="0" err="1"/>
              <a:t>Results</a:t>
            </a:r>
            <a:endParaRPr lang="it-IT" dirty="0"/>
          </a:p>
          <a:p>
            <a:pPr marL="735013" lvl="1" indent="-457200">
              <a:buFont typeface="+mj-lt"/>
              <a:buAutoNum type="alphaLcPeriod"/>
            </a:pPr>
            <a:endParaRPr lang="it-IT" dirty="0">
              <a:latin typeface="Gill Sans"/>
            </a:endParaRPr>
          </a:p>
          <a:p>
            <a:pPr marL="0" indent="0">
              <a:buNone/>
            </a:pPr>
            <a:endParaRPr lang="en-GB" dirty="0"/>
          </a:p>
          <a:p>
            <a:pPr marL="0" indent="0">
              <a:buNone/>
            </a:pPr>
            <a:endParaRPr lang="en-GB" dirty="0"/>
          </a:p>
        </p:txBody>
      </p:sp>
    </p:spTree>
    <p:extLst>
      <p:ext uri="{BB962C8B-B14F-4D97-AF65-F5344CB8AC3E}">
        <p14:creationId xmlns:p14="http://schemas.microsoft.com/office/powerpoint/2010/main" val="38492807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2"/>
          <p:cNvSpPr>
            <a:spLocks noGrp="1"/>
          </p:cNvSpPr>
          <p:nvPr>
            <p:ph type="title"/>
          </p:nvPr>
        </p:nvSpPr>
        <p:spPr>
          <a:xfrm>
            <a:off x="1534166" y="-329046"/>
            <a:ext cx="8413454" cy="1143000"/>
          </a:xfrm>
        </p:spPr>
        <p:txBody>
          <a:bodyPr>
            <a:normAutofit/>
          </a:bodyPr>
          <a:lstStyle/>
          <a:p>
            <a:r>
              <a:rPr lang="fr-FR" sz="3200" dirty="0" err="1"/>
              <a:t>Multicenter</a:t>
            </a:r>
            <a:r>
              <a:rPr lang="fr-FR" sz="3200" dirty="0"/>
              <a:t> </a:t>
            </a:r>
            <a:r>
              <a:rPr lang="fr-FR" sz="3200" dirty="0" err="1"/>
              <a:t>paper</a:t>
            </a:r>
            <a:endParaRPr lang="en-GB" dirty="0"/>
          </a:p>
        </p:txBody>
      </p:sp>
      <p:pic>
        <p:nvPicPr>
          <p:cNvPr id="2" name="Immagine 1"/>
          <p:cNvPicPr>
            <a:picLocks noChangeAspect="1"/>
          </p:cNvPicPr>
          <p:nvPr/>
        </p:nvPicPr>
        <p:blipFill>
          <a:blip r:embed="rId2"/>
          <a:stretch>
            <a:fillRect/>
          </a:stretch>
        </p:blipFill>
        <p:spPr>
          <a:xfrm>
            <a:off x="1850547" y="692696"/>
            <a:ext cx="3752850" cy="5848350"/>
          </a:xfrm>
          <a:prstGeom prst="rect">
            <a:avLst/>
          </a:prstGeom>
          <a:ln>
            <a:noFill/>
          </a:ln>
          <a:effectLst>
            <a:outerShdw blurRad="292100" dist="139700" dir="2700000" algn="tl" rotWithShape="0">
              <a:srgbClr val="333333">
                <a:alpha val="65000"/>
              </a:srgbClr>
            </a:outerShdw>
          </a:effectLst>
        </p:spPr>
      </p:pic>
      <p:pic>
        <p:nvPicPr>
          <p:cNvPr id="6" name="Immagine 5"/>
          <p:cNvPicPr>
            <a:picLocks noChangeAspect="1"/>
          </p:cNvPicPr>
          <p:nvPr/>
        </p:nvPicPr>
        <p:blipFill>
          <a:blip r:embed="rId3"/>
          <a:stretch>
            <a:fillRect/>
          </a:stretch>
        </p:blipFill>
        <p:spPr>
          <a:xfrm>
            <a:off x="5919243" y="813954"/>
            <a:ext cx="4590230" cy="5823564"/>
          </a:xfrm>
          <a:prstGeom prst="rect">
            <a:avLst/>
          </a:prstGeom>
          <a:ln>
            <a:noFill/>
          </a:ln>
          <a:effectLst>
            <a:outerShdw blurRad="292100" dist="139700" dir="2700000" algn="tl" rotWithShape="0">
              <a:srgbClr val="333333">
                <a:alpha val="65000"/>
              </a:srgbClr>
            </a:outerShdw>
          </a:effectLst>
        </p:spPr>
      </p:pic>
      <p:sp>
        <p:nvSpPr>
          <p:cNvPr id="7" name="CasellaDiTesto 6"/>
          <p:cNvSpPr txBox="1"/>
          <p:nvPr/>
        </p:nvSpPr>
        <p:spPr>
          <a:xfrm>
            <a:off x="8040217" y="5589241"/>
            <a:ext cx="1052917" cy="307777"/>
          </a:xfrm>
          <a:prstGeom prst="rect">
            <a:avLst/>
          </a:prstGeom>
          <a:noFill/>
        </p:spPr>
        <p:txBody>
          <a:bodyPr wrap="none" rtlCol="0">
            <a:spAutoFit/>
          </a:bodyPr>
          <a:lstStyle/>
          <a:p>
            <a:r>
              <a:rPr lang="it-IT" sz="1400" i="1" dirty="0">
                <a:solidFill>
                  <a:srgbClr val="00B050"/>
                </a:solidFill>
              </a:rPr>
              <a:t>1.95 to 9.90</a:t>
            </a:r>
            <a:endParaRPr lang="en-GB" sz="1400" i="1" dirty="0">
              <a:solidFill>
                <a:srgbClr val="00B050"/>
              </a:solidFill>
            </a:endParaRPr>
          </a:p>
        </p:txBody>
      </p:sp>
      <p:sp>
        <p:nvSpPr>
          <p:cNvPr id="11" name="CasellaDiTesto 10"/>
          <p:cNvSpPr txBox="1"/>
          <p:nvPr/>
        </p:nvSpPr>
        <p:spPr>
          <a:xfrm>
            <a:off x="8240334" y="5897018"/>
            <a:ext cx="1052917" cy="307777"/>
          </a:xfrm>
          <a:prstGeom prst="rect">
            <a:avLst/>
          </a:prstGeom>
          <a:noFill/>
        </p:spPr>
        <p:txBody>
          <a:bodyPr wrap="none" rtlCol="0">
            <a:spAutoFit/>
          </a:bodyPr>
          <a:lstStyle/>
          <a:p>
            <a:r>
              <a:rPr lang="it-IT" sz="1400" i="1" dirty="0">
                <a:solidFill>
                  <a:srgbClr val="00B050"/>
                </a:solidFill>
              </a:rPr>
              <a:t>1.82 to 9.75</a:t>
            </a:r>
            <a:endParaRPr lang="en-GB" sz="1400" i="1" dirty="0">
              <a:solidFill>
                <a:srgbClr val="00B050"/>
              </a:solidFill>
            </a:endParaRPr>
          </a:p>
        </p:txBody>
      </p:sp>
    </p:spTree>
    <p:extLst>
      <p:ext uri="{BB962C8B-B14F-4D97-AF65-F5344CB8AC3E}">
        <p14:creationId xmlns:p14="http://schemas.microsoft.com/office/powerpoint/2010/main" val="286777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495600" y="1257933"/>
            <a:ext cx="8016220" cy="5581665"/>
          </a:xfrm>
          <a:prstGeom prst="rect">
            <a:avLst/>
          </a:prstGeom>
        </p:spPr>
      </p:pic>
      <p:sp>
        <p:nvSpPr>
          <p:cNvPr id="5" name="Titolo 2"/>
          <p:cNvSpPr>
            <a:spLocks noGrp="1"/>
          </p:cNvSpPr>
          <p:nvPr>
            <p:ph type="title"/>
          </p:nvPr>
        </p:nvSpPr>
        <p:spPr/>
        <p:txBody>
          <a:bodyPr>
            <a:normAutofit/>
          </a:bodyPr>
          <a:lstStyle/>
          <a:p>
            <a:r>
              <a:rPr lang="fr-FR" sz="3200" dirty="0" err="1"/>
              <a:t>Multicenter</a:t>
            </a:r>
            <a:r>
              <a:rPr lang="fr-FR" sz="3200" dirty="0"/>
              <a:t> </a:t>
            </a:r>
            <a:r>
              <a:rPr lang="fr-FR" sz="3200" dirty="0" err="1"/>
              <a:t>paper</a:t>
            </a:r>
            <a:r>
              <a:rPr lang="fr-FR" sz="3200" dirty="0"/>
              <a:t> </a:t>
            </a:r>
            <a:r>
              <a:rPr lang="fr-FR" sz="3600" dirty="0"/>
              <a:t>- </a:t>
            </a:r>
            <a:r>
              <a:rPr lang="fr-FR" sz="2700" dirty="0"/>
              <a:t>Prof. </a:t>
            </a:r>
            <a:r>
              <a:rPr lang="fr-FR" sz="2700" dirty="0" err="1"/>
              <a:t>Scolletta</a:t>
            </a:r>
            <a:r>
              <a:rPr lang="fr-FR" sz="2700" dirty="0"/>
              <a:t> (</a:t>
            </a:r>
            <a:r>
              <a:rPr lang="fr-FR" sz="2700" dirty="0" err="1"/>
              <a:t>confidential</a:t>
            </a:r>
            <a:r>
              <a:rPr lang="fr-FR" sz="2700" dirty="0"/>
              <a:t>)</a:t>
            </a:r>
            <a:endParaRPr lang="en-GB" dirty="0"/>
          </a:p>
        </p:txBody>
      </p:sp>
    </p:spTree>
    <p:extLst>
      <p:ext uri="{BB962C8B-B14F-4D97-AF65-F5344CB8AC3E}">
        <p14:creationId xmlns:p14="http://schemas.microsoft.com/office/powerpoint/2010/main" val="1296281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en-GB" dirty="0"/>
          </a:p>
        </p:txBody>
      </p:sp>
      <p:pic>
        <p:nvPicPr>
          <p:cNvPr id="5" name="Immagine 4"/>
          <p:cNvPicPr>
            <a:picLocks noChangeAspect="1"/>
          </p:cNvPicPr>
          <p:nvPr/>
        </p:nvPicPr>
        <p:blipFill rotWithShape="1">
          <a:blip r:embed="rId2"/>
          <a:srcRect b="19350"/>
          <a:stretch/>
        </p:blipFill>
        <p:spPr>
          <a:xfrm>
            <a:off x="1679352" y="1520388"/>
            <a:ext cx="8852651" cy="5123948"/>
          </a:xfrm>
          <a:prstGeom prst="rect">
            <a:avLst/>
          </a:prstGeom>
        </p:spPr>
      </p:pic>
      <p:sp>
        <p:nvSpPr>
          <p:cNvPr id="6" name="Titolo 2"/>
          <p:cNvSpPr>
            <a:spLocks noGrp="1"/>
          </p:cNvSpPr>
          <p:nvPr>
            <p:ph type="title"/>
          </p:nvPr>
        </p:nvSpPr>
        <p:spPr>
          <a:xfrm>
            <a:off x="1898950" y="-27384"/>
            <a:ext cx="8413454" cy="1143000"/>
          </a:xfrm>
        </p:spPr>
        <p:txBody>
          <a:bodyPr>
            <a:normAutofit/>
          </a:bodyPr>
          <a:lstStyle/>
          <a:p>
            <a:r>
              <a:rPr lang="fr-FR" sz="3200" dirty="0" err="1"/>
              <a:t>Multicenter</a:t>
            </a:r>
            <a:r>
              <a:rPr lang="fr-FR" sz="3200" dirty="0"/>
              <a:t> </a:t>
            </a:r>
            <a:r>
              <a:rPr lang="fr-FR" sz="3200" dirty="0" err="1"/>
              <a:t>paper</a:t>
            </a:r>
            <a:r>
              <a:rPr lang="fr-FR" sz="3200" dirty="0"/>
              <a:t> </a:t>
            </a:r>
            <a:r>
              <a:rPr lang="fr-FR" sz="3600" dirty="0"/>
              <a:t>- </a:t>
            </a:r>
            <a:r>
              <a:rPr lang="fr-FR" sz="2700" dirty="0"/>
              <a:t>Prof. </a:t>
            </a:r>
            <a:r>
              <a:rPr lang="fr-FR" sz="2700" dirty="0" err="1"/>
              <a:t>Scolletta</a:t>
            </a:r>
            <a:r>
              <a:rPr lang="fr-FR" sz="2700" dirty="0"/>
              <a:t> (</a:t>
            </a:r>
            <a:r>
              <a:rPr lang="fr-FR" sz="2700" dirty="0" err="1"/>
              <a:t>confidential</a:t>
            </a:r>
            <a:r>
              <a:rPr lang="fr-FR" sz="2700" dirty="0"/>
              <a:t>)</a:t>
            </a:r>
            <a:endParaRPr lang="en-GB" dirty="0"/>
          </a:p>
        </p:txBody>
      </p:sp>
    </p:spTree>
    <p:extLst>
      <p:ext uri="{BB962C8B-B14F-4D97-AF65-F5344CB8AC3E}">
        <p14:creationId xmlns:p14="http://schemas.microsoft.com/office/powerpoint/2010/main" val="1969038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06031" y="391794"/>
            <a:ext cx="10515600" cy="1325563"/>
          </a:xfrm>
        </p:spPr>
        <p:txBody>
          <a:bodyPr/>
          <a:lstStyle/>
          <a:p>
            <a:r>
              <a:rPr lang="it-IT" dirty="0">
                <a:latin typeface="Calibri" pitchFamily="34" charset="0"/>
              </a:rPr>
              <a:t>Metodi </a:t>
            </a:r>
            <a:r>
              <a:rPr lang="it-IT" dirty="0" err="1">
                <a:latin typeface="Calibri" pitchFamily="34" charset="0"/>
              </a:rPr>
              <a:t>Pulse</a:t>
            </a:r>
            <a:r>
              <a:rPr lang="it-IT" dirty="0">
                <a:latin typeface="Calibri" pitchFamily="34" charset="0"/>
              </a:rPr>
              <a:t> </a:t>
            </a:r>
            <a:r>
              <a:rPr lang="it-IT" dirty="0" err="1">
                <a:latin typeface="Calibri" pitchFamily="34" charset="0"/>
              </a:rPr>
              <a:t>Contour</a:t>
            </a:r>
            <a:r>
              <a:rPr lang="it-IT" dirty="0">
                <a:latin typeface="Calibri" pitchFamily="34" charset="0"/>
              </a:rPr>
              <a:t> PCM</a:t>
            </a:r>
          </a:p>
        </p:txBody>
      </p:sp>
      <p:sp>
        <p:nvSpPr>
          <p:cNvPr id="3" name="Segnaposto testo 2"/>
          <p:cNvSpPr>
            <a:spLocks noGrp="1"/>
          </p:cNvSpPr>
          <p:nvPr>
            <p:ph type="body" sz="quarter" idx="11"/>
          </p:nvPr>
        </p:nvSpPr>
        <p:spPr>
          <a:xfrm>
            <a:off x="1006031" y="1265554"/>
            <a:ext cx="8515350" cy="632919"/>
          </a:xfrm>
        </p:spPr>
        <p:txBody>
          <a:bodyPr/>
          <a:lstStyle/>
          <a:p>
            <a:r>
              <a:rPr lang="it-IT" sz="2400" dirty="0">
                <a:solidFill>
                  <a:srgbClr val="006E73"/>
                </a:solidFill>
                <a:latin typeface="Calibri" pitchFamily="34" charset="0"/>
              </a:rPr>
              <a:t>La forma dell’onda di pressione</a:t>
            </a:r>
          </a:p>
        </p:txBody>
      </p:sp>
      <p:pic>
        <p:nvPicPr>
          <p:cNvPr id="15" name="Picture 3"/>
          <p:cNvPicPr>
            <a:picLocks noChangeAspect="1" noChangeArrowheads="1"/>
          </p:cNvPicPr>
          <p:nvPr/>
        </p:nvPicPr>
        <p:blipFill>
          <a:blip r:embed="rId2" cstate="print"/>
          <a:stretch>
            <a:fillRect/>
          </a:stretch>
        </p:blipFill>
        <p:spPr bwMode="auto">
          <a:xfrm>
            <a:off x="2675818" y="4529771"/>
            <a:ext cx="2239344" cy="2239344"/>
          </a:xfrm>
          <a:prstGeom prst="rect">
            <a:avLst/>
          </a:prstGeom>
          <a:noFill/>
          <a:ln>
            <a:noFill/>
          </a:ln>
          <a:effectLst>
            <a:softEdge rad="508000"/>
          </a:effectLst>
        </p:spPr>
      </p:pic>
      <p:sp>
        <p:nvSpPr>
          <p:cNvPr id="16" name="Figura a mano libera 15"/>
          <p:cNvSpPr/>
          <p:nvPr/>
        </p:nvSpPr>
        <p:spPr bwMode="auto">
          <a:xfrm>
            <a:off x="2387786" y="1935067"/>
            <a:ext cx="5688632" cy="4661858"/>
          </a:xfrm>
          <a:custGeom>
            <a:avLst/>
            <a:gdLst>
              <a:gd name="connsiteX0" fmla="*/ 0 w 4146331"/>
              <a:gd name="connsiteY0" fmla="*/ 4661338 h 4661338"/>
              <a:gd name="connsiteX1" fmla="*/ 141890 w 4146331"/>
              <a:gd name="connsiteY1" fmla="*/ 3683876 h 4661338"/>
              <a:gd name="connsiteX2" fmla="*/ 441435 w 4146331"/>
              <a:gd name="connsiteY2" fmla="*/ 373117 h 4661338"/>
              <a:gd name="connsiteX3" fmla="*/ 677918 w 4146331"/>
              <a:gd name="connsiteY3" fmla="*/ 1445173 h 4661338"/>
              <a:gd name="connsiteX4" fmla="*/ 835573 w 4146331"/>
              <a:gd name="connsiteY4" fmla="*/ 2123090 h 4661338"/>
              <a:gd name="connsiteX5" fmla="*/ 1135118 w 4146331"/>
              <a:gd name="connsiteY5" fmla="*/ 2391104 h 4661338"/>
              <a:gd name="connsiteX6" fmla="*/ 1513490 w 4146331"/>
              <a:gd name="connsiteY6" fmla="*/ 3337035 h 4661338"/>
              <a:gd name="connsiteX7" fmla="*/ 1923393 w 4146331"/>
              <a:gd name="connsiteY7" fmla="*/ 2674883 h 4661338"/>
              <a:gd name="connsiteX8" fmla="*/ 2459421 w 4146331"/>
              <a:gd name="connsiteY8" fmla="*/ 3762704 h 4661338"/>
              <a:gd name="connsiteX9" fmla="*/ 3011214 w 4146331"/>
              <a:gd name="connsiteY9" fmla="*/ 4156842 h 4661338"/>
              <a:gd name="connsiteX10" fmla="*/ 4146331 w 4146331"/>
              <a:gd name="connsiteY10" fmla="*/ 4645573 h 4661338"/>
              <a:gd name="connsiteX0" fmla="*/ 0 w 4146331"/>
              <a:gd name="connsiteY0" fmla="*/ 4661338 h 4661338"/>
              <a:gd name="connsiteX1" fmla="*/ 141890 w 4146331"/>
              <a:gd name="connsiteY1" fmla="*/ 3683876 h 4661338"/>
              <a:gd name="connsiteX2" fmla="*/ 441435 w 4146331"/>
              <a:gd name="connsiteY2" fmla="*/ 373117 h 4661338"/>
              <a:gd name="connsiteX3" fmla="*/ 677918 w 4146331"/>
              <a:gd name="connsiteY3" fmla="*/ 1445173 h 4661338"/>
              <a:gd name="connsiteX4" fmla="*/ 835573 w 4146331"/>
              <a:gd name="connsiteY4" fmla="*/ 2123090 h 4661338"/>
              <a:gd name="connsiteX5" fmla="*/ 1135118 w 4146331"/>
              <a:gd name="connsiteY5" fmla="*/ 2391104 h 4661338"/>
              <a:gd name="connsiteX6" fmla="*/ 1513490 w 4146331"/>
              <a:gd name="connsiteY6" fmla="*/ 3337035 h 4661338"/>
              <a:gd name="connsiteX7" fmla="*/ 1923393 w 4146331"/>
              <a:gd name="connsiteY7" fmla="*/ 2674883 h 4661338"/>
              <a:gd name="connsiteX8" fmla="*/ 2459421 w 4146331"/>
              <a:gd name="connsiteY8" fmla="*/ 3762704 h 4661338"/>
              <a:gd name="connsiteX9" fmla="*/ 3011214 w 4146331"/>
              <a:gd name="connsiteY9" fmla="*/ 4156842 h 4661338"/>
              <a:gd name="connsiteX10" fmla="*/ 3677178 w 4146331"/>
              <a:gd name="connsiteY10" fmla="*/ 4540894 h 4661338"/>
              <a:gd name="connsiteX11" fmla="*/ 4146331 w 4146331"/>
              <a:gd name="connsiteY11" fmla="*/ 4645573 h 4661338"/>
              <a:gd name="connsiteX0" fmla="*/ 0 w 4541274"/>
              <a:gd name="connsiteY0" fmla="*/ 4661338 h 4661338"/>
              <a:gd name="connsiteX1" fmla="*/ 141890 w 4541274"/>
              <a:gd name="connsiteY1" fmla="*/ 3683876 h 4661338"/>
              <a:gd name="connsiteX2" fmla="*/ 441435 w 4541274"/>
              <a:gd name="connsiteY2" fmla="*/ 373117 h 4661338"/>
              <a:gd name="connsiteX3" fmla="*/ 677918 w 4541274"/>
              <a:gd name="connsiteY3" fmla="*/ 1445173 h 4661338"/>
              <a:gd name="connsiteX4" fmla="*/ 835573 w 4541274"/>
              <a:gd name="connsiteY4" fmla="*/ 2123090 h 4661338"/>
              <a:gd name="connsiteX5" fmla="*/ 1135118 w 4541274"/>
              <a:gd name="connsiteY5" fmla="*/ 2391104 h 4661338"/>
              <a:gd name="connsiteX6" fmla="*/ 1513490 w 4541274"/>
              <a:gd name="connsiteY6" fmla="*/ 3337035 h 4661338"/>
              <a:gd name="connsiteX7" fmla="*/ 1923393 w 4541274"/>
              <a:gd name="connsiteY7" fmla="*/ 2674883 h 4661338"/>
              <a:gd name="connsiteX8" fmla="*/ 2459421 w 4541274"/>
              <a:gd name="connsiteY8" fmla="*/ 3762704 h 4661338"/>
              <a:gd name="connsiteX9" fmla="*/ 3011214 w 4541274"/>
              <a:gd name="connsiteY9" fmla="*/ 4156842 h 4661338"/>
              <a:gd name="connsiteX10" fmla="*/ 3677178 w 4541274"/>
              <a:gd name="connsiteY10" fmla="*/ 4540894 h 4661338"/>
              <a:gd name="connsiteX11" fmla="*/ 4541274 w 4541274"/>
              <a:gd name="connsiteY11" fmla="*/ 4468886 h 4661338"/>
              <a:gd name="connsiteX0" fmla="*/ 0 w 4541274"/>
              <a:gd name="connsiteY0" fmla="*/ 4661338 h 4736917"/>
              <a:gd name="connsiteX1" fmla="*/ 141890 w 4541274"/>
              <a:gd name="connsiteY1" fmla="*/ 3683876 h 4736917"/>
              <a:gd name="connsiteX2" fmla="*/ 441435 w 4541274"/>
              <a:gd name="connsiteY2" fmla="*/ 373117 h 4736917"/>
              <a:gd name="connsiteX3" fmla="*/ 677918 w 4541274"/>
              <a:gd name="connsiteY3" fmla="*/ 1445173 h 4736917"/>
              <a:gd name="connsiteX4" fmla="*/ 835573 w 4541274"/>
              <a:gd name="connsiteY4" fmla="*/ 2123090 h 4736917"/>
              <a:gd name="connsiteX5" fmla="*/ 1135118 w 4541274"/>
              <a:gd name="connsiteY5" fmla="*/ 2391104 h 4736917"/>
              <a:gd name="connsiteX6" fmla="*/ 1513490 w 4541274"/>
              <a:gd name="connsiteY6" fmla="*/ 3337035 h 4736917"/>
              <a:gd name="connsiteX7" fmla="*/ 1923393 w 4541274"/>
              <a:gd name="connsiteY7" fmla="*/ 2674883 h 4736917"/>
              <a:gd name="connsiteX8" fmla="*/ 2459421 w 4541274"/>
              <a:gd name="connsiteY8" fmla="*/ 3762704 h 4736917"/>
              <a:gd name="connsiteX9" fmla="*/ 3011214 w 4541274"/>
              <a:gd name="connsiteY9" fmla="*/ 4156842 h 4736917"/>
              <a:gd name="connsiteX10" fmla="*/ 4253241 w 4541274"/>
              <a:gd name="connsiteY10" fmla="*/ 4684910 h 4736917"/>
              <a:gd name="connsiteX11" fmla="*/ 4541274 w 4541274"/>
              <a:gd name="connsiteY11" fmla="*/ 4468886 h 4736917"/>
              <a:gd name="connsiteX0" fmla="*/ 0 w 4541274"/>
              <a:gd name="connsiteY0" fmla="*/ 4661338 h 4696911"/>
              <a:gd name="connsiteX1" fmla="*/ 141890 w 4541274"/>
              <a:gd name="connsiteY1" fmla="*/ 3683876 h 4696911"/>
              <a:gd name="connsiteX2" fmla="*/ 441435 w 4541274"/>
              <a:gd name="connsiteY2" fmla="*/ 373117 h 4696911"/>
              <a:gd name="connsiteX3" fmla="*/ 677918 w 4541274"/>
              <a:gd name="connsiteY3" fmla="*/ 1445173 h 4696911"/>
              <a:gd name="connsiteX4" fmla="*/ 835573 w 4541274"/>
              <a:gd name="connsiteY4" fmla="*/ 2123090 h 4696911"/>
              <a:gd name="connsiteX5" fmla="*/ 1135118 w 4541274"/>
              <a:gd name="connsiteY5" fmla="*/ 2391104 h 4696911"/>
              <a:gd name="connsiteX6" fmla="*/ 1513490 w 4541274"/>
              <a:gd name="connsiteY6" fmla="*/ 3337035 h 4696911"/>
              <a:gd name="connsiteX7" fmla="*/ 1923393 w 4541274"/>
              <a:gd name="connsiteY7" fmla="*/ 2674883 h 4696911"/>
              <a:gd name="connsiteX8" fmla="*/ 2459421 w 4541274"/>
              <a:gd name="connsiteY8" fmla="*/ 3762704 h 4696911"/>
              <a:gd name="connsiteX9" fmla="*/ 3011214 w 4541274"/>
              <a:gd name="connsiteY9" fmla="*/ 4156842 h 4696911"/>
              <a:gd name="connsiteX10" fmla="*/ 3677177 w 4541274"/>
              <a:gd name="connsiteY10" fmla="*/ 4396878 h 4696911"/>
              <a:gd name="connsiteX11" fmla="*/ 4253241 w 4541274"/>
              <a:gd name="connsiteY11" fmla="*/ 4684910 h 4696911"/>
              <a:gd name="connsiteX12" fmla="*/ 4541274 w 4541274"/>
              <a:gd name="connsiteY12" fmla="*/ 4468886 h 4696911"/>
              <a:gd name="connsiteX0" fmla="*/ 0 w 4541274"/>
              <a:gd name="connsiteY0" fmla="*/ 4661338 h 4696911"/>
              <a:gd name="connsiteX1" fmla="*/ 141890 w 4541274"/>
              <a:gd name="connsiteY1" fmla="*/ 3683876 h 4696911"/>
              <a:gd name="connsiteX2" fmla="*/ 441435 w 4541274"/>
              <a:gd name="connsiteY2" fmla="*/ 373117 h 4696911"/>
              <a:gd name="connsiteX3" fmla="*/ 677918 w 4541274"/>
              <a:gd name="connsiteY3" fmla="*/ 1445173 h 4696911"/>
              <a:gd name="connsiteX4" fmla="*/ 835573 w 4541274"/>
              <a:gd name="connsiteY4" fmla="*/ 2123090 h 4696911"/>
              <a:gd name="connsiteX5" fmla="*/ 1135118 w 4541274"/>
              <a:gd name="connsiteY5" fmla="*/ 2391104 h 4696911"/>
              <a:gd name="connsiteX6" fmla="*/ 1513490 w 4541274"/>
              <a:gd name="connsiteY6" fmla="*/ 3337035 h 4696911"/>
              <a:gd name="connsiteX7" fmla="*/ 1923393 w 4541274"/>
              <a:gd name="connsiteY7" fmla="*/ 2674883 h 4696911"/>
              <a:gd name="connsiteX8" fmla="*/ 2525049 w 4541274"/>
              <a:gd name="connsiteY8" fmla="*/ 3748806 h 4696911"/>
              <a:gd name="connsiteX9" fmla="*/ 3011214 w 4541274"/>
              <a:gd name="connsiteY9" fmla="*/ 4156842 h 4696911"/>
              <a:gd name="connsiteX10" fmla="*/ 3677177 w 4541274"/>
              <a:gd name="connsiteY10" fmla="*/ 4396878 h 4696911"/>
              <a:gd name="connsiteX11" fmla="*/ 4253241 w 4541274"/>
              <a:gd name="connsiteY11" fmla="*/ 4684910 h 4696911"/>
              <a:gd name="connsiteX12" fmla="*/ 4541274 w 4541274"/>
              <a:gd name="connsiteY12" fmla="*/ 4468886 h 4696911"/>
              <a:gd name="connsiteX0" fmla="*/ 0 w 4541274"/>
              <a:gd name="connsiteY0" fmla="*/ 4661338 h 4696911"/>
              <a:gd name="connsiteX1" fmla="*/ 141890 w 4541274"/>
              <a:gd name="connsiteY1" fmla="*/ 3683876 h 4696911"/>
              <a:gd name="connsiteX2" fmla="*/ 441435 w 4541274"/>
              <a:gd name="connsiteY2" fmla="*/ 373117 h 4696911"/>
              <a:gd name="connsiteX3" fmla="*/ 677918 w 4541274"/>
              <a:gd name="connsiteY3" fmla="*/ 1445173 h 4696911"/>
              <a:gd name="connsiteX4" fmla="*/ 864096 w 4541274"/>
              <a:gd name="connsiteY4" fmla="*/ 2176631 h 4696911"/>
              <a:gd name="connsiteX5" fmla="*/ 1135118 w 4541274"/>
              <a:gd name="connsiteY5" fmla="*/ 2391104 h 4696911"/>
              <a:gd name="connsiteX6" fmla="*/ 1513490 w 4541274"/>
              <a:gd name="connsiteY6" fmla="*/ 3337035 h 4696911"/>
              <a:gd name="connsiteX7" fmla="*/ 1923393 w 4541274"/>
              <a:gd name="connsiteY7" fmla="*/ 2674883 h 4696911"/>
              <a:gd name="connsiteX8" fmla="*/ 2525049 w 4541274"/>
              <a:gd name="connsiteY8" fmla="*/ 3748806 h 4696911"/>
              <a:gd name="connsiteX9" fmla="*/ 3011214 w 4541274"/>
              <a:gd name="connsiteY9" fmla="*/ 4156842 h 4696911"/>
              <a:gd name="connsiteX10" fmla="*/ 3677177 w 4541274"/>
              <a:gd name="connsiteY10" fmla="*/ 4396878 h 4696911"/>
              <a:gd name="connsiteX11" fmla="*/ 4253241 w 4541274"/>
              <a:gd name="connsiteY11" fmla="*/ 4684910 h 4696911"/>
              <a:gd name="connsiteX12" fmla="*/ 4541274 w 4541274"/>
              <a:gd name="connsiteY12" fmla="*/ 4468886 h 4696911"/>
              <a:gd name="connsiteX0" fmla="*/ 0 w 4541274"/>
              <a:gd name="connsiteY0" fmla="*/ 4661338 h 4696911"/>
              <a:gd name="connsiteX1" fmla="*/ 141890 w 4541274"/>
              <a:gd name="connsiteY1" fmla="*/ 3683876 h 4696911"/>
              <a:gd name="connsiteX2" fmla="*/ 441435 w 4541274"/>
              <a:gd name="connsiteY2" fmla="*/ 373117 h 4696911"/>
              <a:gd name="connsiteX3" fmla="*/ 677918 w 4541274"/>
              <a:gd name="connsiteY3" fmla="*/ 1445173 h 4696911"/>
              <a:gd name="connsiteX4" fmla="*/ 864096 w 4541274"/>
              <a:gd name="connsiteY4" fmla="*/ 2104623 h 4696911"/>
              <a:gd name="connsiteX5" fmla="*/ 1135118 w 4541274"/>
              <a:gd name="connsiteY5" fmla="*/ 2391104 h 4696911"/>
              <a:gd name="connsiteX6" fmla="*/ 1513490 w 4541274"/>
              <a:gd name="connsiteY6" fmla="*/ 3337035 h 4696911"/>
              <a:gd name="connsiteX7" fmla="*/ 1923393 w 4541274"/>
              <a:gd name="connsiteY7" fmla="*/ 2674883 h 4696911"/>
              <a:gd name="connsiteX8" fmla="*/ 2525049 w 4541274"/>
              <a:gd name="connsiteY8" fmla="*/ 3748806 h 4696911"/>
              <a:gd name="connsiteX9" fmla="*/ 3011214 w 4541274"/>
              <a:gd name="connsiteY9" fmla="*/ 4156842 h 4696911"/>
              <a:gd name="connsiteX10" fmla="*/ 3677177 w 4541274"/>
              <a:gd name="connsiteY10" fmla="*/ 4396878 h 4696911"/>
              <a:gd name="connsiteX11" fmla="*/ 4253241 w 4541274"/>
              <a:gd name="connsiteY11" fmla="*/ 4684910 h 4696911"/>
              <a:gd name="connsiteX12" fmla="*/ 4541274 w 4541274"/>
              <a:gd name="connsiteY12" fmla="*/ 4468886 h 4696911"/>
              <a:gd name="connsiteX0" fmla="*/ 0 w 4541274"/>
              <a:gd name="connsiteY0" fmla="*/ 4659442 h 4695015"/>
              <a:gd name="connsiteX1" fmla="*/ 141890 w 4541274"/>
              <a:gd name="connsiteY1" fmla="*/ 3681980 h 4695015"/>
              <a:gd name="connsiteX2" fmla="*/ 441435 w 4541274"/>
              <a:gd name="connsiteY2" fmla="*/ 371221 h 4695015"/>
              <a:gd name="connsiteX3" fmla="*/ 792088 w 4541274"/>
              <a:gd name="connsiteY3" fmla="*/ 1454655 h 4695015"/>
              <a:gd name="connsiteX4" fmla="*/ 864096 w 4541274"/>
              <a:gd name="connsiteY4" fmla="*/ 2102727 h 4695015"/>
              <a:gd name="connsiteX5" fmla="*/ 1135118 w 4541274"/>
              <a:gd name="connsiteY5" fmla="*/ 2389208 h 4695015"/>
              <a:gd name="connsiteX6" fmla="*/ 1513490 w 4541274"/>
              <a:gd name="connsiteY6" fmla="*/ 3335139 h 4695015"/>
              <a:gd name="connsiteX7" fmla="*/ 1923393 w 4541274"/>
              <a:gd name="connsiteY7" fmla="*/ 2672987 h 4695015"/>
              <a:gd name="connsiteX8" fmla="*/ 2525049 w 4541274"/>
              <a:gd name="connsiteY8" fmla="*/ 3746910 h 4695015"/>
              <a:gd name="connsiteX9" fmla="*/ 3011214 w 4541274"/>
              <a:gd name="connsiteY9" fmla="*/ 4154946 h 4695015"/>
              <a:gd name="connsiteX10" fmla="*/ 3677177 w 4541274"/>
              <a:gd name="connsiteY10" fmla="*/ 4394982 h 4695015"/>
              <a:gd name="connsiteX11" fmla="*/ 4253241 w 4541274"/>
              <a:gd name="connsiteY11" fmla="*/ 4683014 h 4695015"/>
              <a:gd name="connsiteX12" fmla="*/ 4541274 w 4541274"/>
              <a:gd name="connsiteY12" fmla="*/ 4466990 h 4695015"/>
              <a:gd name="connsiteX0" fmla="*/ 0 w 4541274"/>
              <a:gd name="connsiteY0" fmla="*/ 4659442 h 4695015"/>
              <a:gd name="connsiteX1" fmla="*/ 141890 w 4541274"/>
              <a:gd name="connsiteY1" fmla="*/ 3681980 h 4695015"/>
              <a:gd name="connsiteX2" fmla="*/ 441435 w 4541274"/>
              <a:gd name="connsiteY2" fmla="*/ 371221 h 4695015"/>
              <a:gd name="connsiteX3" fmla="*/ 720080 w 4541274"/>
              <a:gd name="connsiteY3" fmla="*/ 1454655 h 4695015"/>
              <a:gd name="connsiteX4" fmla="*/ 864096 w 4541274"/>
              <a:gd name="connsiteY4" fmla="*/ 2102727 h 4695015"/>
              <a:gd name="connsiteX5" fmla="*/ 1135118 w 4541274"/>
              <a:gd name="connsiteY5" fmla="*/ 2389208 h 4695015"/>
              <a:gd name="connsiteX6" fmla="*/ 1513490 w 4541274"/>
              <a:gd name="connsiteY6" fmla="*/ 3335139 h 4695015"/>
              <a:gd name="connsiteX7" fmla="*/ 1923393 w 4541274"/>
              <a:gd name="connsiteY7" fmla="*/ 2672987 h 4695015"/>
              <a:gd name="connsiteX8" fmla="*/ 2525049 w 4541274"/>
              <a:gd name="connsiteY8" fmla="*/ 3746910 h 4695015"/>
              <a:gd name="connsiteX9" fmla="*/ 3011214 w 4541274"/>
              <a:gd name="connsiteY9" fmla="*/ 4154946 h 4695015"/>
              <a:gd name="connsiteX10" fmla="*/ 3677177 w 4541274"/>
              <a:gd name="connsiteY10" fmla="*/ 4394982 h 4695015"/>
              <a:gd name="connsiteX11" fmla="*/ 4253241 w 4541274"/>
              <a:gd name="connsiteY11" fmla="*/ 4683014 h 4695015"/>
              <a:gd name="connsiteX12" fmla="*/ 4541274 w 4541274"/>
              <a:gd name="connsiteY12" fmla="*/ 4466990 h 4695015"/>
              <a:gd name="connsiteX0" fmla="*/ 0 w 4541274"/>
              <a:gd name="connsiteY0" fmla="*/ 4659442 h 4695015"/>
              <a:gd name="connsiteX1" fmla="*/ 141890 w 4541274"/>
              <a:gd name="connsiteY1" fmla="*/ 3681980 h 4695015"/>
              <a:gd name="connsiteX2" fmla="*/ 441435 w 4541274"/>
              <a:gd name="connsiteY2" fmla="*/ 371221 h 4695015"/>
              <a:gd name="connsiteX3" fmla="*/ 720080 w 4541274"/>
              <a:gd name="connsiteY3" fmla="*/ 1454655 h 4695015"/>
              <a:gd name="connsiteX4" fmla="*/ 864096 w 4541274"/>
              <a:gd name="connsiteY4" fmla="*/ 2102727 h 4695015"/>
              <a:gd name="connsiteX5" fmla="*/ 1135118 w 4541274"/>
              <a:gd name="connsiteY5" fmla="*/ 2389208 h 4695015"/>
              <a:gd name="connsiteX6" fmla="*/ 1513490 w 4541274"/>
              <a:gd name="connsiteY6" fmla="*/ 3335139 h 4695015"/>
              <a:gd name="connsiteX7" fmla="*/ 1923393 w 4541274"/>
              <a:gd name="connsiteY7" fmla="*/ 2672987 h 4695015"/>
              <a:gd name="connsiteX8" fmla="*/ 2525049 w 4541274"/>
              <a:gd name="connsiteY8" fmla="*/ 3746910 h 4695015"/>
              <a:gd name="connsiteX9" fmla="*/ 3011214 w 4541274"/>
              <a:gd name="connsiteY9" fmla="*/ 4154946 h 4695015"/>
              <a:gd name="connsiteX10" fmla="*/ 3677177 w 4541274"/>
              <a:gd name="connsiteY10" fmla="*/ 4394982 h 4695015"/>
              <a:gd name="connsiteX11" fmla="*/ 4253241 w 4541274"/>
              <a:gd name="connsiteY11" fmla="*/ 4683014 h 4695015"/>
              <a:gd name="connsiteX12" fmla="*/ 4541274 w 4541274"/>
              <a:gd name="connsiteY12" fmla="*/ 4466990 h 4695015"/>
              <a:gd name="connsiteX0" fmla="*/ 0 w 4541274"/>
              <a:gd name="connsiteY0" fmla="*/ 4659442 h 4695015"/>
              <a:gd name="connsiteX1" fmla="*/ 141890 w 4541274"/>
              <a:gd name="connsiteY1" fmla="*/ 3681980 h 4695015"/>
              <a:gd name="connsiteX2" fmla="*/ 441435 w 4541274"/>
              <a:gd name="connsiteY2" fmla="*/ 371221 h 4695015"/>
              <a:gd name="connsiteX3" fmla="*/ 720080 w 4541274"/>
              <a:gd name="connsiteY3" fmla="*/ 1454655 h 4695015"/>
              <a:gd name="connsiteX4" fmla="*/ 864096 w 4541274"/>
              <a:gd name="connsiteY4" fmla="*/ 2102727 h 4695015"/>
              <a:gd name="connsiteX5" fmla="*/ 1135118 w 4541274"/>
              <a:gd name="connsiteY5" fmla="*/ 2389208 h 4695015"/>
              <a:gd name="connsiteX6" fmla="*/ 1513490 w 4541274"/>
              <a:gd name="connsiteY6" fmla="*/ 3335139 h 4695015"/>
              <a:gd name="connsiteX7" fmla="*/ 1923393 w 4541274"/>
              <a:gd name="connsiteY7" fmla="*/ 2672987 h 4695015"/>
              <a:gd name="connsiteX8" fmla="*/ 2525049 w 4541274"/>
              <a:gd name="connsiteY8" fmla="*/ 3746910 h 4695015"/>
              <a:gd name="connsiteX9" fmla="*/ 3011214 w 4541274"/>
              <a:gd name="connsiteY9" fmla="*/ 4154946 h 4695015"/>
              <a:gd name="connsiteX10" fmla="*/ 3677177 w 4541274"/>
              <a:gd name="connsiteY10" fmla="*/ 4394982 h 4695015"/>
              <a:gd name="connsiteX11" fmla="*/ 4253241 w 4541274"/>
              <a:gd name="connsiteY11" fmla="*/ 4683014 h 4695015"/>
              <a:gd name="connsiteX12" fmla="*/ 4541274 w 4541274"/>
              <a:gd name="connsiteY12" fmla="*/ 4466990 h 4695015"/>
              <a:gd name="connsiteX0" fmla="*/ 0 w 4392488"/>
              <a:gd name="connsiteY0" fmla="*/ 4659442 h 4733019"/>
              <a:gd name="connsiteX1" fmla="*/ 141890 w 4392488"/>
              <a:gd name="connsiteY1" fmla="*/ 3681980 h 4733019"/>
              <a:gd name="connsiteX2" fmla="*/ 441435 w 4392488"/>
              <a:gd name="connsiteY2" fmla="*/ 371221 h 4733019"/>
              <a:gd name="connsiteX3" fmla="*/ 720080 w 4392488"/>
              <a:gd name="connsiteY3" fmla="*/ 1454655 h 4733019"/>
              <a:gd name="connsiteX4" fmla="*/ 864096 w 4392488"/>
              <a:gd name="connsiteY4" fmla="*/ 2102727 h 4733019"/>
              <a:gd name="connsiteX5" fmla="*/ 1135118 w 4392488"/>
              <a:gd name="connsiteY5" fmla="*/ 2389208 h 4733019"/>
              <a:gd name="connsiteX6" fmla="*/ 1513490 w 4392488"/>
              <a:gd name="connsiteY6" fmla="*/ 3335139 h 4733019"/>
              <a:gd name="connsiteX7" fmla="*/ 1923393 w 4392488"/>
              <a:gd name="connsiteY7" fmla="*/ 2672987 h 4733019"/>
              <a:gd name="connsiteX8" fmla="*/ 2525049 w 4392488"/>
              <a:gd name="connsiteY8" fmla="*/ 3746910 h 4733019"/>
              <a:gd name="connsiteX9" fmla="*/ 3011214 w 4392488"/>
              <a:gd name="connsiteY9" fmla="*/ 4154946 h 4733019"/>
              <a:gd name="connsiteX10" fmla="*/ 3677177 w 4392488"/>
              <a:gd name="connsiteY10" fmla="*/ 4394982 h 4733019"/>
              <a:gd name="connsiteX11" fmla="*/ 4253241 w 4392488"/>
              <a:gd name="connsiteY11" fmla="*/ 4683014 h 4733019"/>
              <a:gd name="connsiteX12" fmla="*/ 4392488 w 4392488"/>
              <a:gd name="connsiteY12" fmla="*/ 4695015 h 4733019"/>
              <a:gd name="connsiteX0" fmla="*/ 0 w 4253241"/>
              <a:gd name="connsiteY0" fmla="*/ 4659442 h 4683014"/>
              <a:gd name="connsiteX1" fmla="*/ 141890 w 4253241"/>
              <a:gd name="connsiteY1" fmla="*/ 3681980 h 4683014"/>
              <a:gd name="connsiteX2" fmla="*/ 441435 w 4253241"/>
              <a:gd name="connsiteY2" fmla="*/ 371221 h 4683014"/>
              <a:gd name="connsiteX3" fmla="*/ 720080 w 4253241"/>
              <a:gd name="connsiteY3" fmla="*/ 1454655 h 4683014"/>
              <a:gd name="connsiteX4" fmla="*/ 864096 w 4253241"/>
              <a:gd name="connsiteY4" fmla="*/ 2102727 h 4683014"/>
              <a:gd name="connsiteX5" fmla="*/ 1135118 w 4253241"/>
              <a:gd name="connsiteY5" fmla="*/ 2389208 h 4683014"/>
              <a:gd name="connsiteX6" fmla="*/ 1513490 w 4253241"/>
              <a:gd name="connsiteY6" fmla="*/ 3335139 h 4683014"/>
              <a:gd name="connsiteX7" fmla="*/ 1923393 w 4253241"/>
              <a:gd name="connsiteY7" fmla="*/ 2672987 h 4683014"/>
              <a:gd name="connsiteX8" fmla="*/ 2525049 w 4253241"/>
              <a:gd name="connsiteY8" fmla="*/ 3746910 h 4683014"/>
              <a:gd name="connsiteX9" fmla="*/ 3011214 w 4253241"/>
              <a:gd name="connsiteY9" fmla="*/ 4154946 h 4683014"/>
              <a:gd name="connsiteX10" fmla="*/ 3677177 w 4253241"/>
              <a:gd name="connsiteY10" fmla="*/ 4394982 h 4683014"/>
              <a:gd name="connsiteX11" fmla="*/ 4253241 w 4253241"/>
              <a:gd name="connsiteY11" fmla="*/ 4683014 h 4683014"/>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3490 w 4176465"/>
              <a:gd name="connsiteY6" fmla="*/ 3335139 h 4659442"/>
              <a:gd name="connsiteX7" fmla="*/ 1923393 w 4176465"/>
              <a:gd name="connsiteY7" fmla="*/ 2672987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3490 w 4176465"/>
              <a:gd name="connsiteY6" fmla="*/ 3335139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98871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98871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26863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98871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98871 h 4659442"/>
              <a:gd name="connsiteX7" fmla="*/ 1656185 w 4176465"/>
              <a:gd name="connsiteY7" fmla="*/ 3038831 h 4659442"/>
              <a:gd name="connsiteX8" fmla="*/ 1944217 w 4176465"/>
              <a:gd name="connsiteY8" fmla="*/ 2678791 h 4659442"/>
              <a:gd name="connsiteX9" fmla="*/ 2525049 w 4176465"/>
              <a:gd name="connsiteY9" fmla="*/ 3746910 h 4659442"/>
              <a:gd name="connsiteX10" fmla="*/ 3011214 w 4176465"/>
              <a:gd name="connsiteY10" fmla="*/ 4154946 h 4659442"/>
              <a:gd name="connsiteX11" fmla="*/ 3677177 w 4176465"/>
              <a:gd name="connsiteY11" fmla="*/ 4394982 h 4659442"/>
              <a:gd name="connsiteX12" fmla="*/ 4176465 w 4176465"/>
              <a:gd name="connsiteY12"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98871 h 4659442"/>
              <a:gd name="connsiteX7" fmla="*/ 1656185 w 4176465"/>
              <a:gd name="connsiteY7" fmla="*/ 3038831 h 4659442"/>
              <a:gd name="connsiteX8" fmla="*/ 1944217 w 4176465"/>
              <a:gd name="connsiteY8" fmla="*/ 2678791 h 4659442"/>
              <a:gd name="connsiteX9" fmla="*/ 2525049 w 4176465"/>
              <a:gd name="connsiteY9" fmla="*/ 3746910 h 4659442"/>
              <a:gd name="connsiteX10" fmla="*/ 3011214 w 4176465"/>
              <a:gd name="connsiteY10" fmla="*/ 4154946 h 4659442"/>
              <a:gd name="connsiteX11" fmla="*/ 3677177 w 4176465"/>
              <a:gd name="connsiteY11" fmla="*/ 4394982 h 4659442"/>
              <a:gd name="connsiteX12" fmla="*/ 4176465 w 4176465"/>
              <a:gd name="connsiteY12"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98871 h 4659442"/>
              <a:gd name="connsiteX7" fmla="*/ 1656185 w 4176465"/>
              <a:gd name="connsiteY7" fmla="*/ 3038831 h 4659442"/>
              <a:gd name="connsiteX8" fmla="*/ 1944217 w 4176465"/>
              <a:gd name="connsiteY8" fmla="*/ 2678791 h 4659442"/>
              <a:gd name="connsiteX9" fmla="*/ 2525049 w 4176465"/>
              <a:gd name="connsiteY9" fmla="*/ 3746910 h 4659442"/>
              <a:gd name="connsiteX10" fmla="*/ 3011214 w 4176465"/>
              <a:gd name="connsiteY10" fmla="*/ 4154946 h 4659442"/>
              <a:gd name="connsiteX11" fmla="*/ 3677177 w 4176465"/>
              <a:gd name="connsiteY11" fmla="*/ 4394982 h 4659442"/>
              <a:gd name="connsiteX12" fmla="*/ 4176465 w 4176465"/>
              <a:gd name="connsiteY12"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98871 h 4659442"/>
              <a:gd name="connsiteX7" fmla="*/ 1656185 w 4176465"/>
              <a:gd name="connsiteY7" fmla="*/ 3038831 h 4659442"/>
              <a:gd name="connsiteX8" fmla="*/ 1944217 w 4176465"/>
              <a:gd name="connsiteY8" fmla="*/ 2678791 h 4659442"/>
              <a:gd name="connsiteX9" fmla="*/ 2525049 w 4176465"/>
              <a:gd name="connsiteY9" fmla="*/ 3746910 h 4659442"/>
              <a:gd name="connsiteX10" fmla="*/ 3011214 w 4176465"/>
              <a:gd name="connsiteY10" fmla="*/ 4154946 h 4659442"/>
              <a:gd name="connsiteX11" fmla="*/ 3677177 w 4176465"/>
              <a:gd name="connsiteY11" fmla="*/ 4394982 h 4659442"/>
              <a:gd name="connsiteX12" fmla="*/ 4176465 w 4176465"/>
              <a:gd name="connsiteY12"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98871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26863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26863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98871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26863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7 w 4176465"/>
              <a:gd name="connsiteY4" fmla="*/ 2174735 h 4659442"/>
              <a:gd name="connsiteX5" fmla="*/ 1135118 w 4176465"/>
              <a:gd name="connsiteY5" fmla="*/ 2389208 h 4659442"/>
              <a:gd name="connsiteX6" fmla="*/ 1512169 w 4176465"/>
              <a:gd name="connsiteY6" fmla="*/ 3326863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7 w 4176465"/>
              <a:gd name="connsiteY4" fmla="*/ 2174735 h 4659442"/>
              <a:gd name="connsiteX5" fmla="*/ 1135118 w 4176465"/>
              <a:gd name="connsiteY5" fmla="*/ 2389208 h 4659442"/>
              <a:gd name="connsiteX6" fmla="*/ 1512169 w 4176465"/>
              <a:gd name="connsiteY6" fmla="*/ 3326863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7 w 4176465"/>
              <a:gd name="connsiteY4" fmla="*/ 2174735 h 4659442"/>
              <a:gd name="connsiteX5" fmla="*/ 1135118 w 4176465"/>
              <a:gd name="connsiteY5" fmla="*/ 2389208 h 4659442"/>
              <a:gd name="connsiteX6" fmla="*/ 1512169 w 4176465"/>
              <a:gd name="connsiteY6" fmla="*/ 3326863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7 w 4176465"/>
              <a:gd name="connsiteY4" fmla="*/ 2174735 h 4659442"/>
              <a:gd name="connsiteX5" fmla="*/ 1135118 w 4176465"/>
              <a:gd name="connsiteY5" fmla="*/ 2389208 h 4659442"/>
              <a:gd name="connsiteX6" fmla="*/ 1512169 w 4176465"/>
              <a:gd name="connsiteY6" fmla="*/ 3398871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7 w 4176465"/>
              <a:gd name="connsiteY4" fmla="*/ 2174735 h 4659442"/>
              <a:gd name="connsiteX5" fmla="*/ 1135118 w 4176465"/>
              <a:gd name="connsiteY5" fmla="*/ 2389208 h 4659442"/>
              <a:gd name="connsiteX6" fmla="*/ 1512169 w 4176465"/>
              <a:gd name="connsiteY6" fmla="*/ 3398871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7 w 4176465"/>
              <a:gd name="connsiteY4" fmla="*/ 2174735 h 4659442"/>
              <a:gd name="connsiteX5" fmla="*/ 1135118 w 4176465"/>
              <a:gd name="connsiteY5" fmla="*/ 2389208 h 4659442"/>
              <a:gd name="connsiteX6" fmla="*/ 1533133 w 4176465"/>
              <a:gd name="connsiteY6" fmla="*/ 3168352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7 w 4176465"/>
              <a:gd name="connsiteY4" fmla="*/ 2174735 h 4659442"/>
              <a:gd name="connsiteX5" fmla="*/ 1110200 w 4176465"/>
              <a:gd name="connsiteY5" fmla="*/ 2160240 h 4659442"/>
              <a:gd name="connsiteX6" fmla="*/ 1533133 w 4176465"/>
              <a:gd name="connsiteY6" fmla="*/ 3168352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98733 w 4176465"/>
              <a:gd name="connsiteY4" fmla="*/ 1872208 h 4659442"/>
              <a:gd name="connsiteX5" fmla="*/ 1110200 w 4176465"/>
              <a:gd name="connsiteY5" fmla="*/ 2160240 h 4659442"/>
              <a:gd name="connsiteX6" fmla="*/ 1533133 w 4176465"/>
              <a:gd name="connsiteY6" fmla="*/ 3168352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61858 h 4661858"/>
              <a:gd name="connsiteX1" fmla="*/ 141890 w 4176465"/>
              <a:gd name="connsiteY1" fmla="*/ 3684396 h 4661858"/>
              <a:gd name="connsiteX2" fmla="*/ 441435 w 4176465"/>
              <a:gd name="connsiteY2" fmla="*/ 373637 h 4661858"/>
              <a:gd name="connsiteX3" fmla="*/ 793000 w 4176465"/>
              <a:gd name="connsiteY3" fmla="*/ 1442576 h 4661858"/>
              <a:gd name="connsiteX4" fmla="*/ 898733 w 4176465"/>
              <a:gd name="connsiteY4" fmla="*/ 1874624 h 4661858"/>
              <a:gd name="connsiteX5" fmla="*/ 1110200 w 4176465"/>
              <a:gd name="connsiteY5" fmla="*/ 2162656 h 4661858"/>
              <a:gd name="connsiteX6" fmla="*/ 1533133 w 4176465"/>
              <a:gd name="connsiteY6" fmla="*/ 3170768 h 4661858"/>
              <a:gd name="connsiteX7" fmla="*/ 1944217 w 4176465"/>
              <a:gd name="connsiteY7" fmla="*/ 2681207 h 4661858"/>
              <a:gd name="connsiteX8" fmla="*/ 2525049 w 4176465"/>
              <a:gd name="connsiteY8" fmla="*/ 3749326 h 4661858"/>
              <a:gd name="connsiteX9" fmla="*/ 3011214 w 4176465"/>
              <a:gd name="connsiteY9" fmla="*/ 4157362 h 4661858"/>
              <a:gd name="connsiteX10" fmla="*/ 3677177 w 4176465"/>
              <a:gd name="connsiteY10" fmla="*/ 4397398 h 4661858"/>
              <a:gd name="connsiteX11" fmla="*/ 4176465 w 4176465"/>
              <a:gd name="connsiteY11" fmla="*/ 4625423 h 4661858"/>
              <a:gd name="connsiteX0" fmla="*/ 0 w 4176465"/>
              <a:gd name="connsiteY0" fmla="*/ 4661858 h 4661858"/>
              <a:gd name="connsiteX1" fmla="*/ 141890 w 4176465"/>
              <a:gd name="connsiteY1" fmla="*/ 3684396 h 4661858"/>
              <a:gd name="connsiteX2" fmla="*/ 441435 w 4176465"/>
              <a:gd name="connsiteY2" fmla="*/ 373637 h 4661858"/>
              <a:gd name="connsiteX3" fmla="*/ 845866 w 4176465"/>
              <a:gd name="connsiteY3" fmla="*/ 1442576 h 4661858"/>
              <a:gd name="connsiteX4" fmla="*/ 898733 w 4176465"/>
              <a:gd name="connsiteY4" fmla="*/ 1874624 h 4661858"/>
              <a:gd name="connsiteX5" fmla="*/ 1110200 w 4176465"/>
              <a:gd name="connsiteY5" fmla="*/ 2162656 h 4661858"/>
              <a:gd name="connsiteX6" fmla="*/ 1533133 w 4176465"/>
              <a:gd name="connsiteY6" fmla="*/ 3170768 h 4661858"/>
              <a:gd name="connsiteX7" fmla="*/ 1944217 w 4176465"/>
              <a:gd name="connsiteY7" fmla="*/ 2681207 h 4661858"/>
              <a:gd name="connsiteX8" fmla="*/ 2525049 w 4176465"/>
              <a:gd name="connsiteY8" fmla="*/ 3749326 h 4661858"/>
              <a:gd name="connsiteX9" fmla="*/ 3011214 w 4176465"/>
              <a:gd name="connsiteY9" fmla="*/ 4157362 h 4661858"/>
              <a:gd name="connsiteX10" fmla="*/ 3677177 w 4176465"/>
              <a:gd name="connsiteY10" fmla="*/ 4397398 h 4661858"/>
              <a:gd name="connsiteX11" fmla="*/ 4176465 w 4176465"/>
              <a:gd name="connsiteY11" fmla="*/ 4625423 h 4661858"/>
              <a:gd name="connsiteX0" fmla="*/ 0 w 4176465"/>
              <a:gd name="connsiteY0" fmla="*/ 4661858 h 4661858"/>
              <a:gd name="connsiteX1" fmla="*/ 141890 w 4176465"/>
              <a:gd name="connsiteY1" fmla="*/ 3684396 h 4661858"/>
              <a:gd name="connsiteX2" fmla="*/ 441435 w 4176465"/>
              <a:gd name="connsiteY2" fmla="*/ 373637 h 4661858"/>
              <a:gd name="connsiteX3" fmla="*/ 845866 w 4176465"/>
              <a:gd name="connsiteY3" fmla="*/ 1442576 h 4661858"/>
              <a:gd name="connsiteX4" fmla="*/ 1004466 w 4176465"/>
              <a:gd name="connsiteY4" fmla="*/ 1874624 h 4661858"/>
              <a:gd name="connsiteX5" fmla="*/ 1110200 w 4176465"/>
              <a:gd name="connsiteY5" fmla="*/ 2162656 h 4661858"/>
              <a:gd name="connsiteX6" fmla="*/ 1533133 w 4176465"/>
              <a:gd name="connsiteY6" fmla="*/ 3170768 h 4661858"/>
              <a:gd name="connsiteX7" fmla="*/ 1944217 w 4176465"/>
              <a:gd name="connsiteY7" fmla="*/ 2681207 h 4661858"/>
              <a:gd name="connsiteX8" fmla="*/ 2525049 w 4176465"/>
              <a:gd name="connsiteY8" fmla="*/ 3749326 h 4661858"/>
              <a:gd name="connsiteX9" fmla="*/ 3011214 w 4176465"/>
              <a:gd name="connsiteY9" fmla="*/ 4157362 h 4661858"/>
              <a:gd name="connsiteX10" fmla="*/ 3677177 w 4176465"/>
              <a:gd name="connsiteY10" fmla="*/ 4397398 h 4661858"/>
              <a:gd name="connsiteX11" fmla="*/ 4176465 w 4176465"/>
              <a:gd name="connsiteY11" fmla="*/ 4625423 h 4661858"/>
              <a:gd name="connsiteX0" fmla="*/ 0 w 4176465"/>
              <a:gd name="connsiteY0" fmla="*/ 4661858 h 4661858"/>
              <a:gd name="connsiteX1" fmla="*/ 141890 w 4176465"/>
              <a:gd name="connsiteY1" fmla="*/ 3684396 h 4661858"/>
              <a:gd name="connsiteX2" fmla="*/ 441435 w 4176465"/>
              <a:gd name="connsiteY2" fmla="*/ 373637 h 4661858"/>
              <a:gd name="connsiteX3" fmla="*/ 845866 w 4176465"/>
              <a:gd name="connsiteY3" fmla="*/ 1442576 h 4661858"/>
              <a:gd name="connsiteX4" fmla="*/ 1110200 w 4176465"/>
              <a:gd name="connsiteY4" fmla="*/ 2162656 h 4661858"/>
              <a:gd name="connsiteX5" fmla="*/ 1533133 w 4176465"/>
              <a:gd name="connsiteY5" fmla="*/ 3170768 h 4661858"/>
              <a:gd name="connsiteX6" fmla="*/ 1944217 w 4176465"/>
              <a:gd name="connsiteY6" fmla="*/ 2681207 h 4661858"/>
              <a:gd name="connsiteX7" fmla="*/ 2525049 w 4176465"/>
              <a:gd name="connsiteY7" fmla="*/ 3749326 h 4661858"/>
              <a:gd name="connsiteX8" fmla="*/ 3011214 w 4176465"/>
              <a:gd name="connsiteY8" fmla="*/ 4157362 h 4661858"/>
              <a:gd name="connsiteX9" fmla="*/ 3677177 w 4176465"/>
              <a:gd name="connsiteY9" fmla="*/ 4397398 h 4661858"/>
              <a:gd name="connsiteX10" fmla="*/ 4176465 w 4176465"/>
              <a:gd name="connsiteY10" fmla="*/ 4625423 h 4661858"/>
              <a:gd name="connsiteX0" fmla="*/ 0 w 4176465"/>
              <a:gd name="connsiteY0" fmla="*/ 4661858 h 4661858"/>
              <a:gd name="connsiteX1" fmla="*/ 141890 w 4176465"/>
              <a:gd name="connsiteY1" fmla="*/ 3684396 h 4661858"/>
              <a:gd name="connsiteX2" fmla="*/ 441435 w 4176465"/>
              <a:gd name="connsiteY2" fmla="*/ 373637 h 4661858"/>
              <a:gd name="connsiteX3" fmla="*/ 951600 w 4176465"/>
              <a:gd name="connsiteY3" fmla="*/ 1442576 h 4661858"/>
              <a:gd name="connsiteX4" fmla="*/ 1110200 w 4176465"/>
              <a:gd name="connsiteY4" fmla="*/ 2162656 h 4661858"/>
              <a:gd name="connsiteX5" fmla="*/ 1533133 w 4176465"/>
              <a:gd name="connsiteY5" fmla="*/ 3170768 h 4661858"/>
              <a:gd name="connsiteX6" fmla="*/ 1944217 w 4176465"/>
              <a:gd name="connsiteY6" fmla="*/ 2681207 h 4661858"/>
              <a:gd name="connsiteX7" fmla="*/ 2525049 w 4176465"/>
              <a:gd name="connsiteY7" fmla="*/ 3749326 h 4661858"/>
              <a:gd name="connsiteX8" fmla="*/ 3011214 w 4176465"/>
              <a:gd name="connsiteY8" fmla="*/ 4157362 h 4661858"/>
              <a:gd name="connsiteX9" fmla="*/ 3677177 w 4176465"/>
              <a:gd name="connsiteY9" fmla="*/ 4397398 h 4661858"/>
              <a:gd name="connsiteX10" fmla="*/ 4176465 w 4176465"/>
              <a:gd name="connsiteY10" fmla="*/ 4625423 h 4661858"/>
              <a:gd name="connsiteX0" fmla="*/ 0 w 4176465"/>
              <a:gd name="connsiteY0" fmla="*/ 4661858 h 4661858"/>
              <a:gd name="connsiteX1" fmla="*/ 141890 w 4176465"/>
              <a:gd name="connsiteY1" fmla="*/ 3684396 h 4661858"/>
              <a:gd name="connsiteX2" fmla="*/ 441435 w 4176465"/>
              <a:gd name="connsiteY2" fmla="*/ 373637 h 4661858"/>
              <a:gd name="connsiteX3" fmla="*/ 951600 w 4176465"/>
              <a:gd name="connsiteY3" fmla="*/ 1442576 h 4661858"/>
              <a:gd name="connsiteX4" fmla="*/ 1110200 w 4176465"/>
              <a:gd name="connsiteY4" fmla="*/ 2162656 h 4661858"/>
              <a:gd name="connsiteX5" fmla="*/ 1533133 w 4176465"/>
              <a:gd name="connsiteY5" fmla="*/ 3170768 h 4661858"/>
              <a:gd name="connsiteX6" fmla="*/ 1944217 w 4176465"/>
              <a:gd name="connsiteY6" fmla="*/ 2681207 h 4661858"/>
              <a:gd name="connsiteX7" fmla="*/ 2525049 w 4176465"/>
              <a:gd name="connsiteY7" fmla="*/ 3749326 h 4661858"/>
              <a:gd name="connsiteX8" fmla="*/ 3011214 w 4176465"/>
              <a:gd name="connsiteY8" fmla="*/ 4157362 h 4661858"/>
              <a:gd name="connsiteX9" fmla="*/ 3677177 w 4176465"/>
              <a:gd name="connsiteY9" fmla="*/ 4397398 h 4661858"/>
              <a:gd name="connsiteX10" fmla="*/ 4176465 w 4176465"/>
              <a:gd name="connsiteY10" fmla="*/ 4625423 h 4661858"/>
              <a:gd name="connsiteX0" fmla="*/ 0 w 4176465"/>
              <a:gd name="connsiteY0" fmla="*/ 4661858 h 4661858"/>
              <a:gd name="connsiteX1" fmla="*/ 141890 w 4176465"/>
              <a:gd name="connsiteY1" fmla="*/ 3684396 h 4661858"/>
              <a:gd name="connsiteX2" fmla="*/ 441435 w 4176465"/>
              <a:gd name="connsiteY2" fmla="*/ 373637 h 4661858"/>
              <a:gd name="connsiteX3" fmla="*/ 951600 w 4176465"/>
              <a:gd name="connsiteY3" fmla="*/ 1442576 h 4661858"/>
              <a:gd name="connsiteX4" fmla="*/ 1110200 w 4176465"/>
              <a:gd name="connsiteY4" fmla="*/ 2162656 h 4661858"/>
              <a:gd name="connsiteX5" fmla="*/ 1533133 w 4176465"/>
              <a:gd name="connsiteY5" fmla="*/ 3170768 h 4661858"/>
              <a:gd name="connsiteX6" fmla="*/ 1944217 w 4176465"/>
              <a:gd name="connsiteY6" fmla="*/ 2681207 h 4661858"/>
              <a:gd name="connsiteX7" fmla="*/ 2525049 w 4176465"/>
              <a:gd name="connsiteY7" fmla="*/ 3749326 h 4661858"/>
              <a:gd name="connsiteX8" fmla="*/ 3011214 w 4176465"/>
              <a:gd name="connsiteY8" fmla="*/ 4157362 h 4661858"/>
              <a:gd name="connsiteX9" fmla="*/ 3677177 w 4176465"/>
              <a:gd name="connsiteY9" fmla="*/ 4397398 h 4661858"/>
              <a:gd name="connsiteX10" fmla="*/ 4176465 w 4176465"/>
              <a:gd name="connsiteY10" fmla="*/ 4625423 h 4661858"/>
              <a:gd name="connsiteX0" fmla="*/ 0 w 4176465"/>
              <a:gd name="connsiteY0" fmla="*/ 4661858 h 4661858"/>
              <a:gd name="connsiteX1" fmla="*/ 141890 w 4176465"/>
              <a:gd name="connsiteY1" fmla="*/ 3684396 h 4661858"/>
              <a:gd name="connsiteX2" fmla="*/ 441435 w 4176465"/>
              <a:gd name="connsiteY2" fmla="*/ 373637 h 4661858"/>
              <a:gd name="connsiteX3" fmla="*/ 951600 w 4176465"/>
              <a:gd name="connsiteY3" fmla="*/ 1442576 h 4661858"/>
              <a:gd name="connsiteX4" fmla="*/ 1163066 w 4176465"/>
              <a:gd name="connsiteY4" fmla="*/ 2162656 h 4661858"/>
              <a:gd name="connsiteX5" fmla="*/ 1533133 w 4176465"/>
              <a:gd name="connsiteY5" fmla="*/ 3170768 h 4661858"/>
              <a:gd name="connsiteX6" fmla="*/ 1944217 w 4176465"/>
              <a:gd name="connsiteY6" fmla="*/ 2681207 h 4661858"/>
              <a:gd name="connsiteX7" fmla="*/ 2525049 w 4176465"/>
              <a:gd name="connsiteY7" fmla="*/ 3749326 h 4661858"/>
              <a:gd name="connsiteX8" fmla="*/ 3011214 w 4176465"/>
              <a:gd name="connsiteY8" fmla="*/ 4157362 h 4661858"/>
              <a:gd name="connsiteX9" fmla="*/ 3677177 w 4176465"/>
              <a:gd name="connsiteY9" fmla="*/ 4397398 h 4661858"/>
              <a:gd name="connsiteX10" fmla="*/ 4176465 w 4176465"/>
              <a:gd name="connsiteY10" fmla="*/ 4625423 h 4661858"/>
              <a:gd name="connsiteX0" fmla="*/ 0 w 4176465"/>
              <a:gd name="connsiteY0" fmla="*/ 4661858 h 4661858"/>
              <a:gd name="connsiteX1" fmla="*/ 141890 w 4176465"/>
              <a:gd name="connsiteY1" fmla="*/ 3684396 h 4661858"/>
              <a:gd name="connsiteX2" fmla="*/ 441435 w 4176465"/>
              <a:gd name="connsiteY2" fmla="*/ 373637 h 4661858"/>
              <a:gd name="connsiteX3" fmla="*/ 951600 w 4176465"/>
              <a:gd name="connsiteY3" fmla="*/ 1442576 h 4661858"/>
              <a:gd name="connsiteX4" fmla="*/ 1163066 w 4176465"/>
              <a:gd name="connsiteY4" fmla="*/ 2162656 h 4661858"/>
              <a:gd name="connsiteX5" fmla="*/ 1533133 w 4176465"/>
              <a:gd name="connsiteY5" fmla="*/ 3170768 h 4661858"/>
              <a:gd name="connsiteX6" fmla="*/ 1944217 w 4176465"/>
              <a:gd name="connsiteY6" fmla="*/ 2681207 h 4661858"/>
              <a:gd name="connsiteX7" fmla="*/ 2525049 w 4176465"/>
              <a:gd name="connsiteY7" fmla="*/ 3749326 h 4661858"/>
              <a:gd name="connsiteX8" fmla="*/ 3011214 w 4176465"/>
              <a:gd name="connsiteY8" fmla="*/ 4157362 h 4661858"/>
              <a:gd name="connsiteX9" fmla="*/ 3677177 w 4176465"/>
              <a:gd name="connsiteY9" fmla="*/ 4397398 h 4661858"/>
              <a:gd name="connsiteX10" fmla="*/ 4176465 w 4176465"/>
              <a:gd name="connsiteY10" fmla="*/ 4625423 h 4661858"/>
              <a:gd name="connsiteX0" fmla="*/ 0 w 4176465"/>
              <a:gd name="connsiteY0" fmla="*/ 4661858 h 4661858"/>
              <a:gd name="connsiteX1" fmla="*/ 141890 w 4176465"/>
              <a:gd name="connsiteY1" fmla="*/ 3684396 h 4661858"/>
              <a:gd name="connsiteX2" fmla="*/ 441435 w 4176465"/>
              <a:gd name="connsiteY2" fmla="*/ 373637 h 4661858"/>
              <a:gd name="connsiteX3" fmla="*/ 951600 w 4176465"/>
              <a:gd name="connsiteY3" fmla="*/ 1442576 h 4661858"/>
              <a:gd name="connsiteX4" fmla="*/ 1163066 w 4176465"/>
              <a:gd name="connsiteY4" fmla="*/ 2162656 h 4661858"/>
              <a:gd name="connsiteX5" fmla="*/ 1533133 w 4176465"/>
              <a:gd name="connsiteY5" fmla="*/ 2882736 h 4661858"/>
              <a:gd name="connsiteX6" fmla="*/ 1944217 w 4176465"/>
              <a:gd name="connsiteY6" fmla="*/ 2681207 h 4661858"/>
              <a:gd name="connsiteX7" fmla="*/ 2525049 w 4176465"/>
              <a:gd name="connsiteY7" fmla="*/ 3749326 h 4661858"/>
              <a:gd name="connsiteX8" fmla="*/ 3011214 w 4176465"/>
              <a:gd name="connsiteY8" fmla="*/ 4157362 h 4661858"/>
              <a:gd name="connsiteX9" fmla="*/ 3677177 w 4176465"/>
              <a:gd name="connsiteY9" fmla="*/ 4397398 h 4661858"/>
              <a:gd name="connsiteX10" fmla="*/ 4176465 w 4176465"/>
              <a:gd name="connsiteY10" fmla="*/ 4625423 h 466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76465" h="4661858">
                <a:moveTo>
                  <a:pt x="0" y="4661858"/>
                </a:moveTo>
                <a:cubicBezTo>
                  <a:pt x="34159" y="4530478"/>
                  <a:pt x="68318" y="4399099"/>
                  <a:pt x="141890" y="3684396"/>
                </a:cubicBezTo>
                <a:cubicBezTo>
                  <a:pt x="215462" y="2969693"/>
                  <a:pt x="306483" y="747274"/>
                  <a:pt x="441435" y="373637"/>
                </a:cubicBezTo>
                <a:cubicBezTo>
                  <a:pt x="576387" y="0"/>
                  <a:pt x="888791" y="1132956"/>
                  <a:pt x="951600" y="1442576"/>
                </a:cubicBezTo>
                <a:cubicBezTo>
                  <a:pt x="1051297" y="1747592"/>
                  <a:pt x="1070324" y="1874614"/>
                  <a:pt x="1163066" y="2162656"/>
                </a:cubicBezTo>
                <a:cubicBezTo>
                  <a:pt x="1251177" y="2378680"/>
                  <a:pt x="1398283" y="2834472"/>
                  <a:pt x="1533133" y="2882736"/>
                </a:cubicBezTo>
                <a:cubicBezTo>
                  <a:pt x="1623788" y="2796024"/>
                  <a:pt x="1778898" y="2536775"/>
                  <a:pt x="1944217" y="2681207"/>
                </a:cubicBezTo>
                <a:cubicBezTo>
                  <a:pt x="2109536" y="2825639"/>
                  <a:pt x="2347216" y="3503300"/>
                  <a:pt x="2525049" y="3749326"/>
                </a:cubicBezTo>
                <a:cubicBezTo>
                  <a:pt x="2702882" y="3995352"/>
                  <a:pt x="2819193" y="4049350"/>
                  <a:pt x="3011214" y="4157362"/>
                </a:cubicBezTo>
                <a:cubicBezTo>
                  <a:pt x="3203235" y="4265374"/>
                  <a:pt x="3482968" y="4319388"/>
                  <a:pt x="3677177" y="4397398"/>
                </a:cubicBezTo>
                <a:cubicBezTo>
                  <a:pt x="3871386" y="4475408"/>
                  <a:pt x="4057247" y="4575418"/>
                  <a:pt x="4176465" y="4625423"/>
                </a:cubicBezTo>
              </a:path>
            </a:pathLst>
          </a:custGeom>
          <a:solidFill>
            <a:srgbClr val="006E73">
              <a:alpha val="15000"/>
            </a:srgbClr>
          </a:solidFill>
          <a:ln w="5715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it-IT" sz="3200">
              <a:solidFill>
                <a:srgbClr val="000000"/>
              </a:solidFill>
              <a:latin typeface="Calibri" pitchFamily="34" charset="0"/>
            </a:endParaRPr>
          </a:p>
        </p:txBody>
      </p:sp>
      <p:grpSp>
        <p:nvGrpSpPr>
          <p:cNvPr id="23" name="Gruppo 22"/>
          <p:cNvGrpSpPr/>
          <p:nvPr/>
        </p:nvGrpSpPr>
        <p:grpSpPr>
          <a:xfrm>
            <a:off x="6235259" y="2763526"/>
            <a:ext cx="2549651" cy="2516689"/>
            <a:chOff x="8926286" y="957653"/>
            <a:chExt cx="2549651" cy="2516689"/>
          </a:xfrm>
        </p:grpSpPr>
        <p:pic>
          <p:nvPicPr>
            <p:cNvPr id="17"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6286" y="957653"/>
              <a:ext cx="2549651" cy="18170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egnaposto testo 2"/>
            <p:cNvSpPr txBox="1">
              <a:spLocks/>
            </p:cNvSpPr>
            <p:nvPr/>
          </p:nvSpPr>
          <p:spPr>
            <a:xfrm>
              <a:off x="8926286" y="2841423"/>
              <a:ext cx="2069722" cy="63291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3000" kern="1200">
                  <a:solidFill>
                    <a:schemeClr val="tx1"/>
                  </a:solidFill>
                  <a:latin typeface="Titillium Web" panose="00000500000000000000" pitchFamily="2" charset="0"/>
                  <a:ea typeface="+mn-ea"/>
                  <a:cs typeface="+mn-cs"/>
                </a:defRPr>
              </a:lvl1pPr>
              <a:lvl2pPr marL="0" indent="0" algn="l" defTabSz="914400" rtl="0" eaLnBrk="1" latinLnBrk="0" hangingPunct="1">
                <a:lnSpc>
                  <a:spcPts val="2400"/>
                </a:lnSpc>
                <a:spcBef>
                  <a:spcPts val="0"/>
                </a:spcBef>
                <a:buFont typeface="Arial" panose="020B0604020202020204" pitchFamily="34" charset="0"/>
                <a:buNone/>
                <a:defRPr lang="it-IT" sz="2400" kern="1200" dirty="0" smtClean="0">
                  <a:solidFill>
                    <a:srgbClr val="006E73"/>
                  </a:solidFill>
                  <a:latin typeface="Titillium Web" panose="000005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Titillium Web" panose="000005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dirty="0">
                  <a:solidFill>
                    <a:srgbClr val="006E73"/>
                  </a:solidFill>
                  <a:latin typeface="Calibri" pitchFamily="34" charset="0"/>
                </a:rPr>
                <a:t>Trasduttore di pressione</a:t>
              </a:r>
            </a:p>
          </p:txBody>
        </p:sp>
      </p:grpSp>
      <p:grpSp>
        <p:nvGrpSpPr>
          <p:cNvPr id="22" name="Gruppo 21"/>
          <p:cNvGrpSpPr/>
          <p:nvPr/>
        </p:nvGrpSpPr>
        <p:grpSpPr>
          <a:xfrm>
            <a:off x="7877815" y="656629"/>
            <a:ext cx="3998062" cy="1475322"/>
            <a:chOff x="5578595" y="3370908"/>
            <a:chExt cx="3998062" cy="1475322"/>
          </a:xfrm>
        </p:grpSpPr>
        <p:pic>
          <p:nvPicPr>
            <p:cNvPr id="18" name="Picture 9" descr="http://bdvecritel.itnetwork.fr/images_produit/prd_disp_img_00011509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787160">
              <a:off x="6964011" y="1985492"/>
              <a:ext cx="1227230" cy="399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egnaposto testo 2"/>
            <p:cNvSpPr txBox="1">
              <a:spLocks/>
            </p:cNvSpPr>
            <p:nvPr/>
          </p:nvSpPr>
          <p:spPr>
            <a:xfrm>
              <a:off x="6169750" y="4213311"/>
              <a:ext cx="2069722" cy="63291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3000" kern="1200">
                  <a:solidFill>
                    <a:schemeClr val="tx1"/>
                  </a:solidFill>
                  <a:latin typeface="Titillium Web" panose="00000500000000000000" pitchFamily="2" charset="0"/>
                  <a:ea typeface="+mn-ea"/>
                  <a:cs typeface="+mn-cs"/>
                </a:defRPr>
              </a:lvl1pPr>
              <a:lvl2pPr marL="0" indent="0" algn="l" defTabSz="914400" rtl="0" eaLnBrk="1" latinLnBrk="0" hangingPunct="1">
                <a:lnSpc>
                  <a:spcPts val="2400"/>
                </a:lnSpc>
                <a:spcBef>
                  <a:spcPts val="0"/>
                </a:spcBef>
                <a:buFont typeface="Arial" panose="020B0604020202020204" pitchFamily="34" charset="0"/>
                <a:buNone/>
                <a:defRPr lang="it-IT" sz="2400" kern="1200" dirty="0" smtClean="0">
                  <a:solidFill>
                    <a:srgbClr val="006E73"/>
                  </a:solidFill>
                  <a:latin typeface="Titillium Web" panose="000005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Titillium Web" panose="000005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dirty="0">
                  <a:solidFill>
                    <a:srgbClr val="006E73"/>
                  </a:solidFill>
                  <a:latin typeface="Calibri" pitchFamily="34" charset="0"/>
                </a:rPr>
                <a:t>Accesso arterioso</a:t>
              </a:r>
            </a:p>
          </p:txBody>
        </p:sp>
      </p:grpSp>
    </p:spTree>
    <p:extLst>
      <p:ext uri="{BB962C8B-B14F-4D97-AF65-F5344CB8AC3E}">
        <p14:creationId xmlns:p14="http://schemas.microsoft.com/office/powerpoint/2010/main" val="161254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righ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out)">
                                      <p:cBhvr>
                                        <p:cTn id="17" dur="1000"/>
                                        <p:tgtEl>
                                          <p:spTgt spid="15"/>
                                        </p:tgtEl>
                                      </p:cBhvr>
                                    </p:animEffect>
                                  </p:childTnLst>
                                </p:cTn>
                              </p:par>
                              <p:par>
                                <p:cTn id="18" presetID="22" presetClass="entr" presetSubtype="8" fill="hold" grpId="0" nodeType="withEffect">
                                  <p:stCondLst>
                                    <p:cond delay="50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1000"/>
                                        <p:tgtEl>
                                          <p:spTgt spid="16"/>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en-GB" dirty="0"/>
          </a:p>
        </p:txBody>
      </p:sp>
      <p:pic>
        <p:nvPicPr>
          <p:cNvPr id="4" name="Immagine 3"/>
          <p:cNvPicPr>
            <a:picLocks noChangeAspect="1"/>
          </p:cNvPicPr>
          <p:nvPr/>
        </p:nvPicPr>
        <p:blipFill>
          <a:blip r:embed="rId2"/>
          <a:stretch>
            <a:fillRect/>
          </a:stretch>
        </p:blipFill>
        <p:spPr>
          <a:xfrm>
            <a:off x="2135561" y="1052736"/>
            <a:ext cx="8412213" cy="5674618"/>
          </a:xfrm>
          <a:prstGeom prst="rect">
            <a:avLst/>
          </a:prstGeom>
        </p:spPr>
      </p:pic>
      <p:sp>
        <p:nvSpPr>
          <p:cNvPr id="5" name="Titolo 2"/>
          <p:cNvSpPr>
            <a:spLocks noGrp="1"/>
          </p:cNvSpPr>
          <p:nvPr>
            <p:ph type="title"/>
          </p:nvPr>
        </p:nvSpPr>
        <p:spPr>
          <a:xfrm>
            <a:off x="1898950" y="-162272"/>
            <a:ext cx="8413454" cy="1143000"/>
          </a:xfrm>
        </p:spPr>
        <p:txBody>
          <a:bodyPr>
            <a:normAutofit/>
          </a:bodyPr>
          <a:lstStyle/>
          <a:p>
            <a:r>
              <a:rPr lang="fr-FR" sz="3200" dirty="0" err="1"/>
              <a:t>Multicenter</a:t>
            </a:r>
            <a:r>
              <a:rPr lang="fr-FR" sz="3200" dirty="0"/>
              <a:t> </a:t>
            </a:r>
            <a:r>
              <a:rPr lang="fr-FR" sz="3200" dirty="0" err="1"/>
              <a:t>paper</a:t>
            </a:r>
            <a:r>
              <a:rPr lang="fr-FR" sz="3200" dirty="0"/>
              <a:t> </a:t>
            </a:r>
            <a:r>
              <a:rPr lang="fr-FR" sz="3600" dirty="0"/>
              <a:t>- </a:t>
            </a:r>
            <a:r>
              <a:rPr lang="fr-FR" sz="2700" dirty="0"/>
              <a:t>Prof. </a:t>
            </a:r>
            <a:r>
              <a:rPr lang="fr-FR" sz="2700" dirty="0" err="1"/>
              <a:t>Scolletta</a:t>
            </a:r>
            <a:r>
              <a:rPr lang="fr-FR" sz="2700" dirty="0"/>
              <a:t> (</a:t>
            </a:r>
            <a:r>
              <a:rPr lang="fr-FR" sz="2700" dirty="0" err="1"/>
              <a:t>confidential</a:t>
            </a:r>
            <a:r>
              <a:rPr lang="fr-FR" sz="2700" dirty="0"/>
              <a:t>)</a:t>
            </a:r>
            <a:endParaRPr lang="en-GB" dirty="0"/>
          </a:p>
        </p:txBody>
      </p:sp>
    </p:spTree>
    <p:extLst>
      <p:ext uri="{BB962C8B-B14F-4D97-AF65-F5344CB8AC3E}">
        <p14:creationId xmlns:p14="http://schemas.microsoft.com/office/powerpoint/2010/main" val="2594282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en-GB" dirty="0"/>
          </a:p>
        </p:txBody>
      </p:sp>
      <p:pic>
        <p:nvPicPr>
          <p:cNvPr id="4" name="Immagine 3"/>
          <p:cNvPicPr>
            <a:picLocks noChangeAspect="1"/>
          </p:cNvPicPr>
          <p:nvPr/>
        </p:nvPicPr>
        <p:blipFill rotWithShape="1">
          <a:blip r:embed="rId2"/>
          <a:srcRect b="4436"/>
          <a:stretch/>
        </p:blipFill>
        <p:spPr>
          <a:xfrm>
            <a:off x="1700703" y="369407"/>
            <a:ext cx="8909847" cy="6336000"/>
          </a:xfrm>
          <a:prstGeom prst="rect">
            <a:avLst/>
          </a:prstGeom>
        </p:spPr>
      </p:pic>
      <p:sp>
        <p:nvSpPr>
          <p:cNvPr id="11" name="Titolo 2"/>
          <p:cNvSpPr txBox="1">
            <a:spLocks/>
          </p:cNvSpPr>
          <p:nvPr/>
        </p:nvSpPr>
        <p:spPr>
          <a:xfrm>
            <a:off x="1506843" y="23675"/>
            <a:ext cx="5916459" cy="376937"/>
          </a:xfrm>
          <a:prstGeom prst="rect">
            <a:avLst/>
          </a:prstGeom>
        </p:spPr>
        <p:txBody>
          <a:bodyPr vert="horz" lIns="91440" tIns="45720" rIns="91440" bIns="45720" rtlCol="0" anchor="ctr">
            <a:normAutofit fontScale="62500" lnSpcReduction="20000"/>
          </a:bodyPr>
          <a:lstStyle>
            <a:lvl1pPr algn="l" defTabSz="457200" rtl="0" eaLnBrk="1" latinLnBrk="0" hangingPunct="1">
              <a:spcBef>
                <a:spcPct val="0"/>
              </a:spcBef>
              <a:buNone/>
              <a:defRPr sz="3400" b="0" i="0" kern="1200">
                <a:solidFill>
                  <a:schemeClr val="tx1">
                    <a:lumMod val="65000"/>
                    <a:lumOff val="35000"/>
                  </a:schemeClr>
                </a:solidFill>
                <a:latin typeface="Gill Sans MT"/>
                <a:ea typeface="+mj-ea"/>
                <a:cs typeface="Gill Sans MT"/>
              </a:defRPr>
            </a:lvl1pPr>
          </a:lstStyle>
          <a:p>
            <a:r>
              <a:rPr lang="fr-FR" sz="3200" dirty="0" err="1"/>
              <a:t>Multicenter</a:t>
            </a:r>
            <a:r>
              <a:rPr lang="fr-FR" sz="3200" dirty="0"/>
              <a:t> </a:t>
            </a:r>
            <a:r>
              <a:rPr lang="fr-FR" sz="3200" dirty="0" err="1"/>
              <a:t>paper</a:t>
            </a:r>
            <a:r>
              <a:rPr lang="fr-FR" sz="3200" dirty="0"/>
              <a:t> </a:t>
            </a:r>
            <a:r>
              <a:rPr lang="fr-FR" sz="3600" dirty="0"/>
              <a:t>- </a:t>
            </a:r>
            <a:r>
              <a:rPr lang="fr-FR" sz="2700" dirty="0"/>
              <a:t>Prof. </a:t>
            </a:r>
            <a:r>
              <a:rPr lang="fr-FR" sz="2700" dirty="0" err="1"/>
              <a:t>Scolletta</a:t>
            </a:r>
            <a:r>
              <a:rPr lang="fr-FR" sz="2700" dirty="0"/>
              <a:t> (</a:t>
            </a:r>
            <a:r>
              <a:rPr lang="fr-FR" sz="2700" dirty="0" err="1"/>
              <a:t>confidential</a:t>
            </a:r>
            <a:r>
              <a:rPr lang="fr-FR" sz="2700" dirty="0"/>
              <a:t>)</a:t>
            </a:r>
            <a:endParaRPr lang="en-GB" dirty="0"/>
          </a:p>
        </p:txBody>
      </p:sp>
    </p:spTree>
    <p:extLst>
      <p:ext uri="{BB962C8B-B14F-4D97-AF65-F5344CB8AC3E}">
        <p14:creationId xmlns:p14="http://schemas.microsoft.com/office/powerpoint/2010/main" val="4930840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err="1"/>
              <a:t>Multicenter</a:t>
            </a:r>
            <a:r>
              <a:rPr lang="fr-FR" dirty="0"/>
              <a:t> </a:t>
            </a:r>
            <a:r>
              <a:rPr lang="fr-FR" dirty="0" err="1"/>
              <a:t>paper</a:t>
            </a:r>
            <a:r>
              <a:rPr lang="fr-FR" dirty="0"/>
              <a:t> – Prof. </a:t>
            </a:r>
            <a:r>
              <a:rPr lang="fr-FR" dirty="0" err="1"/>
              <a:t>Scolletta</a:t>
            </a:r>
            <a:endParaRPr lang="fr-FR" dirty="0"/>
          </a:p>
        </p:txBody>
      </p:sp>
      <p:sp>
        <p:nvSpPr>
          <p:cNvPr id="3" name="Segnaposto contenuto 2"/>
          <p:cNvSpPr>
            <a:spLocks noGrp="1"/>
          </p:cNvSpPr>
          <p:nvPr>
            <p:ph idx="1"/>
          </p:nvPr>
        </p:nvSpPr>
        <p:spPr/>
        <p:txBody>
          <a:bodyPr/>
          <a:lstStyle/>
          <a:p>
            <a:endParaRPr lang="en-GB" dirty="0"/>
          </a:p>
        </p:txBody>
      </p:sp>
      <p:pic>
        <p:nvPicPr>
          <p:cNvPr id="4" name="Immagine 3"/>
          <p:cNvPicPr>
            <a:picLocks noChangeAspect="1"/>
          </p:cNvPicPr>
          <p:nvPr/>
        </p:nvPicPr>
        <p:blipFill>
          <a:blip r:embed="rId3"/>
          <a:stretch>
            <a:fillRect/>
          </a:stretch>
        </p:blipFill>
        <p:spPr>
          <a:xfrm>
            <a:off x="1586204" y="305689"/>
            <a:ext cx="9046300" cy="6516000"/>
          </a:xfrm>
          <a:prstGeom prst="rect">
            <a:avLst/>
          </a:prstGeom>
        </p:spPr>
      </p:pic>
      <p:sp>
        <p:nvSpPr>
          <p:cNvPr id="5" name="Titolo 2"/>
          <p:cNvSpPr txBox="1">
            <a:spLocks/>
          </p:cNvSpPr>
          <p:nvPr/>
        </p:nvSpPr>
        <p:spPr>
          <a:xfrm>
            <a:off x="1506843" y="23675"/>
            <a:ext cx="5916459" cy="376937"/>
          </a:xfrm>
          <a:prstGeom prst="rect">
            <a:avLst/>
          </a:prstGeom>
        </p:spPr>
        <p:txBody>
          <a:bodyPr vert="horz" lIns="91440" tIns="45720" rIns="91440" bIns="45720" rtlCol="0" anchor="ctr">
            <a:normAutofit fontScale="62500" lnSpcReduction="20000"/>
          </a:bodyPr>
          <a:lstStyle>
            <a:lvl1pPr algn="l" defTabSz="457200" rtl="0" eaLnBrk="1" latinLnBrk="0" hangingPunct="1">
              <a:spcBef>
                <a:spcPct val="0"/>
              </a:spcBef>
              <a:buNone/>
              <a:defRPr sz="3400" b="0" i="0" kern="1200">
                <a:solidFill>
                  <a:schemeClr val="tx1">
                    <a:lumMod val="65000"/>
                    <a:lumOff val="35000"/>
                  </a:schemeClr>
                </a:solidFill>
                <a:latin typeface="Gill Sans MT"/>
                <a:ea typeface="+mj-ea"/>
                <a:cs typeface="Gill Sans MT"/>
              </a:defRPr>
            </a:lvl1pPr>
          </a:lstStyle>
          <a:p>
            <a:r>
              <a:rPr lang="fr-FR" sz="3200" dirty="0" err="1"/>
              <a:t>Multicenter</a:t>
            </a:r>
            <a:r>
              <a:rPr lang="fr-FR" sz="3200" dirty="0"/>
              <a:t> </a:t>
            </a:r>
            <a:r>
              <a:rPr lang="fr-FR" sz="3200" dirty="0" err="1"/>
              <a:t>paper</a:t>
            </a:r>
            <a:r>
              <a:rPr lang="fr-FR" sz="3200" dirty="0"/>
              <a:t> </a:t>
            </a:r>
            <a:r>
              <a:rPr lang="fr-FR" sz="3600" dirty="0"/>
              <a:t>- </a:t>
            </a:r>
            <a:r>
              <a:rPr lang="fr-FR" sz="2700" dirty="0"/>
              <a:t>Prof. </a:t>
            </a:r>
            <a:r>
              <a:rPr lang="fr-FR" sz="2700" dirty="0" err="1"/>
              <a:t>Scolletta</a:t>
            </a:r>
            <a:r>
              <a:rPr lang="fr-FR" sz="2700" dirty="0"/>
              <a:t> (</a:t>
            </a:r>
            <a:r>
              <a:rPr lang="fr-FR" sz="2700" dirty="0" err="1"/>
              <a:t>confidential</a:t>
            </a:r>
            <a:r>
              <a:rPr lang="fr-FR" sz="2700" dirty="0"/>
              <a:t>)</a:t>
            </a:r>
            <a:endParaRPr lang="en-GB" dirty="0"/>
          </a:p>
        </p:txBody>
      </p:sp>
    </p:spTree>
    <p:extLst>
      <p:ext uri="{BB962C8B-B14F-4D97-AF65-F5344CB8AC3E}">
        <p14:creationId xmlns:p14="http://schemas.microsoft.com/office/powerpoint/2010/main" val="1595115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2"/>
          <p:cNvSpPr>
            <a:spLocks noGrp="1"/>
          </p:cNvSpPr>
          <p:nvPr>
            <p:ph type="title"/>
          </p:nvPr>
        </p:nvSpPr>
        <p:spPr/>
        <p:txBody>
          <a:bodyPr>
            <a:normAutofit/>
          </a:bodyPr>
          <a:lstStyle/>
          <a:p>
            <a:r>
              <a:rPr lang="fr-FR" sz="3200" dirty="0" err="1"/>
              <a:t>Multicenter</a:t>
            </a:r>
            <a:r>
              <a:rPr lang="fr-FR" sz="3200" dirty="0"/>
              <a:t> </a:t>
            </a:r>
            <a:r>
              <a:rPr lang="fr-FR" sz="3200" dirty="0" err="1"/>
              <a:t>paper</a:t>
            </a:r>
            <a:endParaRPr lang="en-GB" dirty="0"/>
          </a:p>
        </p:txBody>
      </p:sp>
      <p:sp>
        <p:nvSpPr>
          <p:cNvPr id="7" name="Segnaposto contenuto 2"/>
          <p:cNvSpPr txBox="1">
            <a:spLocks/>
          </p:cNvSpPr>
          <p:nvPr/>
        </p:nvSpPr>
        <p:spPr>
          <a:xfrm>
            <a:off x="2596782" y="1988840"/>
            <a:ext cx="7017791" cy="2952328"/>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ClrTx/>
              <a:buFont typeface="Arial"/>
              <a:buChar char="•"/>
              <a:defRPr sz="2600" b="0" i="0" kern="1200">
                <a:solidFill>
                  <a:srgbClr val="AF0011"/>
                </a:solidFill>
                <a:latin typeface="Gill Sans"/>
                <a:ea typeface="+mn-ea"/>
                <a:cs typeface="Gill Sans"/>
              </a:defRPr>
            </a:lvl1pPr>
            <a:lvl2pPr marL="800100" indent="-342900" algn="l" defTabSz="457200" rtl="0" eaLnBrk="1" latinLnBrk="0" hangingPunct="1">
              <a:spcBef>
                <a:spcPct val="20000"/>
              </a:spcBef>
              <a:buClr>
                <a:schemeClr val="tx1"/>
              </a:buClr>
              <a:buFont typeface="Lucida Grande"/>
              <a:buChar char="›"/>
              <a:defRPr sz="2000" b="0" i="0" kern="1200">
                <a:solidFill>
                  <a:schemeClr val="tx1">
                    <a:lumMod val="85000"/>
                    <a:lumOff val="15000"/>
                  </a:schemeClr>
                </a:solidFill>
                <a:latin typeface="Gill Sans MT"/>
                <a:ea typeface="+mn-ea"/>
                <a:cs typeface="Gill Sans MT"/>
              </a:defRPr>
            </a:lvl2pPr>
            <a:lvl3pPr marL="1143000" indent="-228600" algn="l" defTabSz="457200" rtl="0" eaLnBrk="1" latinLnBrk="0" hangingPunct="1">
              <a:spcBef>
                <a:spcPct val="20000"/>
              </a:spcBef>
              <a:buSzPct val="66000"/>
              <a:buFont typeface="Arial"/>
              <a:buChar char="•"/>
              <a:defRPr sz="1800" b="0" i="0" kern="1200">
                <a:solidFill>
                  <a:schemeClr val="tx1">
                    <a:lumMod val="75000"/>
                    <a:lumOff val="25000"/>
                  </a:schemeClr>
                </a:solidFill>
                <a:latin typeface="Gill Sans Light"/>
                <a:ea typeface="+mn-ea"/>
                <a:cs typeface="Gill Sans Light"/>
              </a:defRPr>
            </a:lvl3pPr>
            <a:lvl4pPr marL="1600200" indent="-228600" algn="l" defTabSz="457200" rtl="0" eaLnBrk="1" latinLnBrk="0" hangingPunct="1">
              <a:spcBef>
                <a:spcPct val="20000"/>
              </a:spcBef>
              <a:buFont typeface="Arial"/>
              <a:buChar char="–"/>
              <a:defRPr sz="1600" kern="1200">
                <a:solidFill>
                  <a:schemeClr val="tx1"/>
                </a:solidFill>
                <a:latin typeface="Gill Sans MT"/>
                <a:ea typeface="+mn-ea"/>
                <a:cs typeface="Gill Sans MT"/>
              </a:defRPr>
            </a:lvl4pPr>
            <a:lvl5pPr marL="2057400" indent="-228600" algn="l" defTabSz="457200" rtl="0" eaLnBrk="1" latinLnBrk="0" hangingPunct="1">
              <a:spcBef>
                <a:spcPct val="20000"/>
              </a:spcBef>
              <a:buFont typeface="Arial"/>
              <a:buChar char="»"/>
              <a:defRPr sz="1600" b="0" i="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it-IT" dirty="0"/>
              <a:t>Perché PE è così differente da centro a centro?</a:t>
            </a:r>
          </a:p>
          <a:p>
            <a:pPr marL="620713" lvl="1"/>
            <a:endParaRPr lang="it-IT" dirty="0">
              <a:latin typeface="Gill Sans"/>
            </a:endParaRPr>
          </a:p>
          <a:p>
            <a:pPr marL="735013" lvl="1" indent="-457200">
              <a:buFont typeface="+mj-lt"/>
              <a:buAutoNum type="alphaLcPeriod"/>
            </a:pPr>
            <a:r>
              <a:rPr lang="it-IT" dirty="0">
                <a:latin typeface="Gill Sans"/>
              </a:rPr>
              <a:t>Qualità </a:t>
            </a:r>
            <a:r>
              <a:rPr lang="it-IT" dirty="0" err="1">
                <a:latin typeface="Gill Sans"/>
              </a:rPr>
              <a:t>echo</a:t>
            </a:r>
            <a:endParaRPr lang="it-IT" dirty="0">
              <a:latin typeface="Gill Sans"/>
            </a:endParaRPr>
          </a:p>
          <a:p>
            <a:pPr marL="735013" lvl="1" indent="-457200">
              <a:buFont typeface="+mj-lt"/>
              <a:buAutoNum type="alphaLcPeriod"/>
            </a:pPr>
            <a:r>
              <a:rPr lang="it-IT" dirty="0">
                <a:latin typeface="Gill Sans"/>
              </a:rPr>
              <a:t>Sito </a:t>
            </a:r>
            <a:r>
              <a:rPr lang="it-IT" dirty="0" err="1">
                <a:latin typeface="Gill Sans"/>
              </a:rPr>
              <a:t>incannulazione</a:t>
            </a:r>
            <a:r>
              <a:rPr lang="it-IT" dirty="0">
                <a:latin typeface="Gill Sans"/>
              </a:rPr>
              <a:t> arteriosa</a:t>
            </a:r>
          </a:p>
          <a:p>
            <a:pPr marL="735013" lvl="1" indent="-457200">
              <a:buFont typeface="+mj-lt"/>
              <a:buAutoNum type="alphaLcPeriod"/>
            </a:pPr>
            <a:endParaRPr lang="it-IT" dirty="0">
              <a:latin typeface="Gill Sans"/>
            </a:endParaRPr>
          </a:p>
          <a:p>
            <a:pPr marL="0" indent="0">
              <a:buNone/>
            </a:pPr>
            <a:endParaRPr lang="en-GB" dirty="0"/>
          </a:p>
          <a:p>
            <a:pPr marL="0" indent="0">
              <a:buNone/>
            </a:pPr>
            <a:endParaRPr lang="en-GB" dirty="0"/>
          </a:p>
        </p:txBody>
      </p:sp>
    </p:spTree>
    <p:extLst>
      <p:ext uri="{BB962C8B-B14F-4D97-AF65-F5344CB8AC3E}">
        <p14:creationId xmlns:p14="http://schemas.microsoft.com/office/powerpoint/2010/main" val="69651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wipe(left)">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wipe(left)">
                                      <p:cBhvr>
                                        <p:cTn id="1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947284" y="1283772"/>
            <a:ext cx="7720716" cy="5480551"/>
          </a:xfrm>
          <a:prstGeom prst="rect">
            <a:avLst/>
          </a:prstGeom>
        </p:spPr>
      </p:pic>
      <p:sp>
        <p:nvSpPr>
          <p:cNvPr id="6" name="Titolo 2"/>
          <p:cNvSpPr>
            <a:spLocks noGrp="1"/>
          </p:cNvSpPr>
          <p:nvPr>
            <p:ph type="title"/>
          </p:nvPr>
        </p:nvSpPr>
        <p:spPr/>
        <p:txBody>
          <a:bodyPr>
            <a:normAutofit/>
          </a:bodyPr>
          <a:lstStyle/>
          <a:p>
            <a:r>
              <a:rPr lang="fr-FR" sz="3200" dirty="0" err="1"/>
              <a:t>Multicenter</a:t>
            </a:r>
            <a:r>
              <a:rPr lang="fr-FR" sz="3200" dirty="0"/>
              <a:t> </a:t>
            </a:r>
            <a:r>
              <a:rPr lang="fr-FR" sz="3200" dirty="0" err="1"/>
              <a:t>paper</a:t>
            </a:r>
            <a:r>
              <a:rPr lang="fr-FR" sz="3200" dirty="0"/>
              <a:t> </a:t>
            </a:r>
            <a:r>
              <a:rPr lang="fr-FR" sz="3600" dirty="0"/>
              <a:t>- </a:t>
            </a:r>
            <a:r>
              <a:rPr lang="fr-FR" sz="2700" dirty="0"/>
              <a:t>Prof. </a:t>
            </a:r>
            <a:r>
              <a:rPr lang="fr-FR" sz="2700" dirty="0" err="1"/>
              <a:t>Scolletta</a:t>
            </a:r>
            <a:r>
              <a:rPr lang="fr-FR" sz="2700" dirty="0"/>
              <a:t> (</a:t>
            </a:r>
            <a:r>
              <a:rPr lang="fr-FR" sz="2700" dirty="0" err="1"/>
              <a:t>confidential</a:t>
            </a:r>
            <a:r>
              <a:rPr lang="fr-FR" sz="2700" dirty="0"/>
              <a:t>)</a:t>
            </a:r>
            <a:endParaRPr lang="en-GB" dirty="0"/>
          </a:p>
        </p:txBody>
      </p:sp>
    </p:spTree>
    <p:extLst>
      <p:ext uri="{BB962C8B-B14F-4D97-AF65-F5344CB8AC3E}">
        <p14:creationId xmlns:p14="http://schemas.microsoft.com/office/powerpoint/2010/main" val="626645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063552" y="2564904"/>
            <a:ext cx="8400726" cy="4124300"/>
          </a:xfrm>
          <a:prstGeom prst="rect">
            <a:avLst/>
          </a:prstGeom>
          <a:ln>
            <a:noFill/>
          </a:ln>
          <a:effectLst>
            <a:outerShdw blurRad="292100" dist="139700" dir="2700000" algn="tl" rotWithShape="0">
              <a:srgbClr val="333333">
                <a:alpha val="65000"/>
              </a:srgbClr>
            </a:outerShdw>
          </a:effectLst>
        </p:spPr>
      </p:pic>
      <p:sp>
        <p:nvSpPr>
          <p:cNvPr id="6" name="Titolo 2"/>
          <p:cNvSpPr>
            <a:spLocks noGrp="1"/>
          </p:cNvSpPr>
          <p:nvPr>
            <p:ph type="title"/>
          </p:nvPr>
        </p:nvSpPr>
        <p:spPr/>
        <p:txBody>
          <a:bodyPr>
            <a:normAutofit/>
          </a:bodyPr>
          <a:lstStyle/>
          <a:p>
            <a:r>
              <a:rPr lang="fr-FR" sz="3200" dirty="0" err="1"/>
              <a:t>Multicenter</a:t>
            </a:r>
            <a:r>
              <a:rPr lang="fr-FR" sz="3200" dirty="0"/>
              <a:t> </a:t>
            </a:r>
            <a:r>
              <a:rPr lang="fr-FR" sz="3200" dirty="0" err="1"/>
              <a:t>paper</a:t>
            </a:r>
            <a:endParaRPr lang="en-GB" dirty="0"/>
          </a:p>
        </p:txBody>
      </p:sp>
      <p:pic>
        <p:nvPicPr>
          <p:cNvPr id="7" name="Immagine 6"/>
          <p:cNvPicPr>
            <a:picLocks noChangeAspect="1"/>
          </p:cNvPicPr>
          <p:nvPr/>
        </p:nvPicPr>
        <p:blipFill>
          <a:blip r:embed="rId3"/>
          <a:stretch>
            <a:fillRect/>
          </a:stretch>
        </p:blipFill>
        <p:spPr>
          <a:xfrm>
            <a:off x="5880441" y="145676"/>
            <a:ext cx="4614282" cy="1125662"/>
          </a:xfrm>
          <a:prstGeom prst="rect">
            <a:avLst/>
          </a:prstGeom>
        </p:spPr>
      </p:pic>
      <p:pic>
        <p:nvPicPr>
          <p:cNvPr id="8" name="Immagine 7"/>
          <p:cNvPicPr>
            <a:picLocks noChangeAspect="1"/>
          </p:cNvPicPr>
          <p:nvPr/>
        </p:nvPicPr>
        <p:blipFill>
          <a:blip r:embed="rId4"/>
          <a:stretch>
            <a:fillRect/>
          </a:stretch>
        </p:blipFill>
        <p:spPr>
          <a:xfrm>
            <a:off x="5864030" y="1296317"/>
            <a:ext cx="4600249" cy="1110081"/>
          </a:xfrm>
          <a:prstGeom prst="rect">
            <a:avLst/>
          </a:prstGeom>
        </p:spPr>
      </p:pic>
    </p:spTree>
    <p:extLst>
      <p:ext uri="{BB962C8B-B14F-4D97-AF65-F5344CB8AC3E}">
        <p14:creationId xmlns:p14="http://schemas.microsoft.com/office/powerpoint/2010/main" val="186046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98950" y="145676"/>
            <a:ext cx="8413454" cy="547020"/>
          </a:xfrm>
        </p:spPr>
        <p:txBody>
          <a:bodyPr anchor="ctr">
            <a:normAutofit fontScale="90000"/>
          </a:bodyPr>
          <a:lstStyle/>
          <a:p>
            <a:r>
              <a:rPr lang="fr-FR" dirty="0" err="1"/>
              <a:t>Multicenter</a:t>
            </a:r>
            <a:r>
              <a:rPr lang="fr-FR" dirty="0"/>
              <a:t> </a:t>
            </a:r>
            <a:r>
              <a:rPr lang="fr-FR" dirty="0" err="1"/>
              <a:t>paper</a:t>
            </a:r>
            <a:r>
              <a:rPr lang="fr-FR" dirty="0"/>
              <a:t> – </a:t>
            </a:r>
            <a:r>
              <a:rPr lang="fr-FR" sz="2400" dirty="0"/>
              <a:t>Prof. </a:t>
            </a:r>
            <a:r>
              <a:rPr lang="fr-FR" sz="2400" dirty="0" err="1"/>
              <a:t>Scolletta</a:t>
            </a:r>
            <a:r>
              <a:rPr lang="fr-FR" sz="2400" dirty="0"/>
              <a:t> </a:t>
            </a:r>
            <a:r>
              <a:rPr lang="fr-FR" sz="2400" dirty="0" err="1"/>
              <a:t>confidential</a:t>
            </a:r>
            <a:endParaRPr lang="fr-FR" dirty="0"/>
          </a:p>
        </p:txBody>
      </p:sp>
      <p:sp>
        <p:nvSpPr>
          <p:cNvPr id="3" name="Segnaposto contenuto 2"/>
          <p:cNvSpPr>
            <a:spLocks noGrp="1"/>
          </p:cNvSpPr>
          <p:nvPr>
            <p:ph idx="1"/>
          </p:nvPr>
        </p:nvSpPr>
        <p:spPr/>
        <p:txBody>
          <a:bodyPr/>
          <a:lstStyle/>
          <a:p>
            <a:endParaRPr lang="en-GB" dirty="0"/>
          </a:p>
        </p:txBody>
      </p:sp>
      <p:pic>
        <p:nvPicPr>
          <p:cNvPr id="4" name="Immagine 3"/>
          <p:cNvPicPr>
            <a:picLocks noChangeAspect="1"/>
          </p:cNvPicPr>
          <p:nvPr/>
        </p:nvPicPr>
        <p:blipFill>
          <a:blip r:embed="rId2"/>
          <a:stretch>
            <a:fillRect/>
          </a:stretch>
        </p:blipFill>
        <p:spPr>
          <a:xfrm>
            <a:off x="2163950" y="1127165"/>
            <a:ext cx="8447003" cy="5706963"/>
          </a:xfrm>
          <a:prstGeom prst="rect">
            <a:avLst/>
          </a:prstGeom>
        </p:spPr>
      </p:pic>
    </p:spTree>
    <p:extLst>
      <p:ext uri="{BB962C8B-B14F-4D97-AF65-F5344CB8AC3E}">
        <p14:creationId xmlns:p14="http://schemas.microsoft.com/office/powerpoint/2010/main" val="4204209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2"/>
          <p:cNvSpPr>
            <a:spLocks noGrp="1"/>
          </p:cNvSpPr>
          <p:nvPr>
            <p:ph type="title"/>
          </p:nvPr>
        </p:nvSpPr>
        <p:spPr/>
        <p:txBody>
          <a:bodyPr>
            <a:normAutofit/>
          </a:bodyPr>
          <a:lstStyle/>
          <a:p>
            <a:r>
              <a:rPr lang="fr-FR" sz="3200" dirty="0" err="1"/>
              <a:t>Multicenter</a:t>
            </a:r>
            <a:r>
              <a:rPr lang="fr-FR" sz="3200" dirty="0"/>
              <a:t> </a:t>
            </a:r>
            <a:r>
              <a:rPr lang="fr-FR" sz="3200" dirty="0" err="1"/>
              <a:t>paper</a:t>
            </a:r>
            <a:endParaRPr lang="en-GB" dirty="0"/>
          </a:p>
        </p:txBody>
      </p:sp>
      <p:pic>
        <p:nvPicPr>
          <p:cNvPr id="10" name="Immagine 9"/>
          <p:cNvPicPr>
            <a:picLocks noChangeAspect="1"/>
          </p:cNvPicPr>
          <p:nvPr/>
        </p:nvPicPr>
        <p:blipFill>
          <a:blip r:embed="rId2"/>
          <a:stretch>
            <a:fillRect/>
          </a:stretch>
        </p:blipFill>
        <p:spPr>
          <a:xfrm>
            <a:off x="3522192" y="1750765"/>
            <a:ext cx="7001470" cy="37173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0401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itolo 23"/>
          <p:cNvSpPr>
            <a:spLocks noGrp="1"/>
          </p:cNvSpPr>
          <p:nvPr>
            <p:ph type="ctrTitle"/>
          </p:nvPr>
        </p:nvSpPr>
        <p:spPr/>
        <p:txBody>
          <a:bodyPr/>
          <a:lstStyle/>
          <a:p>
            <a:r>
              <a:rPr lang="en-US" dirty="0" err="1">
                <a:latin typeface="Calibri" pitchFamily="34" charset="0"/>
              </a:rPr>
              <a:t>MostCare</a:t>
            </a:r>
            <a:r>
              <a:rPr lang="en-US" dirty="0">
                <a:latin typeface="Calibri" pitchFamily="34" charset="0"/>
              </a:rPr>
              <a:t>® - </a:t>
            </a:r>
            <a:r>
              <a:rPr lang="en-US" dirty="0" err="1">
                <a:latin typeface="Calibri" pitchFamily="34" charset="0"/>
              </a:rPr>
              <a:t>letteratura</a:t>
            </a:r>
            <a:r>
              <a:rPr lang="en-US" dirty="0">
                <a:latin typeface="Calibri" pitchFamily="34" charset="0"/>
              </a:rPr>
              <a:t> e </a:t>
            </a:r>
            <a:r>
              <a:rPr lang="en-US" dirty="0" err="1">
                <a:latin typeface="Calibri" pitchFamily="34" charset="0"/>
              </a:rPr>
              <a:t>applicabilità</a:t>
            </a:r>
            <a:endParaRPr lang="it-IT" dirty="0"/>
          </a:p>
        </p:txBody>
      </p:sp>
      <p:sp>
        <p:nvSpPr>
          <p:cNvPr id="13" name="Sottotitolo 12"/>
          <p:cNvSpPr>
            <a:spLocks noGrp="1"/>
          </p:cNvSpPr>
          <p:nvPr>
            <p:ph type="subTitle" idx="1"/>
          </p:nvPr>
        </p:nvSpPr>
        <p:spPr/>
        <p:txBody>
          <a:bodyPr/>
          <a:lstStyle/>
          <a:p>
            <a:r>
              <a:rPr lang="it-IT" dirty="0"/>
              <a:t>Validazione e applicabilità</a:t>
            </a:r>
          </a:p>
        </p:txBody>
      </p:sp>
      <p:sp>
        <p:nvSpPr>
          <p:cNvPr id="10" name="Rectangle 3"/>
          <p:cNvSpPr txBox="1">
            <a:spLocks noChangeArrowheads="1"/>
          </p:cNvSpPr>
          <p:nvPr/>
        </p:nvSpPr>
        <p:spPr>
          <a:xfrm>
            <a:off x="2567608" y="1295541"/>
            <a:ext cx="8001000" cy="497183"/>
          </a:xfrm>
          <a:prstGeom prst="rect">
            <a:avLst/>
          </a:prstGeom>
        </p:spPr>
        <p:txBody>
          <a:bodyPr/>
          <a:lstStyle/>
          <a:p>
            <a:pPr marL="0" lvl="1" fontAlgn="base">
              <a:spcBef>
                <a:spcPts val="1200"/>
              </a:spcBef>
              <a:spcAft>
                <a:spcPts val="600"/>
              </a:spcAft>
              <a:defRPr/>
            </a:pPr>
            <a:r>
              <a:rPr lang="en-GB" sz="2000" b="1" kern="0" dirty="0" err="1">
                <a:solidFill>
                  <a:prstClr val="black"/>
                </a:solidFill>
                <a:ea typeface="MS PGothic" pitchFamily="34" charset="-128"/>
              </a:rPr>
              <a:t>Pazienti</a:t>
            </a:r>
            <a:r>
              <a:rPr lang="en-GB" sz="2000" b="1" kern="0" dirty="0">
                <a:solidFill>
                  <a:prstClr val="black"/>
                </a:solidFill>
                <a:ea typeface="MS PGothic" pitchFamily="34" charset="-128"/>
              </a:rPr>
              <a:t> con </a:t>
            </a:r>
            <a:r>
              <a:rPr lang="en-GB" sz="2000" b="1" kern="0" dirty="0" err="1">
                <a:solidFill>
                  <a:prstClr val="black"/>
                </a:solidFill>
                <a:ea typeface="MS PGothic" pitchFamily="34" charset="-128"/>
              </a:rPr>
              <a:t>contropulsatore</a:t>
            </a:r>
            <a:endParaRPr lang="en-GB" sz="2000" b="1" kern="0" baseline="30000" dirty="0">
              <a:solidFill>
                <a:prstClr val="black"/>
              </a:solidFill>
              <a:ea typeface="MS PGothic" pitchFamily="34" charset="-128"/>
            </a:endParaRPr>
          </a:p>
        </p:txBody>
      </p:sp>
      <p:pic>
        <p:nvPicPr>
          <p:cNvPr id="11" name="Picture 6" descr="An external file that holds a picture, illustration, etc., usually as some form of binary object. The name of referred object is ch7f5.jpg. "/>
          <p:cNvPicPr>
            <a:picLocks noChangeAspect="1" noChangeArrowheads="1"/>
          </p:cNvPicPr>
          <p:nvPr/>
        </p:nvPicPr>
        <p:blipFill>
          <a:blip r:embed="rId2" cstate="print"/>
          <a:srcRect l="53493" t="13081" r="6389" b="10609"/>
          <a:stretch>
            <a:fillRect/>
          </a:stretch>
        </p:blipFill>
        <p:spPr bwMode="auto">
          <a:xfrm>
            <a:off x="8256240" y="1358697"/>
            <a:ext cx="1656184" cy="1610178"/>
          </a:xfrm>
          <a:prstGeom prst="rect">
            <a:avLst/>
          </a:prstGeom>
          <a:noFill/>
          <a:ln w="9525">
            <a:noFill/>
            <a:miter lim="800000"/>
            <a:headEnd/>
            <a:tailEnd/>
          </a:ln>
        </p:spPr>
      </p:pic>
      <p:pic>
        <p:nvPicPr>
          <p:cNvPr id="12" name="Picture 2" descr="http://www.vytech.eu/linea58/images/Immagine_IABP.gif"/>
          <p:cNvPicPr>
            <a:picLocks noChangeAspect="1" noChangeArrowheads="1"/>
          </p:cNvPicPr>
          <p:nvPr/>
        </p:nvPicPr>
        <p:blipFill>
          <a:blip r:embed="rId3" cstate="print"/>
          <a:srcRect/>
          <a:stretch>
            <a:fillRect/>
          </a:stretch>
        </p:blipFill>
        <p:spPr bwMode="auto">
          <a:xfrm>
            <a:off x="8040216" y="1382624"/>
            <a:ext cx="2376264" cy="1591720"/>
          </a:xfrm>
          <a:prstGeom prst="rect">
            <a:avLst/>
          </a:prstGeom>
          <a:noFill/>
          <a:ln w="9525">
            <a:noFill/>
            <a:miter lim="800000"/>
            <a:headEnd/>
            <a:tailEnd/>
          </a:ln>
        </p:spPr>
      </p:pic>
      <p:sp>
        <p:nvSpPr>
          <p:cNvPr id="14" name="Rettangolo 13"/>
          <p:cNvSpPr/>
          <p:nvPr/>
        </p:nvSpPr>
        <p:spPr>
          <a:xfrm>
            <a:off x="1436916" y="5833814"/>
            <a:ext cx="9216000" cy="1051570"/>
          </a:xfrm>
          <a:prstGeom prst="rect">
            <a:avLst/>
          </a:prstGeom>
          <a:solidFill>
            <a:schemeClr val="bg1"/>
          </a:solidFill>
        </p:spPr>
        <p:txBody>
          <a:bodyPr wrap="square">
            <a:spAutoFit/>
          </a:bodyPr>
          <a:lstStyle/>
          <a:p>
            <a:pPr marL="228600" indent="-228600" defTabSz="457200" fontAlgn="base">
              <a:spcBef>
                <a:spcPts val="100"/>
              </a:spcBef>
              <a:spcAft>
                <a:spcPts val="400"/>
              </a:spcAft>
              <a:buFontTx/>
              <a:buAutoNum type="arabicPeriod"/>
            </a:pPr>
            <a:r>
              <a:rPr lang="it-IT" sz="900" dirty="0">
                <a:solidFill>
                  <a:prstClr val="black"/>
                </a:solidFill>
                <a:ea typeface="MS PGothic" pitchFamily="34" charset="-128"/>
                <a:cs typeface="Tahoma" pitchFamily="34" charset="0"/>
              </a:rPr>
              <a:t>Scolletta S, Franchi F, Taccone FS, Donadello K, </a:t>
            </a:r>
            <a:r>
              <a:rPr lang="it-IT" sz="900" dirty="0" err="1">
                <a:solidFill>
                  <a:prstClr val="black"/>
                </a:solidFill>
                <a:ea typeface="MS PGothic" pitchFamily="34" charset="-128"/>
                <a:cs typeface="Tahoma" pitchFamily="34" charset="0"/>
              </a:rPr>
              <a:t>Biagioli</a:t>
            </a:r>
            <a:r>
              <a:rPr lang="it-IT" sz="900" dirty="0">
                <a:solidFill>
                  <a:prstClr val="black"/>
                </a:solidFill>
                <a:ea typeface="MS PGothic" pitchFamily="34" charset="-128"/>
                <a:cs typeface="Tahoma" pitchFamily="34" charset="0"/>
              </a:rPr>
              <a:t> B, Vincent JL:"An </a:t>
            </a:r>
            <a:r>
              <a:rPr lang="it-IT" sz="900" dirty="0" err="1">
                <a:solidFill>
                  <a:prstClr val="black"/>
                </a:solidFill>
                <a:ea typeface="MS PGothic" pitchFamily="34" charset="-128"/>
                <a:cs typeface="Tahoma" pitchFamily="34" charset="0"/>
              </a:rPr>
              <a:t>Uncalibrated</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Pulse</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Contour</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Method</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to</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Measure</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Cardiac</a:t>
            </a:r>
            <a:r>
              <a:rPr lang="it-IT" sz="900" dirty="0">
                <a:solidFill>
                  <a:prstClr val="black"/>
                </a:solidFill>
                <a:ea typeface="MS PGothic" pitchFamily="34" charset="-128"/>
                <a:cs typeface="Tahoma" pitchFamily="34" charset="0"/>
              </a:rPr>
              <a:t> Output </a:t>
            </a:r>
            <a:r>
              <a:rPr lang="it-IT" sz="900" dirty="0" err="1">
                <a:solidFill>
                  <a:prstClr val="black"/>
                </a:solidFill>
                <a:ea typeface="MS PGothic" pitchFamily="34" charset="-128"/>
                <a:cs typeface="Tahoma" pitchFamily="34" charset="0"/>
              </a:rPr>
              <a:t>During</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Aortic</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Counterpulsation</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Anesth</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Analg</a:t>
            </a:r>
            <a:r>
              <a:rPr lang="it-IT" sz="900" dirty="0">
                <a:solidFill>
                  <a:prstClr val="black"/>
                </a:solidFill>
                <a:ea typeface="MS PGothic" pitchFamily="34" charset="-128"/>
                <a:cs typeface="Tahoma" pitchFamily="34" charset="0"/>
              </a:rPr>
              <a:t>. 2011 </a:t>
            </a:r>
            <a:r>
              <a:rPr lang="it-IT" sz="900" dirty="0" err="1">
                <a:solidFill>
                  <a:prstClr val="black"/>
                </a:solidFill>
                <a:ea typeface="MS PGothic" pitchFamily="34" charset="-128"/>
                <a:cs typeface="Tahoma" pitchFamily="34" charset="0"/>
              </a:rPr>
              <a:t>Dec</a:t>
            </a:r>
            <a:r>
              <a:rPr lang="it-IT" sz="900" dirty="0">
                <a:solidFill>
                  <a:prstClr val="black"/>
                </a:solidFill>
                <a:ea typeface="MS PGothic" pitchFamily="34" charset="-128"/>
                <a:cs typeface="Tahoma" pitchFamily="34" charset="0"/>
              </a:rPr>
              <a:t>;113(6):1389-95</a:t>
            </a:r>
          </a:p>
          <a:p>
            <a:pPr marL="228600" indent="-228600" defTabSz="457200" fontAlgn="base">
              <a:spcBef>
                <a:spcPts val="100"/>
              </a:spcBef>
              <a:spcAft>
                <a:spcPts val="400"/>
              </a:spcAft>
              <a:buFontTx/>
              <a:buAutoNum type="arabicPeriod"/>
            </a:pPr>
            <a:r>
              <a:rPr lang="it-IT" sz="900" dirty="0">
                <a:solidFill>
                  <a:prstClr val="black"/>
                </a:solidFill>
                <a:ea typeface="MS PGothic" pitchFamily="34" charset="-128"/>
                <a:cs typeface="Tahoma" pitchFamily="34" charset="0"/>
              </a:rPr>
              <a:t>Onorati F, Santini F, </a:t>
            </a:r>
            <a:r>
              <a:rPr lang="it-IT" sz="900" dirty="0" err="1">
                <a:solidFill>
                  <a:prstClr val="black"/>
                </a:solidFill>
                <a:ea typeface="MS PGothic" pitchFamily="34" charset="-128"/>
                <a:cs typeface="Tahoma" pitchFamily="34" charset="0"/>
              </a:rPr>
              <a:t>Amoncelli</a:t>
            </a:r>
            <a:r>
              <a:rPr lang="it-IT" sz="900" dirty="0">
                <a:solidFill>
                  <a:prstClr val="black"/>
                </a:solidFill>
                <a:ea typeface="MS PGothic" pitchFamily="34" charset="-128"/>
                <a:cs typeface="Tahoma" pitchFamily="34" charset="0"/>
              </a:rPr>
              <a:t> E, Campanella F, </a:t>
            </a:r>
            <a:r>
              <a:rPr lang="it-IT" sz="900" dirty="0" err="1">
                <a:solidFill>
                  <a:prstClr val="black"/>
                </a:solidFill>
                <a:ea typeface="MS PGothic" pitchFamily="34" charset="-128"/>
                <a:cs typeface="Tahoma" pitchFamily="34" charset="0"/>
              </a:rPr>
              <a:t>Chiominto</a:t>
            </a:r>
            <a:r>
              <a:rPr lang="it-IT" sz="900" dirty="0">
                <a:solidFill>
                  <a:prstClr val="black"/>
                </a:solidFill>
                <a:ea typeface="MS PGothic" pitchFamily="34" charset="-128"/>
                <a:cs typeface="Tahoma" pitchFamily="34" charset="0"/>
              </a:rPr>
              <a:t> B, </a:t>
            </a:r>
            <a:r>
              <a:rPr lang="it-IT" sz="900" dirty="0" err="1">
                <a:solidFill>
                  <a:prstClr val="black"/>
                </a:solidFill>
                <a:ea typeface="MS PGothic" pitchFamily="34" charset="-128"/>
                <a:cs typeface="Tahoma" pitchFamily="34" charset="0"/>
              </a:rPr>
              <a:t>Faggian</a:t>
            </a:r>
            <a:r>
              <a:rPr lang="it-IT" sz="900" dirty="0">
                <a:solidFill>
                  <a:prstClr val="black"/>
                </a:solidFill>
                <a:ea typeface="MS PGothic" pitchFamily="34" charset="-128"/>
                <a:cs typeface="Tahoma" pitchFamily="34" charset="0"/>
              </a:rPr>
              <a:t> G, Mazzucco A.: "</a:t>
            </a:r>
            <a:r>
              <a:rPr lang="it-IT" sz="900" dirty="0" err="1">
                <a:solidFill>
                  <a:prstClr val="black"/>
                </a:solidFill>
                <a:ea typeface="MS PGothic" pitchFamily="34" charset="-128"/>
                <a:cs typeface="Tahoma" pitchFamily="34" charset="0"/>
              </a:rPr>
              <a:t>How</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should</a:t>
            </a:r>
            <a:r>
              <a:rPr lang="it-IT" sz="900" dirty="0">
                <a:solidFill>
                  <a:prstClr val="black"/>
                </a:solidFill>
                <a:ea typeface="MS PGothic" pitchFamily="34" charset="-128"/>
                <a:cs typeface="Tahoma" pitchFamily="34" charset="0"/>
              </a:rPr>
              <a:t> I </a:t>
            </a:r>
            <a:r>
              <a:rPr lang="it-IT" sz="900" dirty="0" err="1">
                <a:solidFill>
                  <a:prstClr val="black"/>
                </a:solidFill>
                <a:ea typeface="MS PGothic" pitchFamily="34" charset="-128"/>
                <a:cs typeface="Tahoma" pitchFamily="34" charset="0"/>
              </a:rPr>
              <a:t>wean</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my</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next</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intra-aortic</a:t>
            </a:r>
            <a:r>
              <a:rPr lang="it-IT" sz="900" dirty="0">
                <a:solidFill>
                  <a:prstClr val="black"/>
                </a:solidFill>
                <a:ea typeface="MS PGothic" pitchFamily="34" charset="-128"/>
                <a:cs typeface="Tahoma" pitchFamily="34" charset="0"/>
              </a:rPr>
              <a:t> balloon </a:t>
            </a:r>
            <a:r>
              <a:rPr lang="it-IT" sz="900" dirty="0" err="1">
                <a:solidFill>
                  <a:prstClr val="black"/>
                </a:solidFill>
                <a:ea typeface="MS PGothic" pitchFamily="34" charset="-128"/>
                <a:cs typeface="Tahoma" pitchFamily="34" charset="0"/>
              </a:rPr>
              <a:t>pump</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Differences</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between</a:t>
            </a:r>
            <a:r>
              <a:rPr lang="it-IT" sz="900" dirty="0">
                <a:solidFill>
                  <a:prstClr val="black"/>
                </a:solidFill>
                <a:ea typeface="MS PGothic" pitchFamily="34" charset="-128"/>
                <a:cs typeface="Tahoma" pitchFamily="34" charset="0"/>
              </a:rPr>
              <a:t> progressive volume </a:t>
            </a:r>
            <a:r>
              <a:rPr lang="it-IT" sz="900" dirty="0" err="1">
                <a:solidFill>
                  <a:prstClr val="black"/>
                </a:solidFill>
                <a:ea typeface="MS PGothic" pitchFamily="34" charset="-128"/>
                <a:cs typeface="Tahoma" pitchFamily="34" charset="0"/>
              </a:rPr>
              <a:t>weaning</a:t>
            </a:r>
            <a:r>
              <a:rPr lang="it-IT" sz="900" dirty="0">
                <a:solidFill>
                  <a:prstClr val="black"/>
                </a:solidFill>
                <a:ea typeface="MS PGothic" pitchFamily="34" charset="-128"/>
                <a:cs typeface="Tahoma" pitchFamily="34" charset="0"/>
              </a:rPr>
              <a:t> and rate </a:t>
            </a:r>
            <a:r>
              <a:rPr lang="it-IT" sz="900" dirty="0" err="1">
                <a:solidFill>
                  <a:prstClr val="black"/>
                </a:solidFill>
                <a:ea typeface="MS PGothic" pitchFamily="34" charset="-128"/>
                <a:cs typeface="Tahoma" pitchFamily="34" charset="0"/>
              </a:rPr>
              <a:t>weaning</a:t>
            </a:r>
            <a:r>
              <a:rPr lang="it-IT" sz="900" dirty="0">
                <a:solidFill>
                  <a:prstClr val="black"/>
                </a:solidFill>
                <a:ea typeface="MS PGothic" pitchFamily="34" charset="-128"/>
                <a:cs typeface="Tahoma" pitchFamily="34" charset="0"/>
              </a:rPr>
              <a:t>.", J </a:t>
            </a:r>
            <a:r>
              <a:rPr lang="it-IT" sz="900" dirty="0" err="1">
                <a:solidFill>
                  <a:prstClr val="black"/>
                </a:solidFill>
                <a:ea typeface="MS PGothic" pitchFamily="34" charset="-128"/>
                <a:cs typeface="Tahoma" pitchFamily="34" charset="0"/>
              </a:rPr>
              <a:t>Thorac</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Cardiovasc</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Surg</a:t>
            </a:r>
            <a:r>
              <a:rPr lang="it-IT" sz="900" dirty="0">
                <a:solidFill>
                  <a:prstClr val="black"/>
                </a:solidFill>
                <a:ea typeface="MS PGothic" pitchFamily="34" charset="-128"/>
                <a:cs typeface="Tahoma" pitchFamily="34" charset="0"/>
              </a:rPr>
              <a:t>. 2012 </a:t>
            </a:r>
            <a:r>
              <a:rPr lang="it-IT" sz="900" dirty="0" err="1">
                <a:solidFill>
                  <a:prstClr val="black"/>
                </a:solidFill>
                <a:ea typeface="MS PGothic" pitchFamily="34" charset="-128"/>
                <a:cs typeface="Tahoma" pitchFamily="34" charset="0"/>
              </a:rPr>
              <a:t>Apr</a:t>
            </a:r>
            <a:r>
              <a:rPr lang="it-IT" sz="900" dirty="0">
                <a:solidFill>
                  <a:prstClr val="black"/>
                </a:solidFill>
                <a:ea typeface="MS PGothic" pitchFamily="34" charset="-128"/>
                <a:cs typeface="Tahoma" pitchFamily="34" charset="0"/>
              </a:rPr>
              <a:t> 19.</a:t>
            </a:r>
          </a:p>
          <a:p>
            <a:pPr marL="228600" indent="-228600" defTabSz="457200" fontAlgn="base">
              <a:spcBef>
                <a:spcPts val="100"/>
              </a:spcBef>
              <a:spcAft>
                <a:spcPts val="400"/>
              </a:spcAft>
              <a:buFontTx/>
              <a:buAutoNum type="arabicPeriod"/>
            </a:pPr>
            <a:r>
              <a:rPr lang="it-IT" sz="900" dirty="0" err="1">
                <a:solidFill>
                  <a:prstClr val="black"/>
                </a:solidFill>
                <a:ea typeface="MS PGothic" pitchFamily="34" charset="-128"/>
                <a:cs typeface="Tahoma" pitchFamily="34" charset="0"/>
              </a:rPr>
              <a:t>Zangrillo</a:t>
            </a:r>
            <a:r>
              <a:rPr lang="it-IT" sz="900" dirty="0">
                <a:solidFill>
                  <a:prstClr val="black"/>
                </a:solidFill>
                <a:ea typeface="MS PGothic" pitchFamily="34" charset="-128"/>
                <a:cs typeface="Tahoma" pitchFamily="34" charset="0"/>
              </a:rPr>
              <a:t> A, Maj G., Monaco F, </a:t>
            </a:r>
            <a:r>
              <a:rPr lang="it-IT" sz="900" dirty="0" err="1">
                <a:solidFill>
                  <a:prstClr val="black"/>
                </a:solidFill>
                <a:ea typeface="MS PGothic" pitchFamily="34" charset="-128"/>
                <a:cs typeface="Tahoma" pitchFamily="34" charset="0"/>
              </a:rPr>
              <a:t>Scandroglio</a:t>
            </a:r>
            <a:r>
              <a:rPr lang="it-IT" sz="900" dirty="0">
                <a:solidFill>
                  <a:prstClr val="black"/>
                </a:solidFill>
                <a:ea typeface="MS PGothic" pitchFamily="34" charset="-128"/>
                <a:cs typeface="Tahoma" pitchFamily="34" charset="0"/>
              </a:rPr>
              <a:t> AM, </a:t>
            </a:r>
            <a:r>
              <a:rPr lang="it-IT" sz="900" dirty="0" err="1">
                <a:solidFill>
                  <a:prstClr val="black"/>
                </a:solidFill>
                <a:ea typeface="MS PGothic" pitchFamily="34" charset="-128"/>
                <a:cs typeface="Tahoma" pitchFamily="34" charset="0"/>
              </a:rPr>
              <a:t>Nuzzi</a:t>
            </a:r>
            <a:r>
              <a:rPr lang="it-IT" sz="900" dirty="0">
                <a:solidFill>
                  <a:prstClr val="black"/>
                </a:solidFill>
                <a:ea typeface="MS PGothic" pitchFamily="34" charset="-128"/>
                <a:cs typeface="Tahoma" pitchFamily="34" charset="0"/>
              </a:rPr>
              <a:t> M, </a:t>
            </a:r>
            <a:r>
              <a:rPr lang="it-IT" sz="900" dirty="0" err="1">
                <a:solidFill>
                  <a:prstClr val="black"/>
                </a:solidFill>
                <a:ea typeface="MS PGothic" pitchFamily="34" charset="-128"/>
                <a:cs typeface="Tahoma" pitchFamily="34" charset="0"/>
              </a:rPr>
              <a:t>Plumari</a:t>
            </a:r>
            <a:r>
              <a:rPr lang="it-IT" sz="900" dirty="0">
                <a:solidFill>
                  <a:prstClr val="black"/>
                </a:solidFill>
                <a:ea typeface="MS PGothic" pitchFamily="34" charset="-128"/>
                <a:cs typeface="Tahoma" pitchFamily="34" charset="0"/>
              </a:rPr>
              <a:t> V. </a:t>
            </a:r>
            <a:r>
              <a:rPr lang="it-IT" sz="900" dirty="0" err="1">
                <a:solidFill>
                  <a:prstClr val="black"/>
                </a:solidFill>
                <a:ea typeface="MS PGothic" pitchFamily="34" charset="-128"/>
                <a:cs typeface="Tahoma" pitchFamily="34" charset="0"/>
              </a:rPr>
              <a:t>et</a:t>
            </a:r>
            <a:r>
              <a:rPr lang="it-IT" sz="900" dirty="0">
                <a:solidFill>
                  <a:prstClr val="black"/>
                </a:solidFill>
                <a:ea typeface="MS PGothic" pitchFamily="34" charset="-128"/>
                <a:cs typeface="Tahoma" pitchFamily="34" charset="0"/>
              </a:rPr>
              <a:t> al: "</a:t>
            </a:r>
            <a:r>
              <a:rPr lang="it-IT" sz="900" dirty="0" err="1">
                <a:solidFill>
                  <a:prstClr val="black"/>
                </a:solidFill>
                <a:ea typeface="MS PGothic" pitchFamily="34" charset="-128"/>
                <a:cs typeface="Tahoma" pitchFamily="34" charset="0"/>
              </a:rPr>
              <a:t>Cardiac</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Index</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Validation</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Using</a:t>
            </a:r>
            <a:r>
              <a:rPr lang="it-IT" sz="900" dirty="0">
                <a:solidFill>
                  <a:prstClr val="black"/>
                </a:solidFill>
                <a:ea typeface="MS PGothic" pitchFamily="34" charset="-128"/>
                <a:cs typeface="Tahoma" pitchFamily="34" charset="0"/>
              </a:rPr>
              <a:t> the </a:t>
            </a:r>
            <a:r>
              <a:rPr lang="it-IT" sz="900" dirty="0" err="1">
                <a:solidFill>
                  <a:prstClr val="black"/>
                </a:solidFill>
                <a:ea typeface="MS PGothic" pitchFamily="34" charset="-128"/>
                <a:cs typeface="Tahoma" pitchFamily="34" charset="0"/>
              </a:rPr>
              <a:t>Pressure</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Recording</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Analytic</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Method</a:t>
            </a:r>
            <a:r>
              <a:rPr lang="it-IT" sz="900" dirty="0">
                <a:solidFill>
                  <a:prstClr val="black"/>
                </a:solidFill>
                <a:ea typeface="MS PGothic" pitchFamily="34" charset="-128"/>
                <a:cs typeface="Tahoma" pitchFamily="34" charset="0"/>
              </a:rPr>
              <a:t> in </a:t>
            </a:r>
            <a:r>
              <a:rPr lang="it-IT" sz="900" dirty="0" err="1">
                <a:solidFill>
                  <a:prstClr val="black"/>
                </a:solidFill>
                <a:ea typeface="MS PGothic" pitchFamily="34" charset="-128"/>
                <a:cs typeface="Tahoma" pitchFamily="34" charset="0"/>
              </a:rPr>
              <a:t>Unstable</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Patients</a:t>
            </a:r>
            <a:r>
              <a:rPr lang="it-IT" sz="900" dirty="0">
                <a:solidFill>
                  <a:prstClr val="black"/>
                </a:solidFill>
                <a:ea typeface="MS PGothic" pitchFamily="34" charset="-128"/>
                <a:cs typeface="Tahoma" pitchFamily="34" charset="0"/>
              </a:rPr>
              <a:t>". Journal </a:t>
            </a:r>
            <a:r>
              <a:rPr lang="it-IT" sz="900" dirty="0" err="1">
                <a:solidFill>
                  <a:prstClr val="black"/>
                </a:solidFill>
                <a:ea typeface="MS PGothic" pitchFamily="34" charset="-128"/>
                <a:cs typeface="Tahoma" pitchFamily="34" charset="0"/>
              </a:rPr>
              <a:t>of</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Cardiothoracic</a:t>
            </a:r>
            <a:r>
              <a:rPr lang="it-IT" sz="900" dirty="0">
                <a:solidFill>
                  <a:prstClr val="black"/>
                </a:solidFill>
                <a:ea typeface="MS PGothic" pitchFamily="34" charset="-128"/>
                <a:cs typeface="Tahoma" pitchFamily="34" charset="0"/>
              </a:rPr>
              <a:t> and </a:t>
            </a:r>
            <a:r>
              <a:rPr lang="it-IT" sz="900" dirty="0" err="1">
                <a:solidFill>
                  <a:prstClr val="black"/>
                </a:solidFill>
                <a:ea typeface="MS PGothic" pitchFamily="34" charset="-128"/>
                <a:cs typeface="Tahoma" pitchFamily="34" charset="0"/>
              </a:rPr>
              <a:t>Vascular</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Anesthesia</a:t>
            </a:r>
            <a:r>
              <a:rPr lang="it-IT" sz="900" dirty="0">
                <a:solidFill>
                  <a:prstClr val="black"/>
                </a:solidFill>
                <a:ea typeface="MS PGothic" pitchFamily="34" charset="-128"/>
                <a:cs typeface="Tahoma" pitchFamily="34" charset="0"/>
              </a:rPr>
              <a:t>, </a:t>
            </a:r>
            <a:r>
              <a:rPr lang="it-IT" sz="900" dirty="0" err="1">
                <a:solidFill>
                  <a:prstClr val="black"/>
                </a:solidFill>
                <a:ea typeface="MS PGothic" pitchFamily="34" charset="-128"/>
                <a:cs typeface="Tahoma" pitchFamily="34" charset="0"/>
              </a:rPr>
              <a:t>Vol</a:t>
            </a:r>
            <a:r>
              <a:rPr lang="it-IT" sz="900" dirty="0">
                <a:solidFill>
                  <a:prstClr val="black"/>
                </a:solidFill>
                <a:ea typeface="MS PGothic" pitchFamily="34" charset="-128"/>
                <a:cs typeface="Tahoma" pitchFamily="34" charset="0"/>
              </a:rPr>
              <a:t> 24, No 2 (</a:t>
            </a:r>
            <a:r>
              <a:rPr lang="it-IT" sz="900" dirty="0" err="1">
                <a:solidFill>
                  <a:prstClr val="black"/>
                </a:solidFill>
                <a:ea typeface="MS PGothic" pitchFamily="34" charset="-128"/>
                <a:cs typeface="Tahoma" pitchFamily="34" charset="0"/>
              </a:rPr>
              <a:t>April</a:t>
            </a:r>
            <a:r>
              <a:rPr lang="it-IT" sz="900" dirty="0">
                <a:solidFill>
                  <a:prstClr val="black"/>
                </a:solidFill>
                <a:ea typeface="MS PGothic" pitchFamily="34" charset="-128"/>
                <a:cs typeface="Tahoma" pitchFamily="34" charset="0"/>
              </a:rPr>
              <a:t>), 2010: </a:t>
            </a:r>
            <a:r>
              <a:rPr lang="it-IT" sz="900" dirty="0" err="1">
                <a:solidFill>
                  <a:prstClr val="black"/>
                </a:solidFill>
                <a:ea typeface="MS PGothic" pitchFamily="34" charset="-128"/>
                <a:cs typeface="Tahoma" pitchFamily="34" charset="0"/>
              </a:rPr>
              <a:t>pp</a:t>
            </a:r>
            <a:r>
              <a:rPr lang="it-IT" sz="900" dirty="0">
                <a:solidFill>
                  <a:prstClr val="black"/>
                </a:solidFill>
                <a:ea typeface="MS PGothic" pitchFamily="34" charset="-128"/>
                <a:cs typeface="Tahoma" pitchFamily="34" charset="0"/>
              </a:rPr>
              <a:t> 265-269.</a:t>
            </a:r>
          </a:p>
        </p:txBody>
      </p:sp>
      <p:pic>
        <p:nvPicPr>
          <p:cNvPr id="15" name="Picture 1"/>
          <p:cNvPicPr>
            <a:picLocks noChangeAspect="1" noChangeArrowheads="1"/>
          </p:cNvPicPr>
          <p:nvPr/>
        </p:nvPicPr>
        <p:blipFill>
          <a:blip r:embed="rId4" cstate="print"/>
          <a:srcRect l="13233" t="26600" r="9697" b="5001"/>
          <a:stretch>
            <a:fillRect/>
          </a:stretch>
        </p:blipFill>
        <p:spPr bwMode="auto">
          <a:xfrm>
            <a:off x="2719204" y="1958689"/>
            <a:ext cx="3808844" cy="1104855"/>
          </a:xfrm>
          <a:prstGeom prst="rect">
            <a:avLst/>
          </a:prstGeom>
          <a:ln>
            <a:noFill/>
          </a:ln>
          <a:effectLst>
            <a:outerShdw blurRad="63500" sx="102000" sy="102000" algn="ctr" rotWithShape="0">
              <a:prstClr val="black">
                <a:alpha val="40000"/>
              </a:prstClr>
            </a:outerShdw>
          </a:effectLst>
        </p:spPr>
      </p:pic>
      <p:pic>
        <p:nvPicPr>
          <p:cNvPr id="16" name="Picture 4" descr="An external file that holds a picture, illustration, etc., usually as some form of binary object. The name of referred object is ch7f5.jpg. "/>
          <p:cNvPicPr>
            <a:picLocks noChangeAspect="1" noChangeArrowheads="1"/>
          </p:cNvPicPr>
          <p:nvPr/>
        </p:nvPicPr>
        <p:blipFill>
          <a:blip r:embed="rId2" cstate="print"/>
          <a:srcRect l="5573" t="10901" r="53195" b="12790"/>
          <a:stretch>
            <a:fillRect/>
          </a:stretch>
        </p:blipFill>
        <p:spPr bwMode="auto">
          <a:xfrm rot="20693768">
            <a:off x="6909387" y="1554960"/>
            <a:ext cx="880499" cy="832904"/>
          </a:xfrm>
          <a:prstGeom prst="rect">
            <a:avLst/>
          </a:prstGeom>
          <a:noFill/>
          <a:ln w="9525">
            <a:noFill/>
            <a:miter lim="800000"/>
            <a:headEnd/>
            <a:tailEnd/>
          </a:ln>
        </p:spPr>
      </p:pic>
      <p:pic>
        <p:nvPicPr>
          <p:cNvPr id="17" name="Picture 2"/>
          <p:cNvPicPr>
            <a:picLocks noChangeAspect="1" noChangeArrowheads="1"/>
          </p:cNvPicPr>
          <p:nvPr/>
        </p:nvPicPr>
        <p:blipFill>
          <a:blip r:embed="rId5" cstate="print"/>
          <a:srcRect l="9544" t="52742" r="9471" b="17240"/>
          <a:stretch>
            <a:fillRect/>
          </a:stretch>
        </p:blipFill>
        <p:spPr bwMode="auto">
          <a:xfrm>
            <a:off x="3863752" y="3110817"/>
            <a:ext cx="6480720" cy="788451"/>
          </a:xfrm>
          <a:prstGeom prst="rect">
            <a:avLst/>
          </a:prstGeom>
          <a:ln>
            <a:solidFill>
              <a:schemeClr val="tx2"/>
            </a:solidFill>
          </a:ln>
          <a:effectLst>
            <a:softEdge rad="63500"/>
          </a:effectLst>
        </p:spPr>
      </p:pic>
      <p:pic>
        <p:nvPicPr>
          <p:cNvPr id="18" name="Picture 4"/>
          <p:cNvPicPr>
            <a:picLocks noChangeAspect="1" noChangeArrowheads="1"/>
          </p:cNvPicPr>
          <p:nvPr/>
        </p:nvPicPr>
        <p:blipFill>
          <a:blip r:embed="rId6" cstate="print"/>
          <a:srcRect/>
          <a:stretch>
            <a:fillRect/>
          </a:stretch>
        </p:blipFill>
        <p:spPr bwMode="auto">
          <a:xfrm>
            <a:off x="2999656" y="3897028"/>
            <a:ext cx="2736304" cy="1158004"/>
          </a:xfrm>
          <a:prstGeom prst="rect">
            <a:avLst/>
          </a:prstGeom>
          <a:noFill/>
          <a:ln w="9525">
            <a:noFill/>
            <a:miter lim="800000"/>
            <a:headEnd/>
            <a:tailEnd/>
          </a:ln>
        </p:spPr>
      </p:pic>
      <p:sp>
        <p:nvSpPr>
          <p:cNvPr id="19" name="Rettangolo 18"/>
          <p:cNvSpPr/>
          <p:nvPr/>
        </p:nvSpPr>
        <p:spPr>
          <a:xfrm>
            <a:off x="2999656" y="5055032"/>
            <a:ext cx="2952328" cy="630942"/>
          </a:xfrm>
          <a:prstGeom prst="rect">
            <a:avLst/>
          </a:prstGeom>
        </p:spPr>
        <p:txBody>
          <a:bodyPr wrap="square">
            <a:spAutoFit/>
          </a:bodyPr>
          <a:lstStyle/>
          <a:p>
            <a:pPr defTabSz="457200" fontAlgn="base">
              <a:spcBef>
                <a:spcPct val="0"/>
              </a:spcBef>
              <a:spcAft>
                <a:spcPct val="0"/>
              </a:spcAft>
            </a:pPr>
            <a:r>
              <a:rPr lang="en-US" sz="700" dirty="0">
                <a:solidFill>
                  <a:prstClr val="black"/>
                </a:solidFill>
                <a:ea typeface="MS PGothic" pitchFamily="34" charset="-128"/>
              </a:rPr>
              <a:t>Figure 4. Bland-Altman plots of cardiac output (CO) obtained with intermittent </a:t>
            </a:r>
            <a:r>
              <a:rPr lang="en-US" sz="700" dirty="0" err="1">
                <a:solidFill>
                  <a:prstClr val="black"/>
                </a:solidFill>
                <a:ea typeface="MS PGothic" pitchFamily="34" charset="-128"/>
              </a:rPr>
              <a:t>thermodilution</a:t>
            </a:r>
            <a:r>
              <a:rPr lang="en-US" sz="700" dirty="0">
                <a:solidFill>
                  <a:prstClr val="black"/>
                </a:solidFill>
                <a:ea typeface="MS PGothic" pitchFamily="34" charset="-128"/>
              </a:rPr>
              <a:t> (</a:t>
            </a:r>
            <a:r>
              <a:rPr lang="en-US" sz="700" dirty="0" err="1">
                <a:solidFill>
                  <a:prstClr val="black"/>
                </a:solidFill>
                <a:ea typeface="MS PGothic" pitchFamily="34" charset="-128"/>
              </a:rPr>
              <a:t>ThDCO</a:t>
            </a:r>
            <a:r>
              <a:rPr lang="en-US" sz="700" dirty="0">
                <a:solidFill>
                  <a:prstClr val="black"/>
                </a:solidFill>
                <a:ea typeface="MS PGothic" pitchFamily="34" charset="-128"/>
              </a:rPr>
              <a:t>) and pulse contour (MostCare-CO) for all 106 measurements. Dashed black lines show the limits of agreement (bias ( 2.2 SD). Thin dashed gray lines show the 95% confidence interval of limits of agreement.</a:t>
            </a:r>
          </a:p>
        </p:txBody>
      </p:sp>
      <p:pic>
        <p:nvPicPr>
          <p:cNvPr id="20" name="Picture 5"/>
          <p:cNvPicPr>
            <a:picLocks noChangeAspect="1" noChangeArrowheads="1"/>
          </p:cNvPicPr>
          <p:nvPr/>
        </p:nvPicPr>
        <p:blipFill>
          <a:blip r:embed="rId7" cstate="print"/>
          <a:srcRect/>
          <a:stretch>
            <a:fillRect/>
          </a:stretch>
        </p:blipFill>
        <p:spPr bwMode="auto">
          <a:xfrm>
            <a:off x="6600057" y="4118929"/>
            <a:ext cx="1386969" cy="1360215"/>
          </a:xfrm>
          <a:prstGeom prst="rect">
            <a:avLst/>
          </a:prstGeom>
          <a:noFill/>
          <a:ln w="9525">
            <a:noFill/>
            <a:miter lim="800000"/>
            <a:headEnd/>
            <a:tailEnd/>
          </a:ln>
        </p:spPr>
      </p:pic>
      <p:sp>
        <p:nvSpPr>
          <p:cNvPr id="21" name="Rettangolo 20"/>
          <p:cNvSpPr/>
          <p:nvPr/>
        </p:nvSpPr>
        <p:spPr>
          <a:xfrm>
            <a:off x="7949952" y="4190937"/>
            <a:ext cx="2718048" cy="1277273"/>
          </a:xfrm>
          <a:prstGeom prst="rect">
            <a:avLst/>
          </a:prstGeom>
        </p:spPr>
        <p:txBody>
          <a:bodyPr wrap="square">
            <a:spAutoFit/>
          </a:bodyPr>
          <a:lstStyle/>
          <a:p>
            <a:pPr defTabSz="457200" fontAlgn="base">
              <a:spcBef>
                <a:spcPct val="0"/>
              </a:spcBef>
              <a:spcAft>
                <a:spcPct val="0"/>
              </a:spcAft>
            </a:pPr>
            <a:r>
              <a:rPr lang="en-US" sz="700" dirty="0">
                <a:solidFill>
                  <a:prstClr val="black"/>
                </a:solidFill>
                <a:ea typeface="MS PGothic" pitchFamily="34" charset="-128"/>
              </a:rPr>
              <a:t>Figure 3. The polar plot shows the direction of cardiac output (CO)</a:t>
            </a:r>
          </a:p>
          <a:p>
            <a:pPr defTabSz="457200" fontAlgn="base">
              <a:spcBef>
                <a:spcPct val="0"/>
              </a:spcBef>
              <a:spcAft>
                <a:spcPct val="0"/>
              </a:spcAft>
            </a:pPr>
            <a:r>
              <a:rPr lang="en-US" sz="700" dirty="0">
                <a:solidFill>
                  <a:prstClr val="black"/>
                </a:solidFill>
                <a:ea typeface="MS PGothic" pitchFamily="34" charset="-128"/>
              </a:rPr>
              <a:t>changes (trending ability). This was obtained by converting the serial</a:t>
            </a:r>
          </a:p>
          <a:p>
            <a:pPr defTabSz="457200" fontAlgn="base">
              <a:spcBef>
                <a:spcPct val="0"/>
              </a:spcBef>
              <a:spcAft>
                <a:spcPct val="0"/>
              </a:spcAft>
            </a:pPr>
            <a:r>
              <a:rPr lang="en-US" sz="700" dirty="0">
                <a:solidFill>
                  <a:prstClr val="black"/>
                </a:solidFill>
                <a:ea typeface="MS PGothic" pitchFamily="34" charset="-128"/>
              </a:rPr>
              <a:t>pairs of CO readings from the </a:t>
            </a:r>
            <a:r>
              <a:rPr lang="en-US" sz="700" dirty="0" err="1">
                <a:solidFill>
                  <a:prstClr val="black"/>
                </a:solidFill>
                <a:ea typeface="MS PGothic" pitchFamily="34" charset="-128"/>
              </a:rPr>
              <a:t>thermodilution</a:t>
            </a:r>
            <a:r>
              <a:rPr lang="en-US" sz="700" dirty="0">
                <a:solidFill>
                  <a:prstClr val="black"/>
                </a:solidFill>
                <a:ea typeface="MS PGothic" pitchFamily="34" charset="-128"/>
              </a:rPr>
              <a:t> method (x-axis) and the</a:t>
            </a:r>
          </a:p>
          <a:p>
            <a:pPr defTabSz="457200" fontAlgn="base">
              <a:spcBef>
                <a:spcPct val="0"/>
              </a:spcBef>
              <a:spcAft>
                <a:spcPct val="0"/>
              </a:spcAft>
            </a:pPr>
            <a:r>
              <a:rPr lang="en-US" sz="700" dirty="0">
                <a:solidFill>
                  <a:prstClr val="black"/>
                </a:solidFill>
                <a:ea typeface="MS PGothic" pitchFamily="34" charset="-128"/>
              </a:rPr>
              <a:t>MostCare system (y-axis) to polar coordinates.22 The mean change</a:t>
            </a:r>
          </a:p>
          <a:p>
            <a:pPr defTabSz="457200" fontAlgn="base">
              <a:spcBef>
                <a:spcPct val="0"/>
              </a:spcBef>
              <a:spcAft>
                <a:spcPct val="0"/>
              </a:spcAft>
            </a:pPr>
            <a:r>
              <a:rPr lang="en-US" sz="700" dirty="0">
                <a:solidFill>
                  <a:prstClr val="black"/>
                </a:solidFill>
                <a:ea typeface="MS PGothic" pitchFamily="34" charset="-128"/>
              </a:rPr>
              <a:t>in CO ('CO) is shown by the distance from the center of the plot and</a:t>
            </a:r>
          </a:p>
          <a:p>
            <a:pPr defTabSz="457200" fontAlgn="base">
              <a:spcBef>
                <a:spcPct val="0"/>
              </a:spcBef>
              <a:spcAft>
                <a:spcPct val="0"/>
              </a:spcAft>
            </a:pPr>
            <a:r>
              <a:rPr lang="en-US" sz="700" dirty="0">
                <a:solidFill>
                  <a:prstClr val="black"/>
                </a:solidFill>
                <a:ea typeface="MS PGothic" pitchFamily="34" charset="-128"/>
              </a:rPr>
              <a:t>the agreement is indicated by the angle with the horizontal axis.</a:t>
            </a:r>
          </a:p>
          <a:p>
            <a:pPr defTabSz="457200" fontAlgn="base">
              <a:spcBef>
                <a:spcPct val="0"/>
              </a:spcBef>
              <a:spcAft>
                <a:spcPct val="0"/>
              </a:spcAft>
            </a:pPr>
            <a:r>
              <a:rPr lang="en-US" sz="700" dirty="0">
                <a:solidFill>
                  <a:prstClr val="black"/>
                </a:solidFill>
                <a:ea typeface="MS PGothic" pitchFamily="34" charset="-128"/>
              </a:rPr>
              <a:t>Thus, the better the agreement between CO measurements, the</a:t>
            </a:r>
          </a:p>
          <a:p>
            <a:pPr defTabSz="457200" fontAlgn="base">
              <a:spcBef>
                <a:spcPct val="0"/>
              </a:spcBef>
              <a:spcAft>
                <a:spcPct val="0"/>
              </a:spcAft>
            </a:pPr>
            <a:r>
              <a:rPr lang="en-US" sz="700" dirty="0">
                <a:solidFill>
                  <a:prstClr val="black"/>
                </a:solidFill>
                <a:ea typeface="MS PGothic" pitchFamily="34" charset="-128"/>
              </a:rPr>
              <a:t>closer the data pairs will be to the horizontal axis. The dashed lines</a:t>
            </a:r>
          </a:p>
          <a:p>
            <a:pPr defTabSz="457200" fontAlgn="base">
              <a:spcBef>
                <a:spcPct val="0"/>
              </a:spcBef>
              <a:spcAft>
                <a:spcPct val="0"/>
              </a:spcAft>
            </a:pPr>
            <a:r>
              <a:rPr lang="en-US" sz="700" dirty="0">
                <a:solidFill>
                  <a:prstClr val="black"/>
                </a:solidFill>
                <a:ea typeface="MS PGothic" pitchFamily="34" charset="-128"/>
              </a:rPr>
              <a:t>represent the limits of good agreement ((0.5 L/min); in this plot,</a:t>
            </a:r>
          </a:p>
          <a:p>
            <a:pPr defTabSz="457200" fontAlgn="base">
              <a:spcBef>
                <a:spcPct val="0"/>
              </a:spcBef>
              <a:spcAft>
                <a:spcPct val="0"/>
              </a:spcAft>
            </a:pPr>
            <a:r>
              <a:rPr lang="en-US" sz="700" dirty="0">
                <a:solidFill>
                  <a:prstClr val="black"/>
                </a:solidFill>
                <a:ea typeface="MS PGothic" pitchFamily="34" charset="-128"/>
              </a:rPr>
              <a:t>only 8 data points (11.3%) lie outside these limits, showing the good</a:t>
            </a:r>
          </a:p>
          <a:p>
            <a:pPr defTabSz="457200" fontAlgn="base">
              <a:spcBef>
                <a:spcPct val="0"/>
              </a:spcBef>
              <a:spcAft>
                <a:spcPct val="0"/>
              </a:spcAft>
            </a:pPr>
            <a:r>
              <a:rPr lang="en-US" sz="700" dirty="0">
                <a:solidFill>
                  <a:prstClr val="black"/>
                </a:solidFill>
                <a:ea typeface="MS PGothic" pitchFamily="34" charset="-128"/>
              </a:rPr>
              <a:t>trending ability of the MostCare system.</a:t>
            </a:r>
          </a:p>
        </p:txBody>
      </p:sp>
    </p:spTree>
    <p:extLst>
      <p:ext uri="{BB962C8B-B14F-4D97-AF65-F5344CB8AC3E}">
        <p14:creationId xmlns:p14="http://schemas.microsoft.com/office/powerpoint/2010/main" val="62098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9"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itolo 23"/>
          <p:cNvSpPr>
            <a:spLocks noGrp="1"/>
          </p:cNvSpPr>
          <p:nvPr>
            <p:ph type="ctrTitle"/>
          </p:nvPr>
        </p:nvSpPr>
        <p:spPr/>
        <p:txBody>
          <a:bodyPr/>
          <a:lstStyle/>
          <a:p>
            <a:r>
              <a:rPr lang="en-US" dirty="0" err="1">
                <a:latin typeface="Calibri" pitchFamily="34" charset="0"/>
              </a:rPr>
              <a:t>MostCare</a:t>
            </a:r>
            <a:r>
              <a:rPr lang="en-US" dirty="0">
                <a:latin typeface="Calibri" pitchFamily="34" charset="0"/>
              </a:rPr>
              <a:t>® - </a:t>
            </a:r>
            <a:r>
              <a:rPr lang="en-US" dirty="0" err="1">
                <a:latin typeface="Calibri" pitchFamily="34" charset="0"/>
              </a:rPr>
              <a:t>letteratura</a:t>
            </a:r>
            <a:r>
              <a:rPr lang="en-US" dirty="0">
                <a:latin typeface="Calibri" pitchFamily="34" charset="0"/>
              </a:rPr>
              <a:t> e </a:t>
            </a:r>
            <a:r>
              <a:rPr lang="en-US" dirty="0" err="1">
                <a:latin typeface="Calibri" pitchFamily="34" charset="0"/>
              </a:rPr>
              <a:t>applicabilità</a:t>
            </a:r>
            <a:endParaRPr lang="it-IT" dirty="0"/>
          </a:p>
        </p:txBody>
      </p:sp>
      <p:sp>
        <p:nvSpPr>
          <p:cNvPr id="13" name="Sottotitolo 12"/>
          <p:cNvSpPr>
            <a:spLocks noGrp="1"/>
          </p:cNvSpPr>
          <p:nvPr>
            <p:ph type="subTitle" idx="1"/>
          </p:nvPr>
        </p:nvSpPr>
        <p:spPr/>
        <p:txBody>
          <a:bodyPr/>
          <a:lstStyle/>
          <a:p>
            <a:r>
              <a:rPr lang="it-IT" dirty="0"/>
              <a:t>Validazione e applicabilità</a:t>
            </a:r>
          </a:p>
        </p:txBody>
      </p:sp>
      <p:pic>
        <p:nvPicPr>
          <p:cNvPr id="4" name="Picture 4"/>
          <p:cNvPicPr>
            <a:picLocks noChangeAspect="1" noChangeArrowheads="1"/>
          </p:cNvPicPr>
          <p:nvPr/>
        </p:nvPicPr>
        <p:blipFill>
          <a:blip r:embed="rId2" cstate="print"/>
          <a:srcRect l="19444" t="24242" r="9258" b="8788"/>
          <a:stretch>
            <a:fillRect/>
          </a:stretch>
        </p:blipFill>
        <p:spPr bwMode="auto">
          <a:xfrm>
            <a:off x="7608169" y="3946448"/>
            <a:ext cx="2376264" cy="1961361"/>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9150" t="15705" r="8163" b="54341"/>
          <a:stretch>
            <a:fillRect/>
          </a:stretch>
        </p:blipFill>
        <p:spPr bwMode="auto">
          <a:xfrm>
            <a:off x="3179168" y="2002231"/>
            <a:ext cx="7165304" cy="1622333"/>
          </a:xfrm>
          <a:prstGeom prst="rect">
            <a:avLst/>
          </a:prstGeom>
          <a:ln>
            <a:noFill/>
          </a:ln>
          <a:effectLst>
            <a:outerShdw blurRad="292100" dist="139700" dir="2700000" algn="tl" rotWithShape="0">
              <a:srgbClr val="333333">
                <a:alpha val="65000"/>
              </a:srgbClr>
            </a:outerShdw>
          </a:effectLst>
        </p:spPr>
      </p:pic>
      <p:sp>
        <p:nvSpPr>
          <p:cNvPr id="6" name="Rectangle 3"/>
          <p:cNvSpPr txBox="1">
            <a:spLocks noChangeArrowheads="1"/>
          </p:cNvSpPr>
          <p:nvPr/>
        </p:nvSpPr>
        <p:spPr>
          <a:xfrm>
            <a:off x="2567608" y="1498174"/>
            <a:ext cx="8001000" cy="492938"/>
          </a:xfrm>
          <a:prstGeom prst="rect">
            <a:avLst/>
          </a:prstGeom>
        </p:spPr>
        <p:txBody>
          <a:bodyPr/>
          <a:lstStyle/>
          <a:p>
            <a:pPr marL="0" lvl="1" indent="3175" fontAlgn="base">
              <a:spcBef>
                <a:spcPts val="1200"/>
              </a:spcBef>
              <a:spcAft>
                <a:spcPts val="600"/>
              </a:spcAft>
              <a:defRPr/>
            </a:pPr>
            <a:r>
              <a:rPr lang="en-GB" sz="2000" b="1" kern="0" dirty="0" err="1">
                <a:solidFill>
                  <a:prstClr val="black"/>
                </a:solidFill>
                <a:ea typeface="MS PGothic" pitchFamily="34" charset="-128"/>
              </a:rPr>
              <a:t>Pediatrico</a:t>
            </a:r>
            <a:r>
              <a:rPr lang="en-GB" sz="2000" b="1" kern="0" dirty="0">
                <a:solidFill>
                  <a:prstClr val="black"/>
                </a:solidFill>
                <a:ea typeface="MS PGothic" pitchFamily="34" charset="-128"/>
              </a:rPr>
              <a:t> e </a:t>
            </a:r>
            <a:r>
              <a:rPr lang="en-GB" sz="2000" b="1" kern="0" dirty="0" err="1">
                <a:solidFill>
                  <a:prstClr val="black"/>
                </a:solidFill>
                <a:ea typeface="MS PGothic" pitchFamily="34" charset="-128"/>
              </a:rPr>
              <a:t>neonatale</a:t>
            </a:r>
            <a:endParaRPr lang="en-GB" sz="2000" b="1" kern="0" baseline="30000" dirty="0">
              <a:solidFill>
                <a:prstClr val="black"/>
              </a:solidFill>
              <a:ea typeface="MS PGothic" pitchFamily="34" charset="-128"/>
            </a:endParaRPr>
          </a:p>
        </p:txBody>
      </p:sp>
      <p:sp>
        <p:nvSpPr>
          <p:cNvPr id="7" name="Text Box 7"/>
          <p:cNvSpPr txBox="1">
            <a:spLocks noChangeArrowheads="1"/>
          </p:cNvSpPr>
          <p:nvPr/>
        </p:nvSpPr>
        <p:spPr bwMode="auto">
          <a:xfrm>
            <a:off x="3575720" y="3226367"/>
            <a:ext cx="6732240" cy="276999"/>
          </a:xfrm>
          <a:prstGeom prst="rect">
            <a:avLst/>
          </a:prstGeom>
          <a:noFill/>
          <a:ln w="9525">
            <a:noFill/>
            <a:miter lim="800000"/>
            <a:headEnd/>
            <a:tailEnd/>
          </a:ln>
        </p:spPr>
        <p:txBody>
          <a:bodyPr wrap="square">
            <a:spAutoFit/>
          </a:bodyPr>
          <a:lstStyle/>
          <a:p>
            <a:pPr indent="3175" algn="r" defTabSz="457200" fontAlgn="base">
              <a:spcBef>
                <a:spcPct val="50000"/>
              </a:spcBef>
              <a:spcAft>
                <a:spcPct val="0"/>
              </a:spcAft>
            </a:pPr>
            <a:r>
              <a:rPr lang="en-US" sz="1200" dirty="0">
                <a:solidFill>
                  <a:sysClr val="windowText" lastClr="000000"/>
                </a:solidFill>
                <a:ea typeface="MS PGothic" pitchFamily="34" charset="-128"/>
                <a:cs typeface="Tahoma" pitchFamily="34" charset="0"/>
              </a:rPr>
              <a:t>Pediatric </a:t>
            </a:r>
            <a:r>
              <a:rPr lang="en-US" sz="1200" dirty="0" err="1">
                <a:solidFill>
                  <a:sysClr val="windowText" lastClr="000000"/>
                </a:solidFill>
                <a:ea typeface="MS PGothic" pitchFamily="34" charset="-128"/>
                <a:cs typeface="Tahoma" pitchFamily="34" charset="0"/>
              </a:rPr>
              <a:t>Crit</a:t>
            </a:r>
            <a:r>
              <a:rPr lang="en-US" sz="1200" dirty="0">
                <a:solidFill>
                  <a:sysClr val="windowText" lastClr="000000"/>
                </a:solidFill>
                <a:ea typeface="MS PGothic" pitchFamily="34" charset="-128"/>
                <a:cs typeface="Tahoma" pitchFamily="34" charset="0"/>
              </a:rPr>
              <a:t> Care Med, 2008; 9(3).</a:t>
            </a:r>
          </a:p>
        </p:txBody>
      </p:sp>
      <p:sp>
        <p:nvSpPr>
          <p:cNvPr id="8" name="Rettangolo 7"/>
          <p:cNvSpPr/>
          <p:nvPr/>
        </p:nvSpPr>
        <p:spPr>
          <a:xfrm>
            <a:off x="3143672" y="4018454"/>
            <a:ext cx="4752528" cy="1815882"/>
          </a:xfrm>
          <a:prstGeom prst="rect">
            <a:avLst/>
          </a:prstGeom>
        </p:spPr>
        <p:txBody>
          <a:bodyPr wrap="square">
            <a:spAutoFit/>
          </a:bodyPr>
          <a:lstStyle/>
          <a:p>
            <a:pPr defTabSz="457200" fontAlgn="base">
              <a:spcBef>
                <a:spcPct val="0"/>
              </a:spcBef>
              <a:spcAft>
                <a:spcPct val="0"/>
              </a:spcAft>
            </a:pPr>
            <a:r>
              <a:rPr lang="en-US" sz="1400" dirty="0">
                <a:solidFill>
                  <a:prstClr val="black"/>
                </a:solidFill>
                <a:ea typeface="MS PGothic" pitchFamily="34" charset="-128"/>
              </a:rPr>
              <a:t>48 </a:t>
            </a:r>
            <a:r>
              <a:rPr lang="en-US" sz="1400" dirty="0" err="1">
                <a:solidFill>
                  <a:prstClr val="black"/>
                </a:solidFill>
                <a:ea typeface="MS PGothic" pitchFamily="34" charset="-128"/>
              </a:rPr>
              <a:t>Paediatric</a:t>
            </a:r>
            <a:r>
              <a:rPr lang="en-US" sz="1400" dirty="0">
                <a:solidFill>
                  <a:prstClr val="black"/>
                </a:solidFill>
                <a:ea typeface="MS PGothic" pitchFamily="34" charset="-128"/>
              </a:rPr>
              <a:t> Patients aged 1month-18 years</a:t>
            </a:r>
          </a:p>
          <a:p>
            <a:pPr defTabSz="457200" fontAlgn="base">
              <a:spcBef>
                <a:spcPct val="0"/>
              </a:spcBef>
              <a:spcAft>
                <a:spcPct val="0"/>
              </a:spcAft>
            </a:pPr>
            <a:endParaRPr lang="en-US" sz="1400" dirty="0">
              <a:solidFill>
                <a:prstClr val="black"/>
              </a:solidFill>
              <a:ea typeface="MS PGothic" pitchFamily="34" charset="-128"/>
            </a:endParaRPr>
          </a:p>
          <a:p>
            <a:pPr defTabSz="457200" fontAlgn="base">
              <a:spcBef>
                <a:spcPct val="0"/>
              </a:spcBef>
              <a:spcAft>
                <a:spcPct val="0"/>
              </a:spcAft>
            </a:pPr>
            <a:r>
              <a:rPr lang="en-US" sz="1400" dirty="0">
                <a:solidFill>
                  <a:prstClr val="black"/>
                </a:solidFill>
                <a:ea typeface="MS PGothic" pitchFamily="34" charset="-128"/>
              </a:rPr>
              <a:t>Comparison of CI by PRAM and</a:t>
            </a:r>
          </a:p>
          <a:p>
            <a:pPr defTabSz="457200" fontAlgn="base">
              <a:spcBef>
                <a:spcPct val="0"/>
              </a:spcBef>
              <a:spcAft>
                <a:spcPct val="0"/>
              </a:spcAft>
            </a:pPr>
            <a:r>
              <a:rPr lang="en-US" sz="1400" dirty="0">
                <a:solidFill>
                  <a:prstClr val="black"/>
                </a:solidFill>
                <a:ea typeface="MS PGothic" pitchFamily="34" charset="-128"/>
              </a:rPr>
              <a:t>Doppler echocardiography</a:t>
            </a:r>
          </a:p>
          <a:p>
            <a:pPr defTabSz="457200" fontAlgn="base">
              <a:spcBef>
                <a:spcPct val="0"/>
              </a:spcBef>
              <a:spcAft>
                <a:spcPct val="0"/>
              </a:spcAft>
            </a:pPr>
            <a:endParaRPr lang="en-US" sz="1400" dirty="0">
              <a:solidFill>
                <a:prstClr val="black"/>
              </a:solidFill>
              <a:ea typeface="MS PGothic" pitchFamily="34" charset="-128"/>
            </a:endParaRPr>
          </a:p>
          <a:p>
            <a:pPr defTabSz="457200" fontAlgn="base">
              <a:spcBef>
                <a:spcPct val="0"/>
              </a:spcBef>
              <a:spcAft>
                <a:spcPct val="0"/>
              </a:spcAft>
            </a:pPr>
            <a:r>
              <a:rPr lang="en-US" sz="1400" dirty="0">
                <a:solidFill>
                  <a:prstClr val="black"/>
                </a:solidFill>
                <a:ea typeface="MS PGothic" pitchFamily="34" charset="-128"/>
              </a:rPr>
              <a:t>Slope 0.98 intercept -0.15</a:t>
            </a:r>
          </a:p>
          <a:p>
            <a:pPr defTabSz="457200" fontAlgn="base">
              <a:spcBef>
                <a:spcPct val="0"/>
              </a:spcBef>
              <a:spcAft>
                <a:spcPct val="0"/>
              </a:spcAft>
            </a:pPr>
            <a:r>
              <a:rPr lang="en-US" sz="1400" dirty="0">
                <a:solidFill>
                  <a:prstClr val="black"/>
                </a:solidFill>
                <a:ea typeface="MS PGothic" pitchFamily="34" charset="-128"/>
              </a:rPr>
              <a:t>r2=0,99</a:t>
            </a:r>
          </a:p>
          <a:p>
            <a:pPr defTabSz="457200" fontAlgn="base">
              <a:spcBef>
                <a:spcPct val="0"/>
              </a:spcBef>
              <a:spcAft>
                <a:spcPct val="0"/>
              </a:spcAft>
            </a:pPr>
            <a:r>
              <a:rPr lang="en-US" sz="1400" dirty="0">
                <a:solidFill>
                  <a:prstClr val="black"/>
                </a:solidFill>
                <a:ea typeface="MS PGothic" pitchFamily="34" charset="-128"/>
              </a:rPr>
              <a:t>Bias= 0,12 ± 0,27 l/min/m</a:t>
            </a:r>
            <a:r>
              <a:rPr lang="en-US" sz="1400" baseline="30000" dirty="0">
                <a:solidFill>
                  <a:prstClr val="black"/>
                </a:solidFill>
                <a:ea typeface="MS PGothic" pitchFamily="34" charset="-128"/>
              </a:rPr>
              <a:t>2</a:t>
            </a:r>
          </a:p>
        </p:txBody>
      </p:sp>
    </p:spTree>
    <p:extLst>
      <p:ext uri="{BB962C8B-B14F-4D97-AF65-F5344CB8AC3E}">
        <p14:creationId xmlns:p14="http://schemas.microsoft.com/office/powerpoint/2010/main" val="602643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stretch>
            <a:fillRect/>
          </a:stretch>
        </p:blipFill>
        <p:spPr>
          <a:xfrm>
            <a:off x="1454664" y="2096466"/>
            <a:ext cx="2004960" cy="4445106"/>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6" y="91621"/>
            <a:ext cx="2423885" cy="530946"/>
          </a:xfrm>
          <a:prstGeom prst="rect">
            <a:avLst/>
          </a:prstGeom>
        </p:spPr>
      </p:pic>
      <p:sp>
        <p:nvSpPr>
          <p:cNvPr id="9" name="Rettangolo 8"/>
          <p:cNvSpPr/>
          <p:nvPr/>
        </p:nvSpPr>
        <p:spPr>
          <a:xfrm>
            <a:off x="261258" y="690806"/>
            <a:ext cx="468000" cy="6167194"/>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latin typeface="Calibri" panose="020F0502020204030204" pitchFamily="34" charset="0"/>
            </a:endParaRPr>
          </a:p>
        </p:txBody>
      </p:sp>
      <p:grpSp>
        <p:nvGrpSpPr>
          <p:cNvPr id="23" name="Group 1029"/>
          <p:cNvGrpSpPr>
            <a:grpSpLocks/>
          </p:cNvGrpSpPr>
          <p:nvPr/>
        </p:nvGrpSpPr>
        <p:grpSpPr bwMode="auto">
          <a:xfrm>
            <a:off x="9263014" y="1296581"/>
            <a:ext cx="1188564" cy="3395988"/>
            <a:chOff x="192" y="913"/>
            <a:chExt cx="1340" cy="3250"/>
          </a:xfrm>
        </p:grpSpPr>
        <p:sp>
          <p:nvSpPr>
            <p:cNvPr id="24" name="Freeform 1030"/>
            <p:cNvSpPr>
              <a:spLocks/>
            </p:cNvSpPr>
            <p:nvPr/>
          </p:nvSpPr>
          <p:spPr bwMode="auto">
            <a:xfrm flipH="1">
              <a:off x="192" y="1344"/>
              <a:ext cx="1340" cy="2819"/>
            </a:xfrm>
            <a:custGeom>
              <a:avLst/>
              <a:gdLst>
                <a:gd name="T0" fmla="*/ 127 w 1392"/>
                <a:gd name="T1" fmla="*/ 153 h 2819"/>
                <a:gd name="T2" fmla="*/ 62 w 1392"/>
                <a:gd name="T3" fmla="*/ 265 h 2819"/>
                <a:gd name="T4" fmla="*/ 50 w 1392"/>
                <a:gd name="T5" fmla="*/ 462 h 2819"/>
                <a:gd name="T6" fmla="*/ 33 w 1392"/>
                <a:gd name="T7" fmla="*/ 725 h 2819"/>
                <a:gd name="T8" fmla="*/ 13 w 1392"/>
                <a:gd name="T9" fmla="*/ 974 h 2819"/>
                <a:gd name="T10" fmla="*/ 13 w 1392"/>
                <a:gd name="T11" fmla="*/ 1325 h 2819"/>
                <a:gd name="T12" fmla="*/ 35 w 1392"/>
                <a:gd name="T13" fmla="*/ 1572 h 2819"/>
                <a:gd name="T14" fmla="*/ 56 w 1392"/>
                <a:gd name="T15" fmla="*/ 1525 h 2819"/>
                <a:gd name="T16" fmla="*/ 34 w 1392"/>
                <a:gd name="T17" fmla="*/ 1423 h 2819"/>
                <a:gd name="T18" fmla="*/ 59 w 1392"/>
                <a:gd name="T19" fmla="*/ 1488 h 2819"/>
                <a:gd name="T20" fmla="*/ 52 w 1392"/>
                <a:gd name="T21" fmla="*/ 1381 h 2819"/>
                <a:gd name="T22" fmla="*/ 42 w 1392"/>
                <a:gd name="T23" fmla="*/ 1170 h 2819"/>
                <a:gd name="T24" fmla="*/ 80 w 1392"/>
                <a:gd name="T25" fmla="*/ 918 h 2819"/>
                <a:gd name="T26" fmla="*/ 90 w 1392"/>
                <a:gd name="T27" fmla="*/ 736 h 2819"/>
                <a:gd name="T28" fmla="*/ 113 w 1392"/>
                <a:gd name="T29" fmla="*/ 734 h 2819"/>
                <a:gd name="T30" fmla="*/ 124 w 1392"/>
                <a:gd name="T31" fmla="*/ 985 h 2819"/>
                <a:gd name="T32" fmla="*/ 109 w 1392"/>
                <a:gd name="T33" fmla="*/ 1189 h 2819"/>
                <a:gd name="T34" fmla="*/ 115 w 1392"/>
                <a:gd name="T35" fmla="*/ 1591 h 2819"/>
                <a:gd name="T36" fmla="*/ 141 w 1392"/>
                <a:gd name="T37" fmla="*/ 1918 h 2819"/>
                <a:gd name="T38" fmla="*/ 129 w 1392"/>
                <a:gd name="T39" fmla="*/ 2255 h 2819"/>
                <a:gd name="T40" fmla="*/ 156 w 1392"/>
                <a:gd name="T41" fmla="*/ 2641 h 2819"/>
                <a:gd name="T42" fmla="*/ 142 w 1392"/>
                <a:gd name="T43" fmla="*/ 2749 h 2819"/>
                <a:gd name="T44" fmla="*/ 174 w 1392"/>
                <a:gd name="T45" fmla="*/ 2819 h 2819"/>
                <a:gd name="T46" fmla="*/ 208 w 1392"/>
                <a:gd name="T47" fmla="*/ 2796 h 2819"/>
                <a:gd name="T48" fmla="*/ 194 w 1392"/>
                <a:gd name="T49" fmla="*/ 2593 h 2819"/>
                <a:gd name="T50" fmla="*/ 206 w 1392"/>
                <a:gd name="T51" fmla="*/ 2229 h 2819"/>
                <a:gd name="T52" fmla="*/ 214 w 1392"/>
                <a:gd name="T53" fmla="*/ 1964 h 2819"/>
                <a:gd name="T54" fmla="*/ 216 w 1392"/>
                <a:gd name="T55" fmla="*/ 1771 h 2819"/>
                <a:gd name="T56" fmla="*/ 231 w 1392"/>
                <a:gd name="T57" fmla="*/ 1662 h 2819"/>
                <a:gd name="T58" fmla="*/ 231 w 1392"/>
                <a:gd name="T59" fmla="*/ 1936 h 2819"/>
                <a:gd name="T60" fmla="*/ 239 w 1392"/>
                <a:gd name="T61" fmla="*/ 2206 h 2819"/>
                <a:gd name="T62" fmla="*/ 253 w 1392"/>
                <a:gd name="T63" fmla="*/ 2585 h 2819"/>
                <a:gd name="T64" fmla="*/ 237 w 1392"/>
                <a:gd name="T65" fmla="*/ 2775 h 2819"/>
                <a:gd name="T66" fmla="*/ 259 w 1392"/>
                <a:gd name="T67" fmla="*/ 2808 h 2819"/>
                <a:gd name="T68" fmla="*/ 309 w 1392"/>
                <a:gd name="T69" fmla="*/ 2776 h 2819"/>
                <a:gd name="T70" fmla="*/ 290 w 1392"/>
                <a:gd name="T71" fmla="*/ 2666 h 2819"/>
                <a:gd name="T72" fmla="*/ 306 w 1392"/>
                <a:gd name="T73" fmla="*/ 2362 h 2819"/>
                <a:gd name="T74" fmla="*/ 306 w 1392"/>
                <a:gd name="T75" fmla="*/ 2016 h 2819"/>
                <a:gd name="T76" fmla="*/ 319 w 1392"/>
                <a:gd name="T77" fmla="*/ 1713 h 2819"/>
                <a:gd name="T78" fmla="*/ 339 w 1392"/>
                <a:gd name="T79" fmla="*/ 1285 h 2819"/>
                <a:gd name="T80" fmla="*/ 322 w 1392"/>
                <a:gd name="T81" fmla="*/ 1042 h 2819"/>
                <a:gd name="T82" fmla="*/ 314 w 1392"/>
                <a:gd name="T83" fmla="*/ 891 h 2819"/>
                <a:gd name="T84" fmla="*/ 331 w 1392"/>
                <a:gd name="T85" fmla="*/ 734 h 2819"/>
                <a:gd name="T86" fmla="*/ 344 w 1392"/>
                <a:gd name="T87" fmla="*/ 659 h 2819"/>
                <a:gd name="T88" fmla="*/ 358 w 1392"/>
                <a:gd name="T89" fmla="*/ 768 h 2819"/>
                <a:gd name="T90" fmla="*/ 367 w 1392"/>
                <a:gd name="T91" fmla="*/ 931 h 2819"/>
                <a:gd name="T92" fmla="*/ 399 w 1392"/>
                <a:gd name="T93" fmla="*/ 1146 h 2819"/>
                <a:gd name="T94" fmla="*/ 394 w 1392"/>
                <a:gd name="T95" fmla="*/ 1359 h 2819"/>
                <a:gd name="T96" fmla="*/ 382 w 1392"/>
                <a:gd name="T97" fmla="*/ 1477 h 2819"/>
                <a:gd name="T98" fmla="*/ 400 w 1392"/>
                <a:gd name="T99" fmla="*/ 1442 h 2819"/>
                <a:gd name="T100" fmla="*/ 393 w 1392"/>
                <a:gd name="T101" fmla="*/ 1510 h 2819"/>
                <a:gd name="T102" fmla="*/ 392 w 1392"/>
                <a:gd name="T103" fmla="*/ 1557 h 2819"/>
                <a:gd name="T104" fmla="*/ 444 w 1392"/>
                <a:gd name="T105" fmla="*/ 1402 h 2819"/>
                <a:gd name="T106" fmla="*/ 440 w 1392"/>
                <a:gd name="T107" fmla="*/ 1160 h 2819"/>
                <a:gd name="T108" fmla="*/ 429 w 1392"/>
                <a:gd name="T109" fmla="*/ 856 h 2819"/>
                <a:gd name="T110" fmla="*/ 414 w 1392"/>
                <a:gd name="T111" fmla="*/ 725 h 2819"/>
                <a:gd name="T112" fmla="*/ 408 w 1392"/>
                <a:gd name="T113" fmla="*/ 559 h 2819"/>
                <a:gd name="T114" fmla="*/ 397 w 1392"/>
                <a:gd name="T115" fmla="*/ 407 h 2819"/>
                <a:gd name="T116" fmla="*/ 385 w 1392"/>
                <a:gd name="T117" fmla="*/ 278 h 2819"/>
                <a:gd name="T118" fmla="*/ 346 w 1392"/>
                <a:gd name="T119" fmla="*/ 188 h 2819"/>
                <a:gd name="T120" fmla="*/ 266 w 1392"/>
                <a:gd name="T121" fmla="*/ 99 h 28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92"/>
                <a:gd name="T184" fmla="*/ 0 h 2819"/>
                <a:gd name="T185" fmla="*/ 1392 w 1392"/>
                <a:gd name="T186" fmla="*/ 2819 h 281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92" h="2819">
                  <a:moveTo>
                    <a:pt x="569" y="9"/>
                  </a:moveTo>
                  <a:lnTo>
                    <a:pt x="574" y="49"/>
                  </a:lnTo>
                  <a:lnTo>
                    <a:pt x="570" y="80"/>
                  </a:lnTo>
                  <a:lnTo>
                    <a:pt x="560" y="99"/>
                  </a:lnTo>
                  <a:lnTo>
                    <a:pt x="532" y="109"/>
                  </a:lnTo>
                  <a:lnTo>
                    <a:pt x="507" y="112"/>
                  </a:lnTo>
                  <a:lnTo>
                    <a:pt x="474" y="124"/>
                  </a:lnTo>
                  <a:lnTo>
                    <a:pt x="436" y="134"/>
                  </a:lnTo>
                  <a:lnTo>
                    <a:pt x="396" y="153"/>
                  </a:lnTo>
                  <a:lnTo>
                    <a:pt x="364" y="163"/>
                  </a:lnTo>
                  <a:lnTo>
                    <a:pt x="341" y="175"/>
                  </a:lnTo>
                  <a:lnTo>
                    <a:pt x="307" y="188"/>
                  </a:lnTo>
                  <a:lnTo>
                    <a:pt x="277" y="194"/>
                  </a:lnTo>
                  <a:lnTo>
                    <a:pt x="261" y="204"/>
                  </a:lnTo>
                  <a:lnTo>
                    <a:pt x="239" y="215"/>
                  </a:lnTo>
                  <a:lnTo>
                    <a:pt x="225" y="237"/>
                  </a:lnTo>
                  <a:lnTo>
                    <a:pt x="212" y="251"/>
                  </a:lnTo>
                  <a:lnTo>
                    <a:pt x="195" y="265"/>
                  </a:lnTo>
                  <a:lnTo>
                    <a:pt x="182" y="279"/>
                  </a:lnTo>
                  <a:lnTo>
                    <a:pt x="176" y="294"/>
                  </a:lnTo>
                  <a:lnTo>
                    <a:pt x="167" y="319"/>
                  </a:lnTo>
                  <a:lnTo>
                    <a:pt x="155" y="350"/>
                  </a:lnTo>
                  <a:lnTo>
                    <a:pt x="150" y="372"/>
                  </a:lnTo>
                  <a:lnTo>
                    <a:pt x="150" y="390"/>
                  </a:lnTo>
                  <a:lnTo>
                    <a:pt x="155" y="422"/>
                  </a:lnTo>
                  <a:lnTo>
                    <a:pt x="159" y="438"/>
                  </a:lnTo>
                  <a:lnTo>
                    <a:pt x="153" y="462"/>
                  </a:lnTo>
                  <a:lnTo>
                    <a:pt x="146" y="478"/>
                  </a:lnTo>
                  <a:lnTo>
                    <a:pt x="133" y="507"/>
                  </a:lnTo>
                  <a:lnTo>
                    <a:pt x="127" y="523"/>
                  </a:lnTo>
                  <a:lnTo>
                    <a:pt x="120" y="553"/>
                  </a:lnTo>
                  <a:lnTo>
                    <a:pt x="113" y="579"/>
                  </a:lnTo>
                  <a:lnTo>
                    <a:pt x="106" y="615"/>
                  </a:lnTo>
                  <a:lnTo>
                    <a:pt x="103" y="652"/>
                  </a:lnTo>
                  <a:lnTo>
                    <a:pt x="99" y="686"/>
                  </a:lnTo>
                  <a:lnTo>
                    <a:pt x="100" y="725"/>
                  </a:lnTo>
                  <a:lnTo>
                    <a:pt x="104" y="761"/>
                  </a:lnTo>
                  <a:lnTo>
                    <a:pt x="95" y="774"/>
                  </a:lnTo>
                  <a:lnTo>
                    <a:pt x="81" y="793"/>
                  </a:lnTo>
                  <a:lnTo>
                    <a:pt x="70" y="815"/>
                  </a:lnTo>
                  <a:lnTo>
                    <a:pt x="55" y="843"/>
                  </a:lnTo>
                  <a:lnTo>
                    <a:pt x="49" y="865"/>
                  </a:lnTo>
                  <a:lnTo>
                    <a:pt x="40" y="892"/>
                  </a:lnTo>
                  <a:lnTo>
                    <a:pt x="35" y="924"/>
                  </a:lnTo>
                  <a:lnTo>
                    <a:pt x="30" y="974"/>
                  </a:lnTo>
                  <a:lnTo>
                    <a:pt x="26" y="1027"/>
                  </a:lnTo>
                  <a:lnTo>
                    <a:pt x="21" y="1081"/>
                  </a:lnTo>
                  <a:lnTo>
                    <a:pt x="18" y="1133"/>
                  </a:lnTo>
                  <a:lnTo>
                    <a:pt x="14" y="1214"/>
                  </a:lnTo>
                  <a:lnTo>
                    <a:pt x="11" y="1260"/>
                  </a:lnTo>
                  <a:lnTo>
                    <a:pt x="10" y="1277"/>
                  </a:lnTo>
                  <a:lnTo>
                    <a:pt x="12" y="1293"/>
                  </a:lnTo>
                  <a:lnTo>
                    <a:pt x="14" y="1312"/>
                  </a:lnTo>
                  <a:lnTo>
                    <a:pt x="20" y="1325"/>
                  </a:lnTo>
                  <a:lnTo>
                    <a:pt x="10" y="1367"/>
                  </a:lnTo>
                  <a:lnTo>
                    <a:pt x="4" y="1400"/>
                  </a:lnTo>
                  <a:lnTo>
                    <a:pt x="0" y="1432"/>
                  </a:lnTo>
                  <a:lnTo>
                    <a:pt x="7" y="1457"/>
                  </a:lnTo>
                  <a:lnTo>
                    <a:pt x="18" y="1482"/>
                  </a:lnTo>
                  <a:lnTo>
                    <a:pt x="32" y="1511"/>
                  </a:lnTo>
                  <a:lnTo>
                    <a:pt x="41" y="1528"/>
                  </a:lnTo>
                  <a:lnTo>
                    <a:pt x="77" y="1557"/>
                  </a:lnTo>
                  <a:lnTo>
                    <a:pt x="107" y="1572"/>
                  </a:lnTo>
                  <a:lnTo>
                    <a:pt x="130" y="1576"/>
                  </a:lnTo>
                  <a:lnTo>
                    <a:pt x="152" y="1573"/>
                  </a:lnTo>
                  <a:lnTo>
                    <a:pt x="167" y="1562"/>
                  </a:lnTo>
                  <a:lnTo>
                    <a:pt x="174" y="1559"/>
                  </a:lnTo>
                  <a:lnTo>
                    <a:pt x="178" y="1552"/>
                  </a:lnTo>
                  <a:lnTo>
                    <a:pt x="181" y="1545"/>
                  </a:lnTo>
                  <a:lnTo>
                    <a:pt x="177" y="1539"/>
                  </a:lnTo>
                  <a:lnTo>
                    <a:pt x="169" y="1531"/>
                  </a:lnTo>
                  <a:lnTo>
                    <a:pt x="171" y="1525"/>
                  </a:lnTo>
                  <a:lnTo>
                    <a:pt x="170" y="1519"/>
                  </a:lnTo>
                  <a:lnTo>
                    <a:pt x="164" y="1512"/>
                  </a:lnTo>
                  <a:lnTo>
                    <a:pt x="153" y="1508"/>
                  </a:lnTo>
                  <a:lnTo>
                    <a:pt x="136" y="1501"/>
                  </a:lnTo>
                  <a:lnTo>
                    <a:pt x="126" y="1486"/>
                  </a:lnTo>
                  <a:lnTo>
                    <a:pt x="113" y="1477"/>
                  </a:lnTo>
                  <a:lnTo>
                    <a:pt x="106" y="1461"/>
                  </a:lnTo>
                  <a:lnTo>
                    <a:pt x="103" y="1436"/>
                  </a:lnTo>
                  <a:lnTo>
                    <a:pt x="104" y="1423"/>
                  </a:lnTo>
                  <a:lnTo>
                    <a:pt x="112" y="1421"/>
                  </a:lnTo>
                  <a:lnTo>
                    <a:pt x="121" y="1426"/>
                  </a:lnTo>
                  <a:lnTo>
                    <a:pt x="136" y="1442"/>
                  </a:lnTo>
                  <a:lnTo>
                    <a:pt x="143" y="1462"/>
                  </a:lnTo>
                  <a:lnTo>
                    <a:pt x="148" y="1471"/>
                  </a:lnTo>
                  <a:lnTo>
                    <a:pt x="155" y="1479"/>
                  </a:lnTo>
                  <a:lnTo>
                    <a:pt x="163" y="1483"/>
                  </a:lnTo>
                  <a:lnTo>
                    <a:pt x="173" y="1487"/>
                  </a:lnTo>
                  <a:lnTo>
                    <a:pt x="183" y="1488"/>
                  </a:lnTo>
                  <a:lnTo>
                    <a:pt x="191" y="1485"/>
                  </a:lnTo>
                  <a:lnTo>
                    <a:pt x="198" y="1477"/>
                  </a:lnTo>
                  <a:lnTo>
                    <a:pt x="199" y="1470"/>
                  </a:lnTo>
                  <a:lnTo>
                    <a:pt x="198" y="1457"/>
                  </a:lnTo>
                  <a:lnTo>
                    <a:pt x="195" y="1446"/>
                  </a:lnTo>
                  <a:lnTo>
                    <a:pt x="185" y="1428"/>
                  </a:lnTo>
                  <a:lnTo>
                    <a:pt x="171" y="1411"/>
                  </a:lnTo>
                  <a:lnTo>
                    <a:pt x="163" y="1398"/>
                  </a:lnTo>
                  <a:lnTo>
                    <a:pt x="162" y="1381"/>
                  </a:lnTo>
                  <a:lnTo>
                    <a:pt x="159" y="1360"/>
                  </a:lnTo>
                  <a:lnTo>
                    <a:pt x="148" y="1343"/>
                  </a:lnTo>
                  <a:lnTo>
                    <a:pt x="139" y="1330"/>
                  </a:lnTo>
                  <a:lnTo>
                    <a:pt x="127" y="1314"/>
                  </a:lnTo>
                  <a:lnTo>
                    <a:pt x="114" y="1308"/>
                  </a:lnTo>
                  <a:lnTo>
                    <a:pt x="107" y="1282"/>
                  </a:lnTo>
                  <a:lnTo>
                    <a:pt x="109" y="1249"/>
                  </a:lnTo>
                  <a:lnTo>
                    <a:pt x="121" y="1204"/>
                  </a:lnTo>
                  <a:lnTo>
                    <a:pt x="134" y="1170"/>
                  </a:lnTo>
                  <a:lnTo>
                    <a:pt x="152" y="1126"/>
                  </a:lnTo>
                  <a:lnTo>
                    <a:pt x="175" y="1086"/>
                  </a:lnTo>
                  <a:lnTo>
                    <a:pt x="190" y="1061"/>
                  </a:lnTo>
                  <a:lnTo>
                    <a:pt x="204" y="1039"/>
                  </a:lnTo>
                  <a:lnTo>
                    <a:pt x="218" y="1017"/>
                  </a:lnTo>
                  <a:lnTo>
                    <a:pt x="228" y="998"/>
                  </a:lnTo>
                  <a:lnTo>
                    <a:pt x="236" y="976"/>
                  </a:lnTo>
                  <a:lnTo>
                    <a:pt x="242" y="955"/>
                  </a:lnTo>
                  <a:lnTo>
                    <a:pt x="248" y="918"/>
                  </a:lnTo>
                  <a:lnTo>
                    <a:pt x="247" y="886"/>
                  </a:lnTo>
                  <a:lnTo>
                    <a:pt x="248" y="850"/>
                  </a:lnTo>
                  <a:lnTo>
                    <a:pt x="248" y="829"/>
                  </a:lnTo>
                  <a:lnTo>
                    <a:pt x="246" y="803"/>
                  </a:lnTo>
                  <a:lnTo>
                    <a:pt x="257" y="793"/>
                  </a:lnTo>
                  <a:lnTo>
                    <a:pt x="266" y="781"/>
                  </a:lnTo>
                  <a:lnTo>
                    <a:pt x="270" y="767"/>
                  </a:lnTo>
                  <a:lnTo>
                    <a:pt x="272" y="747"/>
                  </a:lnTo>
                  <a:lnTo>
                    <a:pt x="284" y="736"/>
                  </a:lnTo>
                  <a:lnTo>
                    <a:pt x="296" y="723"/>
                  </a:lnTo>
                  <a:lnTo>
                    <a:pt x="306" y="703"/>
                  </a:lnTo>
                  <a:lnTo>
                    <a:pt x="312" y="675"/>
                  </a:lnTo>
                  <a:lnTo>
                    <a:pt x="314" y="646"/>
                  </a:lnTo>
                  <a:lnTo>
                    <a:pt x="319" y="618"/>
                  </a:lnTo>
                  <a:lnTo>
                    <a:pt x="329" y="665"/>
                  </a:lnTo>
                  <a:lnTo>
                    <a:pt x="336" y="687"/>
                  </a:lnTo>
                  <a:lnTo>
                    <a:pt x="346" y="715"/>
                  </a:lnTo>
                  <a:lnTo>
                    <a:pt x="354" y="734"/>
                  </a:lnTo>
                  <a:lnTo>
                    <a:pt x="366" y="759"/>
                  </a:lnTo>
                  <a:lnTo>
                    <a:pt x="378" y="790"/>
                  </a:lnTo>
                  <a:lnTo>
                    <a:pt x="396" y="819"/>
                  </a:lnTo>
                  <a:lnTo>
                    <a:pt x="413" y="856"/>
                  </a:lnTo>
                  <a:lnTo>
                    <a:pt x="410" y="882"/>
                  </a:lnTo>
                  <a:lnTo>
                    <a:pt x="410" y="914"/>
                  </a:lnTo>
                  <a:lnTo>
                    <a:pt x="402" y="933"/>
                  </a:lnTo>
                  <a:lnTo>
                    <a:pt x="389" y="963"/>
                  </a:lnTo>
                  <a:lnTo>
                    <a:pt x="385" y="985"/>
                  </a:lnTo>
                  <a:lnTo>
                    <a:pt x="385" y="1002"/>
                  </a:lnTo>
                  <a:lnTo>
                    <a:pt x="390" y="1026"/>
                  </a:lnTo>
                  <a:lnTo>
                    <a:pt x="379" y="1048"/>
                  </a:lnTo>
                  <a:lnTo>
                    <a:pt x="370" y="1065"/>
                  </a:lnTo>
                  <a:lnTo>
                    <a:pt x="363" y="1081"/>
                  </a:lnTo>
                  <a:lnTo>
                    <a:pt x="356" y="1103"/>
                  </a:lnTo>
                  <a:lnTo>
                    <a:pt x="352" y="1128"/>
                  </a:lnTo>
                  <a:lnTo>
                    <a:pt x="348" y="1156"/>
                  </a:lnTo>
                  <a:lnTo>
                    <a:pt x="341" y="1189"/>
                  </a:lnTo>
                  <a:lnTo>
                    <a:pt x="336" y="1223"/>
                  </a:lnTo>
                  <a:lnTo>
                    <a:pt x="332" y="1264"/>
                  </a:lnTo>
                  <a:lnTo>
                    <a:pt x="331" y="1310"/>
                  </a:lnTo>
                  <a:lnTo>
                    <a:pt x="332" y="1358"/>
                  </a:lnTo>
                  <a:lnTo>
                    <a:pt x="339" y="1407"/>
                  </a:lnTo>
                  <a:lnTo>
                    <a:pt x="346" y="1462"/>
                  </a:lnTo>
                  <a:lnTo>
                    <a:pt x="349" y="1499"/>
                  </a:lnTo>
                  <a:lnTo>
                    <a:pt x="353" y="1545"/>
                  </a:lnTo>
                  <a:lnTo>
                    <a:pt x="361" y="1591"/>
                  </a:lnTo>
                  <a:lnTo>
                    <a:pt x="369" y="1638"/>
                  </a:lnTo>
                  <a:lnTo>
                    <a:pt x="383" y="1682"/>
                  </a:lnTo>
                  <a:lnTo>
                    <a:pt x="395" y="1726"/>
                  </a:lnTo>
                  <a:lnTo>
                    <a:pt x="405" y="1768"/>
                  </a:lnTo>
                  <a:lnTo>
                    <a:pt x="417" y="1790"/>
                  </a:lnTo>
                  <a:lnTo>
                    <a:pt x="427" y="1818"/>
                  </a:lnTo>
                  <a:lnTo>
                    <a:pt x="439" y="1837"/>
                  </a:lnTo>
                  <a:lnTo>
                    <a:pt x="445" y="1883"/>
                  </a:lnTo>
                  <a:lnTo>
                    <a:pt x="442" y="1918"/>
                  </a:lnTo>
                  <a:lnTo>
                    <a:pt x="441" y="2002"/>
                  </a:lnTo>
                  <a:lnTo>
                    <a:pt x="432" y="2032"/>
                  </a:lnTo>
                  <a:lnTo>
                    <a:pt x="421" y="2063"/>
                  </a:lnTo>
                  <a:lnTo>
                    <a:pt x="413" y="2100"/>
                  </a:lnTo>
                  <a:lnTo>
                    <a:pt x="407" y="2133"/>
                  </a:lnTo>
                  <a:lnTo>
                    <a:pt x="404" y="2163"/>
                  </a:lnTo>
                  <a:lnTo>
                    <a:pt x="402" y="2194"/>
                  </a:lnTo>
                  <a:lnTo>
                    <a:pt x="402" y="2222"/>
                  </a:lnTo>
                  <a:lnTo>
                    <a:pt x="403" y="2255"/>
                  </a:lnTo>
                  <a:lnTo>
                    <a:pt x="413" y="2295"/>
                  </a:lnTo>
                  <a:lnTo>
                    <a:pt x="427" y="2337"/>
                  </a:lnTo>
                  <a:lnTo>
                    <a:pt x="453" y="2411"/>
                  </a:lnTo>
                  <a:lnTo>
                    <a:pt x="469" y="2458"/>
                  </a:lnTo>
                  <a:lnTo>
                    <a:pt x="483" y="2502"/>
                  </a:lnTo>
                  <a:lnTo>
                    <a:pt x="497" y="2564"/>
                  </a:lnTo>
                  <a:lnTo>
                    <a:pt x="503" y="2604"/>
                  </a:lnTo>
                  <a:lnTo>
                    <a:pt x="500" y="2628"/>
                  </a:lnTo>
                  <a:lnTo>
                    <a:pt x="492" y="2641"/>
                  </a:lnTo>
                  <a:lnTo>
                    <a:pt x="489" y="2654"/>
                  </a:lnTo>
                  <a:lnTo>
                    <a:pt x="485" y="2667"/>
                  </a:lnTo>
                  <a:lnTo>
                    <a:pt x="488" y="2682"/>
                  </a:lnTo>
                  <a:lnTo>
                    <a:pt x="486" y="2688"/>
                  </a:lnTo>
                  <a:lnTo>
                    <a:pt x="482" y="2705"/>
                  </a:lnTo>
                  <a:lnTo>
                    <a:pt x="470" y="2716"/>
                  </a:lnTo>
                  <a:lnTo>
                    <a:pt x="459" y="2723"/>
                  </a:lnTo>
                  <a:lnTo>
                    <a:pt x="448" y="2738"/>
                  </a:lnTo>
                  <a:lnTo>
                    <a:pt x="443" y="2749"/>
                  </a:lnTo>
                  <a:lnTo>
                    <a:pt x="435" y="2765"/>
                  </a:lnTo>
                  <a:lnTo>
                    <a:pt x="426" y="2776"/>
                  </a:lnTo>
                  <a:lnTo>
                    <a:pt x="425" y="2785"/>
                  </a:lnTo>
                  <a:lnTo>
                    <a:pt x="438" y="2796"/>
                  </a:lnTo>
                  <a:lnTo>
                    <a:pt x="457" y="2803"/>
                  </a:lnTo>
                  <a:lnTo>
                    <a:pt x="476" y="2807"/>
                  </a:lnTo>
                  <a:lnTo>
                    <a:pt x="497" y="2811"/>
                  </a:lnTo>
                  <a:lnTo>
                    <a:pt x="519" y="2818"/>
                  </a:lnTo>
                  <a:lnTo>
                    <a:pt x="542" y="2819"/>
                  </a:lnTo>
                  <a:lnTo>
                    <a:pt x="569" y="2818"/>
                  </a:lnTo>
                  <a:lnTo>
                    <a:pt x="585" y="2807"/>
                  </a:lnTo>
                  <a:lnTo>
                    <a:pt x="595" y="2813"/>
                  </a:lnTo>
                  <a:lnTo>
                    <a:pt x="607" y="2819"/>
                  </a:lnTo>
                  <a:lnTo>
                    <a:pt x="618" y="2819"/>
                  </a:lnTo>
                  <a:lnTo>
                    <a:pt x="631" y="2815"/>
                  </a:lnTo>
                  <a:lnTo>
                    <a:pt x="639" y="2811"/>
                  </a:lnTo>
                  <a:lnTo>
                    <a:pt x="647" y="2805"/>
                  </a:lnTo>
                  <a:lnTo>
                    <a:pt x="651" y="2796"/>
                  </a:lnTo>
                  <a:lnTo>
                    <a:pt x="651" y="2787"/>
                  </a:lnTo>
                  <a:lnTo>
                    <a:pt x="646" y="2763"/>
                  </a:lnTo>
                  <a:lnTo>
                    <a:pt x="639" y="2743"/>
                  </a:lnTo>
                  <a:lnTo>
                    <a:pt x="633" y="2714"/>
                  </a:lnTo>
                  <a:lnTo>
                    <a:pt x="624" y="2697"/>
                  </a:lnTo>
                  <a:lnTo>
                    <a:pt x="628" y="2651"/>
                  </a:lnTo>
                  <a:lnTo>
                    <a:pt x="619" y="2631"/>
                  </a:lnTo>
                  <a:lnTo>
                    <a:pt x="608" y="2614"/>
                  </a:lnTo>
                  <a:lnTo>
                    <a:pt x="606" y="2593"/>
                  </a:lnTo>
                  <a:lnTo>
                    <a:pt x="601" y="2557"/>
                  </a:lnTo>
                  <a:lnTo>
                    <a:pt x="607" y="2519"/>
                  </a:lnTo>
                  <a:lnTo>
                    <a:pt x="611" y="2473"/>
                  </a:lnTo>
                  <a:lnTo>
                    <a:pt x="620" y="2422"/>
                  </a:lnTo>
                  <a:lnTo>
                    <a:pt x="624" y="2398"/>
                  </a:lnTo>
                  <a:lnTo>
                    <a:pt x="646" y="2347"/>
                  </a:lnTo>
                  <a:lnTo>
                    <a:pt x="649" y="2298"/>
                  </a:lnTo>
                  <a:lnTo>
                    <a:pt x="648" y="2265"/>
                  </a:lnTo>
                  <a:lnTo>
                    <a:pt x="647" y="2229"/>
                  </a:lnTo>
                  <a:lnTo>
                    <a:pt x="642" y="2200"/>
                  </a:lnTo>
                  <a:lnTo>
                    <a:pt x="635" y="2162"/>
                  </a:lnTo>
                  <a:lnTo>
                    <a:pt x="631" y="2126"/>
                  </a:lnTo>
                  <a:lnTo>
                    <a:pt x="634" y="2084"/>
                  </a:lnTo>
                  <a:lnTo>
                    <a:pt x="647" y="2062"/>
                  </a:lnTo>
                  <a:lnTo>
                    <a:pt x="655" y="2043"/>
                  </a:lnTo>
                  <a:lnTo>
                    <a:pt x="662" y="2016"/>
                  </a:lnTo>
                  <a:lnTo>
                    <a:pt x="668" y="1990"/>
                  </a:lnTo>
                  <a:lnTo>
                    <a:pt x="669" y="1964"/>
                  </a:lnTo>
                  <a:lnTo>
                    <a:pt x="670" y="1942"/>
                  </a:lnTo>
                  <a:lnTo>
                    <a:pt x="667" y="1927"/>
                  </a:lnTo>
                  <a:lnTo>
                    <a:pt x="664" y="1909"/>
                  </a:lnTo>
                  <a:lnTo>
                    <a:pt x="664" y="1885"/>
                  </a:lnTo>
                  <a:lnTo>
                    <a:pt x="667" y="1861"/>
                  </a:lnTo>
                  <a:lnTo>
                    <a:pt x="675" y="1836"/>
                  </a:lnTo>
                  <a:lnTo>
                    <a:pt x="678" y="1814"/>
                  </a:lnTo>
                  <a:lnTo>
                    <a:pt x="681" y="1795"/>
                  </a:lnTo>
                  <a:lnTo>
                    <a:pt x="676" y="1771"/>
                  </a:lnTo>
                  <a:lnTo>
                    <a:pt x="669" y="1745"/>
                  </a:lnTo>
                  <a:lnTo>
                    <a:pt x="665" y="1697"/>
                  </a:lnTo>
                  <a:lnTo>
                    <a:pt x="670" y="1662"/>
                  </a:lnTo>
                  <a:lnTo>
                    <a:pt x="679" y="1603"/>
                  </a:lnTo>
                  <a:lnTo>
                    <a:pt x="686" y="1560"/>
                  </a:lnTo>
                  <a:lnTo>
                    <a:pt x="696" y="1498"/>
                  </a:lnTo>
                  <a:lnTo>
                    <a:pt x="706" y="1559"/>
                  </a:lnTo>
                  <a:lnTo>
                    <a:pt x="714" y="1601"/>
                  </a:lnTo>
                  <a:lnTo>
                    <a:pt x="722" y="1662"/>
                  </a:lnTo>
                  <a:lnTo>
                    <a:pt x="728" y="1696"/>
                  </a:lnTo>
                  <a:lnTo>
                    <a:pt x="725" y="1739"/>
                  </a:lnTo>
                  <a:lnTo>
                    <a:pt x="717" y="1771"/>
                  </a:lnTo>
                  <a:lnTo>
                    <a:pt x="712" y="1792"/>
                  </a:lnTo>
                  <a:lnTo>
                    <a:pt x="715" y="1821"/>
                  </a:lnTo>
                  <a:lnTo>
                    <a:pt x="721" y="1845"/>
                  </a:lnTo>
                  <a:lnTo>
                    <a:pt x="729" y="1875"/>
                  </a:lnTo>
                  <a:lnTo>
                    <a:pt x="731" y="1914"/>
                  </a:lnTo>
                  <a:lnTo>
                    <a:pt x="722" y="1936"/>
                  </a:lnTo>
                  <a:lnTo>
                    <a:pt x="721" y="1957"/>
                  </a:lnTo>
                  <a:lnTo>
                    <a:pt x="725" y="1987"/>
                  </a:lnTo>
                  <a:lnTo>
                    <a:pt x="731" y="2016"/>
                  </a:lnTo>
                  <a:lnTo>
                    <a:pt x="739" y="2042"/>
                  </a:lnTo>
                  <a:lnTo>
                    <a:pt x="751" y="2067"/>
                  </a:lnTo>
                  <a:lnTo>
                    <a:pt x="761" y="2089"/>
                  </a:lnTo>
                  <a:lnTo>
                    <a:pt x="761" y="2121"/>
                  </a:lnTo>
                  <a:lnTo>
                    <a:pt x="758" y="2158"/>
                  </a:lnTo>
                  <a:lnTo>
                    <a:pt x="749" y="2206"/>
                  </a:lnTo>
                  <a:lnTo>
                    <a:pt x="748" y="2244"/>
                  </a:lnTo>
                  <a:lnTo>
                    <a:pt x="744" y="2276"/>
                  </a:lnTo>
                  <a:lnTo>
                    <a:pt x="744" y="2308"/>
                  </a:lnTo>
                  <a:lnTo>
                    <a:pt x="747" y="2347"/>
                  </a:lnTo>
                  <a:lnTo>
                    <a:pt x="768" y="2390"/>
                  </a:lnTo>
                  <a:lnTo>
                    <a:pt x="777" y="2445"/>
                  </a:lnTo>
                  <a:lnTo>
                    <a:pt x="785" y="2512"/>
                  </a:lnTo>
                  <a:lnTo>
                    <a:pt x="792" y="2553"/>
                  </a:lnTo>
                  <a:lnTo>
                    <a:pt x="790" y="2585"/>
                  </a:lnTo>
                  <a:lnTo>
                    <a:pt x="784" y="2614"/>
                  </a:lnTo>
                  <a:lnTo>
                    <a:pt x="774" y="2634"/>
                  </a:lnTo>
                  <a:lnTo>
                    <a:pt x="765" y="2652"/>
                  </a:lnTo>
                  <a:lnTo>
                    <a:pt x="767" y="2669"/>
                  </a:lnTo>
                  <a:lnTo>
                    <a:pt x="769" y="2697"/>
                  </a:lnTo>
                  <a:lnTo>
                    <a:pt x="761" y="2714"/>
                  </a:lnTo>
                  <a:lnTo>
                    <a:pt x="756" y="2739"/>
                  </a:lnTo>
                  <a:lnTo>
                    <a:pt x="750" y="2757"/>
                  </a:lnTo>
                  <a:lnTo>
                    <a:pt x="744" y="2775"/>
                  </a:lnTo>
                  <a:lnTo>
                    <a:pt x="742" y="2786"/>
                  </a:lnTo>
                  <a:lnTo>
                    <a:pt x="742" y="2795"/>
                  </a:lnTo>
                  <a:lnTo>
                    <a:pt x="746" y="2804"/>
                  </a:lnTo>
                  <a:lnTo>
                    <a:pt x="753" y="2810"/>
                  </a:lnTo>
                  <a:lnTo>
                    <a:pt x="762" y="2815"/>
                  </a:lnTo>
                  <a:lnTo>
                    <a:pt x="770" y="2818"/>
                  </a:lnTo>
                  <a:lnTo>
                    <a:pt x="782" y="2818"/>
                  </a:lnTo>
                  <a:lnTo>
                    <a:pt x="793" y="2815"/>
                  </a:lnTo>
                  <a:lnTo>
                    <a:pt x="810" y="2808"/>
                  </a:lnTo>
                  <a:lnTo>
                    <a:pt x="824" y="2818"/>
                  </a:lnTo>
                  <a:lnTo>
                    <a:pt x="863" y="2818"/>
                  </a:lnTo>
                  <a:lnTo>
                    <a:pt x="889" y="2815"/>
                  </a:lnTo>
                  <a:lnTo>
                    <a:pt x="910" y="2809"/>
                  </a:lnTo>
                  <a:lnTo>
                    <a:pt x="930" y="2803"/>
                  </a:lnTo>
                  <a:lnTo>
                    <a:pt x="950" y="2799"/>
                  </a:lnTo>
                  <a:lnTo>
                    <a:pt x="962" y="2794"/>
                  </a:lnTo>
                  <a:lnTo>
                    <a:pt x="967" y="2787"/>
                  </a:lnTo>
                  <a:lnTo>
                    <a:pt x="968" y="2776"/>
                  </a:lnTo>
                  <a:lnTo>
                    <a:pt x="962" y="2772"/>
                  </a:lnTo>
                  <a:lnTo>
                    <a:pt x="951" y="2755"/>
                  </a:lnTo>
                  <a:lnTo>
                    <a:pt x="943" y="2733"/>
                  </a:lnTo>
                  <a:lnTo>
                    <a:pt x="930" y="2720"/>
                  </a:lnTo>
                  <a:lnTo>
                    <a:pt x="921" y="2714"/>
                  </a:lnTo>
                  <a:lnTo>
                    <a:pt x="912" y="2704"/>
                  </a:lnTo>
                  <a:lnTo>
                    <a:pt x="908" y="2693"/>
                  </a:lnTo>
                  <a:lnTo>
                    <a:pt x="906" y="2677"/>
                  </a:lnTo>
                  <a:lnTo>
                    <a:pt x="908" y="2666"/>
                  </a:lnTo>
                  <a:lnTo>
                    <a:pt x="906" y="2658"/>
                  </a:lnTo>
                  <a:lnTo>
                    <a:pt x="900" y="2641"/>
                  </a:lnTo>
                  <a:lnTo>
                    <a:pt x="891" y="2624"/>
                  </a:lnTo>
                  <a:lnTo>
                    <a:pt x="889" y="2602"/>
                  </a:lnTo>
                  <a:lnTo>
                    <a:pt x="894" y="2574"/>
                  </a:lnTo>
                  <a:lnTo>
                    <a:pt x="903" y="2534"/>
                  </a:lnTo>
                  <a:lnTo>
                    <a:pt x="914" y="2485"/>
                  </a:lnTo>
                  <a:lnTo>
                    <a:pt x="937" y="2416"/>
                  </a:lnTo>
                  <a:lnTo>
                    <a:pt x="957" y="2362"/>
                  </a:lnTo>
                  <a:lnTo>
                    <a:pt x="977" y="2302"/>
                  </a:lnTo>
                  <a:lnTo>
                    <a:pt x="990" y="2255"/>
                  </a:lnTo>
                  <a:lnTo>
                    <a:pt x="990" y="2213"/>
                  </a:lnTo>
                  <a:lnTo>
                    <a:pt x="990" y="2177"/>
                  </a:lnTo>
                  <a:lnTo>
                    <a:pt x="986" y="2145"/>
                  </a:lnTo>
                  <a:lnTo>
                    <a:pt x="982" y="2113"/>
                  </a:lnTo>
                  <a:lnTo>
                    <a:pt x="976" y="2080"/>
                  </a:lnTo>
                  <a:lnTo>
                    <a:pt x="965" y="2044"/>
                  </a:lnTo>
                  <a:lnTo>
                    <a:pt x="957" y="2016"/>
                  </a:lnTo>
                  <a:lnTo>
                    <a:pt x="954" y="1998"/>
                  </a:lnTo>
                  <a:lnTo>
                    <a:pt x="949" y="1948"/>
                  </a:lnTo>
                  <a:lnTo>
                    <a:pt x="951" y="1913"/>
                  </a:lnTo>
                  <a:lnTo>
                    <a:pt x="949" y="1883"/>
                  </a:lnTo>
                  <a:lnTo>
                    <a:pt x="951" y="1840"/>
                  </a:lnTo>
                  <a:lnTo>
                    <a:pt x="963" y="1821"/>
                  </a:lnTo>
                  <a:lnTo>
                    <a:pt x="976" y="1791"/>
                  </a:lnTo>
                  <a:lnTo>
                    <a:pt x="986" y="1770"/>
                  </a:lnTo>
                  <a:lnTo>
                    <a:pt x="1000" y="1713"/>
                  </a:lnTo>
                  <a:lnTo>
                    <a:pt x="1014" y="1661"/>
                  </a:lnTo>
                  <a:lnTo>
                    <a:pt x="1026" y="1602"/>
                  </a:lnTo>
                  <a:lnTo>
                    <a:pt x="1039" y="1542"/>
                  </a:lnTo>
                  <a:lnTo>
                    <a:pt x="1046" y="1462"/>
                  </a:lnTo>
                  <a:lnTo>
                    <a:pt x="1055" y="1402"/>
                  </a:lnTo>
                  <a:lnTo>
                    <a:pt x="1061" y="1365"/>
                  </a:lnTo>
                  <a:lnTo>
                    <a:pt x="1062" y="1337"/>
                  </a:lnTo>
                  <a:lnTo>
                    <a:pt x="1063" y="1309"/>
                  </a:lnTo>
                  <a:lnTo>
                    <a:pt x="1062" y="1285"/>
                  </a:lnTo>
                  <a:lnTo>
                    <a:pt x="1061" y="1251"/>
                  </a:lnTo>
                  <a:lnTo>
                    <a:pt x="1056" y="1212"/>
                  </a:lnTo>
                  <a:lnTo>
                    <a:pt x="1050" y="1180"/>
                  </a:lnTo>
                  <a:lnTo>
                    <a:pt x="1044" y="1153"/>
                  </a:lnTo>
                  <a:lnTo>
                    <a:pt x="1040" y="1119"/>
                  </a:lnTo>
                  <a:lnTo>
                    <a:pt x="1035" y="1096"/>
                  </a:lnTo>
                  <a:lnTo>
                    <a:pt x="1030" y="1080"/>
                  </a:lnTo>
                  <a:lnTo>
                    <a:pt x="1023" y="1065"/>
                  </a:lnTo>
                  <a:lnTo>
                    <a:pt x="1011" y="1042"/>
                  </a:lnTo>
                  <a:lnTo>
                    <a:pt x="1003" y="1024"/>
                  </a:lnTo>
                  <a:lnTo>
                    <a:pt x="1008" y="1002"/>
                  </a:lnTo>
                  <a:lnTo>
                    <a:pt x="1008" y="988"/>
                  </a:lnTo>
                  <a:lnTo>
                    <a:pt x="1007" y="970"/>
                  </a:lnTo>
                  <a:lnTo>
                    <a:pt x="1004" y="958"/>
                  </a:lnTo>
                  <a:lnTo>
                    <a:pt x="997" y="943"/>
                  </a:lnTo>
                  <a:lnTo>
                    <a:pt x="989" y="926"/>
                  </a:lnTo>
                  <a:lnTo>
                    <a:pt x="984" y="913"/>
                  </a:lnTo>
                  <a:lnTo>
                    <a:pt x="984" y="891"/>
                  </a:lnTo>
                  <a:lnTo>
                    <a:pt x="984" y="875"/>
                  </a:lnTo>
                  <a:lnTo>
                    <a:pt x="980" y="862"/>
                  </a:lnTo>
                  <a:lnTo>
                    <a:pt x="980" y="853"/>
                  </a:lnTo>
                  <a:lnTo>
                    <a:pt x="989" y="836"/>
                  </a:lnTo>
                  <a:lnTo>
                    <a:pt x="1000" y="812"/>
                  </a:lnTo>
                  <a:lnTo>
                    <a:pt x="1012" y="793"/>
                  </a:lnTo>
                  <a:lnTo>
                    <a:pt x="1018" y="782"/>
                  </a:lnTo>
                  <a:lnTo>
                    <a:pt x="1027" y="758"/>
                  </a:lnTo>
                  <a:lnTo>
                    <a:pt x="1039" y="734"/>
                  </a:lnTo>
                  <a:lnTo>
                    <a:pt x="1044" y="722"/>
                  </a:lnTo>
                  <a:lnTo>
                    <a:pt x="1050" y="706"/>
                  </a:lnTo>
                  <a:lnTo>
                    <a:pt x="1057" y="684"/>
                  </a:lnTo>
                  <a:lnTo>
                    <a:pt x="1064" y="661"/>
                  </a:lnTo>
                  <a:lnTo>
                    <a:pt x="1068" y="645"/>
                  </a:lnTo>
                  <a:lnTo>
                    <a:pt x="1071" y="628"/>
                  </a:lnTo>
                  <a:lnTo>
                    <a:pt x="1075" y="617"/>
                  </a:lnTo>
                  <a:lnTo>
                    <a:pt x="1079" y="644"/>
                  </a:lnTo>
                  <a:lnTo>
                    <a:pt x="1080" y="659"/>
                  </a:lnTo>
                  <a:lnTo>
                    <a:pt x="1082" y="674"/>
                  </a:lnTo>
                  <a:lnTo>
                    <a:pt x="1084" y="687"/>
                  </a:lnTo>
                  <a:lnTo>
                    <a:pt x="1086" y="698"/>
                  </a:lnTo>
                  <a:lnTo>
                    <a:pt x="1091" y="710"/>
                  </a:lnTo>
                  <a:lnTo>
                    <a:pt x="1099" y="723"/>
                  </a:lnTo>
                  <a:lnTo>
                    <a:pt x="1110" y="735"/>
                  </a:lnTo>
                  <a:lnTo>
                    <a:pt x="1121" y="746"/>
                  </a:lnTo>
                  <a:lnTo>
                    <a:pt x="1123" y="761"/>
                  </a:lnTo>
                  <a:lnTo>
                    <a:pt x="1125" y="768"/>
                  </a:lnTo>
                  <a:lnTo>
                    <a:pt x="1129" y="775"/>
                  </a:lnTo>
                  <a:lnTo>
                    <a:pt x="1134" y="782"/>
                  </a:lnTo>
                  <a:lnTo>
                    <a:pt x="1148" y="801"/>
                  </a:lnTo>
                  <a:lnTo>
                    <a:pt x="1146" y="826"/>
                  </a:lnTo>
                  <a:lnTo>
                    <a:pt x="1146" y="844"/>
                  </a:lnTo>
                  <a:lnTo>
                    <a:pt x="1146" y="868"/>
                  </a:lnTo>
                  <a:lnTo>
                    <a:pt x="1146" y="903"/>
                  </a:lnTo>
                  <a:lnTo>
                    <a:pt x="1146" y="918"/>
                  </a:lnTo>
                  <a:lnTo>
                    <a:pt x="1148" y="931"/>
                  </a:lnTo>
                  <a:lnTo>
                    <a:pt x="1150" y="949"/>
                  </a:lnTo>
                  <a:lnTo>
                    <a:pt x="1155" y="962"/>
                  </a:lnTo>
                  <a:lnTo>
                    <a:pt x="1161" y="981"/>
                  </a:lnTo>
                  <a:lnTo>
                    <a:pt x="1165" y="994"/>
                  </a:lnTo>
                  <a:lnTo>
                    <a:pt x="1178" y="1018"/>
                  </a:lnTo>
                  <a:lnTo>
                    <a:pt x="1207" y="1066"/>
                  </a:lnTo>
                  <a:lnTo>
                    <a:pt x="1230" y="1105"/>
                  </a:lnTo>
                  <a:lnTo>
                    <a:pt x="1242" y="1125"/>
                  </a:lnTo>
                  <a:lnTo>
                    <a:pt x="1250" y="1146"/>
                  </a:lnTo>
                  <a:lnTo>
                    <a:pt x="1258" y="1165"/>
                  </a:lnTo>
                  <a:lnTo>
                    <a:pt x="1264" y="1182"/>
                  </a:lnTo>
                  <a:lnTo>
                    <a:pt x="1278" y="1222"/>
                  </a:lnTo>
                  <a:lnTo>
                    <a:pt x="1285" y="1247"/>
                  </a:lnTo>
                  <a:lnTo>
                    <a:pt x="1286" y="1283"/>
                  </a:lnTo>
                  <a:lnTo>
                    <a:pt x="1278" y="1307"/>
                  </a:lnTo>
                  <a:lnTo>
                    <a:pt x="1266" y="1313"/>
                  </a:lnTo>
                  <a:lnTo>
                    <a:pt x="1247" y="1341"/>
                  </a:lnTo>
                  <a:lnTo>
                    <a:pt x="1235" y="1359"/>
                  </a:lnTo>
                  <a:lnTo>
                    <a:pt x="1229" y="1397"/>
                  </a:lnTo>
                  <a:lnTo>
                    <a:pt x="1222" y="1411"/>
                  </a:lnTo>
                  <a:lnTo>
                    <a:pt x="1208" y="1427"/>
                  </a:lnTo>
                  <a:lnTo>
                    <a:pt x="1201" y="1438"/>
                  </a:lnTo>
                  <a:lnTo>
                    <a:pt x="1197" y="1448"/>
                  </a:lnTo>
                  <a:lnTo>
                    <a:pt x="1194" y="1457"/>
                  </a:lnTo>
                  <a:lnTo>
                    <a:pt x="1193" y="1464"/>
                  </a:lnTo>
                  <a:lnTo>
                    <a:pt x="1193" y="1472"/>
                  </a:lnTo>
                  <a:lnTo>
                    <a:pt x="1194" y="1477"/>
                  </a:lnTo>
                  <a:lnTo>
                    <a:pt x="1198" y="1482"/>
                  </a:lnTo>
                  <a:lnTo>
                    <a:pt x="1203" y="1486"/>
                  </a:lnTo>
                  <a:lnTo>
                    <a:pt x="1212" y="1487"/>
                  </a:lnTo>
                  <a:lnTo>
                    <a:pt x="1219" y="1487"/>
                  </a:lnTo>
                  <a:lnTo>
                    <a:pt x="1226" y="1486"/>
                  </a:lnTo>
                  <a:lnTo>
                    <a:pt x="1235" y="1482"/>
                  </a:lnTo>
                  <a:lnTo>
                    <a:pt x="1242" y="1474"/>
                  </a:lnTo>
                  <a:lnTo>
                    <a:pt x="1249" y="1460"/>
                  </a:lnTo>
                  <a:lnTo>
                    <a:pt x="1257" y="1442"/>
                  </a:lnTo>
                  <a:lnTo>
                    <a:pt x="1277" y="1421"/>
                  </a:lnTo>
                  <a:lnTo>
                    <a:pt x="1289" y="1418"/>
                  </a:lnTo>
                  <a:lnTo>
                    <a:pt x="1287" y="1436"/>
                  </a:lnTo>
                  <a:lnTo>
                    <a:pt x="1285" y="1456"/>
                  </a:lnTo>
                  <a:lnTo>
                    <a:pt x="1282" y="1476"/>
                  </a:lnTo>
                  <a:lnTo>
                    <a:pt x="1272" y="1489"/>
                  </a:lnTo>
                  <a:lnTo>
                    <a:pt x="1259" y="1498"/>
                  </a:lnTo>
                  <a:lnTo>
                    <a:pt x="1237" y="1508"/>
                  </a:lnTo>
                  <a:lnTo>
                    <a:pt x="1227" y="1510"/>
                  </a:lnTo>
                  <a:lnTo>
                    <a:pt x="1223" y="1515"/>
                  </a:lnTo>
                  <a:lnTo>
                    <a:pt x="1223" y="1523"/>
                  </a:lnTo>
                  <a:lnTo>
                    <a:pt x="1228" y="1527"/>
                  </a:lnTo>
                  <a:lnTo>
                    <a:pt x="1220" y="1530"/>
                  </a:lnTo>
                  <a:lnTo>
                    <a:pt x="1214" y="1536"/>
                  </a:lnTo>
                  <a:lnTo>
                    <a:pt x="1211" y="1540"/>
                  </a:lnTo>
                  <a:lnTo>
                    <a:pt x="1211" y="1546"/>
                  </a:lnTo>
                  <a:lnTo>
                    <a:pt x="1214" y="1552"/>
                  </a:lnTo>
                  <a:lnTo>
                    <a:pt x="1226" y="1557"/>
                  </a:lnTo>
                  <a:lnTo>
                    <a:pt x="1241" y="1571"/>
                  </a:lnTo>
                  <a:lnTo>
                    <a:pt x="1263" y="1574"/>
                  </a:lnTo>
                  <a:lnTo>
                    <a:pt x="1284" y="1571"/>
                  </a:lnTo>
                  <a:lnTo>
                    <a:pt x="1315" y="1556"/>
                  </a:lnTo>
                  <a:lnTo>
                    <a:pt x="1351" y="1527"/>
                  </a:lnTo>
                  <a:lnTo>
                    <a:pt x="1371" y="1490"/>
                  </a:lnTo>
                  <a:lnTo>
                    <a:pt x="1382" y="1463"/>
                  </a:lnTo>
                  <a:lnTo>
                    <a:pt x="1392" y="1431"/>
                  </a:lnTo>
                  <a:lnTo>
                    <a:pt x="1389" y="1402"/>
                  </a:lnTo>
                  <a:lnTo>
                    <a:pt x="1380" y="1362"/>
                  </a:lnTo>
                  <a:lnTo>
                    <a:pt x="1373" y="1323"/>
                  </a:lnTo>
                  <a:lnTo>
                    <a:pt x="1377" y="1315"/>
                  </a:lnTo>
                  <a:lnTo>
                    <a:pt x="1379" y="1302"/>
                  </a:lnTo>
                  <a:lnTo>
                    <a:pt x="1380" y="1292"/>
                  </a:lnTo>
                  <a:lnTo>
                    <a:pt x="1382" y="1275"/>
                  </a:lnTo>
                  <a:lnTo>
                    <a:pt x="1380" y="1249"/>
                  </a:lnTo>
                  <a:lnTo>
                    <a:pt x="1378" y="1221"/>
                  </a:lnTo>
                  <a:lnTo>
                    <a:pt x="1376" y="1160"/>
                  </a:lnTo>
                  <a:lnTo>
                    <a:pt x="1375" y="1125"/>
                  </a:lnTo>
                  <a:lnTo>
                    <a:pt x="1372" y="1093"/>
                  </a:lnTo>
                  <a:lnTo>
                    <a:pt x="1368" y="1021"/>
                  </a:lnTo>
                  <a:lnTo>
                    <a:pt x="1363" y="965"/>
                  </a:lnTo>
                  <a:lnTo>
                    <a:pt x="1358" y="929"/>
                  </a:lnTo>
                  <a:lnTo>
                    <a:pt x="1356" y="905"/>
                  </a:lnTo>
                  <a:lnTo>
                    <a:pt x="1352" y="888"/>
                  </a:lnTo>
                  <a:lnTo>
                    <a:pt x="1346" y="870"/>
                  </a:lnTo>
                  <a:lnTo>
                    <a:pt x="1341" y="856"/>
                  </a:lnTo>
                  <a:lnTo>
                    <a:pt x="1339" y="843"/>
                  </a:lnTo>
                  <a:lnTo>
                    <a:pt x="1327" y="822"/>
                  </a:lnTo>
                  <a:lnTo>
                    <a:pt x="1320" y="807"/>
                  </a:lnTo>
                  <a:lnTo>
                    <a:pt x="1314" y="793"/>
                  </a:lnTo>
                  <a:lnTo>
                    <a:pt x="1305" y="781"/>
                  </a:lnTo>
                  <a:lnTo>
                    <a:pt x="1296" y="768"/>
                  </a:lnTo>
                  <a:lnTo>
                    <a:pt x="1289" y="761"/>
                  </a:lnTo>
                  <a:lnTo>
                    <a:pt x="1291" y="742"/>
                  </a:lnTo>
                  <a:lnTo>
                    <a:pt x="1292" y="725"/>
                  </a:lnTo>
                  <a:lnTo>
                    <a:pt x="1293" y="707"/>
                  </a:lnTo>
                  <a:lnTo>
                    <a:pt x="1294" y="690"/>
                  </a:lnTo>
                  <a:lnTo>
                    <a:pt x="1293" y="670"/>
                  </a:lnTo>
                  <a:lnTo>
                    <a:pt x="1290" y="647"/>
                  </a:lnTo>
                  <a:lnTo>
                    <a:pt x="1289" y="628"/>
                  </a:lnTo>
                  <a:lnTo>
                    <a:pt x="1286" y="610"/>
                  </a:lnTo>
                  <a:lnTo>
                    <a:pt x="1283" y="590"/>
                  </a:lnTo>
                  <a:lnTo>
                    <a:pt x="1279" y="575"/>
                  </a:lnTo>
                  <a:lnTo>
                    <a:pt x="1275" y="559"/>
                  </a:lnTo>
                  <a:lnTo>
                    <a:pt x="1271" y="543"/>
                  </a:lnTo>
                  <a:lnTo>
                    <a:pt x="1266" y="524"/>
                  </a:lnTo>
                  <a:lnTo>
                    <a:pt x="1262" y="510"/>
                  </a:lnTo>
                  <a:lnTo>
                    <a:pt x="1255" y="495"/>
                  </a:lnTo>
                  <a:lnTo>
                    <a:pt x="1247" y="476"/>
                  </a:lnTo>
                  <a:lnTo>
                    <a:pt x="1241" y="463"/>
                  </a:lnTo>
                  <a:lnTo>
                    <a:pt x="1237" y="451"/>
                  </a:lnTo>
                  <a:lnTo>
                    <a:pt x="1235" y="436"/>
                  </a:lnTo>
                  <a:lnTo>
                    <a:pt x="1241" y="407"/>
                  </a:lnTo>
                  <a:lnTo>
                    <a:pt x="1242" y="392"/>
                  </a:lnTo>
                  <a:lnTo>
                    <a:pt x="1242" y="383"/>
                  </a:lnTo>
                  <a:lnTo>
                    <a:pt x="1242" y="370"/>
                  </a:lnTo>
                  <a:lnTo>
                    <a:pt x="1237" y="346"/>
                  </a:lnTo>
                  <a:lnTo>
                    <a:pt x="1233" y="336"/>
                  </a:lnTo>
                  <a:lnTo>
                    <a:pt x="1227" y="319"/>
                  </a:lnTo>
                  <a:lnTo>
                    <a:pt x="1222" y="304"/>
                  </a:lnTo>
                  <a:lnTo>
                    <a:pt x="1216" y="291"/>
                  </a:lnTo>
                  <a:lnTo>
                    <a:pt x="1211" y="278"/>
                  </a:lnTo>
                  <a:lnTo>
                    <a:pt x="1200" y="267"/>
                  </a:lnTo>
                  <a:lnTo>
                    <a:pt x="1192" y="259"/>
                  </a:lnTo>
                  <a:lnTo>
                    <a:pt x="1182" y="251"/>
                  </a:lnTo>
                  <a:lnTo>
                    <a:pt x="1171" y="239"/>
                  </a:lnTo>
                  <a:lnTo>
                    <a:pt x="1162" y="226"/>
                  </a:lnTo>
                  <a:lnTo>
                    <a:pt x="1154" y="214"/>
                  </a:lnTo>
                  <a:lnTo>
                    <a:pt x="1136" y="205"/>
                  </a:lnTo>
                  <a:lnTo>
                    <a:pt x="1117" y="193"/>
                  </a:lnTo>
                  <a:lnTo>
                    <a:pt x="1087" y="188"/>
                  </a:lnTo>
                  <a:lnTo>
                    <a:pt x="1054" y="175"/>
                  </a:lnTo>
                  <a:lnTo>
                    <a:pt x="1028" y="161"/>
                  </a:lnTo>
                  <a:lnTo>
                    <a:pt x="997" y="150"/>
                  </a:lnTo>
                  <a:lnTo>
                    <a:pt x="960" y="135"/>
                  </a:lnTo>
                  <a:lnTo>
                    <a:pt x="924" y="124"/>
                  </a:lnTo>
                  <a:lnTo>
                    <a:pt x="908" y="118"/>
                  </a:lnTo>
                  <a:lnTo>
                    <a:pt x="879" y="110"/>
                  </a:lnTo>
                  <a:lnTo>
                    <a:pt x="858" y="106"/>
                  </a:lnTo>
                  <a:lnTo>
                    <a:pt x="835" y="99"/>
                  </a:lnTo>
                  <a:lnTo>
                    <a:pt x="822" y="77"/>
                  </a:lnTo>
                  <a:lnTo>
                    <a:pt x="818" y="46"/>
                  </a:lnTo>
                  <a:lnTo>
                    <a:pt x="821" y="8"/>
                  </a:lnTo>
                  <a:lnTo>
                    <a:pt x="693" y="0"/>
                  </a:lnTo>
                  <a:lnTo>
                    <a:pt x="569" y="9"/>
                  </a:lnTo>
                  <a:close/>
                </a:path>
              </a:pathLst>
            </a:custGeom>
            <a:solidFill>
              <a:srgbClr val="FFDFBF"/>
            </a:solidFill>
            <a:ln w="11113">
              <a:solidFill>
                <a:srgbClr val="000000"/>
              </a:solidFill>
              <a:round/>
              <a:headEnd/>
              <a:tailEnd/>
            </a:ln>
          </p:spPr>
          <p:txBody>
            <a:bodyPr/>
            <a:lstStyle/>
            <a:p>
              <a:endParaRPr lang="it-IT">
                <a:solidFill>
                  <a:srgbClr val="000000"/>
                </a:solidFill>
                <a:latin typeface="Calibri" panose="020F0502020204030204" pitchFamily="34" charset="0"/>
              </a:endParaRPr>
            </a:p>
          </p:txBody>
        </p:sp>
        <p:sp>
          <p:nvSpPr>
            <p:cNvPr id="27" name="Freeform 1031"/>
            <p:cNvSpPr>
              <a:spLocks/>
            </p:cNvSpPr>
            <p:nvPr/>
          </p:nvSpPr>
          <p:spPr bwMode="auto">
            <a:xfrm>
              <a:off x="677" y="913"/>
              <a:ext cx="384" cy="497"/>
            </a:xfrm>
            <a:custGeom>
              <a:avLst/>
              <a:gdLst>
                <a:gd name="T0" fmla="*/ 82 w 398"/>
                <a:gd name="T1" fmla="*/ 2 h 497"/>
                <a:gd name="T2" fmla="*/ 97 w 398"/>
                <a:gd name="T3" fmla="*/ 14 h 497"/>
                <a:gd name="T4" fmla="*/ 112 w 398"/>
                <a:gd name="T5" fmla="*/ 38 h 497"/>
                <a:gd name="T6" fmla="*/ 121 w 398"/>
                <a:gd name="T7" fmla="*/ 66 h 497"/>
                <a:gd name="T8" fmla="*/ 126 w 398"/>
                <a:gd name="T9" fmla="*/ 100 h 497"/>
                <a:gd name="T10" fmla="*/ 129 w 398"/>
                <a:gd name="T11" fmla="*/ 131 h 497"/>
                <a:gd name="T12" fmla="*/ 129 w 398"/>
                <a:gd name="T13" fmla="*/ 215 h 497"/>
                <a:gd name="T14" fmla="*/ 134 w 398"/>
                <a:gd name="T15" fmla="*/ 208 h 497"/>
                <a:gd name="T16" fmla="*/ 136 w 398"/>
                <a:gd name="T17" fmla="*/ 223 h 497"/>
                <a:gd name="T18" fmla="*/ 134 w 398"/>
                <a:gd name="T19" fmla="*/ 246 h 497"/>
                <a:gd name="T20" fmla="*/ 128 w 398"/>
                <a:gd name="T21" fmla="*/ 271 h 497"/>
                <a:gd name="T22" fmla="*/ 127 w 398"/>
                <a:gd name="T23" fmla="*/ 310 h 497"/>
                <a:gd name="T24" fmla="*/ 125 w 398"/>
                <a:gd name="T25" fmla="*/ 327 h 497"/>
                <a:gd name="T26" fmla="*/ 120 w 398"/>
                <a:gd name="T27" fmla="*/ 337 h 497"/>
                <a:gd name="T28" fmla="*/ 118 w 398"/>
                <a:gd name="T29" fmla="*/ 382 h 497"/>
                <a:gd name="T30" fmla="*/ 113 w 398"/>
                <a:gd name="T31" fmla="*/ 421 h 497"/>
                <a:gd name="T32" fmla="*/ 99 w 398"/>
                <a:gd name="T33" fmla="*/ 455 h 497"/>
                <a:gd name="T34" fmla="*/ 87 w 398"/>
                <a:gd name="T35" fmla="*/ 481 h 497"/>
                <a:gd name="T36" fmla="*/ 75 w 398"/>
                <a:gd name="T37" fmla="*/ 496 h 497"/>
                <a:gd name="T38" fmla="*/ 63 w 398"/>
                <a:gd name="T39" fmla="*/ 495 h 497"/>
                <a:gd name="T40" fmla="*/ 49 w 398"/>
                <a:gd name="T41" fmla="*/ 481 h 497"/>
                <a:gd name="T42" fmla="*/ 43 w 398"/>
                <a:gd name="T43" fmla="*/ 469 h 497"/>
                <a:gd name="T44" fmla="*/ 36 w 398"/>
                <a:gd name="T45" fmla="*/ 452 h 497"/>
                <a:gd name="T46" fmla="*/ 28 w 398"/>
                <a:gd name="T47" fmla="*/ 429 h 497"/>
                <a:gd name="T48" fmla="*/ 19 w 398"/>
                <a:gd name="T49" fmla="*/ 386 h 497"/>
                <a:gd name="T50" fmla="*/ 15 w 398"/>
                <a:gd name="T51" fmla="*/ 335 h 497"/>
                <a:gd name="T52" fmla="*/ 14 w 398"/>
                <a:gd name="T53" fmla="*/ 331 h 497"/>
                <a:gd name="T54" fmla="*/ 14 w 398"/>
                <a:gd name="T55" fmla="*/ 321 h 497"/>
                <a:gd name="T56" fmla="*/ 14 w 398"/>
                <a:gd name="T57" fmla="*/ 274 h 497"/>
                <a:gd name="T58" fmla="*/ 10 w 398"/>
                <a:gd name="T59" fmla="*/ 252 h 497"/>
                <a:gd name="T60" fmla="*/ 0 w 398"/>
                <a:gd name="T61" fmla="*/ 226 h 497"/>
                <a:gd name="T62" fmla="*/ 4 w 398"/>
                <a:gd name="T63" fmla="*/ 211 h 497"/>
                <a:gd name="T64" fmla="*/ 14 w 398"/>
                <a:gd name="T65" fmla="*/ 215 h 497"/>
                <a:gd name="T66" fmla="*/ 14 w 398"/>
                <a:gd name="T67" fmla="*/ 132 h 497"/>
                <a:gd name="T68" fmla="*/ 14 w 398"/>
                <a:gd name="T69" fmla="*/ 99 h 497"/>
                <a:gd name="T70" fmla="*/ 16 w 398"/>
                <a:gd name="T71" fmla="*/ 61 h 497"/>
                <a:gd name="T72" fmla="*/ 29 w 398"/>
                <a:gd name="T73" fmla="*/ 33 h 497"/>
                <a:gd name="T74" fmla="*/ 45 w 398"/>
                <a:gd name="T75" fmla="*/ 10 h 497"/>
                <a:gd name="T76" fmla="*/ 63 w 398"/>
                <a:gd name="T77" fmla="*/ 1 h 4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98"/>
                <a:gd name="T118" fmla="*/ 0 h 497"/>
                <a:gd name="T119" fmla="*/ 398 w 398"/>
                <a:gd name="T120" fmla="*/ 497 h 4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98" h="497">
                  <a:moveTo>
                    <a:pt x="208" y="0"/>
                  </a:moveTo>
                  <a:lnTo>
                    <a:pt x="239" y="2"/>
                  </a:lnTo>
                  <a:lnTo>
                    <a:pt x="265" y="7"/>
                  </a:lnTo>
                  <a:lnTo>
                    <a:pt x="286" y="14"/>
                  </a:lnTo>
                  <a:lnTo>
                    <a:pt x="305" y="24"/>
                  </a:lnTo>
                  <a:lnTo>
                    <a:pt x="326" y="38"/>
                  </a:lnTo>
                  <a:lnTo>
                    <a:pt x="341" y="50"/>
                  </a:lnTo>
                  <a:lnTo>
                    <a:pt x="354" y="66"/>
                  </a:lnTo>
                  <a:lnTo>
                    <a:pt x="363" y="81"/>
                  </a:lnTo>
                  <a:lnTo>
                    <a:pt x="372" y="100"/>
                  </a:lnTo>
                  <a:lnTo>
                    <a:pt x="375" y="114"/>
                  </a:lnTo>
                  <a:lnTo>
                    <a:pt x="376" y="131"/>
                  </a:lnTo>
                  <a:lnTo>
                    <a:pt x="377" y="151"/>
                  </a:lnTo>
                  <a:lnTo>
                    <a:pt x="377" y="215"/>
                  </a:lnTo>
                  <a:lnTo>
                    <a:pt x="382" y="208"/>
                  </a:lnTo>
                  <a:lnTo>
                    <a:pt x="390" y="208"/>
                  </a:lnTo>
                  <a:lnTo>
                    <a:pt x="395" y="211"/>
                  </a:lnTo>
                  <a:lnTo>
                    <a:pt x="398" y="223"/>
                  </a:lnTo>
                  <a:lnTo>
                    <a:pt x="396" y="237"/>
                  </a:lnTo>
                  <a:lnTo>
                    <a:pt x="390" y="246"/>
                  </a:lnTo>
                  <a:lnTo>
                    <a:pt x="380" y="262"/>
                  </a:lnTo>
                  <a:lnTo>
                    <a:pt x="375" y="271"/>
                  </a:lnTo>
                  <a:lnTo>
                    <a:pt x="374" y="283"/>
                  </a:lnTo>
                  <a:lnTo>
                    <a:pt x="374" y="310"/>
                  </a:lnTo>
                  <a:lnTo>
                    <a:pt x="372" y="321"/>
                  </a:lnTo>
                  <a:lnTo>
                    <a:pt x="367" y="327"/>
                  </a:lnTo>
                  <a:lnTo>
                    <a:pt x="361" y="333"/>
                  </a:lnTo>
                  <a:lnTo>
                    <a:pt x="351" y="337"/>
                  </a:lnTo>
                  <a:lnTo>
                    <a:pt x="349" y="357"/>
                  </a:lnTo>
                  <a:lnTo>
                    <a:pt x="345" y="382"/>
                  </a:lnTo>
                  <a:lnTo>
                    <a:pt x="338" y="403"/>
                  </a:lnTo>
                  <a:lnTo>
                    <a:pt x="330" y="421"/>
                  </a:lnTo>
                  <a:lnTo>
                    <a:pt x="316" y="437"/>
                  </a:lnTo>
                  <a:lnTo>
                    <a:pt x="291" y="455"/>
                  </a:lnTo>
                  <a:lnTo>
                    <a:pt x="276" y="466"/>
                  </a:lnTo>
                  <a:lnTo>
                    <a:pt x="253" y="481"/>
                  </a:lnTo>
                  <a:lnTo>
                    <a:pt x="232" y="492"/>
                  </a:lnTo>
                  <a:lnTo>
                    <a:pt x="220" y="496"/>
                  </a:lnTo>
                  <a:lnTo>
                    <a:pt x="202" y="497"/>
                  </a:lnTo>
                  <a:lnTo>
                    <a:pt x="180" y="495"/>
                  </a:lnTo>
                  <a:lnTo>
                    <a:pt x="161" y="489"/>
                  </a:lnTo>
                  <a:lnTo>
                    <a:pt x="144" y="481"/>
                  </a:lnTo>
                  <a:lnTo>
                    <a:pt x="136" y="475"/>
                  </a:lnTo>
                  <a:lnTo>
                    <a:pt x="129" y="469"/>
                  </a:lnTo>
                  <a:lnTo>
                    <a:pt x="116" y="461"/>
                  </a:lnTo>
                  <a:lnTo>
                    <a:pt x="103" y="452"/>
                  </a:lnTo>
                  <a:lnTo>
                    <a:pt x="88" y="441"/>
                  </a:lnTo>
                  <a:lnTo>
                    <a:pt x="77" y="429"/>
                  </a:lnTo>
                  <a:lnTo>
                    <a:pt x="65" y="408"/>
                  </a:lnTo>
                  <a:lnTo>
                    <a:pt x="57" y="386"/>
                  </a:lnTo>
                  <a:lnTo>
                    <a:pt x="51" y="361"/>
                  </a:lnTo>
                  <a:lnTo>
                    <a:pt x="48" y="335"/>
                  </a:lnTo>
                  <a:lnTo>
                    <a:pt x="40" y="334"/>
                  </a:lnTo>
                  <a:lnTo>
                    <a:pt x="33" y="331"/>
                  </a:lnTo>
                  <a:lnTo>
                    <a:pt x="30" y="327"/>
                  </a:lnTo>
                  <a:lnTo>
                    <a:pt x="27" y="321"/>
                  </a:lnTo>
                  <a:lnTo>
                    <a:pt x="25" y="311"/>
                  </a:lnTo>
                  <a:lnTo>
                    <a:pt x="22" y="274"/>
                  </a:lnTo>
                  <a:lnTo>
                    <a:pt x="15" y="264"/>
                  </a:lnTo>
                  <a:lnTo>
                    <a:pt x="10" y="252"/>
                  </a:lnTo>
                  <a:lnTo>
                    <a:pt x="2" y="236"/>
                  </a:lnTo>
                  <a:lnTo>
                    <a:pt x="0" y="226"/>
                  </a:lnTo>
                  <a:lnTo>
                    <a:pt x="1" y="218"/>
                  </a:lnTo>
                  <a:lnTo>
                    <a:pt x="4" y="211"/>
                  </a:lnTo>
                  <a:lnTo>
                    <a:pt x="12" y="210"/>
                  </a:lnTo>
                  <a:lnTo>
                    <a:pt x="22" y="215"/>
                  </a:lnTo>
                  <a:lnTo>
                    <a:pt x="22" y="154"/>
                  </a:lnTo>
                  <a:lnTo>
                    <a:pt x="24" y="132"/>
                  </a:lnTo>
                  <a:lnTo>
                    <a:pt x="26" y="114"/>
                  </a:lnTo>
                  <a:lnTo>
                    <a:pt x="30" y="99"/>
                  </a:lnTo>
                  <a:lnTo>
                    <a:pt x="38" y="80"/>
                  </a:lnTo>
                  <a:lnTo>
                    <a:pt x="51" y="61"/>
                  </a:lnTo>
                  <a:lnTo>
                    <a:pt x="62" y="48"/>
                  </a:lnTo>
                  <a:lnTo>
                    <a:pt x="81" y="33"/>
                  </a:lnTo>
                  <a:lnTo>
                    <a:pt x="108" y="18"/>
                  </a:lnTo>
                  <a:lnTo>
                    <a:pt x="133" y="10"/>
                  </a:lnTo>
                  <a:lnTo>
                    <a:pt x="160" y="5"/>
                  </a:lnTo>
                  <a:lnTo>
                    <a:pt x="184" y="1"/>
                  </a:lnTo>
                  <a:lnTo>
                    <a:pt x="208" y="0"/>
                  </a:lnTo>
                  <a:close/>
                </a:path>
              </a:pathLst>
            </a:custGeom>
            <a:solidFill>
              <a:srgbClr val="FFDFBF"/>
            </a:solidFill>
            <a:ln w="9525">
              <a:noFill/>
              <a:round/>
              <a:headEnd/>
              <a:tailEnd/>
            </a:ln>
          </p:spPr>
          <p:txBody>
            <a:bodyPr/>
            <a:lstStyle/>
            <a:p>
              <a:endParaRPr lang="it-IT">
                <a:solidFill>
                  <a:srgbClr val="000000"/>
                </a:solidFill>
                <a:latin typeface="Calibri" panose="020F0502020204030204" pitchFamily="34" charset="0"/>
              </a:endParaRPr>
            </a:p>
          </p:txBody>
        </p:sp>
        <p:sp>
          <p:nvSpPr>
            <p:cNvPr id="28" name="Freeform 1032"/>
            <p:cNvSpPr>
              <a:spLocks/>
            </p:cNvSpPr>
            <p:nvPr/>
          </p:nvSpPr>
          <p:spPr bwMode="auto">
            <a:xfrm>
              <a:off x="672" y="915"/>
              <a:ext cx="384" cy="497"/>
            </a:xfrm>
            <a:custGeom>
              <a:avLst/>
              <a:gdLst>
                <a:gd name="T0" fmla="*/ 82 w 398"/>
                <a:gd name="T1" fmla="*/ 3 h 497"/>
                <a:gd name="T2" fmla="*/ 97 w 398"/>
                <a:gd name="T3" fmla="*/ 14 h 497"/>
                <a:gd name="T4" fmla="*/ 112 w 398"/>
                <a:gd name="T5" fmla="*/ 38 h 497"/>
                <a:gd name="T6" fmla="*/ 121 w 398"/>
                <a:gd name="T7" fmla="*/ 67 h 497"/>
                <a:gd name="T8" fmla="*/ 126 w 398"/>
                <a:gd name="T9" fmla="*/ 101 h 497"/>
                <a:gd name="T10" fmla="*/ 129 w 398"/>
                <a:gd name="T11" fmla="*/ 132 h 497"/>
                <a:gd name="T12" fmla="*/ 129 w 398"/>
                <a:gd name="T13" fmla="*/ 215 h 497"/>
                <a:gd name="T14" fmla="*/ 134 w 398"/>
                <a:gd name="T15" fmla="*/ 208 h 497"/>
                <a:gd name="T16" fmla="*/ 136 w 398"/>
                <a:gd name="T17" fmla="*/ 223 h 497"/>
                <a:gd name="T18" fmla="*/ 134 w 398"/>
                <a:gd name="T19" fmla="*/ 247 h 497"/>
                <a:gd name="T20" fmla="*/ 128 w 398"/>
                <a:gd name="T21" fmla="*/ 271 h 497"/>
                <a:gd name="T22" fmla="*/ 127 w 398"/>
                <a:gd name="T23" fmla="*/ 311 h 497"/>
                <a:gd name="T24" fmla="*/ 125 w 398"/>
                <a:gd name="T25" fmla="*/ 328 h 497"/>
                <a:gd name="T26" fmla="*/ 120 w 398"/>
                <a:gd name="T27" fmla="*/ 337 h 497"/>
                <a:gd name="T28" fmla="*/ 118 w 398"/>
                <a:gd name="T29" fmla="*/ 382 h 497"/>
                <a:gd name="T30" fmla="*/ 113 w 398"/>
                <a:gd name="T31" fmla="*/ 421 h 497"/>
                <a:gd name="T32" fmla="*/ 99 w 398"/>
                <a:gd name="T33" fmla="*/ 455 h 497"/>
                <a:gd name="T34" fmla="*/ 87 w 398"/>
                <a:gd name="T35" fmla="*/ 481 h 497"/>
                <a:gd name="T36" fmla="*/ 75 w 398"/>
                <a:gd name="T37" fmla="*/ 496 h 497"/>
                <a:gd name="T38" fmla="*/ 63 w 398"/>
                <a:gd name="T39" fmla="*/ 495 h 497"/>
                <a:gd name="T40" fmla="*/ 49 w 398"/>
                <a:gd name="T41" fmla="*/ 481 h 497"/>
                <a:gd name="T42" fmla="*/ 43 w 398"/>
                <a:gd name="T43" fmla="*/ 469 h 497"/>
                <a:gd name="T44" fmla="*/ 36 w 398"/>
                <a:gd name="T45" fmla="*/ 452 h 497"/>
                <a:gd name="T46" fmla="*/ 28 w 398"/>
                <a:gd name="T47" fmla="*/ 429 h 497"/>
                <a:gd name="T48" fmla="*/ 19 w 398"/>
                <a:gd name="T49" fmla="*/ 386 h 497"/>
                <a:gd name="T50" fmla="*/ 15 w 398"/>
                <a:gd name="T51" fmla="*/ 335 h 497"/>
                <a:gd name="T52" fmla="*/ 14 w 398"/>
                <a:gd name="T53" fmla="*/ 331 h 497"/>
                <a:gd name="T54" fmla="*/ 14 w 398"/>
                <a:gd name="T55" fmla="*/ 321 h 497"/>
                <a:gd name="T56" fmla="*/ 14 w 398"/>
                <a:gd name="T57" fmla="*/ 274 h 497"/>
                <a:gd name="T58" fmla="*/ 10 w 398"/>
                <a:gd name="T59" fmla="*/ 252 h 497"/>
                <a:gd name="T60" fmla="*/ 0 w 398"/>
                <a:gd name="T61" fmla="*/ 226 h 497"/>
                <a:gd name="T62" fmla="*/ 4 w 398"/>
                <a:gd name="T63" fmla="*/ 211 h 497"/>
                <a:gd name="T64" fmla="*/ 14 w 398"/>
                <a:gd name="T65" fmla="*/ 215 h 497"/>
                <a:gd name="T66" fmla="*/ 14 w 398"/>
                <a:gd name="T67" fmla="*/ 133 h 497"/>
                <a:gd name="T68" fmla="*/ 14 w 398"/>
                <a:gd name="T69" fmla="*/ 100 h 497"/>
                <a:gd name="T70" fmla="*/ 16 w 398"/>
                <a:gd name="T71" fmla="*/ 61 h 497"/>
                <a:gd name="T72" fmla="*/ 29 w 398"/>
                <a:gd name="T73" fmla="*/ 33 h 497"/>
                <a:gd name="T74" fmla="*/ 45 w 398"/>
                <a:gd name="T75" fmla="*/ 10 h 497"/>
                <a:gd name="T76" fmla="*/ 63 w 398"/>
                <a:gd name="T77" fmla="*/ 2 h 4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98"/>
                <a:gd name="T118" fmla="*/ 0 h 497"/>
                <a:gd name="T119" fmla="*/ 398 w 398"/>
                <a:gd name="T120" fmla="*/ 497 h 4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98" h="497">
                  <a:moveTo>
                    <a:pt x="208" y="0"/>
                  </a:moveTo>
                  <a:lnTo>
                    <a:pt x="239" y="3"/>
                  </a:lnTo>
                  <a:lnTo>
                    <a:pt x="265" y="7"/>
                  </a:lnTo>
                  <a:lnTo>
                    <a:pt x="286" y="14"/>
                  </a:lnTo>
                  <a:lnTo>
                    <a:pt x="305" y="24"/>
                  </a:lnTo>
                  <a:lnTo>
                    <a:pt x="326" y="38"/>
                  </a:lnTo>
                  <a:lnTo>
                    <a:pt x="341" y="51"/>
                  </a:lnTo>
                  <a:lnTo>
                    <a:pt x="354" y="67"/>
                  </a:lnTo>
                  <a:lnTo>
                    <a:pt x="363" y="81"/>
                  </a:lnTo>
                  <a:lnTo>
                    <a:pt x="372" y="101"/>
                  </a:lnTo>
                  <a:lnTo>
                    <a:pt x="375" y="114"/>
                  </a:lnTo>
                  <a:lnTo>
                    <a:pt x="376" y="132"/>
                  </a:lnTo>
                  <a:lnTo>
                    <a:pt x="377" y="151"/>
                  </a:lnTo>
                  <a:lnTo>
                    <a:pt x="377" y="215"/>
                  </a:lnTo>
                  <a:lnTo>
                    <a:pt x="382" y="208"/>
                  </a:lnTo>
                  <a:lnTo>
                    <a:pt x="390" y="208"/>
                  </a:lnTo>
                  <a:lnTo>
                    <a:pt x="395" y="211"/>
                  </a:lnTo>
                  <a:lnTo>
                    <a:pt x="398" y="223"/>
                  </a:lnTo>
                  <a:lnTo>
                    <a:pt x="396" y="237"/>
                  </a:lnTo>
                  <a:lnTo>
                    <a:pt x="390" y="247"/>
                  </a:lnTo>
                  <a:lnTo>
                    <a:pt x="380" y="263"/>
                  </a:lnTo>
                  <a:lnTo>
                    <a:pt x="375" y="271"/>
                  </a:lnTo>
                  <a:lnTo>
                    <a:pt x="374" y="283"/>
                  </a:lnTo>
                  <a:lnTo>
                    <a:pt x="374" y="311"/>
                  </a:lnTo>
                  <a:lnTo>
                    <a:pt x="372" y="321"/>
                  </a:lnTo>
                  <a:lnTo>
                    <a:pt x="367" y="328"/>
                  </a:lnTo>
                  <a:lnTo>
                    <a:pt x="361" y="333"/>
                  </a:lnTo>
                  <a:lnTo>
                    <a:pt x="351" y="337"/>
                  </a:lnTo>
                  <a:lnTo>
                    <a:pt x="349" y="357"/>
                  </a:lnTo>
                  <a:lnTo>
                    <a:pt x="345" y="382"/>
                  </a:lnTo>
                  <a:lnTo>
                    <a:pt x="338" y="403"/>
                  </a:lnTo>
                  <a:lnTo>
                    <a:pt x="330" y="421"/>
                  </a:lnTo>
                  <a:lnTo>
                    <a:pt x="316" y="437"/>
                  </a:lnTo>
                  <a:lnTo>
                    <a:pt x="291" y="455"/>
                  </a:lnTo>
                  <a:lnTo>
                    <a:pt x="276" y="466"/>
                  </a:lnTo>
                  <a:lnTo>
                    <a:pt x="253" y="481"/>
                  </a:lnTo>
                  <a:lnTo>
                    <a:pt x="232" y="492"/>
                  </a:lnTo>
                  <a:lnTo>
                    <a:pt x="220" y="496"/>
                  </a:lnTo>
                  <a:lnTo>
                    <a:pt x="202" y="497"/>
                  </a:lnTo>
                  <a:lnTo>
                    <a:pt x="180" y="495"/>
                  </a:lnTo>
                  <a:lnTo>
                    <a:pt x="161" y="490"/>
                  </a:lnTo>
                  <a:lnTo>
                    <a:pt x="144" y="481"/>
                  </a:lnTo>
                  <a:lnTo>
                    <a:pt x="136" y="475"/>
                  </a:lnTo>
                  <a:lnTo>
                    <a:pt x="129" y="469"/>
                  </a:lnTo>
                  <a:lnTo>
                    <a:pt x="116" y="461"/>
                  </a:lnTo>
                  <a:lnTo>
                    <a:pt x="103" y="452"/>
                  </a:lnTo>
                  <a:lnTo>
                    <a:pt x="88" y="442"/>
                  </a:lnTo>
                  <a:lnTo>
                    <a:pt x="77" y="429"/>
                  </a:lnTo>
                  <a:lnTo>
                    <a:pt x="65" y="409"/>
                  </a:lnTo>
                  <a:lnTo>
                    <a:pt x="57" y="386"/>
                  </a:lnTo>
                  <a:lnTo>
                    <a:pt x="51" y="361"/>
                  </a:lnTo>
                  <a:lnTo>
                    <a:pt x="48" y="335"/>
                  </a:lnTo>
                  <a:lnTo>
                    <a:pt x="40" y="334"/>
                  </a:lnTo>
                  <a:lnTo>
                    <a:pt x="33" y="331"/>
                  </a:lnTo>
                  <a:lnTo>
                    <a:pt x="30" y="328"/>
                  </a:lnTo>
                  <a:lnTo>
                    <a:pt x="27" y="321"/>
                  </a:lnTo>
                  <a:lnTo>
                    <a:pt x="25" y="312"/>
                  </a:lnTo>
                  <a:lnTo>
                    <a:pt x="22" y="274"/>
                  </a:lnTo>
                  <a:lnTo>
                    <a:pt x="15" y="264"/>
                  </a:lnTo>
                  <a:lnTo>
                    <a:pt x="10" y="252"/>
                  </a:lnTo>
                  <a:lnTo>
                    <a:pt x="2" y="236"/>
                  </a:lnTo>
                  <a:lnTo>
                    <a:pt x="0" y="226"/>
                  </a:lnTo>
                  <a:lnTo>
                    <a:pt x="1" y="218"/>
                  </a:lnTo>
                  <a:lnTo>
                    <a:pt x="4" y="211"/>
                  </a:lnTo>
                  <a:lnTo>
                    <a:pt x="12" y="210"/>
                  </a:lnTo>
                  <a:lnTo>
                    <a:pt x="22" y="215"/>
                  </a:lnTo>
                  <a:lnTo>
                    <a:pt x="22" y="154"/>
                  </a:lnTo>
                  <a:lnTo>
                    <a:pt x="24" y="133"/>
                  </a:lnTo>
                  <a:lnTo>
                    <a:pt x="26" y="114"/>
                  </a:lnTo>
                  <a:lnTo>
                    <a:pt x="30" y="100"/>
                  </a:lnTo>
                  <a:lnTo>
                    <a:pt x="38" y="80"/>
                  </a:lnTo>
                  <a:lnTo>
                    <a:pt x="51" y="61"/>
                  </a:lnTo>
                  <a:lnTo>
                    <a:pt x="62" y="48"/>
                  </a:lnTo>
                  <a:lnTo>
                    <a:pt x="81" y="33"/>
                  </a:lnTo>
                  <a:lnTo>
                    <a:pt x="108" y="19"/>
                  </a:lnTo>
                  <a:lnTo>
                    <a:pt x="133" y="10"/>
                  </a:lnTo>
                  <a:lnTo>
                    <a:pt x="160" y="5"/>
                  </a:lnTo>
                  <a:lnTo>
                    <a:pt x="184" y="2"/>
                  </a:lnTo>
                  <a:lnTo>
                    <a:pt x="208" y="0"/>
                  </a:lnTo>
                </a:path>
              </a:pathLst>
            </a:custGeom>
            <a:noFill/>
            <a:ln w="11113">
              <a:solidFill>
                <a:srgbClr val="000000"/>
              </a:solidFill>
              <a:round/>
              <a:headEnd/>
              <a:tailEnd/>
            </a:ln>
          </p:spPr>
          <p:txBody>
            <a:bodyPr/>
            <a:lstStyle/>
            <a:p>
              <a:endParaRPr lang="it-IT">
                <a:solidFill>
                  <a:srgbClr val="000000"/>
                </a:solidFill>
                <a:latin typeface="Calibri" panose="020F0502020204030204" pitchFamily="34" charset="0"/>
              </a:endParaRPr>
            </a:p>
          </p:txBody>
        </p:sp>
        <p:grpSp>
          <p:nvGrpSpPr>
            <p:cNvPr id="29" name="Group 1033"/>
            <p:cNvGrpSpPr>
              <a:grpSpLocks/>
            </p:cNvGrpSpPr>
            <p:nvPr/>
          </p:nvGrpSpPr>
          <p:grpSpPr bwMode="auto">
            <a:xfrm>
              <a:off x="751" y="1105"/>
              <a:ext cx="247" cy="239"/>
              <a:chOff x="824" y="1157"/>
              <a:chExt cx="257" cy="239"/>
            </a:xfrm>
          </p:grpSpPr>
          <p:grpSp>
            <p:nvGrpSpPr>
              <p:cNvPr id="38" name="Group 1034"/>
              <p:cNvGrpSpPr>
                <a:grpSpLocks/>
              </p:cNvGrpSpPr>
              <p:nvPr/>
            </p:nvGrpSpPr>
            <p:grpSpPr bwMode="auto">
              <a:xfrm>
                <a:off x="824" y="1157"/>
                <a:ext cx="257" cy="53"/>
                <a:chOff x="824" y="1157"/>
                <a:chExt cx="257" cy="53"/>
              </a:xfrm>
            </p:grpSpPr>
            <p:grpSp>
              <p:nvGrpSpPr>
                <p:cNvPr id="41" name="Group 1035"/>
                <p:cNvGrpSpPr>
                  <a:grpSpLocks/>
                </p:cNvGrpSpPr>
                <p:nvPr/>
              </p:nvGrpSpPr>
              <p:grpSpPr bwMode="auto">
                <a:xfrm>
                  <a:off x="971" y="1158"/>
                  <a:ext cx="110" cy="52"/>
                  <a:chOff x="971" y="1158"/>
                  <a:chExt cx="110" cy="52"/>
                </a:xfrm>
              </p:grpSpPr>
              <p:sp>
                <p:nvSpPr>
                  <p:cNvPr id="48" name="Freeform 1036"/>
                  <p:cNvSpPr>
                    <a:spLocks/>
                  </p:cNvSpPr>
                  <p:nvPr/>
                </p:nvSpPr>
                <p:spPr bwMode="auto">
                  <a:xfrm>
                    <a:off x="971" y="1158"/>
                    <a:ext cx="110" cy="52"/>
                  </a:xfrm>
                  <a:custGeom>
                    <a:avLst/>
                    <a:gdLst>
                      <a:gd name="T0" fmla="*/ 0 w 110"/>
                      <a:gd name="T1" fmla="*/ 52 h 52"/>
                      <a:gd name="T2" fmla="*/ 3 w 110"/>
                      <a:gd name="T3" fmla="*/ 39 h 52"/>
                      <a:gd name="T4" fmla="*/ 8 w 110"/>
                      <a:gd name="T5" fmla="*/ 27 h 52"/>
                      <a:gd name="T6" fmla="*/ 11 w 110"/>
                      <a:gd name="T7" fmla="*/ 17 h 52"/>
                      <a:gd name="T8" fmla="*/ 14 w 110"/>
                      <a:gd name="T9" fmla="*/ 11 h 52"/>
                      <a:gd name="T10" fmla="*/ 20 w 110"/>
                      <a:gd name="T11" fmla="*/ 6 h 52"/>
                      <a:gd name="T12" fmla="*/ 26 w 110"/>
                      <a:gd name="T13" fmla="*/ 2 h 52"/>
                      <a:gd name="T14" fmla="*/ 37 w 110"/>
                      <a:gd name="T15" fmla="*/ 0 h 52"/>
                      <a:gd name="T16" fmla="*/ 49 w 110"/>
                      <a:gd name="T17" fmla="*/ 0 h 52"/>
                      <a:gd name="T18" fmla="*/ 65 w 110"/>
                      <a:gd name="T19" fmla="*/ 2 h 52"/>
                      <a:gd name="T20" fmla="*/ 81 w 110"/>
                      <a:gd name="T21" fmla="*/ 6 h 52"/>
                      <a:gd name="T22" fmla="*/ 97 w 110"/>
                      <a:gd name="T23" fmla="*/ 10 h 52"/>
                      <a:gd name="T24" fmla="*/ 110 w 110"/>
                      <a:gd name="T25" fmla="*/ 16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0"/>
                      <a:gd name="T40" fmla="*/ 0 h 52"/>
                      <a:gd name="T41" fmla="*/ 110 w 110"/>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0" h="52">
                        <a:moveTo>
                          <a:pt x="0" y="52"/>
                        </a:moveTo>
                        <a:lnTo>
                          <a:pt x="3" y="39"/>
                        </a:lnTo>
                        <a:lnTo>
                          <a:pt x="8" y="27"/>
                        </a:lnTo>
                        <a:lnTo>
                          <a:pt x="11" y="17"/>
                        </a:lnTo>
                        <a:lnTo>
                          <a:pt x="14" y="11"/>
                        </a:lnTo>
                        <a:lnTo>
                          <a:pt x="20" y="6"/>
                        </a:lnTo>
                        <a:lnTo>
                          <a:pt x="26" y="2"/>
                        </a:lnTo>
                        <a:lnTo>
                          <a:pt x="37" y="0"/>
                        </a:lnTo>
                        <a:lnTo>
                          <a:pt x="49" y="0"/>
                        </a:lnTo>
                        <a:lnTo>
                          <a:pt x="65" y="2"/>
                        </a:lnTo>
                        <a:lnTo>
                          <a:pt x="81" y="6"/>
                        </a:lnTo>
                        <a:lnTo>
                          <a:pt x="97" y="10"/>
                        </a:lnTo>
                        <a:lnTo>
                          <a:pt x="110" y="16"/>
                        </a:lnTo>
                      </a:path>
                    </a:pathLst>
                  </a:custGeom>
                  <a:noFill/>
                  <a:ln w="11113">
                    <a:solidFill>
                      <a:srgbClr val="000000"/>
                    </a:solidFill>
                    <a:round/>
                    <a:headEnd/>
                    <a:tailEnd/>
                  </a:ln>
                </p:spPr>
                <p:txBody>
                  <a:bodyPr/>
                  <a:lstStyle/>
                  <a:p>
                    <a:endParaRPr lang="it-IT">
                      <a:solidFill>
                        <a:srgbClr val="000000"/>
                      </a:solidFill>
                      <a:latin typeface="Calibri" panose="020F0502020204030204" pitchFamily="34" charset="0"/>
                    </a:endParaRPr>
                  </a:p>
                </p:txBody>
              </p:sp>
              <p:sp>
                <p:nvSpPr>
                  <p:cNvPr id="49" name="Freeform 1037"/>
                  <p:cNvSpPr>
                    <a:spLocks/>
                  </p:cNvSpPr>
                  <p:nvPr/>
                </p:nvSpPr>
                <p:spPr bwMode="auto">
                  <a:xfrm>
                    <a:off x="992" y="1178"/>
                    <a:ext cx="76" cy="23"/>
                  </a:xfrm>
                  <a:custGeom>
                    <a:avLst/>
                    <a:gdLst>
                      <a:gd name="T0" fmla="*/ 0 w 76"/>
                      <a:gd name="T1" fmla="*/ 17 h 23"/>
                      <a:gd name="T2" fmla="*/ 5 w 76"/>
                      <a:gd name="T3" fmla="*/ 12 h 23"/>
                      <a:gd name="T4" fmla="*/ 12 w 76"/>
                      <a:gd name="T5" fmla="*/ 7 h 23"/>
                      <a:gd name="T6" fmla="*/ 21 w 76"/>
                      <a:gd name="T7" fmla="*/ 3 h 23"/>
                      <a:gd name="T8" fmla="*/ 28 w 76"/>
                      <a:gd name="T9" fmla="*/ 2 h 23"/>
                      <a:gd name="T10" fmla="*/ 39 w 76"/>
                      <a:gd name="T11" fmla="*/ 0 h 23"/>
                      <a:gd name="T12" fmla="*/ 54 w 76"/>
                      <a:gd name="T13" fmla="*/ 3 h 23"/>
                      <a:gd name="T14" fmla="*/ 62 w 76"/>
                      <a:gd name="T15" fmla="*/ 7 h 23"/>
                      <a:gd name="T16" fmla="*/ 71 w 76"/>
                      <a:gd name="T17" fmla="*/ 11 h 23"/>
                      <a:gd name="T18" fmla="*/ 76 w 76"/>
                      <a:gd name="T19" fmla="*/ 15 h 23"/>
                      <a:gd name="T20" fmla="*/ 68 w 76"/>
                      <a:gd name="T21" fmla="*/ 19 h 23"/>
                      <a:gd name="T22" fmla="*/ 55 w 76"/>
                      <a:gd name="T23" fmla="*/ 22 h 23"/>
                      <a:gd name="T24" fmla="*/ 42 w 76"/>
                      <a:gd name="T25" fmla="*/ 23 h 23"/>
                      <a:gd name="T26" fmla="*/ 26 w 76"/>
                      <a:gd name="T27" fmla="*/ 22 h 23"/>
                      <a:gd name="T28" fmla="*/ 14 w 76"/>
                      <a:gd name="T29" fmla="*/ 21 h 23"/>
                      <a:gd name="T30" fmla="*/ 0 w 76"/>
                      <a:gd name="T31" fmla="*/ 17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6"/>
                      <a:gd name="T49" fmla="*/ 0 h 23"/>
                      <a:gd name="T50" fmla="*/ 76 w 76"/>
                      <a:gd name="T51" fmla="*/ 23 h 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6" h="23">
                        <a:moveTo>
                          <a:pt x="0" y="17"/>
                        </a:moveTo>
                        <a:lnTo>
                          <a:pt x="5" y="12"/>
                        </a:lnTo>
                        <a:lnTo>
                          <a:pt x="12" y="7"/>
                        </a:lnTo>
                        <a:lnTo>
                          <a:pt x="21" y="3"/>
                        </a:lnTo>
                        <a:lnTo>
                          <a:pt x="28" y="2"/>
                        </a:lnTo>
                        <a:lnTo>
                          <a:pt x="39" y="0"/>
                        </a:lnTo>
                        <a:lnTo>
                          <a:pt x="54" y="3"/>
                        </a:lnTo>
                        <a:lnTo>
                          <a:pt x="62" y="7"/>
                        </a:lnTo>
                        <a:lnTo>
                          <a:pt x="71" y="11"/>
                        </a:lnTo>
                        <a:lnTo>
                          <a:pt x="76" y="15"/>
                        </a:lnTo>
                        <a:lnTo>
                          <a:pt x="68" y="19"/>
                        </a:lnTo>
                        <a:lnTo>
                          <a:pt x="55" y="22"/>
                        </a:lnTo>
                        <a:lnTo>
                          <a:pt x="42" y="23"/>
                        </a:lnTo>
                        <a:lnTo>
                          <a:pt x="26" y="22"/>
                        </a:lnTo>
                        <a:lnTo>
                          <a:pt x="14" y="21"/>
                        </a:lnTo>
                        <a:lnTo>
                          <a:pt x="0" y="17"/>
                        </a:lnTo>
                        <a:close/>
                      </a:path>
                    </a:pathLst>
                  </a:custGeom>
                  <a:solidFill>
                    <a:srgbClr val="FFFFFF"/>
                  </a:solidFill>
                  <a:ln w="11113">
                    <a:solidFill>
                      <a:srgbClr val="000000"/>
                    </a:solidFill>
                    <a:round/>
                    <a:headEnd/>
                    <a:tailEnd/>
                  </a:ln>
                </p:spPr>
                <p:txBody>
                  <a:bodyPr/>
                  <a:lstStyle/>
                  <a:p>
                    <a:endParaRPr lang="it-IT">
                      <a:solidFill>
                        <a:srgbClr val="000000"/>
                      </a:solidFill>
                      <a:latin typeface="Calibri" panose="020F0502020204030204" pitchFamily="34" charset="0"/>
                    </a:endParaRPr>
                  </a:p>
                </p:txBody>
              </p:sp>
            </p:grpSp>
            <p:grpSp>
              <p:nvGrpSpPr>
                <p:cNvPr id="45" name="Group 1038"/>
                <p:cNvGrpSpPr>
                  <a:grpSpLocks/>
                </p:cNvGrpSpPr>
                <p:nvPr/>
              </p:nvGrpSpPr>
              <p:grpSpPr bwMode="auto">
                <a:xfrm>
                  <a:off x="824" y="1157"/>
                  <a:ext cx="111" cy="52"/>
                  <a:chOff x="824" y="1157"/>
                  <a:chExt cx="111" cy="52"/>
                </a:xfrm>
              </p:grpSpPr>
              <p:sp>
                <p:nvSpPr>
                  <p:cNvPr id="46" name="Freeform 1039"/>
                  <p:cNvSpPr>
                    <a:spLocks/>
                  </p:cNvSpPr>
                  <p:nvPr/>
                </p:nvSpPr>
                <p:spPr bwMode="auto">
                  <a:xfrm>
                    <a:off x="824" y="1157"/>
                    <a:ext cx="111" cy="52"/>
                  </a:xfrm>
                  <a:custGeom>
                    <a:avLst/>
                    <a:gdLst>
                      <a:gd name="T0" fmla="*/ 111 w 111"/>
                      <a:gd name="T1" fmla="*/ 52 h 52"/>
                      <a:gd name="T2" fmla="*/ 107 w 111"/>
                      <a:gd name="T3" fmla="*/ 38 h 52"/>
                      <a:gd name="T4" fmla="*/ 103 w 111"/>
                      <a:gd name="T5" fmla="*/ 27 h 52"/>
                      <a:gd name="T6" fmla="*/ 99 w 111"/>
                      <a:gd name="T7" fmla="*/ 17 h 52"/>
                      <a:gd name="T8" fmla="*/ 94 w 111"/>
                      <a:gd name="T9" fmla="*/ 9 h 52"/>
                      <a:gd name="T10" fmla="*/ 90 w 111"/>
                      <a:gd name="T11" fmla="*/ 4 h 52"/>
                      <a:gd name="T12" fmla="*/ 82 w 111"/>
                      <a:gd name="T13" fmla="*/ 0 h 52"/>
                      <a:gd name="T14" fmla="*/ 74 w 111"/>
                      <a:gd name="T15" fmla="*/ 0 h 52"/>
                      <a:gd name="T16" fmla="*/ 62 w 111"/>
                      <a:gd name="T17" fmla="*/ 0 h 52"/>
                      <a:gd name="T18" fmla="*/ 46 w 111"/>
                      <a:gd name="T19" fmla="*/ 2 h 52"/>
                      <a:gd name="T20" fmla="*/ 29 w 111"/>
                      <a:gd name="T21" fmla="*/ 5 h 52"/>
                      <a:gd name="T22" fmla="*/ 13 w 111"/>
                      <a:gd name="T23" fmla="*/ 10 h 52"/>
                      <a:gd name="T24" fmla="*/ 0 w 111"/>
                      <a:gd name="T25" fmla="*/ 16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1"/>
                      <a:gd name="T40" fmla="*/ 0 h 52"/>
                      <a:gd name="T41" fmla="*/ 111 w 111"/>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1" h="52">
                        <a:moveTo>
                          <a:pt x="111" y="52"/>
                        </a:moveTo>
                        <a:lnTo>
                          <a:pt x="107" y="38"/>
                        </a:lnTo>
                        <a:lnTo>
                          <a:pt x="103" y="27"/>
                        </a:lnTo>
                        <a:lnTo>
                          <a:pt x="99" y="17"/>
                        </a:lnTo>
                        <a:lnTo>
                          <a:pt x="94" y="9"/>
                        </a:lnTo>
                        <a:lnTo>
                          <a:pt x="90" y="4"/>
                        </a:lnTo>
                        <a:lnTo>
                          <a:pt x="82" y="0"/>
                        </a:lnTo>
                        <a:lnTo>
                          <a:pt x="74" y="0"/>
                        </a:lnTo>
                        <a:lnTo>
                          <a:pt x="62" y="0"/>
                        </a:lnTo>
                        <a:lnTo>
                          <a:pt x="46" y="2"/>
                        </a:lnTo>
                        <a:lnTo>
                          <a:pt x="29" y="5"/>
                        </a:lnTo>
                        <a:lnTo>
                          <a:pt x="13" y="10"/>
                        </a:lnTo>
                        <a:lnTo>
                          <a:pt x="0" y="16"/>
                        </a:lnTo>
                      </a:path>
                    </a:pathLst>
                  </a:custGeom>
                  <a:noFill/>
                  <a:ln w="11113">
                    <a:solidFill>
                      <a:srgbClr val="000000"/>
                    </a:solidFill>
                    <a:round/>
                    <a:headEnd/>
                    <a:tailEnd/>
                  </a:ln>
                </p:spPr>
                <p:txBody>
                  <a:bodyPr/>
                  <a:lstStyle/>
                  <a:p>
                    <a:endParaRPr lang="it-IT">
                      <a:solidFill>
                        <a:srgbClr val="000000"/>
                      </a:solidFill>
                      <a:latin typeface="Calibri" panose="020F0502020204030204" pitchFamily="34" charset="0"/>
                    </a:endParaRPr>
                  </a:p>
                </p:txBody>
              </p:sp>
              <p:sp>
                <p:nvSpPr>
                  <p:cNvPr id="47" name="Freeform 1040"/>
                  <p:cNvSpPr>
                    <a:spLocks/>
                  </p:cNvSpPr>
                  <p:nvPr/>
                </p:nvSpPr>
                <p:spPr bwMode="auto">
                  <a:xfrm>
                    <a:off x="837" y="1177"/>
                    <a:ext cx="77" cy="23"/>
                  </a:xfrm>
                  <a:custGeom>
                    <a:avLst/>
                    <a:gdLst>
                      <a:gd name="T0" fmla="*/ 77 w 77"/>
                      <a:gd name="T1" fmla="*/ 17 h 23"/>
                      <a:gd name="T2" fmla="*/ 71 w 77"/>
                      <a:gd name="T3" fmla="*/ 12 h 23"/>
                      <a:gd name="T4" fmla="*/ 64 w 77"/>
                      <a:gd name="T5" fmla="*/ 7 h 23"/>
                      <a:gd name="T6" fmla="*/ 56 w 77"/>
                      <a:gd name="T7" fmla="*/ 3 h 23"/>
                      <a:gd name="T8" fmla="*/ 49 w 77"/>
                      <a:gd name="T9" fmla="*/ 1 h 23"/>
                      <a:gd name="T10" fmla="*/ 37 w 77"/>
                      <a:gd name="T11" fmla="*/ 0 h 23"/>
                      <a:gd name="T12" fmla="*/ 22 w 77"/>
                      <a:gd name="T13" fmla="*/ 3 h 23"/>
                      <a:gd name="T14" fmla="*/ 14 w 77"/>
                      <a:gd name="T15" fmla="*/ 7 h 23"/>
                      <a:gd name="T16" fmla="*/ 6 w 77"/>
                      <a:gd name="T17" fmla="*/ 11 h 23"/>
                      <a:gd name="T18" fmla="*/ 0 w 77"/>
                      <a:gd name="T19" fmla="*/ 15 h 23"/>
                      <a:gd name="T20" fmla="*/ 8 w 77"/>
                      <a:gd name="T21" fmla="*/ 18 h 23"/>
                      <a:gd name="T22" fmla="*/ 21 w 77"/>
                      <a:gd name="T23" fmla="*/ 22 h 23"/>
                      <a:gd name="T24" fmla="*/ 35 w 77"/>
                      <a:gd name="T25" fmla="*/ 23 h 23"/>
                      <a:gd name="T26" fmla="*/ 50 w 77"/>
                      <a:gd name="T27" fmla="*/ 22 h 23"/>
                      <a:gd name="T28" fmla="*/ 63 w 77"/>
                      <a:gd name="T29" fmla="*/ 21 h 23"/>
                      <a:gd name="T30" fmla="*/ 77 w 77"/>
                      <a:gd name="T31" fmla="*/ 17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7"/>
                      <a:gd name="T49" fmla="*/ 0 h 23"/>
                      <a:gd name="T50" fmla="*/ 77 w 77"/>
                      <a:gd name="T51" fmla="*/ 23 h 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7" h="23">
                        <a:moveTo>
                          <a:pt x="77" y="17"/>
                        </a:moveTo>
                        <a:lnTo>
                          <a:pt x="71" y="12"/>
                        </a:lnTo>
                        <a:lnTo>
                          <a:pt x="64" y="7"/>
                        </a:lnTo>
                        <a:lnTo>
                          <a:pt x="56" y="3"/>
                        </a:lnTo>
                        <a:lnTo>
                          <a:pt x="49" y="1"/>
                        </a:lnTo>
                        <a:lnTo>
                          <a:pt x="37" y="0"/>
                        </a:lnTo>
                        <a:lnTo>
                          <a:pt x="22" y="3"/>
                        </a:lnTo>
                        <a:lnTo>
                          <a:pt x="14" y="7"/>
                        </a:lnTo>
                        <a:lnTo>
                          <a:pt x="6" y="11"/>
                        </a:lnTo>
                        <a:lnTo>
                          <a:pt x="0" y="15"/>
                        </a:lnTo>
                        <a:lnTo>
                          <a:pt x="8" y="18"/>
                        </a:lnTo>
                        <a:lnTo>
                          <a:pt x="21" y="22"/>
                        </a:lnTo>
                        <a:lnTo>
                          <a:pt x="35" y="23"/>
                        </a:lnTo>
                        <a:lnTo>
                          <a:pt x="50" y="22"/>
                        </a:lnTo>
                        <a:lnTo>
                          <a:pt x="63" y="21"/>
                        </a:lnTo>
                        <a:lnTo>
                          <a:pt x="77" y="17"/>
                        </a:lnTo>
                        <a:close/>
                      </a:path>
                    </a:pathLst>
                  </a:custGeom>
                  <a:solidFill>
                    <a:srgbClr val="FFFFFF"/>
                  </a:solidFill>
                  <a:ln w="11113">
                    <a:solidFill>
                      <a:srgbClr val="000000"/>
                    </a:solidFill>
                    <a:round/>
                    <a:headEnd/>
                    <a:tailEnd/>
                  </a:ln>
                </p:spPr>
                <p:txBody>
                  <a:bodyPr/>
                  <a:lstStyle/>
                  <a:p>
                    <a:endParaRPr lang="it-IT">
                      <a:solidFill>
                        <a:srgbClr val="000000"/>
                      </a:solidFill>
                      <a:latin typeface="Calibri" panose="020F0502020204030204" pitchFamily="34" charset="0"/>
                    </a:endParaRPr>
                  </a:p>
                </p:txBody>
              </p:sp>
            </p:grpSp>
          </p:grpSp>
          <p:sp>
            <p:nvSpPr>
              <p:cNvPr id="39" name="Freeform 1041"/>
              <p:cNvSpPr>
                <a:spLocks/>
              </p:cNvSpPr>
              <p:nvPr/>
            </p:nvSpPr>
            <p:spPr bwMode="auto">
              <a:xfrm>
                <a:off x="893" y="1365"/>
                <a:ext cx="111" cy="31"/>
              </a:xfrm>
              <a:custGeom>
                <a:avLst/>
                <a:gdLst>
                  <a:gd name="T0" fmla="*/ 0 w 111"/>
                  <a:gd name="T1" fmla="*/ 3 h 31"/>
                  <a:gd name="T2" fmla="*/ 15 w 111"/>
                  <a:gd name="T3" fmla="*/ 2 h 31"/>
                  <a:gd name="T4" fmla="*/ 24 w 111"/>
                  <a:gd name="T5" fmla="*/ 1 h 31"/>
                  <a:gd name="T6" fmla="*/ 35 w 111"/>
                  <a:gd name="T7" fmla="*/ 0 h 31"/>
                  <a:gd name="T8" fmla="*/ 45 w 111"/>
                  <a:gd name="T9" fmla="*/ 0 h 31"/>
                  <a:gd name="T10" fmla="*/ 59 w 111"/>
                  <a:gd name="T11" fmla="*/ 3 h 31"/>
                  <a:gd name="T12" fmla="*/ 70 w 111"/>
                  <a:gd name="T13" fmla="*/ 0 h 31"/>
                  <a:gd name="T14" fmla="*/ 80 w 111"/>
                  <a:gd name="T15" fmla="*/ 0 h 31"/>
                  <a:gd name="T16" fmla="*/ 94 w 111"/>
                  <a:gd name="T17" fmla="*/ 0 h 31"/>
                  <a:gd name="T18" fmla="*/ 111 w 111"/>
                  <a:gd name="T19" fmla="*/ 3 h 31"/>
                  <a:gd name="T20" fmla="*/ 109 w 111"/>
                  <a:gd name="T21" fmla="*/ 7 h 31"/>
                  <a:gd name="T22" fmla="*/ 104 w 111"/>
                  <a:gd name="T23" fmla="*/ 14 h 31"/>
                  <a:gd name="T24" fmla="*/ 101 w 111"/>
                  <a:gd name="T25" fmla="*/ 22 h 31"/>
                  <a:gd name="T26" fmla="*/ 95 w 111"/>
                  <a:gd name="T27" fmla="*/ 27 h 31"/>
                  <a:gd name="T28" fmla="*/ 84 w 111"/>
                  <a:gd name="T29" fmla="*/ 31 h 31"/>
                  <a:gd name="T30" fmla="*/ 70 w 111"/>
                  <a:gd name="T31" fmla="*/ 31 h 31"/>
                  <a:gd name="T32" fmla="*/ 50 w 111"/>
                  <a:gd name="T33" fmla="*/ 31 h 31"/>
                  <a:gd name="T34" fmla="*/ 32 w 111"/>
                  <a:gd name="T35" fmla="*/ 30 h 31"/>
                  <a:gd name="T36" fmla="*/ 21 w 111"/>
                  <a:gd name="T37" fmla="*/ 28 h 31"/>
                  <a:gd name="T38" fmla="*/ 11 w 111"/>
                  <a:gd name="T39" fmla="*/ 21 h 31"/>
                  <a:gd name="T40" fmla="*/ 10 w 111"/>
                  <a:gd name="T41" fmla="*/ 18 h 31"/>
                  <a:gd name="T42" fmla="*/ 7 w 111"/>
                  <a:gd name="T43" fmla="*/ 13 h 31"/>
                  <a:gd name="T44" fmla="*/ 0 w 111"/>
                  <a:gd name="T45" fmla="*/ 3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1"/>
                  <a:gd name="T70" fmla="*/ 0 h 31"/>
                  <a:gd name="T71" fmla="*/ 111 w 111"/>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1" h="31">
                    <a:moveTo>
                      <a:pt x="0" y="3"/>
                    </a:moveTo>
                    <a:lnTo>
                      <a:pt x="15" y="2"/>
                    </a:lnTo>
                    <a:lnTo>
                      <a:pt x="24" y="1"/>
                    </a:lnTo>
                    <a:lnTo>
                      <a:pt x="35" y="0"/>
                    </a:lnTo>
                    <a:lnTo>
                      <a:pt x="45" y="0"/>
                    </a:lnTo>
                    <a:lnTo>
                      <a:pt x="59" y="3"/>
                    </a:lnTo>
                    <a:lnTo>
                      <a:pt x="70" y="0"/>
                    </a:lnTo>
                    <a:lnTo>
                      <a:pt x="80" y="0"/>
                    </a:lnTo>
                    <a:lnTo>
                      <a:pt x="94" y="0"/>
                    </a:lnTo>
                    <a:lnTo>
                      <a:pt x="111" y="3"/>
                    </a:lnTo>
                    <a:lnTo>
                      <a:pt x="109" y="7"/>
                    </a:lnTo>
                    <a:lnTo>
                      <a:pt x="104" y="14"/>
                    </a:lnTo>
                    <a:lnTo>
                      <a:pt x="101" y="22"/>
                    </a:lnTo>
                    <a:lnTo>
                      <a:pt x="95" y="27"/>
                    </a:lnTo>
                    <a:lnTo>
                      <a:pt x="84" y="31"/>
                    </a:lnTo>
                    <a:lnTo>
                      <a:pt x="70" y="31"/>
                    </a:lnTo>
                    <a:lnTo>
                      <a:pt x="50" y="31"/>
                    </a:lnTo>
                    <a:lnTo>
                      <a:pt x="32" y="30"/>
                    </a:lnTo>
                    <a:lnTo>
                      <a:pt x="21" y="28"/>
                    </a:lnTo>
                    <a:lnTo>
                      <a:pt x="11" y="21"/>
                    </a:lnTo>
                    <a:lnTo>
                      <a:pt x="10" y="18"/>
                    </a:lnTo>
                    <a:lnTo>
                      <a:pt x="7" y="13"/>
                    </a:lnTo>
                    <a:lnTo>
                      <a:pt x="0" y="3"/>
                    </a:lnTo>
                    <a:close/>
                  </a:path>
                </a:pathLst>
              </a:custGeom>
              <a:solidFill>
                <a:srgbClr val="FFFFFF"/>
              </a:solidFill>
              <a:ln w="11113">
                <a:solidFill>
                  <a:srgbClr val="000000"/>
                </a:solidFill>
                <a:round/>
                <a:headEnd/>
                <a:tailEnd/>
              </a:ln>
            </p:spPr>
            <p:txBody>
              <a:bodyPr/>
              <a:lstStyle/>
              <a:p>
                <a:endParaRPr lang="it-IT">
                  <a:solidFill>
                    <a:srgbClr val="000000"/>
                  </a:solidFill>
                  <a:latin typeface="Calibri" panose="020F0502020204030204" pitchFamily="34" charset="0"/>
                </a:endParaRPr>
              </a:p>
            </p:txBody>
          </p:sp>
          <p:sp>
            <p:nvSpPr>
              <p:cNvPr id="40" name="Freeform 1042"/>
              <p:cNvSpPr>
                <a:spLocks/>
              </p:cNvSpPr>
              <p:nvPr/>
            </p:nvSpPr>
            <p:spPr bwMode="auto">
              <a:xfrm>
                <a:off x="915" y="1292"/>
                <a:ext cx="71" cy="24"/>
              </a:xfrm>
              <a:custGeom>
                <a:avLst/>
                <a:gdLst>
                  <a:gd name="T0" fmla="*/ 3 w 71"/>
                  <a:gd name="T1" fmla="*/ 0 h 24"/>
                  <a:gd name="T2" fmla="*/ 1 w 71"/>
                  <a:gd name="T3" fmla="*/ 7 h 24"/>
                  <a:gd name="T4" fmla="*/ 0 w 71"/>
                  <a:gd name="T5" fmla="*/ 13 h 24"/>
                  <a:gd name="T6" fmla="*/ 2 w 71"/>
                  <a:gd name="T7" fmla="*/ 16 h 24"/>
                  <a:gd name="T8" fmla="*/ 8 w 71"/>
                  <a:gd name="T9" fmla="*/ 20 h 24"/>
                  <a:gd name="T10" fmla="*/ 15 w 71"/>
                  <a:gd name="T11" fmla="*/ 21 h 24"/>
                  <a:gd name="T12" fmla="*/ 24 w 71"/>
                  <a:gd name="T13" fmla="*/ 23 h 24"/>
                  <a:gd name="T14" fmla="*/ 37 w 71"/>
                  <a:gd name="T15" fmla="*/ 24 h 24"/>
                  <a:gd name="T16" fmla="*/ 46 w 71"/>
                  <a:gd name="T17" fmla="*/ 24 h 24"/>
                  <a:gd name="T18" fmla="*/ 51 w 71"/>
                  <a:gd name="T19" fmla="*/ 23 h 24"/>
                  <a:gd name="T20" fmla="*/ 58 w 71"/>
                  <a:gd name="T21" fmla="*/ 21 h 24"/>
                  <a:gd name="T22" fmla="*/ 64 w 71"/>
                  <a:gd name="T23" fmla="*/ 20 h 24"/>
                  <a:gd name="T24" fmla="*/ 70 w 71"/>
                  <a:gd name="T25" fmla="*/ 15 h 24"/>
                  <a:gd name="T26" fmla="*/ 71 w 71"/>
                  <a:gd name="T27" fmla="*/ 11 h 24"/>
                  <a:gd name="T28" fmla="*/ 70 w 71"/>
                  <a:gd name="T29" fmla="*/ 3 h 24"/>
                  <a:gd name="T30" fmla="*/ 67 w 71"/>
                  <a:gd name="T31" fmla="*/ 0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1"/>
                  <a:gd name="T49" fmla="*/ 0 h 24"/>
                  <a:gd name="T50" fmla="*/ 71 w 71"/>
                  <a:gd name="T51" fmla="*/ 24 h 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1" h="24">
                    <a:moveTo>
                      <a:pt x="3" y="0"/>
                    </a:moveTo>
                    <a:lnTo>
                      <a:pt x="1" y="7"/>
                    </a:lnTo>
                    <a:lnTo>
                      <a:pt x="0" y="13"/>
                    </a:lnTo>
                    <a:lnTo>
                      <a:pt x="2" y="16"/>
                    </a:lnTo>
                    <a:lnTo>
                      <a:pt x="8" y="20"/>
                    </a:lnTo>
                    <a:lnTo>
                      <a:pt x="15" y="21"/>
                    </a:lnTo>
                    <a:lnTo>
                      <a:pt x="24" y="23"/>
                    </a:lnTo>
                    <a:lnTo>
                      <a:pt x="37" y="24"/>
                    </a:lnTo>
                    <a:lnTo>
                      <a:pt x="46" y="24"/>
                    </a:lnTo>
                    <a:lnTo>
                      <a:pt x="51" y="23"/>
                    </a:lnTo>
                    <a:lnTo>
                      <a:pt x="58" y="21"/>
                    </a:lnTo>
                    <a:lnTo>
                      <a:pt x="64" y="20"/>
                    </a:lnTo>
                    <a:lnTo>
                      <a:pt x="70" y="15"/>
                    </a:lnTo>
                    <a:lnTo>
                      <a:pt x="71" y="11"/>
                    </a:lnTo>
                    <a:lnTo>
                      <a:pt x="70" y="3"/>
                    </a:lnTo>
                    <a:lnTo>
                      <a:pt x="67" y="0"/>
                    </a:lnTo>
                  </a:path>
                </a:pathLst>
              </a:custGeom>
              <a:noFill/>
              <a:ln w="11113">
                <a:solidFill>
                  <a:srgbClr val="000000"/>
                </a:solidFill>
                <a:round/>
                <a:headEnd/>
                <a:tailEnd/>
              </a:ln>
            </p:spPr>
            <p:txBody>
              <a:bodyPr/>
              <a:lstStyle/>
              <a:p>
                <a:endParaRPr lang="it-IT">
                  <a:solidFill>
                    <a:srgbClr val="000000"/>
                  </a:solidFill>
                  <a:latin typeface="Calibri" panose="020F0502020204030204" pitchFamily="34" charset="0"/>
                </a:endParaRPr>
              </a:p>
            </p:txBody>
          </p:sp>
        </p:grpSp>
        <p:sp>
          <p:nvSpPr>
            <p:cNvPr id="30" name="Freeform 1043"/>
            <p:cNvSpPr>
              <a:spLocks/>
            </p:cNvSpPr>
            <p:nvPr/>
          </p:nvSpPr>
          <p:spPr bwMode="auto">
            <a:xfrm>
              <a:off x="914" y="1504"/>
              <a:ext cx="609" cy="1136"/>
            </a:xfrm>
            <a:custGeom>
              <a:avLst/>
              <a:gdLst>
                <a:gd name="T0" fmla="*/ 59 w 633"/>
                <a:gd name="T1" fmla="*/ 35 h 1136"/>
                <a:gd name="T2" fmla="*/ 102 w 633"/>
                <a:gd name="T3" fmla="*/ 64 h 1136"/>
                <a:gd name="T4" fmla="*/ 115 w 633"/>
                <a:gd name="T5" fmla="*/ 74 h 1136"/>
                <a:gd name="T6" fmla="*/ 111 w 633"/>
                <a:gd name="T7" fmla="*/ 93 h 1136"/>
                <a:gd name="T8" fmla="*/ 87 w 633"/>
                <a:gd name="T9" fmla="*/ 73 h 1136"/>
                <a:gd name="T10" fmla="*/ 110 w 633"/>
                <a:gd name="T11" fmla="*/ 147 h 1136"/>
                <a:gd name="T12" fmla="*/ 125 w 633"/>
                <a:gd name="T13" fmla="*/ 162 h 1136"/>
                <a:gd name="T14" fmla="*/ 125 w 633"/>
                <a:gd name="T15" fmla="*/ 166 h 1136"/>
                <a:gd name="T16" fmla="*/ 129 w 633"/>
                <a:gd name="T17" fmla="*/ 254 h 1136"/>
                <a:gd name="T18" fmla="*/ 133 w 633"/>
                <a:gd name="T19" fmla="*/ 259 h 1136"/>
                <a:gd name="T20" fmla="*/ 140 w 633"/>
                <a:gd name="T21" fmla="*/ 325 h 1136"/>
                <a:gd name="T22" fmla="*/ 159 w 633"/>
                <a:gd name="T23" fmla="*/ 433 h 1136"/>
                <a:gd name="T24" fmla="*/ 158 w 633"/>
                <a:gd name="T25" fmla="*/ 436 h 1136"/>
                <a:gd name="T26" fmla="*/ 153 w 633"/>
                <a:gd name="T27" fmla="*/ 502 h 1136"/>
                <a:gd name="T28" fmla="*/ 149 w 633"/>
                <a:gd name="T29" fmla="*/ 559 h 1136"/>
                <a:gd name="T30" fmla="*/ 146 w 633"/>
                <a:gd name="T31" fmla="*/ 418 h 1136"/>
                <a:gd name="T32" fmla="*/ 130 w 633"/>
                <a:gd name="T33" fmla="*/ 304 h 1136"/>
                <a:gd name="T34" fmla="*/ 138 w 633"/>
                <a:gd name="T35" fmla="*/ 508 h 1136"/>
                <a:gd name="T36" fmla="*/ 159 w 633"/>
                <a:gd name="T37" fmla="*/ 695 h 1136"/>
                <a:gd name="T38" fmla="*/ 165 w 633"/>
                <a:gd name="T39" fmla="*/ 640 h 1136"/>
                <a:gd name="T40" fmla="*/ 168 w 633"/>
                <a:gd name="T41" fmla="*/ 652 h 1136"/>
                <a:gd name="T42" fmla="*/ 177 w 633"/>
                <a:gd name="T43" fmla="*/ 698 h 1136"/>
                <a:gd name="T44" fmla="*/ 163 w 633"/>
                <a:gd name="T45" fmla="*/ 707 h 1136"/>
                <a:gd name="T46" fmla="*/ 177 w 633"/>
                <a:gd name="T47" fmla="*/ 774 h 1136"/>
                <a:gd name="T48" fmla="*/ 183 w 633"/>
                <a:gd name="T49" fmla="*/ 887 h 1136"/>
                <a:gd name="T50" fmla="*/ 199 w 633"/>
                <a:gd name="T51" fmla="*/ 1015 h 1136"/>
                <a:gd name="T52" fmla="*/ 184 w 633"/>
                <a:gd name="T53" fmla="*/ 913 h 1136"/>
                <a:gd name="T54" fmla="*/ 177 w 633"/>
                <a:gd name="T55" fmla="*/ 793 h 1136"/>
                <a:gd name="T56" fmla="*/ 158 w 633"/>
                <a:gd name="T57" fmla="*/ 752 h 1136"/>
                <a:gd name="T58" fmla="*/ 164 w 633"/>
                <a:gd name="T59" fmla="*/ 818 h 1136"/>
                <a:gd name="T60" fmla="*/ 177 w 633"/>
                <a:gd name="T61" fmla="*/ 923 h 1136"/>
                <a:gd name="T62" fmla="*/ 184 w 633"/>
                <a:gd name="T63" fmla="*/ 1018 h 1136"/>
                <a:gd name="T64" fmla="*/ 191 w 633"/>
                <a:gd name="T65" fmla="*/ 1097 h 1136"/>
                <a:gd name="T66" fmla="*/ 191 w 633"/>
                <a:gd name="T67" fmla="*/ 1125 h 1136"/>
                <a:gd name="T68" fmla="*/ 180 w 633"/>
                <a:gd name="T69" fmla="*/ 1011 h 1136"/>
                <a:gd name="T70" fmla="*/ 174 w 633"/>
                <a:gd name="T71" fmla="*/ 885 h 1136"/>
                <a:gd name="T72" fmla="*/ 153 w 633"/>
                <a:gd name="T73" fmla="*/ 808 h 1136"/>
                <a:gd name="T74" fmla="*/ 162 w 633"/>
                <a:gd name="T75" fmla="*/ 930 h 1136"/>
                <a:gd name="T76" fmla="*/ 177 w 633"/>
                <a:gd name="T77" fmla="*/ 1058 h 1136"/>
                <a:gd name="T78" fmla="*/ 177 w 633"/>
                <a:gd name="T79" fmla="*/ 1093 h 1136"/>
                <a:gd name="T80" fmla="*/ 168 w 633"/>
                <a:gd name="T81" fmla="*/ 983 h 1136"/>
                <a:gd name="T82" fmla="*/ 152 w 633"/>
                <a:gd name="T83" fmla="*/ 861 h 1136"/>
                <a:gd name="T84" fmla="*/ 149 w 633"/>
                <a:gd name="T85" fmla="*/ 784 h 1136"/>
                <a:gd name="T86" fmla="*/ 150 w 633"/>
                <a:gd name="T87" fmla="*/ 654 h 1136"/>
                <a:gd name="T88" fmla="*/ 135 w 633"/>
                <a:gd name="T89" fmla="*/ 497 h 1136"/>
                <a:gd name="T90" fmla="*/ 125 w 633"/>
                <a:gd name="T91" fmla="*/ 525 h 1136"/>
                <a:gd name="T92" fmla="*/ 140 w 633"/>
                <a:gd name="T93" fmla="*/ 651 h 1136"/>
                <a:gd name="T94" fmla="*/ 145 w 633"/>
                <a:gd name="T95" fmla="*/ 714 h 1136"/>
                <a:gd name="T96" fmla="*/ 126 w 633"/>
                <a:gd name="T97" fmla="*/ 591 h 1136"/>
                <a:gd name="T98" fmla="*/ 124 w 633"/>
                <a:gd name="T99" fmla="*/ 466 h 1136"/>
                <a:gd name="T100" fmla="*/ 125 w 633"/>
                <a:gd name="T101" fmla="*/ 315 h 1136"/>
                <a:gd name="T102" fmla="*/ 111 w 633"/>
                <a:gd name="T103" fmla="*/ 180 h 1136"/>
                <a:gd name="T104" fmla="*/ 96 w 633"/>
                <a:gd name="T105" fmla="*/ 198 h 1136"/>
                <a:gd name="T106" fmla="*/ 96 w 633"/>
                <a:gd name="T107" fmla="*/ 339 h 1136"/>
                <a:gd name="T108" fmla="*/ 95 w 633"/>
                <a:gd name="T109" fmla="*/ 448 h 1136"/>
                <a:gd name="T110" fmla="*/ 91 w 633"/>
                <a:gd name="T111" fmla="*/ 321 h 1136"/>
                <a:gd name="T112" fmla="*/ 91 w 633"/>
                <a:gd name="T113" fmla="*/ 198 h 1136"/>
                <a:gd name="T114" fmla="*/ 89 w 633"/>
                <a:gd name="T115" fmla="*/ 104 h 1136"/>
                <a:gd name="T116" fmla="*/ 52 w 633"/>
                <a:gd name="T117" fmla="*/ 35 h 1136"/>
                <a:gd name="T118" fmla="*/ 18 w 633"/>
                <a:gd name="T119" fmla="*/ 23 h 1136"/>
                <a:gd name="T120" fmla="*/ 13 w 633"/>
                <a:gd name="T121" fmla="*/ 187 h 1136"/>
                <a:gd name="T122" fmla="*/ 13 w 633"/>
                <a:gd name="T123" fmla="*/ 42 h 11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33"/>
                <a:gd name="T187" fmla="*/ 0 h 1136"/>
                <a:gd name="T188" fmla="*/ 633 w 633"/>
                <a:gd name="T189" fmla="*/ 1136 h 11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33" h="1136">
                  <a:moveTo>
                    <a:pt x="59" y="2"/>
                  </a:moveTo>
                  <a:lnTo>
                    <a:pt x="78" y="0"/>
                  </a:lnTo>
                  <a:lnTo>
                    <a:pt x="108" y="5"/>
                  </a:lnTo>
                  <a:lnTo>
                    <a:pt x="131" y="12"/>
                  </a:lnTo>
                  <a:lnTo>
                    <a:pt x="152" y="20"/>
                  </a:lnTo>
                  <a:lnTo>
                    <a:pt x="166" y="26"/>
                  </a:lnTo>
                  <a:lnTo>
                    <a:pt x="185" y="35"/>
                  </a:lnTo>
                  <a:lnTo>
                    <a:pt x="209" y="48"/>
                  </a:lnTo>
                  <a:lnTo>
                    <a:pt x="234" y="61"/>
                  </a:lnTo>
                  <a:lnTo>
                    <a:pt x="246" y="68"/>
                  </a:lnTo>
                  <a:lnTo>
                    <a:pt x="256" y="69"/>
                  </a:lnTo>
                  <a:lnTo>
                    <a:pt x="285" y="66"/>
                  </a:lnTo>
                  <a:lnTo>
                    <a:pt x="308" y="64"/>
                  </a:lnTo>
                  <a:lnTo>
                    <a:pt x="323" y="64"/>
                  </a:lnTo>
                  <a:lnTo>
                    <a:pt x="337" y="64"/>
                  </a:lnTo>
                  <a:lnTo>
                    <a:pt x="347" y="64"/>
                  </a:lnTo>
                  <a:lnTo>
                    <a:pt x="365" y="67"/>
                  </a:lnTo>
                  <a:lnTo>
                    <a:pt x="377" y="73"/>
                  </a:lnTo>
                  <a:lnTo>
                    <a:pt x="390" y="83"/>
                  </a:lnTo>
                  <a:lnTo>
                    <a:pt x="379" y="77"/>
                  </a:lnTo>
                  <a:lnTo>
                    <a:pt x="370" y="74"/>
                  </a:lnTo>
                  <a:lnTo>
                    <a:pt x="359" y="73"/>
                  </a:lnTo>
                  <a:lnTo>
                    <a:pt x="356" y="78"/>
                  </a:lnTo>
                  <a:lnTo>
                    <a:pt x="354" y="87"/>
                  </a:lnTo>
                  <a:lnTo>
                    <a:pt x="358" y="97"/>
                  </a:lnTo>
                  <a:lnTo>
                    <a:pt x="365" y="109"/>
                  </a:lnTo>
                  <a:lnTo>
                    <a:pt x="357" y="100"/>
                  </a:lnTo>
                  <a:lnTo>
                    <a:pt x="352" y="93"/>
                  </a:lnTo>
                  <a:lnTo>
                    <a:pt x="349" y="82"/>
                  </a:lnTo>
                  <a:lnTo>
                    <a:pt x="350" y="74"/>
                  </a:lnTo>
                  <a:lnTo>
                    <a:pt x="344" y="70"/>
                  </a:lnTo>
                  <a:lnTo>
                    <a:pt x="331" y="69"/>
                  </a:lnTo>
                  <a:lnTo>
                    <a:pt x="317" y="69"/>
                  </a:lnTo>
                  <a:lnTo>
                    <a:pt x="302" y="69"/>
                  </a:lnTo>
                  <a:lnTo>
                    <a:pt x="278" y="73"/>
                  </a:lnTo>
                  <a:lnTo>
                    <a:pt x="260" y="77"/>
                  </a:lnTo>
                  <a:lnTo>
                    <a:pt x="277" y="87"/>
                  </a:lnTo>
                  <a:lnTo>
                    <a:pt x="302" y="103"/>
                  </a:lnTo>
                  <a:lnTo>
                    <a:pt x="318" y="116"/>
                  </a:lnTo>
                  <a:lnTo>
                    <a:pt x="330" y="126"/>
                  </a:lnTo>
                  <a:lnTo>
                    <a:pt x="340" y="138"/>
                  </a:lnTo>
                  <a:lnTo>
                    <a:pt x="349" y="147"/>
                  </a:lnTo>
                  <a:lnTo>
                    <a:pt x="358" y="160"/>
                  </a:lnTo>
                  <a:lnTo>
                    <a:pt x="365" y="173"/>
                  </a:lnTo>
                  <a:lnTo>
                    <a:pt x="393" y="163"/>
                  </a:lnTo>
                  <a:lnTo>
                    <a:pt x="400" y="148"/>
                  </a:lnTo>
                  <a:lnTo>
                    <a:pt x="406" y="139"/>
                  </a:lnTo>
                  <a:lnTo>
                    <a:pt x="403" y="149"/>
                  </a:lnTo>
                  <a:lnTo>
                    <a:pt x="401" y="162"/>
                  </a:lnTo>
                  <a:lnTo>
                    <a:pt x="409" y="168"/>
                  </a:lnTo>
                  <a:lnTo>
                    <a:pt x="422" y="172"/>
                  </a:lnTo>
                  <a:lnTo>
                    <a:pt x="436" y="172"/>
                  </a:lnTo>
                  <a:lnTo>
                    <a:pt x="422" y="175"/>
                  </a:lnTo>
                  <a:lnTo>
                    <a:pt x="413" y="175"/>
                  </a:lnTo>
                  <a:lnTo>
                    <a:pt x="403" y="171"/>
                  </a:lnTo>
                  <a:lnTo>
                    <a:pt x="397" y="166"/>
                  </a:lnTo>
                  <a:lnTo>
                    <a:pt x="383" y="172"/>
                  </a:lnTo>
                  <a:lnTo>
                    <a:pt x="368" y="178"/>
                  </a:lnTo>
                  <a:lnTo>
                    <a:pt x="373" y="190"/>
                  </a:lnTo>
                  <a:lnTo>
                    <a:pt x="380" y="206"/>
                  </a:lnTo>
                  <a:lnTo>
                    <a:pt x="387" y="225"/>
                  </a:lnTo>
                  <a:lnTo>
                    <a:pt x="396" y="255"/>
                  </a:lnTo>
                  <a:lnTo>
                    <a:pt x="408" y="254"/>
                  </a:lnTo>
                  <a:lnTo>
                    <a:pt x="421" y="255"/>
                  </a:lnTo>
                  <a:lnTo>
                    <a:pt x="432" y="259"/>
                  </a:lnTo>
                  <a:lnTo>
                    <a:pt x="442" y="263"/>
                  </a:lnTo>
                  <a:lnTo>
                    <a:pt x="450" y="275"/>
                  </a:lnTo>
                  <a:lnTo>
                    <a:pt x="439" y="265"/>
                  </a:lnTo>
                  <a:lnTo>
                    <a:pt x="429" y="261"/>
                  </a:lnTo>
                  <a:lnTo>
                    <a:pt x="423" y="259"/>
                  </a:lnTo>
                  <a:lnTo>
                    <a:pt x="411" y="258"/>
                  </a:lnTo>
                  <a:lnTo>
                    <a:pt x="399" y="262"/>
                  </a:lnTo>
                  <a:lnTo>
                    <a:pt x="403" y="280"/>
                  </a:lnTo>
                  <a:lnTo>
                    <a:pt x="420" y="290"/>
                  </a:lnTo>
                  <a:lnTo>
                    <a:pt x="429" y="298"/>
                  </a:lnTo>
                  <a:lnTo>
                    <a:pt x="438" y="311"/>
                  </a:lnTo>
                  <a:lnTo>
                    <a:pt x="446" y="325"/>
                  </a:lnTo>
                  <a:lnTo>
                    <a:pt x="454" y="344"/>
                  </a:lnTo>
                  <a:lnTo>
                    <a:pt x="461" y="367"/>
                  </a:lnTo>
                  <a:lnTo>
                    <a:pt x="468" y="392"/>
                  </a:lnTo>
                  <a:lnTo>
                    <a:pt x="475" y="420"/>
                  </a:lnTo>
                  <a:lnTo>
                    <a:pt x="488" y="420"/>
                  </a:lnTo>
                  <a:lnTo>
                    <a:pt x="500" y="425"/>
                  </a:lnTo>
                  <a:lnTo>
                    <a:pt x="509" y="433"/>
                  </a:lnTo>
                  <a:lnTo>
                    <a:pt x="516" y="442"/>
                  </a:lnTo>
                  <a:lnTo>
                    <a:pt x="524" y="458"/>
                  </a:lnTo>
                  <a:lnTo>
                    <a:pt x="531" y="480"/>
                  </a:lnTo>
                  <a:lnTo>
                    <a:pt x="525" y="466"/>
                  </a:lnTo>
                  <a:lnTo>
                    <a:pt x="518" y="455"/>
                  </a:lnTo>
                  <a:lnTo>
                    <a:pt x="510" y="443"/>
                  </a:lnTo>
                  <a:lnTo>
                    <a:pt x="504" y="436"/>
                  </a:lnTo>
                  <a:lnTo>
                    <a:pt x="496" y="431"/>
                  </a:lnTo>
                  <a:lnTo>
                    <a:pt x="486" y="426"/>
                  </a:lnTo>
                  <a:lnTo>
                    <a:pt x="478" y="427"/>
                  </a:lnTo>
                  <a:lnTo>
                    <a:pt x="480" y="447"/>
                  </a:lnTo>
                  <a:lnTo>
                    <a:pt x="482" y="464"/>
                  </a:lnTo>
                  <a:lnTo>
                    <a:pt x="485" y="480"/>
                  </a:lnTo>
                  <a:lnTo>
                    <a:pt x="487" y="502"/>
                  </a:lnTo>
                  <a:lnTo>
                    <a:pt x="488" y="524"/>
                  </a:lnTo>
                  <a:lnTo>
                    <a:pt x="494" y="535"/>
                  </a:lnTo>
                  <a:lnTo>
                    <a:pt x="514" y="549"/>
                  </a:lnTo>
                  <a:lnTo>
                    <a:pt x="492" y="537"/>
                  </a:lnTo>
                  <a:lnTo>
                    <a:pt x="486" y="530"/>
                  </a:lnTo>
                  <a:lnTo>
                    <a:pt x="480" y="538"/>
                  </a:lnTo>
                  <a:lnTo>
                    <a:pt x="474" y="559"/>
                  </a:lnTo>
                  <a:lnTo>
                    <a:pt x="478" y="541"/>
                  </a:lnTo>
                  <a:lnTo>
                    <a:pt x="483" y="523"/>
                  </a:lnTo>
                  <a:lnTo>
                    <a:pt x="481" y="502"/>
                  </a:lnTo>
                  <a:lnTo>
                    <a:pt x="478" y="479"/>
                  </a:lnTo>
                  <a:lnTo>
                    <a:pt x="474" y="456"/>
                  </a:lnTo>
                  <a:lnTo>
                    <a:pt x="470" y="434"/>
                  </a:lnTo>
                  <a:lnTo>
                    <a:pt x="466" y="418"/>
                  </a:lnTo>
                  <a:lnTo>
                    <a:pt x="461" y="399"/>
                  </a:lnTo>
                  <a:lnTo>
                    <a:pt x="456" y="377"/>
                  </a:lnTo>
                  <a:lnTo>
                    <a:pt x="449" y="355"/>
                  </a:lnTo>
                  <a:lnTo>
                    <a:pt x="444" y="342"/>
                  </a:lnTo>
                  <a:lnTo>
                    <a:pt x="435" y="325"/>
                  </a:lnTo>
                  <a:lnTo>
                    <a:pt x="426" y="313"/>
                  </a:lnTo>
                  <a:lnTo>
                    <a:pt x="416" y="304"/>
                  </a:lnTo>
                  <a:lnTo>
                    <a:pt x="407" y="298"/>
                  </a:lnTo>
                  <a:lnTo>
                    <a:pt x="409" y="313"/>
                  </a:lnTo>
                  <a:lnTo>
                    <a:pt x="413" y="335"/>
                  </a:lnTo>
                  <a:lnTo>
                    <a:pt x="418" y="366"/>
                  </a:lnTo>
                  <a:lnTo>
                    <a:pt x="423" y="401"/>
                  </a:lnTo>
                  <a:lnTo>
                    <a:pt x="428" y="432"/>
                  </a:lnTo>
                  <a:lnTo>
                    <a:pt x="440" y="508"/>
                  </a:lnTo>
                  <a:lnTo>
                    <a:pt x="449" y="557"/>
                  </a:lnTo>
                  <a:lnTo>
                    <a:pt x="454" y="580"/>
                  </a:lnTo>
                  <a:lnTo>
                    <a:pt x="461" y="597"/>
                  </a:lnTo>
                  <a:lnTo>
                    <a:pt x="473" y="621"/>
                  </a:lnTo>
                  <a:lnTo>
                    <a:pt x="483" y="644"/>
                  </a:lnTo>
                  <a:lnTo>
                    <a:pt x="493" y="665"/>
                  </a:lnTo>
                  <a:lnTo>
                    <a:pt x="506" y="695"/>
                  </a:lnTo>
                  <a:lnTo>
                    <a:pt x="515" y="697"/>
                  </a:lnTo>
                  <a:lnTo>
                    <a:pt x="523" y="695"/>
                  </a:lnTo>
                  <a:lnTo>
                    <a:pt x="530" y="688"/>
                  </a:lnTo>
                  <a:lnTo>
                    <a:pt x="535" y="679"/>
                  </a:lnTo>
                  <a:lnTo>
                    <a:pt x="533" y="670"/>
                  </a:lnTo>
                  <a:lnTo>
                    <a:pt x="529" y="655"/>
                  </a:lnTo>
                  <a:lnTo>
                    <a:pt x="526" y="640"/>
                  </a:lnTo>
                  <a:lnTo>
                    <a:pt x="536" y="629"/>
                  </a:lnTo>
                  <a:lnTo>
                    <a:pt x="530" y="620"/>
                  </a:lnTo>
                  <a:lnTo>
                    <a:pt x="532" y="609"/>
                  </a:lnTo>
                  <a:lnTo>
                    <a:pt x="533" y="620"/>
                  </a:lnTo>
                  <a:lnTo>
                    <a:pt x="542" y="629"/>
                  </a:lnTo>
                  <a:lnTo>
                    <a:pt x="533" y="640"/>
                  </a:lnTo>
                  <a:lnTo>
                    <a:pt x="535" y="652"/>
                  </a:lnTo>
                  <a:lnTo>
                    <a:pt x="540" y="676"/>
                  </a:lnTo>
                  <a:lnTo>
                    <a:pt x="552" y="681"/>
                  </a:lnTo>
                  <a:lnTo>
                    <a:pt x="563" y="686"/>
                  </a:lnTo>
                  <a:lnTo>
                    <a:pt x="568" y="693"/>
                  </a:lnTo>
                  <a:lnTo>
                    <a:pt x="572" y="701"/>
                  </a:lnTo>
                  <a:lnTo>
                    <a:pt x="574" y="713"/>
                  </a:lnTo>
                  <a:lnTo>
                    <a:pt x="567" y="698"/>
                  </a:lnTo>
                  <a:lnTo>
                    <a:pt x="559" y="689"/>
                  </a:lnTo>
                  <a:lnTo>
                    <a:pt x="549" y="685"/>
                  </a:lnTo>
                  <a:lnTo>
                    <a:pt x="542" y="684"/>
                  </a:lnTo>
                  <a:lnTo>
                    <a:pt x="538" y="691"/>
                  </a:lnTo>
                  <a:lnTo>
                    <a:pt x="533" y="697"/>
                  </a:lnTo>
                  <a:lnTo>
                    <a:pt x="528" y="702"/>
                  </a:lnTo>
                  <a:lnTo>
                    <a:pt x="519" y="707"/>
                  </a:lnTo>
                  <a:lnTo>
                    <a:pt x="510" y="707"/>
                  </a:lnTo>
                  <a:lnTo>
                    <a:pt x="516" y="719"/>
                  </a:lnTo>
                  <a:lnTo>
                    <a:pt x="524" y="730"/>
                  </a:lnTo>
                  <a:lnTo>
                    <a:pt x="533" y="741"/>
                  </a:lnTo>
                  <a:lnTo>
                    <a:pt x="546" y="756"/>
                  </a:lnTo>
                  <a:lnTo>
                    <a:pt x="556" y="765"/>
                  </a:lnTo>
                  <a:lnTo>
                    <a:pt x="565" y="774"/>
                  </a:lnTo>
                  <a:lnTo>
                    <a:pt x="571" y="779"/>
                  </a:lnTo>
                  <a:lnTo>
                    <a:pt x="574" y="785"/>
                  </a:lnTo>
                  <a:lnTo>
                    <a:pt x="575" y="794"/>
                  </a:lnTo>
                  <a:lnTo>
                    <a:pt x="578" y="843"/>
                  </a:lnTo>
                  <a:lnTo>
                    <a:pt x="579" y="871"/>
                  </a:lnTo>
                  <a:lnTo>
                    <a:pt x="580" y="880"/>
                  </a:lnTo>
                  <a:lnTo>
                    <a:pt x="580" y="887"/>
                  </a:lnTo>
                  <a:lnTo>
                    <a:pt x="585" y="899"/>
                  </a:lnTo>
                  <a:lnTo>
                    <a:pt x="590" y="912"/>
                  </a:lnTo>
                  <a:lnTo>
                    <a:pt x="596" y="921"/>
                  </a:lnTo>
                  <a:lnTo>
                    <a:pt x="606" y="932"/>
                  </a:lnTo>
                  <a:lnTo>
                    <a:pt x="612" y="940"/>
                  </a:lnTo>
                  <a:lnTo>
                    <a:pt x="614" y="1002"/>
                  </a:lnTo>
                  <a:lnTo>
                    <a:pt x="633" y="1015"/>
                  </a:lnTo>
                  <a:lnTo>
                    <a:pt x="614" y="1004"/>
                  </a:lnTo>
                  <a:lnTo>
                    <a:pt x="612" y="1024"/>
                  </a:lnTo>
                  <a:lnTo>
                    <a:pt x="609" y="954"/>
                  </a:lnTo>
                  <a:lnTo>
                    <a:pt x="608" y="941"/>
                  </a:lnTo>
                  <a:lnTo>
                    <a:pt x="597" y="930"/>
                  </a:lnTo>
                  <a:lnTo>
                    <a:pt x="592" y="923"/>
                  </a:lnTo>
                  <a:lnTo>
                    <a:pt x="585" y="913"/>
                  </a:lnTo>
                  <a:lnTo>
                    <a:pt x="579" y="904"/>
                  </a:lnTo>
                  <a:lnTo>
                    <a:pt x="575" y="894"/>
                  </a:lnTo>
                  <a:lnTo>
                    <a:pt x="573" y="885"/>
                  </a:lnTo>
                  <a:lnTo>
                    <a:pt x="572" y="871"/>
                  </a:lnTo>
                  <a:lnTo>
                    <a:pt x="571" y="857"/>
                  </a:lnTo>
                  <a:lnTo>
                    <a:pt x="568" y="823"/>
                  </a:lnTo>
                  <a:lnTo>
                    <a:pt x="567" y="793"/>
                  </a:lnTo>
                  <a:lnTo>
                    <a:pt x="565" y="785"/>
                  </a:lnTo>
                  <a:lnTo>
                    <a:pt x="560" y="780"/>
                  </a:lnTo>
                  <a:lnTo>
                    <a:pt x="550" y="770"/>
                  </a:lnTo>
                  <a:lnTo>
                    <a:pt x="539" y="761"/>
                  </a:lnTo>
                  <a:lnTo>
                    <a:pt x="530" y="749"/>
                  </a:lnTo>
                  <a:lnTo>
                    <a:pt x="509" y="726"/>
                  </a:lnTo>
                  <a:lnTo>
                    <a:pt x="502" y="752"/>
                  </a:lnTo>
                  <a:lnTo>
                    <a:pt x="497" y="780"/>
                  </a:lnTo>
                  <a:lnTo>
                    <a:pt x="495" y="794"/>
                  </a:lnTo>
                  <a:lnTo>
                    <a:pt x="507" y="804"/>
                  </a:lnTo>
                  <a:lnTo>
                    <a:pt x="517" y="814"/>
                  </a:lnTo>
                  <a:lnTo>
                    <a:pt x="525" y="814"/>
                  </a:lnTo>
                  <a:lnTo>
                    <a:pt x="545" y="811"/>
                  </a:lnTo>
                  <a:lnTo>
                    <a:pt x="521" y="818"/>
                  </a:lnTo>
                  <a:lnTo>
                    <a:pt x="526" y="826"/>
                  </a:lnTo>
                  <a:lnTo>
                    <a:pt x="540" y="845"/>
                  </a:lnTo>
                  <a:lnTo>
                    <a:pt x="551" y="861"/>
                  </a:lnTo>
                  <a:lnTo>
                    <a:pt x="558" y="877"/>
                  </a:lnTo>
                  <a:lnTo>
                    <a:pt x="563" y="891"/>
                  </a:lnTo>
                  <a:lnTo>
                    <a:pt x="566" y="905"/>
                  </a:lnTo>
                  <a:lnTo>
                    <a:pt x="568" y="923"/>
                  </a:lnTo>
                  <a:lnTo>
                    <a:pt x="569" y="935"/>
                  </a:lnTo>
                  <a:lnTo>
                    <a:pt x="568" y="952"/>
                  </a:lnTo>
                  <a:lnTo>
                    <a:pt x="569" y="967"/>
                  </a:lnTo>
                  <a:lnTo>
                    <a:pt x="569" y="977"/>
                  </a:lnTo>
                  <a:lnTo>
                    <a:pt x="573" y="1000"/>
                  </a:lnTo>
                  <a:lnTo>
                    <a:pt x="580" y="1010"/>
                  </a:lnTo>
                  <a:lnTo>
                    <a:pt x="585" y="1018"/>
                  </a:lnTo>
                  <a:lnTo>
                    <a:pt x="590" y="1084"/>
                  </a:lnTo>
                  <a:lnTo>
                    <a:pt x="601" y="1088"/>
                  </a:lnTo>
                  <a:lnTo>
                    <a:pt x="610" y="1093"/>
                  </a:lnTo>
                  <a:lnTo>
                    <a:pt x="618" y="1095"/>
                  </a:lnTo>
                  <a:lnTo>
                    <a:pt x="630" y="1091"/>
                  </a:lnTo>
                  <a:lnTo>
                    <a:pt x="618" y="1099"/>
                  </a:lnTo>
                  <a:lnTo>
                    <a:pt x="609" y="1097"/>
                  </a:lnTo>
                  <a:lnTo>
                    <a:pt x="600" y="1092"/>
                  </a:lnTo>
                  <a:lnTo>
                    <a:pt x="590" y="1089"/>
                  </a:lnTo>
                  <a:lnTo>
                    <a:pt x="593" y="1099"/>
                  </a:lnTo>
                  <a:lnTo>
                    <a:pt x="597" y="1109"/>
                  </a:lnTo>
                  <a:lnTo>
                    <a:pt x="608" y="1123"/>
                  </a:lnTo>
                  <a:lnTo>
                    <a:pt x="622" y="1136"/>
                  </a:lnTo>
                  <a:lnTo>
                    <a:pt x="608" y="1125"/>
                  </a:lnTo>
                  <a:lnTo>
                    <a:pt x="600" y="1119"/>
                  </a:lnTo>
                  <a:lnTo>
                    <a:pt x="595" y="1111"/>
                  </a:lnTo>
                  <a:lnTo>
                    <a:pt x="589" y="1103"/>
                  </a:lnTo>
                  <a:lnTo>
                    <a:pt x="585" y="1084"/>
                  </a:lnTo>
                  <a:lnTo>
                    <a:pt x="581" y="1039"/>
                  </a:lnTo>
                  <a:lnTo>
                    <a:pt x="580" y="1020"/>
                  </a:lnTo>
                  <a:lnTo>
                    <a:pt x="574" y="1011"/>
                  </a:lnTo>
                  <a:lnTo>
                    <a:pt x="568" y="1004"/>
                  </a:lnTo>
                  <a:lnTo>
                    <a:pt x="565" y="983"/>
                  </a:lnTo>
                  <a:lnTo>
                    <a:pt x="563" y="960"/>
                  </a:lnTo>
                  <a:lnTo>
                    <a:pt x="563" y="940"/>
                  </a:lnTo>
                  <a:lnTo>
                    <a:pt x="560" y="919"/>
                  </a:lnTo>
                  <a:lnTo>
                    <a:pt x="559" y="905"/>
                  </a:lnTo>
                  <a:lnTo>
                    <a:pt x="553" y="885"/>
                  </a:lnTo>
                  <a:lnTo>
                    <a:pt x="547" y="869"/>
                  </a:lnTo>
                  <a:lnTo>
                    <a:pt x="540" y="856"/>
                  </a:lnTo>
                  <a:lnTo>
                    <a:pt x="529" y="841"/>
                  </a:lnTo>
                  <a:lnTo>
                    <a:pt x="516" y="824"/>
                  </a:lnTo>
                  <a:lnTo>
                    <a:pt x="506" y="812"/>
                  </a:lnTo>
                  <a:lnTo>
                    <a:pt x="496" y="806"/>
                  </a:lnTo>
                  <a:lnTo>
                    <a:pt x="490" y="808"/>
                  </a:lnTo>
                  <a:lnTo>
                    <a:pt x="489" y="829"/>
                  </a:lnTo>
                  <a:lnTo>
                    <a:pt x="489" y="849"/>
                  </a:lnTo>
                  <a:lnTo>
                    <a:pt x="490" y="866"/>
                  </a:lnTo>
                  <a:lnTo>
                    <a:pt x="493" y="879"/>
                  </a:lnTo>
                  <a:lnTo>
                    <a:pt x="496" y="892"/>
                  </a:lnTo>
                  <a:lnTo>
                    <a:pt x="504" y="911"/>
                  </a:lnTo>
                  <a:lnTo>
                    <a:pt x="516" y="930"/>
                  </a:lnTo>
                  <a:lnTo>
                    <a:pt x="528" y="950"/>
                  </a:lnTo>
                  <a:lnTo>
                    <a:pt x="538" y="970"/>
                  </a:lnTo>
                  <a:lnTo>
                    <a:pt x="549" y="992"/>
                  </a:lnTo>
                  <a:lnTo>
                    <a:pt x="553" y="1006"/>
                  </a:lnTo>
                  <a:lnTo>
                    <a:pt x="556" y="1015"/>
                  </a:lnTo>
                  <a:lnTo>
                    <a:pt x="559" y="1038"/>
                  </a:lnTo>
                  <a:lnTo>
                    <a:pt x="561" y="1058"/>
                  </a:lnTo>
                  <a:lnTo>
                    <a:pt x="579" y="1067"/>
                  </a:lnTo>
                  <a:lnTo>
                    <a:pt x="563" y="1061"/>
                  </a:lnTo>
                  <a:lnTo>
                    <a:pt x="564" y="1072"/>
                  </a:lnTo>
                  <a:lnTo>
                    <a:pt x="566" y="1085"/>
                  </a:lnTo>
                  <a:lnTo>
                    <a:pt x="571" y="1098"/>
                  </a:lnTo>
                  <a:lnTo>
                    <a:pt x="578" y="1114"/>
                  </a:lnTo>
                  <a:lnTo>
                    <a:pt x="566" y="1093"/>
                  </a:lnTo>
                  <a:lnTo>
                    <a:pt x="560" y="1077"/>
                  </a:lnTo>
                  <a:lnTo>
                    <a:pt x="558" y="1069"/>
                  </a:lnTo>
                  <a:lnTo>
                    <a:pt x="556" y="1056"/>
                  </a:lnTo>
                  <a:lnTo>
                    <a:pt x="554" y="1043"/>
                  </a:lnTo>
                  <a:lnTo>
                    <a:pt x="550" y="1021"/>
                  </a:lnTo>
                  <a:lnTo>
                    <a:pt x="545" y="1005"/>
                  </a:lnTo>
                  <a:lnTo>
                    <a:pt x="535" y="983"/>
                  </a:lnTo>
                  <a:lnTo>
                    <a:pt x="522" y="960"/>
                  </a:lnTo>
                  <a:lnTo>
                    <a:pt x="508" y="936"/>
                  </a:lnTo>
                  <a:lnTo>
                    <a:pt x="500" y="922"/>
                  </a:lnTo>
                  <a:lnTo>
                    <a:pt x="492" y="906"/>
                  </a:lnTo>
                  <a:lnTo>
                    <a:pt x="486" y="894"/>
                  </a:lnTo>
                  <a:lnTo>
                    <a:pt x="482" y="879"/>
                  </a:lnTo>
                  <a:lnTo>
                    <a:pt x="481" y="861"/>
                  </a:lnTo>
                  <a:lnTo>
                    <a:pt x="480" y="841"/>
                  </a:lnTo>
                  <a:lnTo>
                    <a:pt x="481" y="813"/>
                  </a:lnTo>
                  <a:lnTo>
                    <a:pt x="483" y="796"/>
                  </a:lnTo>
                  <a:lnTo>
                    <a:pt x="474" y="789"/>
                  </a:lnTo>
                  <a:lnTo>
                    <a:pt x="463" y="788"/>
                  </a:lnTo>
                  <a:lnTo>
                    <a:pt x="446" y="788"/>
                  </a:lnTo>
                  <a:lnTo>
                    <a:pt x="474" y="784"/>
                  </a:lnTo>
                  <a:lnTo>
                    <a:pt x="486" y="789"/>
                  </a:lnTo>
                  <a:lnTo>
                    <a:pt x="489" y="766"/>
                  </a:lnTo>
                  <a:lnTo>
                    <a:pt x="493" y="746"/>
                  </a:lnTo>
                  <a:lnTo>
                    <a:pt x="501" y="717"/>
                  </a:lnTo>
                  <a:lnTo>
                    <a:pt x="495" y="701"/>
                  </a:lnTo>
                  <a:lnTo>
                    <a:pt x="485" y="672"/>
                  </a:lnTo>
                  <a:lnTo>
                    <a:pt x="476" y="654"/>
                  </a:lnTo>
                  <a:lnTo>
                    <a:pt x="468" y="637"/>
                  </a:lnTo>
                  <a:lnTo>
                    <a:pt x="460" y="619"/>
                  </a:lnTo>
                  <a:lnTo>
                    <a:pt x="451" y="601"/>
                  </a:lnTo>
                  <a:lnTo>
                    <a:pt x="443" y="581"/>
                  </a:lnTo>
                  <a:lnTo>
                    <a:pt x="438" y="564"/>
                  </a:lnTo>
                  <a:lnTo>
                    <a:pt x="435" y="544"/>
                  </a:lnTo>
                  <a:lnTo>
                    <a:pt x="426" y="497"/>
                  </a:lnTo>
                  <a:lnTo>
                    <a:pt x="418" y="450"/>
                  </a:lnTo>
                  <a:lnTo>
                    <a:pt x="411" y="451"/>
                  </a:lnTo>
                  <a:lnTo>
                    <a:pt x="407" y="454"/>
                  </a:lnTo>
                  <a:lnTo>
                    <a:pt x="401" y="461"/>
                  </a:lnTo>
                  <a:lnTo>
                    <a:pt x="399" y="471"/>
                  </a:lnTo>
                  <a:lnTo>
                    <a:pt x="397" y="498"/>
                  </a:lnTo>
                  <a:lnTo>
                    <a:pt x="401" y="525"/>
                  </a:lnTo>
                  <a:lnTo>
                    <a:pt x="401" y="549"/>
                  </a:lnTo>
                  <a:lnTo>
                    <a:pt x="401" y="566"/>
                  </a:lnTo>
                  <a:lnTo>
                    <a:pt x="403" y="575"/>
                  </a:lnTo>
                  <a:lnTo>
                    <a:pt x="408" y="586"/>
                  </a:lnTo>
                  <a:lnTo>
                    <a:pt x="418" y="602"/>
                  </a:lnTo>
                  <a:lnTo>
                    <a:pt x="430" y="623"/>
                  </a:lnTo>
                  <a:lnTo>
                    <a:pt x="446" y="651"/>
                  </a:lnTo>
                  <a:lnTo>
                    <a:pt x="456" y="676"/>
                  </a:lnTo>
                  <a:lnTo>
                    <a:pt x="459" y="695"/>
                  </a:lnTo>
                  <a:lnTo>
                    <a:pt x="465" y="712"/>
                  </a:lnTo>
                  <a:lnTo>
                    <a:pt x="468" y="733"/>
                  </a:lnTo>
                  <a:lnTo>
                    <a:pt x="482" y="768"/>
                  </a:lnTo>
                  <a:lnTo>
                    <a:pt x="470" y="742"/>
                  </a:lnTo>
                  <a:lnTo>
                    <a:pt x="461" y="714"/>
                  </a:lnTo>
                  <a:lnTo>
                    <a:pt x="454" y="696"/>
                  </a:lnTo>
                  <a:lnTo>
                    <a:pt x="451" y="677"/>
                  </a:lnTo>
                  <a:lnTo>
                    <a:pt x="445" y="661"/>
                  </a:lnTo>
                  <a:lnTo>
                    <a:pt x="437" y="645"/>
                  </a:lnTo>
                  <a:lnTo>
                    <a:pt x="426" y="626"/>
                  </a:lnTo>
                  <a:lnTo>
                    <a:pt x="414" y="604"/>
                  </a:lnTo>
                  <a:lnTo>
                    <a:pt x="404" y="591"/>
                  </a:lnTo>
                  <a:lnTo>
                    <a:pt x="399" y="580"/>
                  </a:lnTo>
                  <a:lnTo>
                    <a:pt x="396" y="570"/>
                  </a:lnTo>
                  <a:lnTo>
                    <a:pt x="396" y="549"/>
                  </a:lnTo>
                  <a:lnTo>
                    <a:pt x="396" y="533"/>
                  </a:lnTo>
                  <a:lnTo>
                    <a:pt x="392" y="501"/>
                  </a:lnTo>
                  <a:lnTo>
                    <a:pt x="392" y="484"/>
                  </a:lnTo>
                  <a:lnTo>
                    <a:pt x="393" y="466"/>
                  </a:lnTo>
                  <a:lnTo>
                    <a:pt x="395" y="454"/>
                  </a:lnTo>
                  <a:lnTo>
                    <a:pt x="400" y="447"/>
                  </a:lnTo>
                  <a:lnTo>
                    <a:pt x="408" y="439"/>
                  </a:lnTo>
                  <a:lnTo>
                    <a:pt x="416" y="436"/>
                  </a:lnTo>
                  <a:lnTo>
                    <a:pt x="410" y="399"/>
                  </a:lnTo>
                  <a:lnTo>
                    <a:pt x="402" y="350"/>
                  </a:lnTo>
                  <a:lnTo>
                    <a:pt x="395" y="315"/>
                  </a:lnTo>
                  <a:lnTo>
                    <a:pt x="389" y="290"/>
                  </a:lnTo>
                  <a:lnTo>
                    <a:pt x="386" y="274"/>
                  </a:lnTo>
                  <a:lnTo>
                    <a:pt x="380" y="250"/>
                  </a:lnTo>
                  <a:lnTo>
                    <a:pt x="374" y="233"/>
                  </a:lnTo>
                  <a:lnTo>
                    <a:pt x="367" y="212"/>
                  </a:lnTo>
                  <a:lnTo>
                    <a:pt x="360" y="195"/>
                  </a:lnTo>
                  <a:lnTo>
                    <a:pt x="354" y="180"/>
                  </a:lnTo>
                  <a:lnTo>
                    <a:pt x="347" y="166"/>
                  </a:lnTo>
                  <a:lnTo>
                    <a:pt x="340" y="155"/>
                  </a:lnTo>
                  <a:lnTo>
                    <a:pt x="328" y="140"/>
                  </a:lnTo>
                  <a:lnTo>
                    <a:pt x="324" y="156"/>
                  </a:lnTo>
                  <a:lnTo>
                    <a:pt x="318" y="172"/>
                  </a:lnTo>
                  <a:lnTo>
                    <a:pt x="314" y="184"/>
                  </a:lnTo>
                  <a:lnTo>
                    <a:pt x="308" y="198"/>
                  </a:lnTo>
                  <a:lnTo>
                    <a:pt x="300" y="215"/>
                  </a:lnTo>
                  <a:lnTo>
                    <a:pt x="295" y="236"/>
                  </a:lnTo>
                  <a:lnTo>
                    <a:pt x="294" y="259"/>
                  </a:lnTo>
                  <a:lnTo>
                    <a:pt x="295" y="277"/>
                  </a:lnTo>
                  <a:lnTo>
                    <a:pt x="300" y="302"/>
                  </a:lnTo>
                  <a:lnTo>
                    <a:pt x="303" y="322"/>
                  </a:lnTo>
                  <a:lnTo>
                    <a:pt x="307" y="339"/>
                  </a:lnTo>
                  <a:lnTo>
                    <a:pt x="310" y="356"/>
                  </a:lnTo>
                  <a:lnTo>
                    <a:pt x="313" y="373"/>
                  </a:lnTo>
                  <a:lnTo>
                    <a:pt x="314" y="387"/>
                  </a:lnTo>
                  <a:lnTo>
                    <a:pt x="314" y="410"/>
                  </a:lnTo>
                  <a:lnTo>
                    <a:pt x="311" y="433"/>
                  </a:lnTo>
                  <a:lnTo>
                    <a:pt x="299" y="496"/>
                  </a:lnTo>
                  <a:lnTo>
                    <a:pt x="304" y="448"/>
                  </a:lnTo>
                  <a:lnTo>
                    <a:pt x="307" y="428"/>
                  </a:lnTo>
                  <a:lnTo>
                    <a:pt x="308" y="416"/>
                  </a:lnTo>
                  <a:lnTo>
                    <a:pt x="307" y="403"/>
                  </a:lnTo>
                  <a:lnTo>
                    <a:pt x="304" y="384"/>
                  </a:lnTo>
                  <a:lnTo>
                    <a:pt x="302" y="361"/>
                  </a:lnTo>
                  <a:lnTo>
                    <a:pt x="297" y="341"/>
                  </a:lnTo>
                  <a:lnTo>
                    <a:pt x="293" y="321"/>
                  </a:lnTo>
                  <a:lnTo>
                    <a:pt x="288" y="304"/>
                  </a:lnTo>
                  <a:lnTo>
                    <a:pt x="285" y="288"/>
                  </a:lnTo>
                  <a:lnTo>
                    <a:pt x="282" y="266"/>
                  </a:lnTo>
                  <a:lnTo>
                    <a:pt x="281" y="250"/>
                  </a:lnTo>
                  <a:lnTo>
                    <a:pt x="283" y="229"/>
                  </a:lnTo>
                  <a:lnTo>
                    <a:pt x="287" y="213"/>
                  </a:lnTo>
                  <a:lnTo>
                    <a:pt x="293" y="198"/>
                  </a:lnTo>
                  <a:lnTo>
                    <a:pt x="300" y="184"/>
                  </a:lnTo>
                  <a:lnTo>
                    <a:pt x="309" y="160"/>
                  </a:lnTo>
                  <a:lnTo>
                    <a:pt x="313" y="146"/>
                  </a:lnTo>
                  <a:lnTo>
                    <a:pt x="315" y="130"/>
                  </a:lnTo>
                  <a:lnTo>
                    <a:pt x="307" y="122"/>
                  </a:lnTo>
                  <a:lnTo>
                    <a:pt x="294" y="112"/>
                  </a:lnTo>
                  <a:lnTo>
                    <a:pt x="283" y="104"/>
                  </a:lnTo>
                  <a:lnTo>
                    <a:pt x="272" y="97"/>
                  </a:lnTo>
                  <a:lnTo>
                    <a:pt x="253" y="84"/>
                  </a:lnTo>
                  <a:lnTo>
                    <a:pt x="234" y="73"/>
                  </a:lnTo>
                  <a:lnTo>
                    <a:pt x="218" y="64"/>
                  </a:lnTo>
                  <a:lnTo>
                    <a:pt x="203" y="55"/>
                  </a:lnTo>
                  <a:lnTo>
                    <a:pt x="182" y="44"/>
                  </a:lnTo>
                  <a:lnTo>
                    <a:pt x="163" y="35"/>
                  </a:lnTo>
                  <a:lnTo>
                    <a:pt x="150" y="30"/>
                  </a:lnTo>
                  <a:lnTo>
                    <a:pt x="132" y="23"/>
                  </a:lnTo>
                  <a:lnTo>
                    <a:pt x="115" y="18"/>
                  </a:lnTo>
                  <a:lnTo>
                    <a:pt x="99" y="15"/>
                  </a:lnTo>
                  <a:lnTo>
                    <a:pt x="82" y="13"/>
                  </a:lnTo>
                  <a:lnTo>
                    <a:pt x="68" y="14"/>
                  </a:lnTo>
                  <a:lnTo>
                    <a:pt x="57" y="23"/>
                  </a:lnTo>
                  <a:lnTo>
                    <a:pt x="50" y="38"/>
                  </a:lnTo>
                  <a:lnTo>
                    <a:pt x="46" y="57"/>
                  </a:lnTo>
                  <a:lnTo>
                    <a:pt x="43" y="79"/>
                  </a:lnTo>
                  <a:lnTo>
                    <a:pt x="43" y="110"/>
                  </a:lnTo>
                  <a:lnTo>
                    <a:pt x="41" y="139"/>
                  </a:lnTo>
                  <a:lnTo>
                    <a:pt x="34" y="159"/>
                  </a:lnTo>
                  <a:lnTo>
                    <a:pt x="18" y="187"/>
                  </a:lnTo>
                  <a:lnTo>
                    <a:pt x="0" y="174"/>
                  </a:lnTo>
                  <a:lnTo>
                    <a:pt x="14" y="149"/>
                  </a:lnTo>
                  <a:lnTo>
                    <a:pt x="21" y="132"/>
                  </a:lnTo>
                  <a:lnTo>
                    <a:pt x="22" y="109"/>
                  </a:lnTo>
                  <a:lnTo>
                    <a:pt x="23" y="87"/>
                  </a:lnTo>
                  <a:lnTo>
                    <a:pt x="25" y="61"/>
                  </a:lnTo>
                  <a:lnTo>
                    <a:pt x="30" y="42"/>
                  </a:lnTo>
                  <a:lnTo>
                    <a:pt x="36" y="23"/>
                  </a:lnTo>
                  <a:lnTo>
                    <a:pt x="46" y="11"/>
                  </a:lnTo>
                  <a:lnTo>
                    <a:pt x="59" y="2"/>
                  </a:lnTo>
                  <a:close/>
                </a:path>
              </a:pathLst>
            </a:custGeom>
            <a:solidFill>
              <a:srgbClr val="FF0000"/>
            </a:solidFill>
            <a:ln w="9525">
              <a:noFill/>
              <a:round/>
              <a:headEnd/>
              <a:tailEnd/>
            </a:ln>
          </p:spPr>
          <p:txBody>
            <a:bodyPr/>
            <a:lstStyle/>
            <a:p>
              <a:endParaRPr lang="it-IT">
                <a:solidFill>
                  <a:srgbClr val="000000"/>
                </a:solidFill>
                <a:latin typeface="Calibri" panose="020F0502020204030204" pitchFamily="34" charset="0"/>
              </a:endParaRPr>
            </a:p>
          </p:txBody>
        </p:sp>
        <p:grpSp>
          <p:nvGrpSpPr>
            <p:cNvPr id="31" name="Group 1044"/>
            <p:cNvGrpSpPr>
              <a:grpSpLocks/>
            </p:cNvGrpSpPr>
            <p:nvPr/>
          </p:nvGrpSpPr>
          <p:grpSpPr bwMode="auto">
            <a:xfrm>
              <a:off x="769" y="1619"/>
              <a:ext cx="221" cy="268"/>
              <a:chOff x="769" y="1619"/>
              <a:chExt cx="221" cy="268"/>
            </a:xfrm>
          </p:grpSpPr>
          <p:sp>
            <p:nvSpPr>
              <p:cNvPr id="32" name="Freeform 1045"/>
              <p:cNvSpPr>
                <a:spLocks/>
              </p:cNvSpPr>
              <p:nvPr/>
            </p:nvSpPr>
            <p:spPr bwMode="auto">
              <a:xfrm>
                <a:off x="831" y="1619"/>
                <a:ext cx="124" cy="119"/>
              </a:xfrm>
              <a:custGeom>
                <a:avLst/>
                <a:gdLst>
                  <a:gd name="T0" fmla="*/ 0 w 129"/>
                  <a:gd name="T1" fmla="*/ 87 h 119"/>
                  <a:gd name="T2" fmla="*/ 0 w 129"/>
                  <a:gd name="T3" fmla="*/ 76 h 119"/>
                  <a:gd name="T4" fmla="*/ 1 w 129"/>
                  <a:gd name="T5" fmla="*/ 64 h 119"/>
                  <a:gd name="T6" fmla="*/ 4 w 129"/>
                  <a:gd name="T7" fmla="*/ 52 h 119"/>
                  <a:gd name="T8" fmla="*/ 9 w 129"/>
                  <a:gd name="T9" fmla="*/ 40 h 119"/>
                  <a:gd name="T10" fmla="*/ 12 w 129"/>
                  <a:gd name="T11" fmla="*/ 32 h 119"/>
                  <a:gd name="T12" fmla="*/ 12 w 129"/>
                  <a:gd name="T13" fmla="*/ 24 h 119"/>
                  <a:gd name="T14" fmla="*/ 12 w 129"/>
                  <a:gd name="T15" fmla="*/ 17 h 119"/>
                  <a:gd name="T16" fmla="*/ 12 w 129"/>
                  <a:gd name="T17" fmla="*/ 11 h 119"/>
                  <a:gd name="T18" fmla="*/ 12 w 129"/>
                  <a:gd name="T19" fmla="*/ 7 h 119"/>
                  <a:gd name="T20" fmla="*/ 15 w 129"/>
                  <a:gd name="T21" fmla="*/ 3 h 119"/>
                  <a:gd name="T22" fmla="*/ 22 w 129"/>
                  <a:gd name="T23" fmla="*/ 0 h 119"/>
                  <a:gd name="T24" fmla="*/ 27 w 129"/>
                  <a:gd name="T25" fmla="*/ 1 h 119"/>
                  <a:gd name="T26" fmla="*/ 31 w 129"/>
                  <a:gd name="T27" fmla="*/ 5 h 119"/>
                  <a:gd name="T28" fmla="*/ 33 w 129"/>
                  <a:gd name="T29" fmla="*/ 10 h 119"/>
                  <a:gd name="T30" fmla="*/ 36 w 129"/>
                  <a:gd name="T31" fmla="*/ 18 h 119"/>
                  <a:gd name="T32" fmla="*/ 37 w 129"/>
                  <a:gd name="T33" fmla="*/ 29 h 119"/>
                  <a:gd name="T34" fmla="*/ 38 w 129"/>
                  <a:gd name="T35" fmla="*/ 40 h 119"/>
                  <a:gd name="T36" fmla="*/ 39 w 129"/>
                  <a:gd name="T37" fmla="*/ 53 h 119"/>
                  <a:gd name="T38" fmla="*/ 38 w 129"/>
                  <a:gd name="T39" fmla="*/ 68 h 119"/>
                  <a:gd name="T40" fmla="*/ 37 w 129"/>
                  <a:gd name="T41" fmla="*/ 83 h 119"/>
                  <a:gd name="T42" fmla="*/ 33 w 129"/>
                  <a:gd name="T43" fmla="*/ 119 h 119"/>
                  <a:gd name="T44" fmla="*/ 1 w 129"/>
                  <a:gd name="T45" fmla="*/ 119 h 119"/>
                  <a:gd name="T46" fmla="*/ 0 w 129"/>
                  <a:gd name="T47" fmla="*/ 87 h 1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9"/>
                  <a:gd name="T73" fmla="*/ 0 h 119"/>
                  <a:gd name="T74" fmla="*/ 129 w 129"/>
                  <a:gd name="T75" fmla="*/ 119 h 1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9" h="119">
                    <a:moveTo>
                      <a:pt x="0" y="87"/>
                    </a:moveTo>
                    <a:lnTo>
                      <a:pt x="0" y="76"/>
                    </a:lnTo>
                    <a:lnTo>
                      <a:pt x="1" y="64"/>
                    </a:lnTo>
                    <a:lnTo>
                      <a:pt x="4" y="52"/>
                    </a:lnTo>
                    <a:lnTo>
                      <a:pt x="9" y="40"/>
                    </a:lnTo>
                    <a:lnTo>
                      <a:pt x="14" y="32"/>
                    </a:lnTo>
                    <a:lnTo>
                      <a:pt x="18" y="24"/>
                    </a:lnTo>
                    <a:lnTo>
                      <a:pt x="25" y="17"/>
                    </a:lnTo>
                    <a:lnTo>
                      <a:pt x="32" y="11"/>
                    </a:lnTo>
                    <a:lnTo>
                      <a:pt x="39" y="7"/>
                    </a:lnTo>
                    <a:lnTo>
                      <a:pt x="52" y="3"/>
                    </a:lnTo>
                    <a:lnTo>
                      <a:pt x="67" y="0"/>
                    </a:lnTo>
                    <a:lnTo>
                      <a:pt x="84" y="1"/>
                    </a:lnTo>
                    <a:lnTo>
                      <a:pt x="97" y="5"/>
                    </a:lnTo>
                    <a:lnTo>
                      <a:pt x="107" y="10"/>
                    </a:lnTo>
                    <a:lnTo>
                      <a:pt x="116" y="18"/>
                    </a:lnTo>
                    <a:lnTo>
                      <a:pt x="124" y="29"/>
                    </a:lnTo>
                    <a:lnTo>
                      <a:pt x="128" y="40"/>
                    </a:lnTo>
                    <a:lnTo>
                      <a:pt x="129" y="53"/>
                    </a:lnTo>
                    <a:lnTo>
                      <a:pt x="128" y="68"/>
                    </a:lnTo>
                    <a:lnTo>
                      <a:pt x="122" y="83"/>
                    </a:lnTo>
                    <a:lnTo>
                      <a:pt x="107" y="119"/>
                    </a:lnTo>
                    <a:lnTo>
                      <a:pt x="1" y="119"/>
                    </a:lnTo>
                    <a:lnTo>
                      <a:pt x="0" y="87"/>
                    </a:lnTo>
                    <a:close/>
                  </a:path>
                </a:pathLst>
              </a:custGeom>
              <a:solidFill>
                <a:srgbClr val="FF0000"/>
              </a:solidFill>
              <a:ln w="9525">
                <a:noFill/>
                <a:round/>
                <a:headEnd/>
                <a:tailEnd/>
              </a:ln>
            </p:spPr>
            <p:txBody>
              <a:bodyPr/>
              <a:lstStyle/>
              <a:p>
                <a:endParaRPr lang="it-IT">
                  <a:solidFill>
                    <a:srgbClr val="000000"/>
                  </a:solidFill>
                  <a:latin typeface="Calibri" panose="020F0502020204030204" pitchFamily="34" charset="0"/>
                </a:endParaRPr>
              </a:p>
            </p:txBody>
          </p:sp>
          <p:sp>
            <p:nvSpPr>
              <p:cNvPr id="33" name="Freeform 1046"/>
              <p:cNvSpPr>
                <a:spLocks/>
              </p:cNvSpPr>
              <p:nvPr/>
            </p:nvSpPr>
            <p:spPr bwMode="auto">
              <a:xfrm>
                <a:off x="852" y="1643"/>
                <a:ext cx="86" cy="84"/>
              </a:xfrm>
              <a:custGeom>
                <a:avLst/>
                <a:gdLst>
                  <a:gd name="T0" fmla="*/ 0 w 89"/>
                  <a:gd name="T1" fmla="*/ 63 h 84"/>
                  <a:gd name="T2" fmla="*/ 0 w 89"/>
                  <a:gd name="T3" fmla="*/ 54 h 84"/>
                  <a:gd name="T4" fmla="*/ 2 w 89"/>
                  <a:gd name="T5" fmla="*/ 41 h 84"/>
                  <a:gd name="T6" fmla="*/ 6 w 89"/>
                  <a:gd name="T7" fmla="*/ 29 h 84"/>
                  <a:gd name="T8" fmla="*/ 12 w 89"/>
                  <a:gd name="T9" fmla="*/ 19 h 84"/>
                  <a:gd name="T10" fmla="*/ 14 w 89"/>
                  <a:gd name="T11" fmla="*/ 13 h 84"/>
                  <a:gd name="T12" fmla="*/ 14 w 89"/>
                  <a:gd name="T13" fmla="*/ 7 h 84"/>
                  <a:gd name="T14" fmla="*/ 14 w 89"/>
                  <a:gd name="T15" fmla="*/ 2 h 84"/>
                  <a:gd name="T16" fmla="*/ 14 w 89"/>
                  <a:gd name="T17" fmla="*/ 0 h 84"/>
                  <a:gd name="T18" fmla="*/ 21 w 89"/>
                  <a:gd name="T19" fmla="*/ 1 h 84"/>
                  <a:gd name="T20" fmla="*/ 14 w 89"/>
                  <a:gd name="T21" fmla="*/ 5 h 84"/>
                  <a:gd name="T22" fmla="*/ 14 w 89"/>
                  <a:gd name="T23" fmla="*/ 9 h 84"/>
                  <a:gd name="T24" fmla="*/ 14 w 89"/>
                  <a:gd name="T25" fmla="*/ 15 h 84"/>
                  <a:gd name="T26" fmla="*/ 14 w 89"/>
                  <a:gd name="T27" fmla="*/ 21 h 84"/>
                  <a:gd name="T28" fmla="*/ 14 w 89"/>
                  <a:gd name="T29" fmla="*/ 31 h 84"/>
                  <a:gd name="T30" fmla="*/ 14 w 89"/>
                  <a:gd name="T31" fmla="*/ 43 h 84"/>
                  <a:gd name="T32" fmla="*/ 14 w 89"/>
                  <a:gd name="T33" fmla="*/ 34 h 84"/>
                  <a:gd name="T34" fmla="*/ 14 w 89"/>
                  <a:gd name="T35" fmla="*/ 28 h 84"/>
                  <a:gd name="T36" fmla="*/ 14 w 89"/>
                  <a:gd name="T37" fmla="*/ 22 h 84"/>
                  <a:gd name="T38" fmla="*/ 14 w 89"/>
                  <a:gd name="T39" fmla="*/ 15 h 84"/>
                  <a:gd name="T40" fmla="*/ 18 w 89"/>
                  <a:gd name="T41" fmla="*/ 11 h 84"/>
                  <a:gd name="T42" fmla="*/ 25 w 89"/>
                  <a:gd name="T43" fmla="*/ 7 h 84"/>
                  <a:gd name="T44" fmla="*/ 29 w 89"/>
                  <a:gd name="T45" fmla="*/ 7 h 84"/>
                  <a:gd name="T46" fmla="*/ 32 w 89"/>
                  <a:gd name="T47" fmla="*/ 9 h 84"/>
                  <a:gd name="T48" fmla="*/ 33 w 89"/>
                  <a:gd name="T49" fmla="*/ 14 h 84"/>
                  <a:gd name="T50" fmla="*/ 34 w 89"/>
                  <a:gd name="T51" fmla="*/ 19 h 84"/>
                  <a:gd name="T52" fmla="*/ 34 w 89"/>
                  <a:gd name="T53" fmla="*/ 26 h 84"/>
                  <a:gd name="T54" fmla="*/ 33 w 89"/>
                  <a:gd name="T55" fmla="*/ 33 h 84"/>
                  <a:gd name="T56" fmla="*/ 33 w 89"/>
                  <a:gd name="T57" fmla="*/ 39 h 84"/>
                  <a:gd name="T58" fmla="*/ 31 w 89"/>
                  <a:gd name="T59" fmla="*/ 44 h 84"/>
                  <a:gd name="T60" fmla="*/ 27 w 89"/>
                  <a:gd name="T61" fmla="*/ 47 h 84"/>
                  <a:gd name="T62" fmla="*/ 21 w 89"/>
                  <a:gd name="T63" fmla="*/ 54 h 84"/>
                  <a:gd name="T64" fmla="*/ 16 w 89"/>
                  <a:gd name="T65" fmla="*/ 60 h 84"/>
                  <a:gd name="T66" fmla="*/ 14 w 89"/>
                  <a:gd name="T67" fmla="*/ 70 h 84"/>
                  <a:gd name="T68" fmla="*/ 14 w 89"/>
                  <a:gd name="T69" fmla="*/ 84 h 84"/>
                  <a:gd name="T70" fmla="*/ 3 w 89"/>
                  <a:gd name="T71" fmla="*/ 84 h 84"/>
                  <a:gd name="T72" fmla="*/ 1 w 89"/>
                  <a:gd name="T73" fmla="*/ 74 h 84"/>
                  <a:gd name="T74" fmla="*/ 0 w 89"/>
                  <a:gd name="T75" fmla="*/ 63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9"/>
                  <a:gd name="T115" fmla="*/ 0 h 84"/>
                  <a:gd name="T116" fmla="*/ 89 w 89"/>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9" h="84">
                    <a:moveTo>
                      <a:pt x="0" y="63"/>
                    </a:moveTo>
                    <a:lnTo>
                      <a:pt x="0" y="54"/>
                    </a:lnTo>
                    <a:lnTo>
                      <a:pt x="2" y="41"/>
                    </a:lnTo>
                    <a:lnTo>
                      <a:pt x="6" y="29"/>
                    </a:lnTo>
                    <a:lnTo>
                      <a:pt x="12" y="19"/>
                    </a:lnTo>
                    <a:lnTo>
                      <a:pt x="17" y="13"/>
                    </a:lnTo>
                    <a:lnTo>
                      <a:pt x="24" y="7"/>
                    </a:lnTo>
                    <a:lnTo>
                      <a:pt x="32" y="2"/>
                    </a:lnTo>
                    <a:lnTo>
                      <a:pt x="44" y="0"/>
                    </a:lnTo>
                    <a:lnTo>
                      <a:pt x="58" y="1"/>
                    </a:lnTo>
                    <a:lnTo>
                      <a:pt x="45" y="5"/>
                    </a:lnTo>
                    <a:lnTo>
                      <a:pt x="37" y="9"/>
                    </a:lnTo>
                    <a:lnTo>
                      <a:pt x="30" y="15"/>
                    </a:lnTo>
                    <a:lnTo>
                      <a:pt x="27" y="21"/>
                    </a:lnTo>
                    <a:lnTo>
                      <a:pt x="22" y="31"/>
                    </a:lnTo>
                    <a:lnTo>
                      <a:pt x="20" y="43"/>
                    </a:lnTo>
                    <a:lnTo>
                      <a:pt x="24" y="34"/>
                    </a:lnTo>
                    <a:lnTo>
                      <a:pt x="29" y="28"/>
                    </a:lnTo>
                    <a:lnTo>
                      <a:pt x="35" y="22"/>
                    </a:lnTo>
                    <a:lnTo>
                      <a:pt x="43" y="15"/>
                    </a:lnTo>
                    <a:lnTo>
                      <a:pt x="52" y="11"/>
                    </a:lnTo>
                    <a:lnTo>
                      <a:pt x="66" y="7"/>
                    </a:lnTo>
                    <a:lnTo>
                      <a:pt x="74" y="7"/>
                    </a:lnTo>
                    <a:lnTo>
                      <a:pt x="84" y="9"/>
                    </a:lnTo>
                    <a:lnTo>
                      <a:pt x="88" y="14"/>
                    </a:lnTo>
                    <a:lnTo>
                      <a:pt x="89" y="19"/>
                    </a:lnTo>
                    <a:lnTo>
                      <a:pt x="89" y="26"/>
                    </a:lnTo>
                    <a:lnTo>
                      <a:pt x="88" y="33"/>
                    </a:lnTo>
                    <a:lnTo>
                      <a:pt x="86" y="39"/>
                    </a:lnTo>
                    <a:lnTo>
                      <a:pt x="80" y="44"/>
                    </a:lnTo>
                    <a:lnTo>
                      <a:pt x="71" y="47"/>
                    </a:lnTo>
                    <a:lnTo>
                      <a:pt x="58" y="54"/>
                    </a:lnTo>
                    <a:lnTo>
                      <a:pt x="49" y="60"/>
                    </a:lnTo>
                    <a:lnTo>
                      <a:pt x="42" y="70"/>
                    </a:lnTo>
                    <a:lnTo>
                      <a:pt x="37" y="84"/>
                    </a:lnTo>
                    <a:lnTo>
                      <a:pt x="3" y="84"/>
                    </a:lnTo>
                    <a:lnTo>
                      <a:pt x="1" y="74"/>
                    </a:lnTo>
                    <a:lnTo>
                      <a:pt x="0" y="63"/>
                    </a:lnTo>
                    <a:close/>
                  </a:path>
                </a:pathLst>
              </a:custGeom>
              <a:solidFill>
                <a:srgbClr val="800000"/>
              </a:solidFill>
              <a:ln w="9525">
                <a:noFill/>
                <a:round/>
                <a:headEnd/>
                <a:tailEnd/>
              </a:ln>
            </p:spPr>
            <p:txBody>
              <a:bodyPr/>
              <a:lstStyle/>
              <a:p>
                <a:endParaRPr lang="it-IT">
                  <a:solidFill>
                    <a:srgbClr val="000000"/>
                  </a:solidFill>
                  <a:latin typeface="Calibri" panose="020F0502020204030204" pitchFamily="34" charset="0"/>
                </a:endParaRPr>
              </a:p>
            </p:txBody>
          </p:sp>
          <p:sp>
            <p:nvSpPr>
              <p:cNvPr id="34" name="Freeform 1047"/>
              <p:cNvSpPr>
                <a:spLocks/>
              </p:cNvSpPr>
              <p:nvPr/>
            </p:nvSpPr>
            <p:spPr bwMode="auto">
              <a:xfrm>
                <a:off x="769" y="1683"/>
                <a:ext cx="221" cy="204"/>
              </a:xfrm>
              <a:custGeom>
                <a:avLst/>
                <a:gdLst>
                  <a:gd name="T0" fmla="*/ 31 w 229"/>
                  <a:gd name="T1" fmla="*/ 35 h 204"/>
                  <a:gd name="T2" fmla="*/ 29 w 229"/>
                  <a:gd name="T3" fmla="*/ 30 h 204"/>
                  <a:gd name="T4" fmla="*/ 27 w 229"/>
                  <a:gd name="T5" fmla="*/ 24 h 204"/>
                  <a:gd name="T6" fmla="*/ 21 w 229"/>
                  <a:gd name="T7" fmla="*/ 19 h 204"/>
                  <a:gd name="T8" fmla="*/ 19 w 229"/>
                  <a:gd name="T9" fmla="*/ 18 h 204"/>
                  <a:gd name="T10" fmla="*/ 15 w 229"/>
                  <a:gd name="T11" fmla="*/ 18 h 204"/>
                  <a:gd name="T12" fmla="*/ 14 w 229"/>
                  <a:gd name="T13" fmla="*/ 18 h 204"/>
                  <a:gd name="T14" fmla="*/ 14 w 229"/>
                  <a:gd name="T15" fmla="*/ 20 h 204"/>
                  <a:gd name="T16" fmla="*/ 14 w 229"/>
                  <a:gd name="T17" fmla="*/ 23 h 204"/>
                  <a:gd name="T18" fmla="*/ 14 w 229"/>
                  <a:gd name="T19" fmla="*/ 28 h 204"/>
                  <a:gd name="T20" fmla="*/ 9 w 229"/>
                  <a:gd name="T21" fmla="*/ 34 h 204"/>
                  <a:gd name="T22" fmla="*/ 5 w 229"/>
                  <a:gd name="T23" fmla="*/ 41 h 204"/>
                  <a:gd name="T24" fmla="*/ 1 w 229"/>
                  <a:gd name="T25" fmla="*/ 51 h 204"/>
                  <a:gd name="T26" fmla="*/ 0 w 229"/>
                  <a:gd name="T27" fmla="*/ 57 h 204"/>
                  <a:gd name="T28" fmla="*/ 0 w 229"/>
                  <a:gd name="T29" fmla="*/ 67 h 204"/>
                  <a:gd name="T30" fmla="*/ 2 w 229"/>
                  <a:gd name="T31" fmla="*/ 76 h 204"/>
                  <a:gd name="T32" fmla="*/ 6 w 229"/>
                  <a:gd name="T33" fmla="*/ 86 h 204"/>
                  <a:gd name="T34" fmla="*/ 13 w 229"/>
                  <a:gd name="T35" fmla="*/ 93 h 204"/>
                  <a:gd name="T36" fmla="*/ 14 w 229"/>
                  <a:gd name="T37" fmla="*/ 99 h 204"/>
                  <a:gd name="T38" fmla="*/ 14 w 229"/>
                  <a:gd name="T39" fmla="*/ 109 h 204"/>
                  <a:gd name="T40" fmla="*/ 14 w 229"/>
                  <a:gd name="T41" fmla="*/ 119 h 204"/>
                  <a:gd name="T42" fmla="*/ 14 w 229"/>
                  <a:gd name="T43" fmla="*/ 129 h 204"/>
                  <a:gd name="T44" fmla="*/ 14 w 229"/>
                  <a:gd name="T45" fmla="*/ 134 h 204"/>
                  <a:gd name="T46" fmla="*/ 14 w 229"/>
                  <a:gd name="T47" fmla="*/ 144 h 204"/>
                  <a:gd name="T48" fmla="*/ 14 w 229"/>
                  <a:gd name="T49" fmla="*/ 151 h 204"/>
                  <a:gd name="T50" fmla="*/ 14 w 229"/>
                  <a:gd name="T51" fmla="*/ 162 h 204"/>
                  <a:gd name="T52" fmla="*/ 18 w 229"/>
                  <a:gd name="T53" fmla="*/ 171 h 204"/>
                  <a:gd name="T54" fmla="*/ 29 w 229"/>
                  <a:gd name="T55" fmla="*/ 182 h 204"/>
                  <a:gd name="T56" fmla="*/ 36 w 229"/>
                  <a:gd name="T57" fmla="*/ 190 h 204"/>
                  <a:gd name="T58" fmla="*/ 41 w 229"/>
                  <a:gd name="T59" fmla="*/ 196 h 204"/>
                  <a:gd name="T60" fmla="*/ 53 w 229"/>
                  <a:gd name="T61" fmla="*/ 201 h 204"/>
                  <a:gd name="T62" fmla="*/ 60 w 229"/>
                  <a:gd name="T63" fmla="*/ 203 h 204"/>
                  <a:gd name="T64" fmla="*/ 64 w 229"/>
                  <a:gd name="T65" fmla="*/ 204 h 204"/>
                  <a:gd name="T66" fmla="*/ 69 w 229"/>
                  <a:gd name="T67" fmla="*/ 202 h 204"/>
                  <a:gd name="T68" fmla="*/ 72 w 229"/>
                  <a:gd name="T69" fmla="*/ 199 h 204"/>
                  <a:gd name="T70" fmla="*/ 74 w 229"/>
                  <a:gd name="T71" fmla="*/ 195 h 204"/>
                  <a:gd name="T72" fmla="*/ 77 w 229"/>
                  <a:gd name="T73" fmla="*/ 186 h 204"/>
                  <a:gd name="T74" fmla="*/ 79 w 229"/>
                  <a:gd name="T75" fmla="*/ 176 h 204"/>
                  <a:gd name="T76" fmla="*/ 79 w 229"/>
                  <a:gd name="T77" fmla="*/ 165 h 204"/>
                  <a:gd name="T78" fmla="*/ 79 w 229"/>
                  <a:gd name="T79" fmla="*/ 146 h 204"/>
                  <a:gd name="T80" fmla="*/ 77 w 229"/>
                  <a:gd name="T81" fmla="*/ 127 h 204"/>
                  <a:gd name="T82" fmla="*/ 75 w 229"/>
                  <a:gd name="T83" fmla="*/ 96 h 204"/>
                  <a:gd name="T84" fmla="*/ 74 w 229"/>
                  <a:gd name="T85" fmla="*/ 76 h 204"/>
                  <a:gd name="T86" fmla="*/ 73 w 229"/>
                  <a:gd name="T87" fmla="*/ 53 h 204"/>
                  <a:gd name="T88" fmla="*/ 72 w 229"/>
                  <a:gd name="T89" fmla="*/ 34 h 204"/>
                  <a:gd name="T90" fmla="*/ 70 w 229"/>
                  <a:gd name="T91" fmla="*/ 22 h 204"/>
                  <a:gd name="T92" fmla="*/ 67 w 229"/>
                  <a:gd name="T93" fmla="*/ 9 h 204"/>
                  <a:gd name="T94" fmla="*/ 65 w 229"/>
                  <a:gd name="T95" fmla="*/ 3 h 204"/>
                  <a:gd name="T96" fmla="*/ 61 w 229"/>
                  <a:gd name="T97" fmla="*/ 0 h 204"/>
                  <a:gd name="T98" fmla="*/ 56 w 229"/>
                  <a:gd name="T99" fmla="*/ 1 h 204"/>
                  <a:gd name="T100" fmla="*/ 50 w 229"/>
                  <a:gd name="T101" fmla="*/ 6 h 204"/>
                  <a:gd name="T102" fmla="*/ 43 w 229"/>
                  <a:gd name="T103" fmla="*/ 16 h 204"/>
                  <a:gd name="T104" fmla="*/ 40 w 229"/>
                  <a:gd name="T105" fmla="*/ 25 h 204"/>
                  <a:gd name="T106" fmla="*/ 37 w 229"/>
                  <a:gd name="T107" fmla="*/ 38 h 204"/>
                  <a:gd name="T108" fmla="*/ 36 w 229"/>
                  <a:gd name="T109" fmla="*/ 44 h 204"/>
                  <a:gd name="T110" fmla="*/ 31 w 229"/>
                  <a:gd name="T111" fmla="*/ 35 h 2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9"/>
                  <a:gd name="T169" fmla="*/ 0 h 204"/>
                  <a:gd name="T170" fmla="*/ 229 w 229"/>
                  <a:gd name="T171" fmla="*/ 204 h 2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9" h="204">
                    <a:moveTo>
                      <a:pt x="85" y="35"/>
                    </a:moveTo>
                    <a:lnTo>
                      <a:pt x="80" y="30"/>
                    </a:lnTo>
                    <a:lnTo>
                      <a:pt x="73" y="24"/>
                    </a:lnTo>
                    <a:lnTo>
                      <a:pt x="60" y="19"/>
                    </a:lnTo>
                    <a:lnTo>
                      <a:pt x="56" y="18"/>
                    </a:lnTo>
                    <a:lnTo>
                      <a:pt x="48" y="18"/>
                    </a:lnTo>
                    <a:lnTo>
                      <a:pt x="39" y="18"/>
                    </a:lnTo>
                    <a:lnTo>
                      <a:pt x="28" y="20"/>
                    </a:lnTo>
                    <a:lnTo>
                      <a:pt x="21" y="23"/>
                    </a:lnTo>
                    <a:lnTo>
                      <a:pt x="14" y="28"/>
                    </a:lnTo>
                    <a:lnTo>
                      <a:pt x="9" y="34"/>
                    </a:lnTo>
                    <a:lnTo>
                      <a:pt x="5" y="41"/>
                    </a:lnTo>
                    <a:lnTo>
                      <a:pt x="1" y="51"/>
                    </a:lnTo>
                    <a:lnTo>
                      <a:pt x="0" y="57"/>
                    </a:lnTo>
                    <a:lnTo>
                      <a:pt x="0" y="67"/>
                    </a:lnTo>
                    <a:lnTo>
                      <a:pt x="2" y="76"/>
                    </a:lnTo>
                    <a:lnTo>
                      <a:pt x="6" y="86"/>
                    </a:lnTo>
                    <a:lnTo>
                      <a:pt x="13" y="93"/>
                    </a:lnTo>
                    <a:lnTo>
                      <a:pt x="21" y="99"/>
                    </a:lnTo>
                    <a:lnTo>
                      <a:pt x="16" y="109"/>
                    </a:lnTo>
                    <a:lnTo>
                      <a:pt x="14" y="119"/>
                    </a:lnTo>
                    <a:lnTo>
                      <a:pt x="14" y="129"/>
                    </a:lnTo>
                    <a:lnTo>
                      <a:pt x="15" y="134"/>
                    </a:lnTo>
                    <a:lnTo>
                      <a:pt x="20" y="144"/>
                    </a:lnTo>
                    <a:lnTo>
                      <a:pt x="25" y="151"/>
                    </a:lnTo>
                    <a:lnTo>
                      <a:pt x="37" y="162"/>
                    </a:lnTo>
                    <a:lnTo>
                      <a:pt x="55" y="171"/>
                    </a:lnTo>
                    <a:lnTo>
                      <a:pt x="79" y="182"/>
                    </a:lnTo>
                    <a:lnTo>
                      <a:pt x="102" y="190"/>
                    </a:lnTo>
                    <a:lnTo>
                      <a:pt x="123" y="196"/>
                    </a:lnTo>
                    <a:lnTo>
                      <a:pt x="151" y="201"/>
                    </a:lnTo>
                    <a:lnTo>
                      <a:pt x="171" y="203"/>
                    </a:lnTo>
                    <a:lnTo>
                      <a:pt x="185" y="204"/>
                    </a:lnTo>
                    <a:lnTo>
                      <a:pt x="200" y="202"/>
                    </a:lnTo>
                    <a:lnTo>
                      <a:pt x="210" y="199"/>
                    </a:lnTo>
                    <a:lnTo>
                      <a:pt x="216" y="195"/>
                    </a:lnTo>
                    <a:lnTo>
                      <a:pt x="223" y="186"/>
                    </a:lnTo>
                    <a:lnTo>
                      <a:pt x="228" y="176"/>
                    </a:lnTo>
                    <a:lnTo>
                      <a:pt x="229" y="165"/>
                    </a:lnTo>
                    <a:lnTo>
                      <a:pt x="227" y="146"/>
                    </a:lnTo>
                    <a:lnTo>
                      <a:pt x="223" y="127"/>
                    </a:lnTo>
                    <a:lnTo>
                      <a:pt x="217" y="96"/>
                    </a:lnTo>
                    <a:lnTo>
                      <a:pt x="214" y="76"/>
                    </a:lnTo>
                    <a:lnTo>
                      <a:pt x="213" y="53"/>
                    </a:lnTo>
                    <a:lnTo>
                      <a:pt x="210" y="34"/>
                    </a:lnTo>
                    <a:lnTo>
                      <a:pt x="206" y="22"/>
                    </a:lnTo>
                    <a:lnTo>
                      <a:pt x="196" y="9"/>
                    </a:lnTo>
                    <a:lnTo>
                      <a:pt x="186" y="3"/>
                    </a:lnTo>
                    <a:lnTo>
                      <a:pt x="174" y="0"/>
                    </a:lnTo>
                    <a:lnTo>
                      <a:pt x="159" y="1"/>
                    </a:lnTo>
                    <a:lnTo>
                      <a:pt x="143" y="6"/>
                    </a:lnTo>
                    <a:lnTo>
                      <a:pt x="127" y="16"/>
                    </a:lnTo>
                    <a:lnTo>
                      <a:pt x="116" y="25"/>
                    </a:lnTo>
                    <a:lnTo>
                      <a:pt x="106" y="38"/>
                    </a:lnTo>
                    <a:lnTo>
                      <a:pt x="101" y="44"/>
                    </a:lnTo>
                    <a:lnTo>
                      <a:pt x="85" y="35"/>
                    </a:lnTo>
                    <a:close/>
                  </a:path>
                </a:pathLst>
              </a:custGeom>
              <a:solidFill>
                <a:srgbClr val="FF0000"/>
              </a:solidFill>
              <a:ln w="9525">
                <a:noFill/>
                <a:round/>
                <a:headEnd/>
                <a:tailEnd/>
              </a:ln>
            </p:spPr>
            <p:txBody>
              <a:bodyPr/>
              <a:lstStyle/>
              <a:p>
                <a:endParaRPr lang="it-IT">
                  <a:solidFill>
                    <a:srgbClr val="000000"/>
                  </a:solidFill>
                  <a:latin typeface="Calibri" panose="020F0502020204030204" pitchFamily="34" charset="0"/>
                </a:endParaRPr>
              </a:p>
            </p:txBody>
          </p:sp>
          <p:sp>
            <p:nvSpPr>
              <p:cNvPr id="35" name="Freeform 1048"/>
              <p:cNvSpPr>
                <a:spLocks/>
              </p:cNvSpPr>
              <p:nvPr/>
            </p:nvSpPr>
            <p:spPr bwMode="auto">
              <a:xfrm>
                <a:off x="779" y="1708"/>
                <a:ext cx="145" cy="154"/>
              </a:xfrm>
              <a:custGeom>
                <a:avLst/>
                <a:gdLst>
                  <a:gd name="T0" fmla="*/ 23 w 151"/>
                  <a:gd name="T1" fmla="*/ 21 h 154"/>
                  <a:gd name="T2" fmla="*/ 19 w 151"/>
                  <a:gd name="T3" fmla="*/ 11 h 154"/>
                  <a:gd name="T4" fmla="*/ 14 w 151"/>
                  <a:gd name="T5" fmla="*/ 6 h 154"/>
                  <a:gd name="T6" fmla="*/ 12 w 151"/>
                  <a:gd name="T7" fmla="*/ 2 h 154"/>
                  <a:gd name="T8" fmla="*/ 12 w 151"/>
                  <a:gd name="T9" fmla="*/ 3 h 154"/>
                  <a:gd name="T10" fmla="*/ 12 w 151"/>
                  <a:gd name="T11" fmla="*/ 7 h 154"/>
                  <a:gd name="T12" fmla="*/ 7 w 151"/>
                  <a:gd name="T13" fmla="*/ 14 h 154"/>
                  <a:gd name="T14" fmla="*/ 3 w 151"/>
                  <a:gd name="T15" fmla="*/ 22 h 154"/>
                  <a:gd name="T16" fmla="*/ 0 w 151"/>
                  <a:gd name="T17" fmla="*/ 31 h 154"/>
                  <a:gd name="T18" fmla="*/ 0 w 151"/>
                  <a:gd name="T19" fmla="*/ 40 h 154"/>
                  <a:gd name="T20" fmla="*/ 3 w 151"/>
                  <a:gd name="T21" fmla="*/ 48 h 154"/>
                  <a:gd name="T22" fmla="*/ 6 w 151"/>
                  <a:gd name="T23" fmla="*/ 55 h 154"/>
                  <a:gd name="T24" fmla="*/ 12 w 151"/>
                  <a:gd name="T25" fmla="*/ 61 h 154"/>
                  <a:gd name="T26" fmla="*/ 12 w 151"/>
                  <a:gd name="T27" fmla="*/ 66 h 154"/>
                  <a:gd name="T28" fmla="*/ 12 w 151"/>
                  <a:gd name="T29" fmla="*/ 73 h 154"/>
                  <a:gd name="T30" fmla="*/ 12 w 151"/>
                  <a:gd name="T31" fmla="*/ 74 h 154"/>
                  <a:gd name="T32" fmla="*/ 12 w 151"/>
                  <a:gd name="T33" fmla="*/ 78 h 154"/>
                  <a:gd name="T34" fmla="*/ 12 w 151"/>
                  <a:gd name="T35" fmla="*/ 83 h 154"/>
                  <a:gd name="T36" fmla="*/ 12 w 151"/>
                  <a:gd name="T37" fmla="*/ 91 h 154"/>
                  <a:gd name="T38" fmla="*/ 12 w 151"/>
                  <a:gd name="T39" fmla="*/ 97 h 154"/>
                  <a:gd name="T40" fmla="*/ 12 w 151"/>
                  <a:gd name="T41" fmla="*/ 105 h 154"/>
                  <a:gd name="T42" fmla="*/ 12 w 151"/>
                  <a:gd name="T43" fmla="*/ 110 h 154"/>
                  <a:gd name="T44" fmla="*/ 12 w 151"/>
                  <a:gd name="T45" fmla="*/ 116 h 154"/>
                  <a:gd name="T46" fmla="*/ 12 w 151"/>
                  <a:gd name="T47" fmla="*/ 123 h 154"/>
                  <a:gd name="T48" fmla="*/ 13 w 151"/>
                  <a:gd name="T49" fmla="*/ 130 h 154"/>
                  <a:gd name="T50" fmla="*/ 21 w 151"/>
                  <a:gd name="T51" fmla="*/ 138 h 154"/>
                  <a:gd name="T52" fmla="*/ 27 w 151"/>
                  <a:gd name="T53" fmla="*/ 144 h 154"/>
                  <a:gd name="T54" fmla="*/ 31 w 151"/>
                  <a:gd name="T55" fmla="*/ 148 h 154"/>
                  <a:gd name="T56" fmla="*/ 36 w 151"/>
                  <a:gd name="T57" fmla="*/ 152 h 154"/>
                  <a:gd name="T58" fmla="*/ 42 w 151"/>
                  <a:gd name="T59" fmla="*/ 154 h 154"/>
                  <a:gd name="T60" fmla="*/ 45 w 151"/>
                  <a:gd name="T61" fmla="*/ 154 h 154"/>
                  <a:gd name="T62" fmla="*/ 40 w 151"/>
                  <a:gd name="T63" fmla="*/ 140 h 154"/>
                  <a:gd name="T64" fmla="*/ 37 w 151"/>
                  <a:gd name="T65" fmla="*/ 131 h 154"/>
                  <a:gd name="T66" fmla="*/ 35 w 151"/>
                  <a:gd name="T67" fmla="*/ 123 h 154"/>
                  <a:gd name="T68" fmla="*/ 34 w 151"/>
                  <a:gd name="T69" fmla="*/ 114 h 154"/>
                  <a:gd name="T70" fmla="*/ 33 w 151"/>
                  <a:gd name="T71" fmla="*/ 106 h 154"/>
                  <a:gd name="T72" fmla="*/ 32 w 151"/>
                  <a:gd name="T73" fmla="*/ 97 h 154"/>
                  <a:gd name="T74" fmla="*/ 31 w 151"/>
                  <a:gd name="T75" fmla="*/ 89 h 154"/>
                  <a:gd name="T76" fmla="*/ 30 w 151"/>
                  <a:gd name="T77" fmla="*/ 79 h 154"/>
                  <a:gd name="T78" fmla="*/ 30 w 151"/>
                  <a:gd name="T79" fmla="*/ 65 h 154"/>
                  <a:gd name="T80" fmla="*/ 30 w 151"/>
                  <a:gd name="T81" fmla="*/ 54 h 154"/>
                  <a:gd name="T82" fmla="*/ 31 w 151"/>
                  <a:gd name="T83" fmla="*/ 44 h 154"/>
                  <a:gd name="T84" fmla="*/ 33 w 151"/>
                  <a:gd name="T85" fmla="*/ 34 h 154"/>
                  <a:gd name="T86" fmla="*/ 34 w 151"/>
                  <a:gd name="T87" fmla="*/ 29 h 154"/>
                  <a:gd name="T88" fmla="*/ 36 w 151"/>
                  <a:gd name="T89" fmla="*/ 25 h 154"/>
                  <a:gd name="T90" fmla="*/ 37 w 151"/>
                  <a:gd name="T91" fmla="*/ 21 h 154"/>
                  <a:gd name="T92" fmla="*/ 38 w 151"/>
                  <a:gd name="T93" fmla="*/ 13 h 154"/>
                  <a:gd name="T94" fmla="*/ 37 w 151"/>
                  <a:gd name="T95" fmla="*/ 7 h 154"/>
                  <a:gd name="T96" fmla="*/ 36 w 151"/>
                  <a:gd name="T97" fmla="*/ 2 h 154"/>
                  <a:gd name="T98" fmla="*/ 35 w 151"/>
                  <a:gd name="T99" fmla="*/ 0 h 154"/>
                  <a:gd name="T100" fmla="*/ 33 w 151"/>
                  <a:gd name="T101" fmla="*/ 2 h 154"/>
                  <a:gd name="T102" fmla="*/ 32 w 151"/>
                  <a:gd name="T103" fmla="*/ 6 h 154"/>
                  <a:gd name="T104" fmla="*/ 31 w 151"/>
                  <a:gd name="T105" fmla="*/ 11 h 154"/>
                  <a:gd name="T106" fmla="*/ 30 w 151"/>
                  <a:gd name="T107" fmla="*/ 16 h 154"/>
                  <a:gd name="T108" fmla="*/ 30 w 151"/>
                  <a:gd name="T109" fmla="*/ 24 h 154"/>
                  <a:gd name="T110" fmla="*/ 29 w 151"/>
                  <a:gd name="T111" fmla="*/ 29 h 154"/>
                  <a:gd name="T112" fmla="*/ 28 w 151"/>
                  <a:gd name="T113" fmla="*/ 34 h 154"/>
                  <a:gd name="T114" fmla="*/ 25 w 151"/>
                  <a:gd name="T115" fmla="*/ 46 h 154"/>
                  <a:gd name="T116" fmla="*/ 25 w 151"/>
                  <a:gd name="T117" fmla="*/ 30 h 154"/>
                  <a:gd name="T118" fmla="*/ 23 w 151"/>
                  <a:gd name="T119" fmla="*/ 21 h 1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1"/>
                  <a:gd name="T181" fmla="*/ 0 h 154"/>
                  <a:gd name="T182" fmla="*/ 151 w 151"/>
                  <a:gd name="T183" fmla="*/ 154 h 1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1" h="154">
                    <a:moveTo>
                      <a:pt x="74" y="21"/>
                    </a:moveTo>
                    <a:lnTo>
                      <a:pt x="61" y="11"/>
                    </a:lnTo>
                    <a:lnTo>
                      <a:pt x="51" y="6"/>
                    </a:lnTo>
                    <a:lnTo>
                      <a:pt x="34" y="2"/>
                    </a:lnTo>
                    <a:lnTo>
                      <a:pt x="26" y="3"/>
                    </a:lnTo>
                    <a:lnTo>
                      <a:pt x="17" y="7"/>
                    </a:lnTo>
                    <a:lnTo>
                      <a:pt x="7" y="14"/>
                    </a:lnTo>
                    <a:lnTo>
                      <a:pt x="3" y="22"/>
                    </a:lnTo>
                    <a:lnTo>
                      <a:pt x="0" y="31"/>
                    </a:lnTo>
                    <a:lnTo>
                      <a:pt x="0" y="40"/>
                    </a:lnTo>
                    <a:lnTo>
                      <a:pt x="3" y="48"/>
                    </a:lnTo>
                    <a:lnTo>
                      <a:pt x="6" y="55"/>
                    </a:lnTo>
                    <a:lnTo>
                      <a:pt x="14" y="61"/>
                    </a:lnTo>
                    <a:lnTo>
                      <a:pt x="26" y="66"/>
                    </a:lnTo>
                    <a:lnTo>
                      <a:pt x="48" y="73"/>
                    </a:lnTo>
                    <a:lnTo>
                      <a:pt x="35" y="74"/>
                    </a:lnTo>
                    <a:lnTo>
                      <a:pt x="28" y="78"/>
                    </a:lnTo>
                    <a:lnTo>
                      <a:pt x="24" y="83"/>
                    </a:lnTo>
                    <a:lnTo>
                      <a:pt x="22" y="91"/>
                    </a:lnTo>
                    <a:lnTo>
                      <a:pt x="22" y="97"/>
                    </a:lnTo>
                    <a:lnTo>
                      <a:pt x="24" y="105"/>
                    </a:lnTo>
                    <a:lnTo>
                      <a:pt x="26" y="110"/>
                    </a:lnTo>
                    <a:lnTo>
                      <a:pt x="31" y="116"/>
                    </a:lnTo>
                    <a:lnTo>
                      <a:pt x="38" y="123"/>
                    </a:lnTo>
                    <a:lnTo>
                      <a:pt x="50" y="130"/>
                    </a:lnTo>
                    <a:lnTo>
                      <a:pt x="68" y="138"/>
                    </a:lnTo>
                    <a:lnTo>
                      <a:pt x="85" y="144"/>
                    </a:lnTo>
                    <a:lnTo>
                      <a:pt x="103" y="148"/>
                    </a:lnTo>
                    <a:lnTo>
                      <a:pt x="122" y="152"/>
                    </a:lnTo>
                    <a:lnTo>
                      <a:pt x="142" y="154"/>
                    </a:lnTo>
                    <a:lnTo>
                      <a:pt x="151" y="154"/>
                    </a:lnTo>
                    <a:lnTo>
                      <a:pt x="135" y="140"/>
                    </a:lnTo>
                    <a:lnTo>
                      <a:pt x="128" y="131"/>
                    </a:lnTo>
                    <a:lnTo>
                      <a:pt x="121" y="123"/>
                    </a:lnTo>
                    <a:lnTo>
                      <a:pt x="114" y="114"/>
                    </a:lnTo>
                    <a:lnTo>
                      <a:pt x="108" y="106"/>
                    </a:lnTo>
                    <a:lnTo>
                      <a:pt x="104" y="97"/>
                    </a:lnTo>
                    <a:lnTo>
                      <a:pt x="100" y="89"/>
                    </a:lnTo>
                    <a:lnTo>
                      <a:pt x="98" y="79"/>
                    </a:lnTo>
                    <a:lnTo>
                      <a:pt x="97" y="65"/>
                    </a:lnTo>
                    <a:lnTo>
                      <a:pt x="98" y="54"/>
                    </a:lnTo>
                    <a:lnTo>
                      <a:pt x="101" y="44"/>
                    </a:lnTo>
                    <a:lnTo>
                      <a:pt x="108" y="34"/>
                    </a:lnTo>
                    <a:lnTo>
                      <a:pt x="115" y="29"/>
                    </a:lnTo>
                    <a:lnTo>
                      <a:pt x="122" y="25"/>
                    </a:lnTo>
                    <a:lnTo>
                      <a:pt x="129" y="21"/>
                    </a:lnTo>
                    <a:lnTo>
                      <a:pt x="131" y="13"/>
                    </a:lnTo>
                    <a:lnTo>
                      <a:pt x="129" y="7"/>
                    </a:lnTo>
                    <a:lnTo>
                      <a:pt x="126" y="2"/>
                    </a:lnTo>
                    <a:lnTo>
                      <a:pt x="119" y="0"/>
                    </a:lnTo>
                    <a:lnTo>
                      <a:pt x="111" y="2"/>
                    </a:lnTo>
                    <a:lnTo>
                      <a:pt x="106" y="6"/>
                    </a:lnTo>
                    <a:lnTo>
                      <a:pt x="101" y="11"/>
                    </a:lnTo>
                    <a:lnTo>
                      <a:pt x="99" y="16"/>
                    </a:lnTo>
                    <a:lnTo>
                      <a:pt x="99" y="24"/>
                    </a:lnTo>
                    <a:lnTo>
                      <a:pt x="93" y="29"/>
                    </a:lnTo>
                    <a:lnTo>
                      <a:pt x="89" y="34"/>
                    </a:lnTo>
                    <a:lnTo>
                      <a:pt x="81" y="46"/>
                    </a:lnTo>
                    <a:lnTo>
                      <a:pt x="81" y="30"/>
                    </a:lnTo>
                    <a:lnTo>
                      <a:pt x="74" y="21"/>
                    </a:lnTo>
                    <a:close/>
                  </a:path>
                </a:pathLst>
              </a:custGeom>
              <a:solidFill>
                <a:srgbClr val="800000"/>
              </a:solidFill>
              <a:ln w="9525">
                <a:noFill/>
                <a:round/>
                <a:headEnd/>
                <a:tailEnd/>
              </a:ln>
            </p:spPr>
            <p:txBody>
              <a:bodyPr/>
              <a:lstStyle/>
              <a:p>
                <a:endParaRPr lang="it-IT">
                  <a:solidFill>
                    <a:srgbClr val="000000"/>
                  </a:solidFill>
                  <a:latin typeface="Calibri" panose="020F0502020204030204" pitchFamily="34" charset="0"/>
                </a:endParaRPr>
              </a:p>
            </p:txBody>
          </p:sp>
          <p:sp>
            <p:nvSpPr>
              <p:cNvPr id="36" name="Freeform 1049"/>
              <p:cNvSpPr>
                <a:spLocks/>
              </p:cNvSpPr>
              <p:nvPr/>
            </p:nvSpPr>
            <p:spPr bwMode="auto">
              <a:xfrm>
                <a:off x="883" y="1697"/>
                <a:ext cx="78" cy="148"/>
              </a:xfrm>
              <a:custGeom>
                <a:avLst/>
                <a:gdLst>
                  <a:gd name="T0" fmla="*/ 13 w 81"/>
                  <a:gd name="T1" fmla="*/ 0 h 148"/>
                  <a:gd name="T2" fmla="*/ 18 w 81"/>
                  <a:gd name="T3" fmla="*/ 1 h 148"/>
                  <a:gd name="T4" fmla="*/ 23 w 81"/>
                  <a:gd name="T5" fmla="*/ 6 h 148"/>
                  <a:gd name="T6" fmla="*/ 24 w 81"/>
                  <a:gd name="T7" fmla="*/ 11 h 148"/>
                  <a:gd name="T8" fmla="*/ 26 w 81"/>
                  <a:gd name="T9" fmla="*/ 20 h 148"/>
                  <a:gd name="T10" fmla="*/ 26 w 81"/>
                  <a:gd name="T11" fmla="*/ 29 h 148"/>
                  <a:gd name="T12" fmla="*/ 26 w 81"/>
                  <a:gd name="T13" fmla="*/ 39 h 148"/>
                  <a:gd name="T14" fmla="*/ 25 w 81"/>
                  <a:gd name="T15" fmla="*/ 48 h 148"/>
                  <a:gd name="T16" fmla="*/ 23 w 81"/>
                  <a:gd name="T17" fmla="*/ 53 h 148"/>
                  <a:gd name="T18" fmla="*/ 19 w 81"/>
                  <a:gd name="T19" fmla="*/ 56 h 148"/>
                  <a:gd name="T20" fmla="*/ 23 w 81"/>
                  <a:gd name="T21" fmla="*/ 62 h 148"/>
                  <a:gd name="T22" fmla="*/ 25 w 81"/>
                  <a:gd name="T23" fmla="*/ 72 h 148"/>
                  <a:gd name="T24" fmla="*/ 26 w 81"/>
                  <a:gd name="T25" fmla="*/ 82 h 148"/>
                  <a:gd name="T26" fmla="*/ 27 w 81"/>
                  <a:gd name="T27" fmla="*/ 89 h 148"/>
                  <a:gd name="T28" fmla="*/ 27 w 81"/>
                  <a:gd name="T29" fmla="*/ 104 h 148"/>
                  <a:gd name="T30" fmla="*/ 28 w 81"/>
                  <a:gd name="T31" fmla="*/ 118 h 148"/>
                  <a:gd name="T32" fmla="*/ 27 w 81"/>
                  <a:gd name="T33" fmla="*/ 130 h 148"/>
                  <a:gd name="T34" fmla="*/ 26 w 81"/>
                  <a:gd name="T35" fmla="*/ 142 h 148"/>
                  <a:gd name="T36" fmla="*/ 25 w 81"/>
                  <a:gd name="T37" fmla="*/ 147 h 148"/>
                  <a:gd name="T38" fmla="*/ 23 w 81"/>
                  <a:gd name="T39" fmla="*/ 148 h 148"/>
                  <a:gd name="T40" fmla="*/ 15 w 81"/>
                  <a:gd name="T41" fmla="*/ 140 h 148"/>
                  <a:gd name="T42" fmla="*/ 13 w 81"/>
                  <a:gd name="T43" fmla="*/ 133 h 148"/>
                  <a:gd name="T44" fmla="*/ 13 w 81"/>
                  <a:gd name="T45" fmla="*/ 123 h 148"/>
                  <a:gd name="T46" fmla="*/ 13 w 81"/>
                  <a:gd name="T47" fmla="*/ 114 h 148"/>
                  <a:gd name="T48" fmla="*/ 9 w 81"/>
                  <a:gd name="T49" fmla="*/ 104 h 148"/>
                  <a:gd name="T50" fmla="*/ 5 w 81"/>
                  <a:gd name="T51" fmla="*/ 95 h 148"/>
                  <a:gd name="T52" fmla="*/ 2 w 81"/>
                  <a:gd name="T53" fmla="*/ 85 h 148"/>
                  <a:gd name="T54" fmla="*/ 0 w 81"/>
                  <a:gd name="T55" fmla="*/ 75 h 148"/>
                  <a:gd name="T56" fmla="*/ 0 w 81"/>
                  <a:gd name="T57" fmla="*/ 67 h 148"/>
                  <a:gd name="T58" fmla="*/ 4 w 81"/>
                  <a:gd name="T59" fmla="*/ 56 h 148"/>
                  <a:gd name="T60" fmla="*/ 9 w 81"/>
                  <a:gd name="T61" fmla="*/ 49 h 148"/>
                  <a:gd name="T62" fmla="*/ 13 w 81"/>
                  <a:gd name="T63" fmla="*/ 43 h 148"/>
                  <a:gd name="T64" fmla="*/ 13 w 81"/>
                  <a:gd name="T65" fmla="*/ 41 h 148"/>
                  <a:gd name="T66" fmla="*/ 13 w 81"/>
                  <a:gd name="T67" fmla="*/ 42 h 148"/>
                  <a:gd name="T68" fmla="*/ 13 w 81"/>
                  <a:gd name="T69" fmla="*/ 49 h 148"/>
                  <a:gd name="T70" fmla="*/ 13 w 81"/>
                  <a:gd name="T71" fmla="*/ 62 h 148"/>
                  <a:gd name="T72" fmla="*/ 13 w 81"/>
                  <a:gd name="T73" fmla="*/ 44 h 148"/>
                  <a:gd name="T74" fmla="*/ 13 w 81"/>
                  <a:gd name="T75" fmla="*/ 35 h 148"/>
                  <a:gd name="T76" fmla="*/ 13 w 81"/>
                  <a:gd name="T77" fmla="*/ 28 h 148"/>
                  <a:gd name="T78" fmla="*/ 13 w 81"/>
                  <a:gd name="T79" fmla="*/ 22 h 148"/>
                  <a:gd name="T80" fmla="*/ 13 w 81"/>
                  <a:gd name="T81" fmla="*/ 14 h 148"/>
                  <a:gd name="T82" fmla="*/ 13 w 81"/>
                  <a:gd name="T83" fmla="*/ 7 h 148"/>
                  <a:gd name="T84" fmla="*/ 13 w 81"/>
                  <a:gd name="T85" fmla="*/ 1 h 148"/>
                  <a:gd name="T86" fmla="*/ 13 w 81"/>
                  <a:gd name="T87" fmla="*/ 0 h 1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1"/>
                  <a:gd name="T133" fmla="*/ 0 h 148"/>
                  <a:gd name="T134" fmla="*/ 81 w 81"/>
                  <a:gd name="T135" fmla="*/ 148 h 14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1" h="148">
                    <a:moveTo>
                      <a:pt x="47" y="0"/>
                    </a:moveTo>
                    <a:lnTo>
                      <a:pt x="57" y="1"/>
                    </a:lnTo>
                    <a:lnTo>
                      <a:pt x="67" y="6"/>
                    </a:lnTo>
                    <a:lnTo>
                      <a:pt x="71" y="11"/>
                    </a:lnTo>
                    <a:lnTo>
                      <a:pt x="75" y="20"/>
                    </a:lnTo>
                    <a:lnTo>
                      <a:pt x="76" y="29"/>
                    </a:lnTo>
                    <a:lnTo>
                      <a:pt x="76" y="39"/>
                    </a:lnTo>
                    <a:lnTo>
                      <a:pt x="73" y="48"/>
                    </a:lnTo>
                    <a:lnTo>
                      <a:pt x="67" y="53"/>
                    </a:lnTo>
                    <a:lnTo>
                      <a:pt x="59" y="56"/>
                    </a:lnTo>
                    <a:lnTo>
                      <a:pt x="67" y="62"/>
                    </a:lnTo>
                    <a:lnTo>
                      <a:pt x="73" y="72"/>
                    </a:lnTo>
                    <a:lnTo>
                      <a:pt x="76" y="82"/>
                    </a:lnTo>
                    <a:lnTo>
                      <a:pt x="78" y="89"/>
                    </a:lnTo>
                    <a:lnTo>
                      <a:pt x="80" y="104"/>
                    </a:lnTo>
                    <a:lnTo>
                      <a:pt x="81" y="118"/>
                    </a:lnTo>
                    <a:lnTo>
                      <a:pt x="80" y="130"/>
                    </a:lnTo>
                    <a:lnTo>
                      <a:pt x="76" y="142"/>
                    </a:lnTo>
                    <a:lnTo>
                      <a:pt x="73" y="147"/>
                    </a:lnTo>
                    <a:lnTo>
                      <a:pt x="66" y="148"/>
                    </a:lnTo>
                    <a:lnTo>
                      <a:pt x="50" y="140"/>
                    </a:lnTo>
                    <a:lnTo>
                      <a:pt x="38" y="133"/>
                    </a:lnTo>
                    <a:lnTo>
                      <a:pt x="25" y="123"/>
                    </a:lnTo>
                    <a:lnTo>
                      <a:pt x="16" y="114"/>
                    </a:lnTo>
                    <a:lnTo>
                      <a:pt x="9" y="104"/>
                    </a:lnTo>
                    <a:lnTo>
                      <a:pt x="5" y="95"/>
                    </a:lnTo>
                    <a:lnTo>
                      <a:pt x="2" y="85"/>
                    </a:lnTo>
                    <a:lnTo>
                      <a:pt x="0" y="75"/>
                    </a:lnTo>
                    <a:lnTo>
                      <a:pt x="0" y="67"/>
                    </a:lnTo>
                    <a:lnTo>
                      <a:pt x="4" y="56"/>
                    </a:lnTo>
                    <a:lnTo>
                      <a:pt x="9" y="49"/>
                    </a:lnTo>
                    <a:lnTo>
                      <a:pt x="16" y="43"/>
                    </a:lnTo>
                    <a:lnTo>
                      <a:pt x="24" y="41"/>
                    </a:lnTo>
                    <a:lnTo>
                      <a:pt x="31" y="42"/>
                    </a:lnTo>
                    <a:lnTo>
                      <a:pt x="39" y="49"/>
                    </a:lnTo>
                    <a:lnTo>
                      <a:pt x="45" y="62"/>
                    </a:lnTo>
                    <a:lnTo>
                      <a:pt x="42" y="44"/>
                    </a:lnTo>
                    <a:lnTo>
                      <a:pt x="38" y="35"/>
                    </a:lnTo>
                    <a:lnTo>
                      <a:pt x="32" y="28"/>
                    </a:lnTo>
                    <a:lnTo>
                      <a:pt x="28" y="22"/>
                    </a:lnTo>
                    <a:lnTo>
                      <a:pt x="28" y="14"/>
                    </a:lnTo>
                    <a:lnTo>
                      <a:pt x="31" y="7"/>
                    </a:lnTo>
                    <a:lnTo>
                      <a:pt x="39" y="1"/>
                    </a:lnTo>
                    <a:lnTo>
                      <a:pt x="47" y="0"/>
                    </a:lnTo>
                    <a:close/>
                  </a:path>
                </a:pathLst>
              </a:custGeom>
              <a:solidFill>
                <a:srgbClr val="800000"/>
              </a:solidFill>
              <a:ln w="9525">
                <a:noFill/>
                <a:round/>
                <a:headEnd/>
                <a:tailEnd/>
              </a:ln>
            </p:spPr>
            <p:txBody>
              <a:bodyPr/>
              <a:lstStyle/>
              <a:p>
                <a:endParaRPr lang="it-IT">
                  <a:solidFill>
                    <a:srgbClr val="000000"/>
                  </a:solidFill>
                  <a:latin typeface="Calibri" panose="020F0502020204030204" pitchFamily="34" charset="0"/>
                </a:endParaRPr>
              </a:p>
            </p:txBody>
          </p:sp>
        </p:grpSp>
      </p:grpSp>
      <p:grpSp>
        <p:nvGrpSpPr>
          <p:cNvPr id="74" name="Gruppo 73"/>
          <p:cNvGrpSpPr/>
          <p:nvPr/>
        </p:nvGrpSpPr>
        <p:grpSpPr>
          <a:xfrm>
            <a:off x="3222171" y="3571220"/>
            <a:ext cx="3827228" cy="1242259"/>
            <a:chOff x="3222171" y="3571220"/>
            <a:chExt cx="3827228" cy="1242259"/>
          </a:xfrm>
        </p:grpSpPr>
        <p:sp>
          <p:nvSpPr>
            <p:cNvPr id="50" name="Freeform 1050"/>
            <p:cNvSpPr>
              <a:spLocks/>
            </p:cNvSpPr>
            <p:nvPr/>
          </p:nvSpPr>
          <p:spPr bwMode="auto">
            <a:xfrm>
              <a:off x="3222171" y="3709588"/>
              <a:ext cx="3827228" cy="474084"/>
            </a:xfrm>
            <a:custGeom>
              <a:avLst/>
              <a:gdLst>
                <a:gd name="T0" fmla="*/ 2147483647 w 2004"/>
                <a:gd name="T1" fmla="*/ 0 h 270"/>
                <a:gd name="T2" fmla="*/ 2147483647 w 2004"/>
                <a:gd name="T3" fmla="*/ 2147483647 h 270"/>
                <a:gd name="T4" fmla="*/ 0 w 2004"/>
                <a:gd name="T5" fmla="*/ 2147483647 h 270"/>
                <a:gd name="T6" fmla="*/ 0 60000 65536"/>
                <a:gd name="T7" fmla="*/ 0 60000 65536"/>
                <a:gd name="T8" fmla="*/ 0 60000 65536"/>
                <a:gd name="T9" fmla="*/ 0 w 2004"/>
                <a:gd name="T10" fmla="*/ 0 h 270"/>
                <a:gd name="T11" fmla="*/ 2004 w 2004"/>
                <a:gd name="T12" fmla="*/ 270 h 270"/>
              </a:gdLst>
              <a:ahLst/>
              <a:cxnLst>
                <a:cxn ang="T6">
                  <a:pos x="T0" y="T1"/>
                </a:cxn>
                <a:cxn ang="T7">
                  <a:pos x="T2" y="T3"/>
                </a:cxn>
                <a:cxn ang="T8">
                  <a:pos x="T4" y="T5"/>
                </a:cxn>
              </a:cxnLst>
              <a:rect l="T9" t="T10" r="T11" b="T12"/>
              <a:pathLst>
                <a:path w="2004" h="270">
                  <a:moveTo>
                    <a:pt x="2004" y="0"/>
                  </a:moveTo>
                  <a:cubicBezTo>
                    <a:pt x="1888" y="38"/>
                    <a:pt x="1642" y="186"/>
                    <a:pt x="1308" y="228"/>
                  </a:cubicBezTo>
                  <a:cubicBezTo>
                    <a:pt x="974" y="270"/>
                    <a:pt x="272" y="247"/>
                    <a:pt x="0" y="252"/>
                  </a:cubicBezTo>
                </a:path>
              </a:pathLst>
            </a:custGeom>
            <a:noFill/>
            <a:ln w="28575">
              <a:solidFill>
                <a:schemeClr val="tx1"/>
              </a:solidFill>
              <a:round/>
              <a:headEnd type="none" w="med" len="med"/>
              <a:tailEnd type="triangle" w="med" len="med"/>
            </a:ln>
          </p:spPr>
          <p:txBody>
            <a:bodyPr/>
            <a:lstStyle/>
            <a:p>
              <a:endParaRPr lang="it-IT">
                <a:solidFill>
                  <a:srgbClr val="000000"/>
                </a:solidFill>
                <a:latin typeface="Calibri" panose="020F0502020204030204" pitchFamily="34" charset="0"/>
              </a:endParaRPr>
            </a:p>
          </p:txBody>
        </p:sp>
        <p:pic>
          <p:nvPicPr>
            <p:cNvPr id="66" name="Immagine 65"/>
            <p:cNvPicPr>
              <a:picLocks noChangeAspect="1"/>
            </p:cNvPicPr>
            <p:nvPr/>
          </p:nvPicPr>
          <p:blipFill>
            <a:blip r:embed="rId4" cstate="print"/>
            <a:stretch>
              <a:fillRect/>
            </a:stretch>
          </p:blipFill>
          <p:spPr>
            <a:xfrm>
              <a:off x="3962849" y="3571220"/>
              <a:ext cx="1598980" cy="1242259"/>
            </a:xfrm>
            <a:prstGeom prst="rect">
              <a:avLst/>
            </a:prstGeom>
            <a:ln>
              <a:noFill/>
            </a:ln>
            <a:effectLst>
              <a:outerShdw blurRad="292100" dist="139700" dir="2700000" algn="tl" rotWithShape="0">
                <a:srgbClr val="333333">
                  <a:alpha val="65000"/>
                </a:srgbClr>
              </a:outerShdw>
            </a:effectLst>
          </p:spPr>
        </p:pic>
      </p:grpSp>
      <p:grpSp>
        <p:nvGrpSpPr>
          <p:cNvPr id="13" name="Gruppo 12"/>
          <p:cNvGrpSpPr/>
          <p:nvPr/>
        </p:nvGrpSpPr>
        <p:grpSpPr>
          <a:xfrm>
            <a:off x="8606182" y="4888705"/>
            <a:ext cx="2496762" cy="1419041"/>
            <a:chOff x="7892986" y="4799535"/>
            <a:chExt cx="2496762" cy="1419041"/>
          </a:xfrm>
        </p:grpSpPr>
        <p:pic>
          <p:nvPicPr>
            <p:cNvPr id="64" name="Picture 9" descr="http://bdvecritel.itnetwork.fr/images_produit/prd_disp_img_00011509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559985" flipH="1">
              <a:off x="8721702" y="3970819"/>
              <a:ext cx="717937" cy="237537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Segnaposto testo 2"/>
            <p:cNvSpPr txBox="1">
              <a:spLocks/>
            </p:cNvSpPr>
            <p:nvPr/>
          </p:nvSpPr>
          <p:spPr>
            <a:xfrm>
              <a:off x="8320026" y="5585657"/>
              <a:ext cx="2069722" cy="63291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3000" kern="1200">
                  <a:solidFill>
                    <a:schemeClr val="tx1"/>
                  </a:solidFill>
                  <a:latin typeface="Titillium Web" panose="00000500000000000000" pitchFamily="2" charset="0"/>
                  <a:ea typeface="+mn-ea"/>
                  <a:cs typeface="+mn-cs"/>
                </a:defRPr>
              </a:lvl1pPr>
              <a:lvl2pPr marL="0" indent="0" algn="l" defTabSz="914400" rtl="0" eaLnBrk="1" latinLnBrk="0" hangingPunct="1">
                <a:lnSpc>
                  <a:spcPts val="2400"/>
                </a:lnSpc>
                <a:spcBef>
                  <a:spcPts val="0"/>
                </a:spcBef>
                <a:buFont typeface="Arial" panose="020B0604020202020204" pitchFamily="34" charset="0"/>
                <a:buNone/>
                <a:defRPr lang="it-IT" sz="2400" kern="1200" dirty="0" smtClean="0">
                  <a:solidFill>
                    <a:srgbClr val="006E73"/>
                  </a:solidFill>
                  <a:latin typeface="Titillium Web" panose="000005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Titillium Web" panose="000005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dirty="0" err="1">
                  <a:solidFill>
                    <a:srgbClr val="006E73"/>
                  </a:solidFill>
                  <a:latin typeface="Calibri" panose="020F0502020204030204" pitchFamily="34" charset="0"/>
                </a:rPr>
                <a:t>Arterial</a:t>
              </a:r>
              <a:r>
                <a:rPr lang="it-IT" sz="2000" dirty="0">
                  <a:solidFill>
                    <a:srgbClr val="006E73"/>
                  </a:solidFill>
                  <a:latin typeface="Calibri" panose="020F0502020204030204" pitchFamily="34" charset="0"/>
                </a:rPr>
                <a:t> </a:t>
              </a:r>
              <a:r>
                <a:rPr lang="it-IT" sz="2000" dirty="0" err="1">
                  <a:solidFill>
                    <a:srgbClr val="006E73"/>
                  </a:solidFill>
                  <a:latin typeface="Calibri" panose="020F0502020204030204" pitchFamily="34" charset="0"/>
                </a:rPr>
                <a:t>catheter</a:t>
              </a:r>
              <a:endParaRPr lang="it-IT" sz="2000" dirty="0">
                <a:solidFill>
                  <a:srgbClr val="006E73"/>
                </a:solidFill>
                <a:latin typeface="Calibri" panose="020F0502020204030204" pitchFamily="34" charset="0"/>
              </a:endParaRPr>
            </a:p>
          </p:txBody>
        </p:sp>
      </p:grpSp>
      <p:grpSp>
        <p:nvGrpSpPr>
          <p:cNvPr id="16" name="Gruppo 15"/>
          <p:cNvGrpSpPr/>
          <p:nvPr/>
        </p:nvGrpSpPr>
        <p:grpSpPr>
          <a:xfrm>
            <a:off x="6144683" y="2098189"/>
            <a:ext cx="2069722" cy="1474628"/>
            <a:chOff x="5777343" y="1570739"/>
            <a:chExt cx="2069722" cy="1474628"/>
          </a:xfrm>
        </p:grpSpPr>
        <p:pic>
          <p:nvPicPr>
            <p:cNvPr id="65"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7751" y="1957491"/>
              <a:ext cx="1526514" cy="10878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Segnaposto testo 2"/>
            <p:cNvSpPr txBox="1">
              <a:spLocks/>
            </p:cNvSpPr>
            <p:nvPr/>
          </p:nvSpPr>
          <p:spPr>
            <a:xfrm>
              <a:off x="5777343" y="1570739"/>
              <a:ext cx="2069722" cy="63291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3000" kern="1200">
                  <a:solidFill>
                    <a:schemeClr val="tx1"/>
                  </a:solidFill>
                  <a:latin typeface="Titillium Web" panose="00000500000000000000" pitchFamily="2" charset="0"/>
                  <a:ea typeface="+mn-ea"/>
                  <a:cs typeface="+mn-cs"/>
                </a:defRPr>
              </a:lvl1pPr>
              <a:lvl2pPr marL="0" indent="0" algn="l" defTabSz="914400" rtl="0" eaLnBrk="1" latinLnBrk="0" hangingPunct="1">
                <a:lnSpc>
                  <a:spcPts val="2400"/>
                </a:lnSpc>
                <a:spcBef>
                  <a:spcPts val="0"/>
                </a:spcBef>
                <a:buFont typeface="Arial" panose="020B0604020202020204" pitchFamily="34" charset="0"/>
                <a:buNone/>
                <a:defRPr lang="it-IT" sz="2400" kern="1200" dirty="0" smtClean="0">
                  <a:solidFill>
                    <a:srgbClr val="006E73"/>
                  </a:solidFill>
                  <a:latin typeface="Titillium Web" panose="000005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Titillium Web" panose="000005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dirty="0">
                  <a:solidFill>
                    <a:srgbClr val="006E73"/>
                  </a:solidFill>
                  <a:latin typeface="Calibri" panose="020F0502020204030204" pitchFamily="34" charset="0"/>
                </a:rPr>
                <a:t>BP </a:t>
              </a:r>
              <a:r>
                <a:rPr lang="it-IT" sz="2000" dirty="0" err="1">
                  <a:solidFill>
                    <a:srgbClr val="006E73"/>
                  </a:solidFill>
                  <a:latin typeface="Calibri" panose="020F0502020204030204" pitchFamily="34" charset="0"/>
                </a:rPr>
                <a:t>Transducer</a:t>
              </a:r>
              <a:endParaRPr lang="it-IT" sz="2000" dirty="0">
                <a:solidFill>
                  <a:srgbClr val="006E73"/>
                </a:solidFill>
                <a:latin typeface="Calibri" panose="020F0502020204030204" pitchFamily="34" charset="0"/>
              </a:endParaRPr>
            </a:p>
          </p:txBody>
        </p:sp>
      </p:grpSp>
      <p:sp>
        <p:nvSpPr>
          <p:cNvPr id="3" name="Rettangolo 2"/>
          <p:cNvSpPr/>
          <p:nvPr/>
        </p:nvSpPr>
        <p:spPr>
          <a:xfrm rot="20707267">
            <a:off x="6335527" y="2558897"/>
            <a:ext cx="1131848" cy="830997"/>
          </a:xfrm>
          <a:prstGeom prst="rect">
            <a:avLst/>
          </a:prstGeom>
          <a:solidFill>
            <a:schemeClr val="bg1">
              <a:alpha val="55000"/>
            </a:schemeClr>
          </a:solidFill>
        </p:spPr>
        <p:txBody>
          <a:bodyPr wrap="none" lIns="91440" tIns="45720" rIns="91440" bIns="45720">
            <a:spAutoFit/>
          </a:bodyPr>
          <a:lstStyle/>
          <a:p>
            <a:pPr algn="ctr"/>
            <a:r>
              <a:rPr lang="it-IT" sz="4800" dirty="0" err="1">
                <a:ln w="0"/>
                <a:solidFill>
                  <a:srgbClr val="C00000"/>
                </a:solidFill>
                <a:effectLst>
                  <a:outerShdw blurRad="38100" dist="19050" dir="2700000" algn="tl" rotWithShape="0">
                    <a:srgbClr val="000000">
                      <a:alpha val="40000"/>
                    </a:srgbClr>
                  </a:outerShdw>
                </a:effectLst>
                <a:latin typeface="Calibri" panose="020F0502020204030204" pitchFamily="34" charset="0"/>
              </a:rPr>
              <a:t>Any</a:t>
            </a:r>
            <a:endParaRPr lang="it-IT" sz="4800" dirty="0">
              <a:ln w="0"/>
              <a:solidFill>
                <a:srgbClr val="C00000"/>
              </a:solidFill>
              <a:effectLst>
                <a:outerShdw blurRad="38100" dist="19050" dir="2700000" algn="tl" rotWithShape="0">
                  <a:srgbClr val="000000">
                    <a:alpha val="40000"/>
                  </a:srgbClr>
                </a:outerShdw>
              </a:effectLst>
              <a:latin typeface="Calibri" panose="020F0502020204030204" pitchFamily="34" charset="0"/>
            </a:endParaRPr>
          </a:p>
        </p:txBody>
      </p:sp>
      <p:sp>
        <p:nvSpPr>
          <p:cNvPr id="73" name="Rettangolo 72"/>
          <p:cNvSpPr/>
          <p:nvPr/>
        </p:nvSpPr>
        <p:spPr>
          <a:xfrm rot="20855178">
            <a:off x="9339103" y="4864018"/>
            <a:ext cx="1131848" cy="830997"/>
          </a:xfrm>
          <a:prstGeom prst="rect">
            <a:avLst/>
          </a:prstGeom>
          <a:solidFill>
            <a:schemeClr val="bg1">
              <a:alpha val="55000"/>
            </a:schemeClr>
          </a:solidFill>
        </p:spPr>
        <p:txBody>
          <a:bodyPr wrap="none" lIns="91440" tIns="45720" rIns="91440" bIns="45720">
            <a:spAutoFit/>
          </a:bodyPr>
          <a:lstStyle/>
          <a:p>
            <a:pPr algn="ctr"/>
            <a:r>
              <a:rPr lang="it-IT" sz="4800" dirty="0" err="1">
                <a:ln w="0"/>
                <a:solidFill>
                  <a:srgbClr val="C00000"/>
                </a:solidFill>
                <a:effectLst>
                  <a:outerShdw blurRad="38100" dist="19050" dir="2700000" algn="tl" rotWithShape="0">
                    <a:srgbClr val="000000">
                      <a:alpha val="40000"/>
                    </a:srgbClr>
                  </a:outerShdw>
                </a:effectLst>
                <a:latin typeface="Calibri" panose="020F0502020204030204" pitchFamily="34" charset="0"/>
              </a:rPr>
              <a:t>Any</a:t>
            </a:r>
            <a:endParaRPr lang="it-IT" sz="4800" dirty="0">
              <a:ln w="0"/>
              <a:solidFill>
                <a:srgbClr val="C00000"/>
              </a:solidFill>
              <a:effectLst>
                <a:outerShdw blurRad="38100" dist="19050" dir="2700000" algn="tl" rotWithShape="0">
                  <a:srgbClr val="000000">
                    <a:alpha val="40000"/>
                  </a:srgbClr>
                </a:outerShdw>
              </a:effectLst>
              <a:latin typeface="Calibri" panose="020F0502020204030204" pitchFamily="34" charset="0"/>
            </a:endParaRPr>
          </a:p>
        </p:txBody>
      </p:sp>
      <p:grpSp>
        <p:nvGrpSpPr>
          <p:cNvPr id="14" name="Gruppo 13"/>
          <p:cNvGrpSpPr/>
          <p:nvPr/>
        </p:nvGrpSpPr>
        <p:grpSpPr>
          <a:xfrm>
            <a:off x="6861725" y="3340228"/>
            <a:ext cx="2592625" cy="542864"/>
            <a:chOff x="6861725" y="3340228"/>
            <a:chExt cx="2592625" cy="542864"/>
          </a:xfrm>
        </p:grpSpPr>
        <p:sp>
          <p:nvSpPr>
            <p:cNvPr id="60" name="Freeform 29"/>
            <p:cNvSpPr>
              <a:spLocks/>
            </p:cNvSpPr>
            <p:nvPr/>
          </p:nvSpPr>
          <p:spPr bwMode="auto">
            <a:xfrm rot="20470853" flipH="1">
              <a:off x="7083419" y="3340228"/>
              <a:ext cx="2370931" cy="346002"/>
            </a:xfrm>
            <a:custGeom>
              <a:avLst/>
              <a:gdLst>
                <a:gd name="T0" fmla="*/ 0 w 438"/>
                <a:gd name="T1" fmla="*/ 0 h 289"/>
                <a:gd name="T2" fmla="*/ 2147483647 w 438"/>
                <a:gd name="T3" fmla="*/ 2147483647 h 289"/>
                <a:gd name="T4" fmla="*/ 2147483647 w 438"/>
                <a:gd name="T5" fmla="*/ 2147483647 h 289"/>
                <a:gd name="T6" fmla="*/ 2147483647 w 438"/>
                <a:gd name="T7" fmla="*/ 2147483647 h 289"/>
                <a:gd name="T8" fmla="*/ 2147483647 w 438"/>
                <a:gd name="T9" fmla="*/ 0 h 289"/>
                <a:gd name="T10" fmla="*/ 0 60000 65536"/>
                <a:gd name="T11" fmla="*/ 0 60000 65536"/>
                <a:gd name="T12" fmla="*/ 0 60000 65536"/>
                <a:gd name="T13" fmla="*/ 0 60000 65536"/>
                <a:gd name="T14" fmla="*/ 0 60000 65536"/>
                <a:gd name="T15" fmla="*/ 0 w 438"/>
                <a:gd name="T16" fmla="*/ 0 h 289"/>
                <a:gd name="T17" fmla="*/ 438 w 438"/>
                <a:gd name="T18" fmla="*/ 289 h 289"/>
              </a:gdLst>
              <a:ahLst/>
              <a:cxnLst>
                <a:cxn ang="T10">
                  <a:pos x="T0" y="T1"/>
                </a:cxn>
                <a:cxn ang="T11">
                  <a:pos x="T2" y="T3"/>
                </a:cxn>
                <a:cxn ang="T12">
                  <a:pos x="T4" y="T5"/>
                </a:cxn>
                <a:cxn ang="T13">
                  <a:pos x="T6" y="T7"/>
                </a:cxn>
                <a:cxn ang="T14">
                  <a:pos x="T8" y="T9"/>
                </a:cxn>
              </a:cxnLst>
              <a:rect l="T15" t="T16" r="T17" b="T18"/>
              <a:pathLst>
                <a:path w="438" h="289">
                  <a:moveTo>
                    <a:pt x="0" y="0"/>
                  </a:moveTo>
                  <a:cubicBezTo>
                    <a:pt x="46" y="106"/>
                    <a:pt x="116" y="204"/>
                    <a:pt x="172" y="247"/>
                  </a:cubicBezTo>
                  <a:cubicBezTo>
                    <a:pt x="227" y="289"/>
                    <a:pt x="291" y="276"/>
                    <a:pt x="332" y="250"/>
                  </a:cubicBezTo>
                  <a:cubicBezTo>
                    <a:pt x="373" y="225"/>
                    <a:pt x="400" y="135"/>
                    <a:pt x="418" y="93"/>
                  </a:cubicBezTo>
                  <a:cubicBezTo>
                    <a:pt x="436" y="51"/>
                    <a:pt x="434" y="19"/>
                    <a:pt x="438" y="0"/>
                  </a:cubicBezTo>
                </a:path>
              </a:pathLst>
            </a:custGeom>
            <a:noFill/>
            <a:ln w="28575">
              <a:solidFill>
                <a:schemeClr val="tx1"/>
              </a:solidFill>
              <a:round/>
              <a:headEnd/>
              <a:tailEnd/>
            </a:ln>
          </p:spPr>
          <p:txBody>
            <a:bodyPr/>
            <a:lstStyle/>
            <a:p>
              <a:endParaRPr lang="it-IT">
                <a:solidFill>
                  <a:srgbClr val="000000"/>
                </a:solidFill>
                <a:latin typeface="Calibri" panose="020F0502020204030204" pitchFamily="34" charset="0"/>
              </a:endParaRPr>
            </a:p>
          </p:txBody>
        </p:sp>
        <p:sp>
          <p:nvSpPr>
            <p:cNvPr id="54" name="Rectangle 1055"/>
            <p:cNvSpPr>
              <a:spLocks noChangeArrowheads="1"/>
            </p:cNvSpPr>
            <p:nvPr/>
          </p:nvSpPr>
          <p:spPr bwMode="auto">
            <a:xfrm flipH="1">
              <a:off x="6861725" y="3665714"/>
              <a:ext cx="335420" cy="217378"/>
            </a:xfrm>
            <a:prstGeom prst="rect">
              <a:avLst/>
            </a:prstGeom>
            <a:solidFill>
              <a:schemeClr val="bg1">
                <a:lumMod val="5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solidFill>
                  <a:srgbClr val="000000"/>
                </a:solidFill>
                <a:latin typeface="Calibri" panose="020F0502020204030204" pitchFamily="34" charset="0"/>
              </a:endParaRPr>
            </a:p>
          </p:txBody>
        </p:sp>
      </p:grpSp>
      <p:sp>
        <p:nvSpPr>
          <p:cNvPr id="55" name="ZoneTexte 5"/>
          <p:cNvSpPr txBox="1">
            <a:spLocks noChangeArrowheads="1"/>
          </p:cNvSpPr>
          <p:nvPr/>
        </p:nvSpPr>
        <p:spPr bwMode="auto">
          <a:xfrm>
            <a:off x="793045" y="680077"/>
            <a:ext cx="5524801" cy="1154162"/>
          </a:xfrm>
          <a:prstGeom prst="rect">
            <a:avLst/>
          </a:prstGeom>
          <a:noFill/>
          <a:ln w="9525">
            <a:noFill/>
            <a:miter lim="800000"/>
            <a:headEnd/>
            <a:tailEnd/>
          </a:ln>
        </p:spPr>
        <p:txBody>
          <a:bodyPr wrap="square">
            <a:spAutoFit/>
          </a:bodyPr>
          <a:lstStyle/>
          <a:p>
            <a:pPr>
              <a:lnSpc>
                <a:spcPct val="150000"/>
              </a:lnSpc>
              <a:spcAft>
                <a:spcPts val="600"/>
              </a:spcAft>
              <a:buSzPct val="200000"/>
            </a:pPr>
            <a:r>
              <a:rPr lang="en-US" sz="2400" b="1" dirty="0">
                <a:solidFill>
                  <a:srgbClr val="000000"/>
                </a:solidFill>
                <a:latin typeface="Calibri" panose="020F0502020204030204" pitchFamily="34" charset="0"/>
                <a:cs typeface="Arial" charset="0"/>
              </a:rPr>
              <a:t>Option n.1 - </a:t>
            </a:r>
            <a:r>
              <a:rPr lang="en-US" sz="2400" b="1" dirty="0" err="1">
                <a:solidFill>
                  <a:srgbClr val="000000"/>
                </a:solidFill>
                <a:latin typeface="Calibri" panose="020F0502020204030204" pitchFamily="34" charset="0"/>
                <a:cs typeface="Arial" charset="0"/>
              </a:rPr>
              <a:t>MostCare</a:t>
            </a:r>
            <a:r>
              <a:rPr lang="en-US" sz="2400" b="1" dirty="0">
                <a:solidFill>
                  <a:srgbClr val="000000"/>
                </a:solidFill>
                <a:latin typeface="Calibri" panose="020F0502020204030204" pitchFamily="34" charset="0"/>
                <a:cs typeface="Arial" charset="0"/>
              </a:rPr>
              <a:t> Up</a:t>
            </a:r>
            <a:r>
              <a:rPr lang="en-US" sz="2400" dirty="0">
                <a:solidFill>
                  <a:srgbClr val="000000"/>
                </a:solidFill>
                <a:latin typeface="Calibri" panose="020F0502020204030204" pitchFamily="34" charset="0"/>
                <a:cs typeface="Arial" charset="0"/>
              </a:rPr>
              <a:t> </a:t>
            </a:r>
            <a:r>
              <a:rPr lang="en-US" sz="2400" b="1" dirty="0">
                <a:solidFill>
                  <a:srgbClr val="000000"/>
                </a:solidFill>
                <a:latin typeface="Calibri" panose="020F0502020204030204" pitchFamily="34" charset="0"/>
                <a:cs typeface="Arial" charset="0"/>
              </a:rPr>
              <a:t>STAND ALONE</a:t>
            </a:r>
            <a:r>
              <a:rPr lang="en-US" sz="2400" b="1" i="1" dirty="0">
                <a:solidFill>
                  <a:srgbClr val="000000"/>
                </a:solidFill>
                <a:latin typeface="Calibri" panose="020F0502020204030204" pitchFamily="34" charset="0"/>
                <a:cs typeface="Arial" charset="0"/>
              </a:rPr>
              <a:t> </a:t>
            </a:r>
          </a:p>
          <a:p>
            <a:pPr marL="900113" lvl="1" indent="-368300" defTabSz="1433513">
              <a:spcBef>
                <a:spcPts val="1200"/>
              </a:spcBef>
              <a:spcAft>
                <a:spcPts val="600"/>
              </a:spcAft>
              <a:buSzPct val="180000"/>
              <a:buFontTx/>
              <a:buBlip>
                <a:blip r:embed="rId7"/>
              </a:buBlip>
            </a:pPr>
            <a:r>
              <a:rPr lang="en-US" i="1" dirty="0">
                <a:solidFill>
                  <a:srgbClr val="000000"/>
                </a:solidFill>
                <a:latin typeface="Calibri" panose="020F0502020204030204" pitchFamily="34" charset="0"/>
                <a:cs typeface="Arial" charset="0"/>
              </a:rPr>
              <a:t>ABP from transducer – direct connection</a:t>
            </a:r>
          </a:p>
        </p:txBody>
      </p:sp>
    </p:spTree>
    <p:extLst>
      <p:ext uri="{BB962C8B-B14F-4D97-AF65-F5344CB8AC3E}">
        <p14:creationId xmlns:p14="http://schemas.microsoft.com/office/powerpoint/2010/main" val="42354500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itolo 23"/>
          <p:cNvSpPr>
            <a:spLocks noGrp="1"/>
          </p:cNvSpPr>
          <p:nvPr>
            <p:ph type="ctrTitle"/>
          </p:nvPr>
        </p:nvSpPr>
        <p:spPr/>
        <p:txBody>
          <a:bodyPr/>
          <a:lstStyle/>
          <a:p>
            <a:r>
              <a:rPr lang="en-US" dirty="0" err="1">
                <a:latin typeface="Calibri" pitchFamily="34" charset="0"/>
              </a:rPr>
              <a:t>MostCare</a:t>
            </a:r>
            <a:r>
              <a:rPr lang="en-US" dirty="0">
                <a:latin typeface="Calibri" pitchFamily="34" charset="0"/>
              </a:rPr>
              <a:t>® - </a:t>
            </a:r>
            <a:r>
              <a:rPr lang="en-US" dirty="0" err="1">
                <a:latin typeface="Calibri" pitchFamily="34" charset="0"/>
              </a:rPr>
              <a:t>letteratura</a:t>
            </a:r>
            <a:r>
              <a:rPr lang="en-US" dirty="0">
                <a:latin typeface="Calibri" pitchFamily="34" charset="0"/>
              </a:rPr>
              <a:t> e </a:t>
            </a:r>
            <a:r>
              <a:rPr lang="en-US" dirty="0" err="1">
                <a:latin typeface="Calibri" pitchFamily="34" charset="0"/>
              </a:rPr>
              <a:t>applicabilità</a:t>
            </a:r>
            <a:endParaRPr lang="it-IT" dirty="0"/>
          </a:p>
        </p:txBody>
      </p:sp>
      <p:sp>
        <p:nvSpPr>
          <p:cNvPr id="13" name="Sottotitolo 12"/>
          <p:cNvSpPr>
            <a:spLocks noGrp="1"/>
          </p:cNvSpPr>
          <p:nvPr>
            <p:ph type="subTitle" idx="1"/>
          </p:nvPr>
        </p:nvSpPr>
        <p:spPr/>
        <p:txBody>
          <a:bodyPr/>
          <a:lstStyle/>
          <a:p>
            <a:r>
              <a:rPr lang="it-IT" dirty="0"/>
              <a:t>Validazione e applicabilità</a:t>
            </a:r>
          </a:p>
        </p:txBody>
      </p:sp>
      <p:pic>
        <p:nvPicPr>
          <p:cNvPr id="4" name="Picture 3"/>
          <p:cNvPicPr>
            <a:picLocks noChangeAspect="1" noChangeArrowheads="1"/>
          </p:cNvPicPr>
          <p:nvPr/>
        </p:nvPicPr>
        <p:blipFill>
          <a:blip r:embed="rId2" cstate="print"/>
          <a:srcRect l="13122" t="10897" r="9025" b="1339"/>
          <a:stretch>
            <a:fillRect/>
          </a:stretch>
        </p:blipFill>
        <p:spPr bwMode="auto">
          <a:xfrm>
            <a:off x="2927648" y="1700809"/>
            <a:ext cx="2880320" cy="3827795"/>
          </a:xfrm>
          <a:prstGeom prst="rect">
            <a:avLst/>
          </a:prstGeom>
          <a:ln>
            <a:noFill/>
          </a:ln>
          <a:effectLst>
            <a:outerShdw blurRad="292100" dist="139700" dir="2700000" algn="tl" rotWithShape="0">
              <a:srgbClr val="333333">
                <a:alpha val="65000"/>
              </a:srgbClr>
            </a:outerShdw>
          </a:effectLst>
        </p:spPr>
      </p:pic>
      <p:sp>
        <p:nvSpPr>
          <p:cNvPr id="5" name="Rettangolo 4"/>
          <p:cNvSpPr/>
          <p:nvPr/>
        </p:nvSpPr>
        <p:spPr>
          <a:xfrm>
            <a:off x="6252840" y="2410632"/>
            <a:ext cx="4032448" cy="2031325"/>
          </a:xfrm>
          <a:prstGeom prst="rect">
            <a:avLst/>
          </a:prstGeom>
        </p:spPr>
        <p:txBody>
          <a:bodyPr wrap="square">
            <a:spAutoFit/>
          </a:bodyPr>
          <a:lstStyle/>
          <a:p>
            <a:pPr marL="177800" indent="-177800" defTabSz="457200" fontAlgn="base">
              <a:spcBef>
                <a:spcPct val="0"/>
              </a:spcBef>
              <a:spcAft>
                <a:spcPct val="0"/>
              </a:spcAft>
              <a:buFont typeface="Arial" pitchFamily="34" charset="0"/>
              <a:buChar char="•"/>
            </a:pPr>
            <a:r>
              <a:rPr lang="en-US" sz="1400" dirty="0">
                <a:solidFill>
                  <a:prstClr val="black"/>
                </a:solidFill>
                <a:ea typeface="MS PGothic" pitchFamily="34" charset="-128"/>
              </a:rPr>
              <a:t>Cardiac Efficiency Improvement after Slow Continuous </a:t>
            </a:r>
            <a:r>
              <a:rPr lang="en-US" sz="1400" dirty="0" err="1">
                <a:solidFill>
                  <a:prstClr val="black"/>
                </a:solidFill>
                <a:ea typeface="MS PGothic" pitchFamily="34" charset="-128"/>
              </a:rPr>
              <a:t>Ultrafiltration</a:t>
            </a:r>
            <a:r>
              <a:rPr lang="en-US" sz="1400" dirty="0">
                <a:solidFill>
                  <a:prstClr val="black"/>
                </a:solidFill>
                <a:ea typeface="MS PGothic" pitchFamily="34" charset="-128"/>
              </a:rPr>
              <a:t> Is Assessed by Beat-to-Beat Minimally Invasive Monitoring in Congestive Heart Failure Patients: A Preliminary Report</a:t>
            </a:r>
            <a:r>
              <a:rPr lang="en-US" sz="1400" baseline="30000" dirty="0">
                <a:solidFill>
                  <a:prstClr val="black"/>
                </a:solidFill>
                <a:ea typeface="MS PGothic" pitchFamily="34" charset="-128"/>
              </a:rPr>
              <a:t>1</a:t>
            </a:r>
          </a:p>
          <a:p>
            <a:pPr marL="177800" indent="-177800" defTabSz="457200" fontAlgn="base">
              <a:spcBef>
                <a:spcPct val="0"/>
              </a:spcBef>
              <a:spcAft>
                <a:spcPct val="0"/>
              </a:spcAft>
              <a:buFont typeface="Arial" pitchFamily="34" charset="0"/>
              <a:buChar char="•"/>
            </a:pPr>
            <a:endParaRPr lang="en-US" sz="1400" dirty="0">
              <a:solidFill>
                <a:prstClr val="black"/>
              </a:solidFill>
              <a:ea typeface="MS PGothic" pitchFamily="34" charset="-128"/>
            </a:endParaRPr>
          </a:p>
          <a:p>
            <a:pPr marL="177800" indent="-177800" defTabSz="457200" fontAlgn="base">
              <a:spcBef>
                <a:spcPct val="0"/>
              </a:spcBef>
              <a:spcAft>
                <a:spcPct val="0"/>
              </a:spcAft>
              <a:buFont typeface="Arial" pitchFamily="34" charset="0"/>
              <a:buChar char="•"/>
            </a:pPr>
            <a:r>
              <a:rPr lang="en-US" sz="1400" dirty="0">
                <a:solidFill>
                  <a:prstClr val="black"/>
                </a:solidFill>
                <a:ea typeface="MS PGothic" pitchFamily="34" charset="-128"/>
              </a:rPr>
              <a:t>Effects of </a:t>
            </a:r>
            <a:r>
              <a:rPr lang="en-US" sz="1400" dirty="0" err="1">
                <a:solidFill>
                  <a:prstClr val="black"/>
                </a:solidFill>
                <a:ea typeface="MS PGothic" pitchFamily="34" charset="-128"/>
              </a:rPr>
              <a:t>ULTRAfiltration</a:t>
            </a:r>
            <a:r>
              <a:rPr lang="en-US" sz="1400" dirty="0">
                <a:solidFill>
                  <a:prstClr val="black"/>
                </a:solidFill>
                <a:ea typeface="MS PGothic" pitchFamily="34" charset="-128"/>
              </a:rPr>
              <a:t> </a:t>
            </a:r>
            <a:r>
              <a:rPr lang="en-US" sz="1400" dirty="0" err="1">
                <a:solidFill>
                  <a:prstClr val="black"/>
                </a:solidFill>
                <a:ea typeface="MS PGothic" pitchFamily="34" charset="-128"/>
              </a:rPr>
              <a:t>vs</a:t>
            </a:r>
            <a:r>
              <a:rPr lang="en-US" sz="1400" dirty="0">
                <a:solidFill>
                  <a:prstClr val="black"/>
                </a:solidFill>
                <a:ea typeface="MS PGothic" pitchFamily="34" charset="-128"/>
              </a:rPr>
              <a:t> </a:t>
            </a:r>
            <a:r>
              <a:rPr lang="en-US" sz="1400" dirty="0" err="1">
                <a:solidFill>
                  <a:prstClr val="black"/>
                </a:solidFill>
                <a:ea typeface="MS PGothic" pitchFamily="34" charset="-128"/>
              </a:rPr>
              <a:t>DIureticS</a:t>
            </a:r>
            <a:r>
              <a:rPr lang="en-US" sz="1400" dirty="0">
                <a:solidFill>
                  <a:prstClr val="black"/>
                </a:solidFill>
                <a:ea typeface="MS PGothic" pitchFamily="34" charset="-128"/>
              </a:rPr>
              <a:t> on clinical </a:t>
            </a:r>
            <a:r>
              <a:rPr lang="en-US" sz="1400" dirty="0" err="1">
                <a:solidFill>
                  <a:prstClr val="black"/>
                </a:solidFill>
                <a:ea typeface="MS PGothic" pitchFamily="34" charset="-128"/>
              </a:rPr>
              <a:t>neurohormonal</a:t>
            </a:r>
            <a:r>
              <a:rPr lang="en-US" sz="1400" dirty="0">
                <a:solidFill>
                  <a:prstClr val="black"/>
                </a:solidFill>
                <a:ea typeface="MS PGothic" pitchFamily="34" charset="-128"/>
              </a:rPr>
              <a:t> and hemodynamic variables in patients with </a:t>
            </a:r>
            <a:r>
              <a:rPr lang="en-US" sz="1400" dirty="0" err="1">
                <a:solidFill>
                  <a:prstClr val="black"/>
                </a:solidFill>
                <a:ea typeface="MS PGothic" pitchFamily="34" charset="-128"/>
              </a:rPr>
              <a:t>decompensated</a:t>
            </a:r>
            <a:r>
              <a:rPr lang="en-US" sz="1400" dirty="0">
                <a:solidFill>
                  <a:prstClr val="black"/>
                </a:solidFill>
                <a:ea typeface="MS PGothic" pitchFamily="34" charset="-128"/>
              </a:rPr>
              <a:t> heart failure: the ULTRADISCO study</a:t>
            </a:r>
            <a:r>
              <a:rPr lang="en-US" sz="1400" baseline="30000" dirty="0">
                <a:solidFill>
                  <a:prstClr val="black"/>
                </a:solidFill>
                <a:ea typeface="MS PGothic" pitchFamily="34" charset="-128"/>
              </a:rPr>
              <a:t>2</a:t>
            </a:r>
          </a:p>
        </p:txBody>
      </p:sp>
      <p:sp>
        <p:nvSpPr>
          <p:cNvPr id="6" name="Rettangolo 5"/>
          <p:cNvSpPr/>
          <p:nvPr/>
        </p:nvSpPr>
        <p:spPr>
          <a:xfrm>
            <a:off x="2567608" y="1068705"/>
            <a:ext cx="4392488" cy="400110"/>
          </a:xfrm>
          <a:prstGeom prst="rect">
            <a:avLst/>
          </a:prstGeom>
        </p:spPr>
        <p:txBody>
          <a:bodyPr wrap="square">
            <a:spAutoFit/>
          </a:bodyPr>
          <a:lstStyle/>
          <a:p>
            <a:pPr marL="355600" lvl="2" indent="-354013" defTabSz="457200" fontAlgn="base">
              <a:spcBef>
                <a:spcPts val="600"/>
              </a:spcBef>
              <a:spcAft>
                <a:spcPct val="0"/>
              </a:spcAft>
            </a:pPr>
            <a:r>
              <a:rPr lang="en-GB" sz="2000" b="1" dirty="0" err="1">
                <a:solidFill>
                  <a:prstClr val="black"/>
                </a:solidFill>
                <a:ea typeface="MS PGothic" pitchFamily="34" charset="-128"/>
              </a:rPr>
              <a:t>Pazienti</a:t>
            </a:r>
            <a:r>
              <a:rPr lang="en-GB" sz="2000" b="1" dirty="0">
                <a:solidFill>
                  <a:prstClr val="black"/>
                </a:solidFill>
                <a:ea typeface="MS PGothic" pitchFamily="34" charset="-128"/>
              </a:rPr>
              <a:t> in </a:t>
            </a:r>
            <a:r>
              <a:rPr lang="en-GB" sz="2000" b="1" dirty="0" err="1">
                <a:solidFill>
                  <a:prstClr val="black"/>
                </a:solidFill>
                <a:ea typeface="MS PGothic" pitchFamily="34" charset="-128"/>
              </a:rPr>
              <a:t>ultrafiltrazione</a:t>
            </a:r>
            <a:endParaRPr lang="en-GB" sz="2000" b="1" dirty="0">
              <a:solidFill>
                <a:prstClr val="black"/>
              </a:solidFill>
              <a:ea typeface="MS PGothic" pitchFamily="34" charset="-128"/>
            </a:endParaRPr>
          </a:p>
        </p:txBody>
      </p:sp>
      <p:sp>
        <p:nvSpPr>
          <p:cNvPr id="7" name="Rettangolo 6"/>
          <p:cNvSpPr/>
          <p:nvPr/>
        </p:nvSpPr>
        <p:spPr>
          <a:xfrm>
            <a:off x="2451496" y="5908552"/>
            <a:ext cx="8100392" cy="938719"/>
          </a:xfrm>
          <a:prstGeom prst="rect">
            <a:avLst/>
          </a:prstGeom>
          <a:solidFill>
            <a:schemeClr val="bg1"/>
          </a:solidFill>
        </p:spPr>
        <p:txBody>
          <a:bodyPr wrap="square">
            <a:spAutoFit/>
          </a:bodyPr>
          <a:lstStyle/>
          <a:p>
            <a:pPr marL="228600" indent="-228600" defTabSz="457200" fontAlgn="base">
              <a:spcBef>
                <a:spcPct val="50000"/>
              </a:spcBef>
              <a:spcAft>
                <a:spcPct val="0"/>
              </a:spcAft>
              <a:buFontTx/>
              <a:buAutoNum type="arabicPeriod"/>
            </a:pPr>
            <a:r>
              <a:rPr lang="it-IT" sz="1000" dirty="0" err="1">
                <a:solidFill>
                  <a:prstClr val="black"/>
                </a:solidFill>
                <a:ea typeface="MS PGothic" pitchFamily="34" charset="-128"/>
              </a:rPr>
              <a:t>Giglioli</a:t>
            </a:r>
            <a:r>
              <a:rPr lang="it-IT" sz="1000" dirty="0">
                <a:solidFill>
                  <a:prstClr val="black"/>
                </a:solidFill>
                <a:ea typeface="MS PGothic" pitchFamily="34" charset="-128"/>
              </a:rPr>
              <a:t> C, </a:t>
            </a:r>
            <a:r>
              <a:rPr lang="it-IT" sz="1000" dirty="0" err="1">
                <a:solidFill>
                  <a:prstClr val="black"/>
                </a:solidFill>
                <a:ea typeface="MS PGothic" pitchFamily="34" charset="-128"/>
              </a:rPr>
              <a:t>Landi</a:t>
            </a:r>
            <a:r>
              <a:rPr lang="it-IT" sz="1000" dirty="0">
                <a:solidFill>
                  <a:prstClr val="black"/>
                </a:solidFill>
                <a:ea typeface="MS PGothic" pitchFamily="34" charset="-128"/>
              </a:rPr>
              <a:t> D, </a:t>
            </a:r>
            <a:r>
              <a:rPr lang="it-IT" sz="1000" dirty="0" err="1">
                <a:solidFill>
                  <a:prstClr val="black"/>
                </a:solidFill>
                <a:ea typeface="MS PGothic" pitchFamily="34" charset="-128"/>
              </a:rPr>
              <a:t>Gensini</a:t>
            </a:r>
            <a:r>
              <a:rPr lang="it-IT" sz="1000" dirty="0">
                <a:solidFill>
                  <a:prstClr val="black"/>
                </a:solidFill>
                <a:ea typeface="MS PGothic" pitchFamily="34" charset="-128"/>
              </a:rPr>
              <a:t> GF, Valente S, Cecchi E, Scolletta S, Chiostri M, Romano SM: "</a:t>
            </a:r>
            <a:r>
              <a:rPr lang="it-IT" sz="1000" dirty="0" err="1">
                <a:solidFill>
                  <a:prstClr val="black"/>
                </a:solidFill>
                <a:ea typeface="MS PGothic" pitchFamily="34" charset="-128"/>
              </a:rPr>
              <a:t>Cardiac</a:t>
            </a:r>
            <a:r>
              <a:rPr lang="it-IT" sz="1000" dirty="0">
                <a:solidFill>
                  <a:prstClr val="black"/>
                </a:solidFill>
                <a:ea typeface="MS PGothic" pitchFamily="34" charset="-128"/>
              </a:rPr>
              <a:t> </a:t>
            </a:r>
            <a:r>
              <a:rPr lang="it-IT" sz="1000" dirty="0" err="1">
                <a:solidFill>
                  <a:prstClr val="black"/>
                </a:solidFill>
                <a:ea typeface="MS PGothic" pitchFamily="34" charset="-128"/>
              </a:rPr>
              <a:t>Efficiency</a:t>
            </a:r>
            <a:r>
              <a:rPr lang="it-IT" sz="1000" dirty="0">
                <a:solidFill>
                  <a:prstClr val="black"/>
                </a:solidFill>
                <a:ea typeface="MS PGothic" pitchFamily="34" charset="-128"/>
              </a:rPr>
              <a:t> </a:t>
            </a:r>
            <a:r>
              <a:rPr lang="it-IT" sz="1000" dirty="0" err="1">
                <a:solidFill>
                  <a:prstClr val="black"/>
                </a:solidFill>
                <a:ea typeface="MS PGothic" pitchFamily="34" charset="-128"/>
              </a:rPr>
              <a:t>Improvement</a:t>
            </a:r>
            <a:r>
              <a:rPr lang="it-IT" sz="1000" dirty="0">
                <a:solidFill>
                  <a:prstClr val="black"/>
                </a:solidFill>
                <a:ea typeface="MS PGothic" pitchFamily="34" charset="-128"/>
              </a:rPr>
              <a:t> </a:t>
            </a:r>
            <a:r>
              <a:rPr lang="it-IT" sz="1000" dirty="0" err="1">
                <a:solidFill>
                  <a:prstClr val="black"/>
                </a:solidFill>
                <a:ea typeface="MS PGothic" pitchFamily="34" charset="-128"/>
              </a:rPr>
              <a:t>after</a:t>
            </a:r>
            <a:r>
              <a:rPr lang="it-IT" sz="1000" dirty="0">
                <a:solidFill>
                  <a:prstClr val="black"/>
                </a:solidFill>
                <a:ea typeface="MS PGothic" pitchFamily="34" charset="-128"/>
              </a:rPr>
              <a:t> Slow </a:t>
            </a:r>
            <a:r>
              <a:rPr lang="it-IT" sz="1000" dirty="0" err="1">
                <a:solidFill>
                  <a:prstClr val="black"/>
                </a:solidFill>
                <a:ea typeface="MS PGothic" pitchFamily="34" charset="-128"/>
              </a:rPr>
              <a:t>Continuous</a:t>
            </a:r>
            <a:r>
              <a:rPr lang="it-IT" sz="1000" dirty="0">
                <a:solidFill>
                  <a:prstClr val="black"/>
                </a:solidFill>
                <a:ea typeface="MS PGothic" pitchFamily="34" charset="-128"/>
              </a:rPr>
              <a:t> </a:t>
            </a:r>
            <a:r>
              <a:rPr lang="it-IT" sz="1000" dirty="0" err="1">
                <a:solidFill>
                  <a:prstClr val="black"/>
                </a:solidFill>
                <a:ea typeface="MS PGothic" pitchFamily="34" charset="-128"/>
              </a:rPr>
              <a:t>Ultrafiltration</a:t>
            </a:r>
            <a:r>
              <a:rPr lang="it-IT" sz="1000" dirty="0">
                <a:solidFill>
                  <a:prstClr val="black"/>
                </a:solidFill>
                <a:ea typeface="MS PGothic" pitchFamily="34" charset="-128"/>
              </a:rPr>
              <a:t> </a:t>
            </a:r>
            <a:r>
              <a:rPr lang="it-IT" sz="1000" dirty="0" err="1">
                <a:solidFill>
                  <a:prstClr val="black"/>
                </a:solidFill>
                <a:ea typeface="MS PGothic" pitchFamily="34" charset="-128"/>
              </a:rPr>
              <a:t>Is</a:t>
            </a:r>
            <a:r>
              <a:rPr lang="it-IT" sz="1000" dirty="0">
                <a:solidFill>
                  <a:prstClr val="black"/>
                </a:solidFill>
                <a:ea typeface="MS PGothic" pitchFamily="34" charset="-128"/>
              </a:rPr>
              <a:t> </a:t>
            </a:r>
            <a:r>
              <a:rPr lang="it-IT" sz="1000" dirty="0" err="1">
                <a:solidFill>
                  <a:prstClr val="black"/>
                </a:solidFill>
                <a:ea typeface="MS PGothic" pitchFamily="34" charset="-128"/>
              </a:rPr>
              <a:t>Assessed</a:t>
            </a:r>
            <a:r>
              <a:rPr lang="it-IT" sz="1000" dirty="0">
                <a:solidFill>
                  <a:prstClr val="black"/>
                </a:solidFill>
                <a:ea typeface="MS PGothic" pitchFamily="34" charset="-128"/>
              </a:rPr>
              <a:t> </a:t>
            </a:r>
            <a:r>
              <a:rPr lang="it-IT" sz="1000" dirty="0" err="1">
                <a:solidFill>
                  <a:prstClr val="black"/>
                </a:solidFill>
                <a:ea typeface="MS PGothic" pitchFamily="34" charset="-128"/>
              </a:rPr>
              <a:t>by</a:t>
            </a:r>
            <a:r>
              <a:rPr lang="it-IT" sz="1000" dirty="0">
                <a:solidFill>
                  <a:prstClr val="black"/>
                </a:solidFill>
                <a:ea typeface="MS PGothic" pitchFamily="34" charset="-128"/>
              </a:rPr>
              <a:t> </a:t>
            </a:r>
            <a:r>
              <a:rPr lang="it-IT" sz="1000" dirty="0" err="1">
                <a:solidFill>
                  <a:prstClr val="black"/>
                </a:solidFill>
                <a:ea typeface="MS PGothic" pitchFamily="34" charset="-128"/>
              </a:rPr>
              <a:t>Beat-to-Beat</a:t>
            </a:r>
            <a:r>
              <a:rPr lang="it-IT" sz="1000" dirty="0">
                <a:solidFill>
                  <a:prstClr val="black"/>
                </a:solidFill>
                <a:ea typeface="MS PGothic" pitchFamily="34" charset="-128"/>
              </a:rPr>
              <a:t> </a:t>
            </a:r>
            <a:r>
              <a:rPr lang="it-IT" sz="1000" dirty="0" err="1">
                <a:solidFill>
                  <a:prstClr val="black"/>
                </a:solidFill>
                <a:ea typeface="MS PGothic" pitchFamily="34" charset="-128"/>
              </a:rPr>
              <a:t>Minimally</a:t>
            </a:r>
            <a:r>
              <a:rPr lang="it-IT" sz="1000" dirty="0">
                <a:solidFill>
                  <a:prstClr val="black"/>
                </a:solidFill>
                <a:ea typeface="MS PGothic" pitchFamily="34" charset="-128"/>
              </a:rPr>
              <a:t> Invasive </a:t>
            </a:r>
            <a:r>
              <a:rPr lang="it-IT" sz="1000" dirty="0" err="1">
                <a:solidFill>
                  <a:prstClr val="black"/>
                </a:solidFill>
                <a:ea typeface="MS PGothic" pitchFamily="34" charset="-128"/>
              </a:rPr>
              <a:t>Monitoring</a:t>
            </a:r>
            <a:r>
              <a:rPr lang="it-IT" sz="1000" dirty="0">
                <a:solidFill>
                  <a:prstClr val="black"/>
                </a:solidFill>
                <a:ea typeface="MS PGothic" pitchFamily="34" charset="-128"/>
              </a:rPr>
              <a:t> in Congestive </a:t>
            </a:r>
            <a:r>
              <a:rPr lang="it-IT" sz="1000" dirty="0" err="1">
                <a:solidFill>
                  <a:prstClr val="black"/>
                </a:solidFill>
                <a:ea typeface="MS PGothic" pitchFamily="34" charset="-128"/>
              </a:rPr>
              <a:t>Heart</a:t>
            </a:r>
            <a:r>
              <a:rPr lang="it-IT" sz="1000" dirty="0">
                <a:solidFill>
                  <a:prstClr val="black"/>
                </a:solidFill>
                <a:ea typeface="MS PGothic" pitchFamily="34" charset="-128"/>
              </a:rPr>
              <a:t> </a:t>
            </a:r>
            <a:r>
              <a:rPr lang="it-IT" sz="1000" dirty="0" err="1">
                <a:solidFill>
                  <a:prstClr val="black"/>
                </a:solidFill>
                <a:ea typeface="MS PGothic" pitchFamily="34" charset="-128"/>
              </a:rPr>
              <a:t>Failure</a:t>
            </a:r>
            <a:r>
              <a:rPr lang="it-IT" sz="1000" dirty="0">
                <a:solidFill>
                  <a:prstClr val="black"/>
                </a:solidFill>
                <a:ea typeface="MS PGothic" pitchFamily="34" charset="-128"/>
              </a:rPr>
              <a:t> </a:t>
            </a:r>
            <a:r>
              <a:rPr lang="it-IT" sz="1000" dirty="0" err="1">
                <a:solidFill>
                  <a:prstClr val="black"/>
                </a:solidFill>
                <a:ea typeface="MS PGothic" pitchFamily="34" charset="-128"/>
              </a:rPr>
              <a:t>Patients</a:t>
            </a:r>
            <a:r>
              <a:rPr lang="it-IT" sz="1000" dirty="0">
                <a:solidFill>
                  <a:prstClr val="black"/>
                </a:solidFill>
                <a:ea typeface="MS PGothic" pitchFamily="34" charset="-128"/>
              </a:rPr>
              <a:t>: A </a:t>
            </a:r>
            <a:r>
              <a:rPr lang="it-IT" sz="1000" dirty="0" err="1">
                <a:solidFill>
                  <a:prstClr val="black"/>
                </a:solidFill>
                <a:ea typeface="MS PGothic" pitchFamily="34" charset="-128"/>
              </a:rPr>
              <a:t>Preliminary</a:t>
            </a:r>
            <a:r>
              <a:rPr lang="it-IT" sz="1000" dirty="0">
                <a:solidFill>
                  <a:prstClr val="black"/>
                </a:solidFill>
                <a:ea typeface="MS PGothic" pitchFamily="34" charset="-128"/>
              </a:rPr>
              <a:t> Report" Vol. 29, No. 1, 2010 </a:t>
            </a:r>
            <a:r>
              <a:rPr lang="it-IT" sz="1000" dirty="0" err="1">
                <a:solidFill>
                  <a:prstClr val="black"/>
                </a:solidFill>
                <a:ea typeface="MS PGothic" pitchFamily="34" charset="-128"/>
              </a:rPr>
              <a:t>Blood</a:t>
            </a:r>
            <a:r>
              <a:rPr lang="it-IT" sz="1000" dirty="0">
                <a:solidFill>
                  <a:prstClr val="black"/>
                </a:solidFill>
                <a:ea typeface="MS PGothic" pitchFamily="34" charset="-128"/>
              </a:rPr>
              <a:t> </a:t>
            </a:r>
            <a:r>
              <a:rPr lang="it-IT" sz="1000" dirty="0" err="1">
                <a:solidFill>
                  <a:prstClr val="black"/>
                </a:solidFill>
                <a:ea typeface="MS PGothic" pitchFamily="34" charset="-128"/>
              </a:rPr>
              <a:t>Purif</a:t>
            </a:r>
            <a:r>
              <a:rPr lang="it-IT" sz="1000" dirty="0">
                <a:solidFill>
                  <a:prstClr val="black"/>
                </a:solidFill>
                <a:ea typeface="MS PGothic" pitchFamily="34" charset="-128"/>
              </a:rPr>
              <a:t> 2010;29:44-51</a:t>
            </a:r>
          </a:p>
          <a:p>
            <a:pPr marL="228600" indent="-228600" defTabSz="457200" fontAlgn="base">
              <a:spcBef>
                <a:spcPct val="50000"/>
              </a:spcBef>
              <a:spcAft>
                <a:spcPct val="0"/>
              </a:spcAft>
              <a:buFontTx/>
              <a:buAutoNum type="arabicPeriod"/>
            </a:pPr>
            <a:r>
              <a:rPr lang="it-IT" sz="1000" dirty="0" err="1">
                <a:solidFill>
                  <a:prstClr val="black"/>
                </a:solidFill>
                <a:ea typeface="MS PGothic" pitchFamily="34" charset="-128"/>
              </a:rPr>
              <a:t>Giglioli</a:t>
            </a:r>
            <a:r>
              <a:rPr lang="it-IT" sz="1000" dirty="0">
                <a:solidFill>
                  <a:prstClr val="black"/>
                </a:solidFill>
                <a:ea typeface="MS PGothic" pitchFamily="34" charset="-128"/>
              </a:rPr>
              <a:t> C, </a:t>
            </a:r>
            <a:r>
              <a:rPr lang="it-IT" sz="1000" dirty="0" err="1">
                <a:solidFill>
                  <a:prstClr val="black"/>
                </a:solidFill>
                <a:ea typeface="MS PGothic" pitchFamily="34" charset="-128"/>
              </a:rPr>
              <a:t>Landi</a:t>
            </a:r>
            <a:r>
              <a:rPr lang="it-IT" sz="1000" dirty="0">
                <a:solidFill>
                  <a:prstClr val="black"/>
                </a:solidFill>
                <a:ea typeface="MS PGothic" pitchFamily="34" charset="-128"/>
              </a:rPr>
              <a:t> D, Cecchi E, Chiostri M, </a:t>
            </a:r>
            <a:r>
              <a:rPr lang="it-IT" sz="1000" dirty="0" err="1">
                <a:solidFill>
                  <a:prstClr val="black"/>
                </a:solidFill>
                <a:ea typeface="MS PGothic" pitchFamily="34" charset="-128"/>
              </a:rPr>
              <a:t>Gensini</a:t>
            </a:r>
            <a:r>
              <a:rPr lang="it-IT" sz="1000" dirty="0">
                <a:solidFill>
                  <a:prstClr val="black"/>
                </a:solidFill>
                <a:ea typeface="MS PGothic" pitchFamily="34" charset="-128"/>
              </a:rPr>
              <a:t> GF, Valente S, </a:t>
            </a:r>
            <a:r>
              <a:rPr lang="it-IT" sz="1000" dirty="0" err="1">
                <a:solidFill>
                  <a:prstClr val="black"/>
                </a:solidFill>
                <a:ea typeface="MS PGothic" pitchFamily="34" charset="-128"/>
              </a:rPr>
              <a:t>Ciaccheri</a:t>
            </a:r>
            <a:r>
              <a:rPr lang="it-IT" sz="1000" dirty="0">
                <a:solidFill>
                  <a:prstClr val="black"/>
                </a:solidFill>
                <a:ea typeface="MS PGothic" pitchFamily="34" charset="-128"/>
              </a:rPr>
              <a:t> M, Castelli G, Romano SM: "</a:t>
            </a:r>
            <a:r>
              <a:rPr lang="it-IT" sz="1000" dirty="0" err="1">
                <a:solidFill>
                  <a:prstClr val="black"/>
                </a:solidFill>
                <a:ea typeface="MS PGothic" pitchFamily="34" charset="-128"/>
              </a:rPr>
              <a:t>Effects</a:t>
            </a:r>
            <a:r>
              <a:rPr lang="it-IT" sz="1000" dirty="0">
                <a:solidFill>
                  <a:prstClr val="black"/>
                </a:solidFill>
                <a:ea typeface="MS PGothic" pitchFamily="34" charset="-128"/>
              </a:rPr>
              <a:t> </a:t>
            </a:r>
            <a:r>
              <a:rPr lang="it-IT" sz="1000" dirty="0" err="1">
                <a:solidFill>
                  <a:prstClr val="black"/>
                </a:solidFill>
                <a:ea typeface="MS PGothic" pitchFamily="34" charset="-128"/>
              </a:rPr>
              <a:t>of</a:t>
            </a:r>
            <a:r>
              <a:rPr lang="it-IT" sz="1000" dirty="0">
                <a:solidFill>
                  <a:prstClr val="black"/>
                </a:solidFill>
                <a:ea typeface="MS PGothic" pitchFamily="34" charset="-128"/>
              </a:rPr>
              <a:t> </a:t>
            </a:r>
            <a:r>
              <a:rPr lang="it-IT" sz="1000" dirty="0" err="1">
                <a:solidFill>
                  <a:prstClr val="black"/>
                </a:solidFill>
                <a:ea typeface="MS PGothic" pitchFamily="34" charset="-128"/>
              </a:rPr>
              <a:t>ULTRAfiltration</a:t>
            </a:r>
            <a:r>
              <a:rPr lang="it-IT" sz="1000" dirty="0">
                <a:solidFill>
                  <a:prstClr val="black"/>
                </a:solidFill>
                <a:ea typeface="MS PGothic" pitchFamily="34" charset="-128"/>
              </a:rPr>
              <a:t> vs </a:t>
            </a:r>
            <a:r>
              <a:rPr lang="it-IT" sz="1000" dirty="0" err="1">
                <a:solidFill>
                  <a:prstClr val="black"/>
                </a:solidFill>
                <a:ea typeface="MS PGothic" pitchFamily="34" charset="-128"/>
              </a:rPr>
              <a:t>DIureticS</a:t>
            </a:r>
            <a:r>
              <a:rPr lang="it-IT" sz="1000" dirty="0">
                <a:solidFill>
                  <a:prstClr val="black"/>
                </a:solidFill>
                <a:ea typeface="MS PGothic" pitchFamily="34" charset="-128"/>
              </a:rPr>
              <a:t> on </a:t>
            </a:r>
            <a:r>
              <a:rPr lang="it-IT" sz="1000" dirty="0" err="1">
                <a:solidFill>
                  <a:prstClr val="black"/>
                </a:solidFill>
                <a:ea typeface="MS PGothic" pitchFamily="34" charset="-128"/>
              </a:rPr>
              <a:t>clinical</a:t>
            </a:r>
            <a:r>
              <a:rPr lang="it-IT" sz="1000" dirty="0">
                <a:solidFill>
                  <a:prstClr val="black"/>
                </a:solidFill>
                <a:ea typeface="MS PGothic" pitchFamily="34" charset="-128"/>
              </a:rPr>
              <a:t> </a:t>
            </a:r>
            <a:r>
              <a:rPr lang="it-IT" sz="1000" dirty="0" err="1">
                <a:solidFill>
                  <a:prstClr val="black"/>
                </a:solidFill>
                <a:ea typeface="MS PGothic" pitchFamily="34" charset="-128"/>
              </a:rPr>
              <a:t>neurohormonal</a:t>
            </a:r>
            <a:r>
              <a:rPr lang="it-IT" sz="1000" dirty="0">
                <a:solidFill>
                  <a:prstClr val="black"/>
                </a:solidFill>
                <a:ea typeface="MS PGothic" pitchFamily="34" charset="-128"/>
              </a:rPr>
              <a:t> and </a:t>
            </a:r>
            <a:r>
              <a:rPr lang="it-IT" sz="1000" dirty="0" err="1">
                <a:solidFill>
                  <a:prstClr val="black"/>
                </a:solidFill>
                <a:ea typeface="MS PGothic" pitchFamily="34" charset="-128"/>
              </a:rPr>
              <a:t>hemodynamic</a:t>
            </a:r>
            <a:r>
              <a:rPr lang="it-IT" sz="1000" dirty="0">
                <a:solidFill>
                  <a:prstClr val="black"/>
                </a:solidFill>
                <a:ea typeface="MS PGothic" pitchFamily="34" charset="-128"/>
              </a:rPr>
              <a:t> </a:t>
            </a:r>
            <a:r>
              <a:rPr lang="it-IT" sz="1000" dirty="0" err="1">
                <a:solidFill>
                  <a:prstClr val="black"/>
                </a:solidFill>
                <a:ea typeface="MS PGothic" pitchFamily="34" charset="-128"/>
              </a:rPr>
              <a:t>variables</a:t>
            </a:r>
            <a:r>
              <a:rPr lang="it-IT" sz="1000" dirty="0">
                <a:solidFill>
                  <a:prstClr val="black"/>
                </a:solidFill>
                <a:ea typeface="MS PGothic" pitchFamily="34" charset="-128"/>
              </a:rPr>
              <a:t> in </a:t>
            </a:r>
            <a:r>
              <a:rPr lang="it-IT" sz="1000" dirty="0" err="1">
                <a:solidFill>
                  <a:prstClr val="black"/>
                </a:solidFill>
                <a:ea typeface="MS PGothic" pitchFamily="34" charset="-128"/>
              </a:rPr>
              <a:t>patients</a:t>
            </a:r>
            <a:r>
              <a:rPr lang="it-IT" sz="1000" dirty="0">
                <a:solidFill>
                  <a:prstClr val="black"/>
                </a:solidFill>
                <a:ea typeface="MS PGothic" pitchFamily="34" charset="-128"/>
              </a:rPr>
              <a:t> </a:t>
            </a:r>
            <a:r>
              <a:rPr lang="it-IT" sz="1000" dirty="0" err="1">
                <a:solidFill>
                  <a:prstClr val="black"/>
                </a:solidFill>
                <a:ea typeface="MS PGothic" pitchFamily="34" charset="-128"/>
              </a:rPr>
              <a:t>with</a:t>
            </a:r>
            <a:r>
              <a:rPr lang="it-IT" sz="1000" dirty="0">
                <a:solidFill>
                  <a:prstClr val="black"/>
                </a:solidFill>
                <a:ea typeface="MS PGothic" pitchFamily="34" charset="-128"/>
              </a:rPr>
              <a:t> </a:t>
            </a:r>
            <a:r>
              <a:rPr lang="it-IT" sz="1000" dirty="0" err="1">
                <a:solidFill>
                  <a:prstClr val="black"/>
                </a:solidFill>
                <a:ea typeface="MS PGothic" pitchFamily="34" charset="-128"/>
              </a:rPr>
              <a:t>deCOmpensated</a:t>
            </a:r>
            <a:r>
              <a:rPr lang="it-IT" sz="1000" dirty="0">
                <a:solidFill>
                  <a:prstClr val="black"/>
                </a:solidFill>
                <a:ea typeface="MS PGothic" pitchFamily="34" charset="-128"/>
              </a:rPr>
              <a:t> </a:t>
            </a:r>
            <a:r>
              <a:rPr lang="it-IT" sz="1000" dirty="0" err="1">
                <a:solidFill>
                  <a:prstClr val="black"/>
                </a:solidFill>
                <a:ea typeface="MS PGothic" pitchFamily="34" charset="-128"/>
              </a:rPr>
              <a:t>heart</a:t>
            </a:r>
            <a:r>
              <a:rPr lang="it-IT" sz="1000" dirty="0">
                <a:solidFill>
                  <a:prstClr val="black"/>
                </a:solidFill>
                <a:ea typeface="MS PGothic" pitchFamily="34" charset="-128"/>
              </a:rPr>
              <a:t> </a:t>
            </a:r>
            <a:r>
              <a:rPr lang="it-IT" sz="1000" dirty="0" err="1">
                <a:solidFill>
                  <a:prstClr val="black"/>
                </a:solidFill>
                <a:ea typeface="MS PGothic" pitchFamily="34" charset="-128"/>
              </a:rPr>
              <a:t>failure</a:t>
            </a:r>
            <a:r>
              <a:rPr lang="it-IT" sz="1000" dirty="0">
                <a:solidFill>
                  <a:prstClr val="black"/>
                </a:solidFill>
                <a:ea typeface="MS PGothic" pitchFamily="34" charset="-128"/>
              </a:rPr>
              <a:t>: the ULTRADISCO </a:t>
            </a:r>
            <a:r>
              <a:rPr lang="it-IT" sz="1000" dirty="0" err="1">
                <a:solidFill>
                  <a:prstClr val="black"/>
                </a:solidFill>
                <a:ea typeface="MS PGothic" pitchFamily="34" charset="-128"/>
              </a:rPr>
              <a:t>study</a:t>
            </a:r>
            <a:r>
              <a:rPr lang="it-IT" sz="1000" dirty="0">
                <a:solidFill>
                  <a:prstClr val="black"/>
                </a:solidFill>
                <a:ea typeface="MS PGothic" pitchFamily="34" charset="-128"/>
              </a:rPr>
              <a:t>"; Eur J </a:t>
            </a:r>
            <a:r>
              <a:rPr lang="it-IT" sz="1000" dirty="0" err="1">
                <a:solidFill>
                  <a:prstClr val="black"/>
                </a:solidFill>
                <a:ea typeface="MS PGothic" pitchFamily="34" charset="-128"/>
              </a:rPr>
              <a:t>Heart</a:t>
            </a:r>
            <a:r>
              <a:rPr lang="it-IT" sz="1000" dirty="0">
                <a:solidFill>
                  <a:prstClr val="black"/>
                </a:solidFill>
                <a:ea typeface="MS PGothic" pitchFamily="34" charset="-128"/>
              </a:rPr>
              <a:t> </a:t>
            </a:r>
            <a:r>
              <a:rPr lang="it-IT" sz="1000" dirty="0" err="1">
                <a:solidFill>
                  <a:prstClr val="black"/>
                </a:solidFill>
                <a:ea typeface="MS PGothic" pitchFamily="34" charset="-128"/>
              </a:rPr>
              <a:t>Fail</a:t>
            </a:r>
            <a:r>
              <a:rPr lang="it-IT" sz="1000" dirty="0">
                <a:solidFill>
                  <a:prstClr val="black"/>
                </a:solidFill>
                <a:ea typeface="MS PGothic" pitchFamily="34" charset="-128"/>
              </a:rPr>
              <a:t>. 2010 </a:t>
            </a:r>
            <a:r>
              <a:rPr lang="it-IT" sz="1000" dirty="0" err="1">
                <a:solidFill>
                  <a:prstClr val="black"/>
                </a:solidFill>
                <a:ea typeface="MS PGothic" pitchFamily="34" charset="-128"/>
              </a:rPr>
              <a:t>dec</a:t>
            </a:r>
            <a:r>
              <a:rPr lang="it-IT" sz="1000" dirty="0">
                <a:solidFill>
                  <a:prstClr val="black"/>
                </a:solidFill>
                <a:ea typeface="MS PGothic" pitchFamily="34" charset="-128"/>
              </a:rPr>
              <a:t> 3.</a:t>
            </a:r>
          </a:p>
        </p:txBody>
      </p:sp>
    </p:spTree>
    <p:extLst>
      <p:ext uri="{BB962C8B-B14F-4D97-AF65-F5344CB8AC3E}">
        <p14:creationId xmlns:p14="http://schemas.microsoft.com/office/powerpoint/2010/main" val="6120256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itolo 23"/>
          <p:cNvSpPr>
            <a:spLocks noGrp="1"/>
          </p:cNvSpPr>
          <p:nvPr>
            <p:ph type="ctrTitle"/>
          </p:nvPr>
        </p:nvSpPr>
        <p:spPr/>
        <p:txBody>
          <a:bodyPr/>
          <a:lstStyle/>
          <a:p>
            <a:r>
              <a:rPr lang="en-US" dirty="0" err="1">
                <a:latin typeface="Calibri" pitchFamily="34" charset="0"/>
              </a:rPr>
              <a:t>MostCare</a:t>
            </a:r>
            <a:r>
              <a:rPr lang="en-US" dirty="0">
                <a:latin typeface="Calibri" pitchFamily="34" charset="0"/>
              </a:rPr>
              <a:t>® - </a:t>
            </a:r>
            <a:r>
              <a:rPr lang="en-US" dirty="0" err="1">
                <a:latin typeface="Calibri" pitchFamily="34" charset="0"/>
              </a:rPr>
              <a:t>letteratura</a:t>
            </a:r>
            <a:r>
              <a:rPr lang="en-US" dirty="0">
                <a:latin typeface="Calibri" pitchFamily="34" charset="0"/>
              </a:rPr>
              <a:t> e </a:t>
            </a:r>
            <a:r>
              <a:rPr lang="en-US" dirty="0" err="1">
                <a:latin typeface="Calibri" pitchFamily="34" charset="0"/>
              </a:rPr>
              <a:t>applicabilità</a:t>
            </a:r>
            <a:endParaRPr lang="it-IT" dirty="0"/>
          </a:p>
        </p:txBody>
      </p:sp>
      <p:sp>
        <p:nvSpPr>
          <p:cNvPr id="13" name="Sottotitolo 12"/>
          <p:cNvSpPr>
            <a:spLocks noGrp="1"/>
          </p:cNvSpPr>
          <p:nvPr>
            <p:ph type="subTitle" idx="1"/>
          </p:nvPr>
        </p:nvSpPr>
        <p:spPr/>
        <p:txBody>
          <a:bodyPr/>
          <a:lstStyle/>
          <a:p>
            <a:r>
              <a:rPr lang="it-IT" dirty="0"/>
              <a:t>Validazione e applicabilità</a:t>
            </a:r>
          </a:p>
        </p:txBody>
      </p:sp>
      <p:sp>
        <p:nvSpPr>
          <p:cNvPr id="6" name="Rettangolo 5"/>
          <p:cNvSpPr/>
          <p:nvPr/>
        </p:nvSpPr>
        <p:spPr>
          <a:xfrm>
            <a:off x="2567608" y="1068705"/>
            <a:ext cx="4392488" cy="400110"/>
          </a:xfrm>
          <a:prstGeom prst="rect">
            <a:avLst/>
          </a:prstGeom>
        </p:spPr>
        <p:txBody>
          <a:bodyPr wrap="square">
            <a:spAutoFit/>
          </a:bodyPr>
          <a:lstStyle/>
          <a:p>
            <a:pPr marL="355600" lvl="2" indent="-354013" defTabSz="457200" fontAlgn="base">
              <a:spcBef>
                <a:spcPts val="600"/>
              </a:spcBef>
              <a:spcAft>
                <a:spcPct val="0"/>
              </a:spcAft>
            </a:pPr>
            <a:r>
              <a:rPr lang="en-GB" sz="2000" b="1" dirty="0" err="1">
                <a:solidFill>
                  <a:prstClr val="black"/>
                </a:solidFill>
                <a:ea typeface="MS PGothic" pitchFamily="34" charset="-128"/>
              </a:rPr>
              <a:t>Pazienti</a:t>
            </a:r>
            <a:r>
              <a:rPr lang="en-GB" sz="2000" b="1" dirty="0">
                <a:solidFill>
                  <a:prstClr val="black"/>
                </a:solidFill>
                <a:ea typeface="MS PGothic" pitchFamily="34" charset="-128"/>
              </a:rPr>
              <a:t> in </a:t>
            </a:r>
            <a:r>
              <a:rPr lang="en-GB" sz="2000" b="1" dirty="0" err="1">
                <a:solidFill>
                  <a:prstClr val="black"/>
                </a:solidFill>
                <a:ea typeface="MS PGothic" pitchFamily="34" charset="-128"/>
              </a:rPr>
              <a:t>ultrafiltrazione</a:t>
            </a:r>
            <a:endParaRPr lang="en-GB" sz="2000" b="1" dirty="0">
              <a:solidFill>
                <a:prstClr val="black"/>
              </a:solidFill>
              <a:ea typeface="MS PGothic" pitchFamily="34" charset="-128"/>
            </a:endParaRPr>
          </a:p>
        </p:txBody>
      </p:sp>
      <p:pic>
        <p:nvPicPr>
          <p:cNvPr id="8" name="Picture 3"/>
          <p:cNvPicPr>
            <a:picLocks noChangeAspect="1" noChangeArrowheads="1"/>
          </p:cNvPicPr>
          <p:nvPr/>
        </p:nvPicPr>
        <p:blipFill>
          <a:blip r:embed="rId2" cstate="print"/>
          <a:srcRect t="8852"/>
          <a:stretch>
            <a:fillRect/>
          </a:stretch>
        </p:blipFill>
        <p:spPr bwMode="auto">
          <a:xfrm>
            <a:off x="3588832" y="3575264"/>
            <a:ext cx="6035560" cy="2880000"/>
          </a:xfrm>
          <a:prstGeom prst="rect">
            <a:avLst/>
          </a:prstGeom>
          <a:ln>
            <a:noFill/>
          </a:ln>
          <a:effectLst>
            <a:outerShdw blurRad="292100" dist="139700" dir="2700000" algn="tl" rotWithShape="0">
              <a:srgbClr val="333333">
                <a:alpha val="65000"/>
              </a:srgbClr>
            </a:outerShdw>
          </a:effectLst>
        </p:spPr>
      </p:pic>
      <p:pic>
        <p:nvPicPr>
          <p:cNvPr id="9" name="Picture 2"/>
          <p:cNvPicPr>
            <a:picLocks noChangeAspect="1" noChangeArrowheads="1"/>
          </p:cNvPicPr>
          <p:nvPr/>
        </p:nvPicPr>
        <p:blipFill>
          <a:blip r:embed="rId3" cstate="print"/>
          <a:srcRect b="-4178"/>
          <a:stretch>
            <a:fillRect/>
          </a:stretch>
        </p:blipFill>
        <p:spPr bwMode="auto">
          <a:xfrm>
            <a:off x="3476688" y="1703248"/>
            <a:ext cx="6579753" cy="1728000"/>
          </a:xfrm>
          <a:prstGeom prst="rect">
            <a:avLst/>
          </a:prstGeom>
          <a:ln>
            <a:noFill/>
          </a:ln>
          <a:effectLst>
            <a:outerShdw blurRad="292100" dist="139700" dir="2700000" algn="tl" rotWithShape="0">
              <a:srgbClr val="333333">
                <a:alpha val="65000"/>
              </a:srgbClr>
            </a:outerShdw>
          </a:effectLst>
        </p:spPr>
      </p:pic>
      <p:sp>
        <p:nvSpPr>
          <p:cNvPr id="10" name="Text Box 7"/>
          <p:cNvSpPr txBox="1">
            <a:spLocks noChangeArrowheads="1"/>
          </p:cNvSpPr>
          <p:nvPr/>
        </p:nvSpPr>
        <p:spPr bwMode="auto">
          <a:xfrm>
            <a:off x="3324200" y="3071208"/>
            <a:ext cx="6732240" cy="261610"/>
          </a:xfrm>
          <a:prstGeom prst="rect">
            <a:avLst/>
          </a:prstGeom>
          <a:noFill/>
          <a:ln w="9525">
            <a:noFill/>
            <a:miter lim="800000"/>
            <a:headEnd/>
            <a:tailEnd/>
          </a:ln>
        </p:spPr>
        <p:txBody>
          <a:bodyPr wrap="square">
            <a:spAutoFit/>
          </a:bodyPr>
          <a:lstStyle/>
          <a:p>
            <a:pPr indent="3175" algn="r" defTabSz="457200" fontAlgn="base">
              <a:spcBef>
                <a:spcPct val="50000"/>
              </a:spcBef>
              <a:spcAft>
                <a:spcPct val="0"/>
              </a:spcAft>
            </a:pPr>
            <a:r>
              <a:rPr lang="en-US" sz="1100" dirty="0">
                <a:solidFill>
                  <a:sysClr val="windowText" lastClr="000000"/>
                </a:solidFill>
                <a:ea typeface="MS PGothic" pitchFamily="34" charset="-128"/>
                <a:cs typeface="Tahoma" pitchFamily="34" charset="0"/>
              </a:rPr>
              <a:t> </a:t>
            </a:r>
            <a:r>
              <a:rPr lang="en-US" sz="1100" dirty="0" err="1">
                <a:solidFill>
                  <a:sysClr val="windowText" lastClr="000000"/>
                </a:solidFill>
                <a:ea typeface="MS PGothic" pitchFamily="34" charset="-128"/>
                <a:cs typeface="Tahoma" pitchFamily="34" charset="0"/>
              </a:rPr>
              <a:t>Pediatr</a:t>
            </a:r>
            <a:r>
              <a:rPr lang="en-US" sz="1100" dirty="0">
                <a:solidFill>
                  <a:sysClr val="windowText" lastClr="000000"/>
                </a:solidFill>
                <a:ea typeface="MS PGothic" pitchFamily="34" charset="-128"/>
                <a:cs typeface="Tahoma" pitchFamily="34" charset="0"/>
              </a:rPr>
              <a:t> </a:t>
            </a:r>
            <a:r>
              <a:rPr lang="en-US" sz="1100" dirty="0" err="1">
                <a:solidFill>
                  <a:sysClr val="windowText" lastClr="000000"/>
                </a:solidFill>
                <a:ea typeface="MS PGothic" pitchFamily="34" charset="-128"/>
                <a:cs typeface="Tahoma" pitchFamily="34" charset="0"/>
              </a:rPr>
              <a:t>Crit</a:t>
            </a:r>
            <a:r>
              <a:rPr lang="en-US" sz="1100" dirty="0">
                <a:solidFill>
                  <a:sysClr val="windowText" lastClr="000000"/>
                </a:solidFill>
                <a:ea typeface="MS PGothic" pitchFamily="34" charset="-128"/>
                <a:cs typeface="Tahoma" pitchFamily="34" charset="0"/>
              </a:rPr>
              <a:t> Care Med. 2013</a:t>
            </a:r>
          </a:p>
        </p:txBody>
      </p:sp>
    </p:spTree>
    <p:extLst>
      <p:ext uri="{BB962C8B-B14F-4D97-AF65-F5344CB8AC3E}">
        <p14:creationId xmlns:p14="http://schemas.microsoft.com/office/powerpoint/2010/main" val="25418224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itolo 23"/>
          <p:cNvSpPr>
            <a:spLocks noGrp="1"/>
          </p:cNvSpPr>
          <p:nvPr>
            <p:ph type="ctrTitle"/>
          </p:nvPr>
        </p:nvSpPr>
        <p:spPr/>
        <p:txBody>
          <a:bodyPr/>
          <a:lstStyle/>
          <a:p>
            <a:r>
              <a:rPr lang="en-US" dirty="0" err="1">
                <a:latin typeface="Calibri" pitchFamily="34" charset="0"/>
              </a:rPr>
              <a:t>MostCare</a:t>
            </a:r>
            <a:r>
              <a:rPr lang="en-US" dirty="0">
                <a:latin typeface="Calibri" pitchFamily="34" charset="0"/>
              </a:rPr>
              <a:t>® - </a:t>
            </a:r>
            <a:r>
              <a:rPr lang="en-US" dirty="0" err="1">
                <a:latin typeface="Calibri" pitchFamily="34" charset="0"/>
              </a:rPr>
              <a:t>letteratura</a:t>
            </a:r>
            <a:r>
              <a:rPr lang="en-US" dirty="0">
                <a:latin typeface="Calibri" pitchFamily="34" charset="0"/>
              </a:rPr>
              <a:t> e </a:t>
            </a:r>
            <a:r>
              <a:rPr lang="en-US" dirty="0" err="1">
                <a:latin typeface="Calibri" pitchFamily="34" charset="0"/>
              </a:rPr>
              <a:t>applicabilità</a:t>
            </a:r>
            <a:endParaRPr lang="it-IT" dirty="0"/>
          </a:p>
        </p:txBody>
      </p:sp>
      <p:sp>
        <p:nvSpPr>
          <p:cNvPr id="13" name="Sottotitolo 12"/>
          <p:cNvSpPr>
            <a:spLocks noGrp="1"/>
          </p:cNvSpPr>
          <p:nvPr>
            <p:ph type="subTitle" idx="1"/>
          </p:nvPr>
        </p:nvSpPr>
        <p:spPr/>
        <p:txBody>
          <a:bodyPr/>
          <a:lstStyle/>
          <a:p>
            <a:r>
              <a:rPr lang="it-IT" dirty="0"/>
              <a:t>Validazione e applicabilità</a:t>
            </a:r>
          </a:p>
        </p:txBody>
      </p:sp>
      <p:sp>
        <p:nvSpPr>
          <p:cNvPr id="6" name="Rettangolo 5"/>
          <p:cNvSpPr/>
          <p:nvPr/>
        </p:nvSpPr>
        <p:spPr>
          <a:xfrm>
            <a:off x="2567608" y="1068705"/>
            <a:ext cx="4392488" cy="400110"/>
          </a:xfrm>
          <a:prstGeom prst="rect">
            <a:avLst/>
          </a:prstGeom>
        </p:spPr>
        <p:txBody>
          <a:bodyPr wrap="square">
            <a:spAutoFit/>
          </a:bodyPr>
          <a:lstStyle/>
          <a:p>
            <a:pPr marL="355600" lvl="2" indent="-354013" defTabSz="457200" fontAlgn="base">
              <a:spcBef>
                <a:spcPts val="600"/>
              </a:spcBef>
              <a:spcAft>
                <a:spcPct val="0"/>
              </a:spcAft>
            </a:pPr>
            <a:r>
              <a:rPr lang="en-GB" sz="2000" b="1" dirty="0" err="1">
                <a:solidFill>
                  <a:prstClr val="black"/>
                </a:solidFill>
                <a:ea typeface="MS PGothic" pitchFamily="34" charset="-128"/>
              </a:rPr>
              <a:t>Pazienti</a:t>
            </a:r>
            <a:r>
              <a:rPr lang="en-GB" sz="2000" b="1" dirty="0">
                <a:solidFill>
                  <a:prstClr val="black"/>
                </a:solidFill>
                <a:ea typeface="MS PGothic" pitchFamily="34" charset="-128"/>
              </a:rPr>
              <a:t> in </a:t>
            </a:r>
            <a:r>
              <a:rPr lang="en-GB" sz="2000" b="1" dirty="0" err="1">
                <a:solidFill>
                  <a:prstClr val="black"/>
                </a:solidFill>
                <a:ea typeface="MS PGothic" pitchFamily="34" charset="-128"/>
              </a:rPr>
              <a:t>ultrafiltrazione</a:t>
            </a:r>
            <a:endParaRPr lang="en-GB" sz="2000" b="1" dirty="0">
              <a:solidFill>
                <a:prstClr val="black"/>
              </a:solidFill>
              <a:ea typeface="MS PGothic" pitchFamily="34" charset="-128"/>
            </a:endParaRPr>
          </a:p>
        </p:txBody>
      </p:sp>
      <p:pic>
        <p:nvPicPr>
          <p:cNvPr id="11" name="Picture 4"/>
          <p:cNvPicPr>
            <a:picLocks noChangeAspect="1" noChangeArrowheads="1"/>
          </p:cNvPicPr>
          <p:nvPr/>
        </p:nvPicPr>
        <p:blipFill>
          <a:blip r:embed="rId2" cstate="print"/>
          <a:srcRect/>
          <a:stretch>
            <a:fillRect/>
          </a:stretch>
        </p:blipFill>
        <p:spPr bwMode="auto">
          <a:xfrm>
            <a:off x="6180394" y="3117560"/>
            <a:ext cx="4164079" cy="2952000"/>
          </a:xfrm>
          <a:prstGeom prst="rect">
            <a:avLst/>
          </a:prstGeom>
          <a:noFill/>
          <a:ln w="9525">
            <a:noFill/>
            <a:miter lim="800000"/>
            <a:headEnd/>
            <a:tailEnd/>
          </a:ln>
        </p:spPr>
      </p:pic>
      <p:pic>
        <p:nvPicPr>
          <p:cNvPr id="12" name="Picture 2"/>
          <p:cNvPicPr>
            <a:picLocks noChangeAspect="1" noChangeArrowheads="1"/>
          </p:cNvPicPr>
          <p:nvPr/>
        </p:nvPicPr>
        <p:blipFill>
          <a:blip r:embed="rId3" cstate="print"/>
          <a:srcRect b="-4178"/>
          <a:stretch>
            <a:fillRect/>
          </a:stretch>
        </p:blipFill>
        <p:spPr bwMode="auto">
          <a:xfrm>
            <a:off x="1524001" y="885312"/>
            <a:ext cx="6854671" cy="1800200"/>
          </a:xfrm>
          <a:prstGeom prst="rect">
            <a:avLst/>
          </a:prstGeom>
          <a:ln>
            <a:noFill/>
          </a:ln>
          <a:effectLst>
            <a:outerShdw blurRad="292100" dist="139700" dir="2700000" algn="tl" rotWithShape="0">
              <a:srgbClr val="333333">
                <a:alpha val="65000"/>
              </a:srgbClr>
            </a:outerShdw>
          </a:effectLst>
        </p:spPr>
      </p:pic>
      <p:sp>
        <p:nvSpPr>
          <p:cNvPr id="14" name="Text Box 7"/>
          <p:cNvSpPr txBox="1">
            <a:spLocks noChangeArrowheads="1"/>
          </p:cNvSpPr>
          <p:nvPr/>
        </p:nvSpPr>
        <p:spPr bwMode="auto">
          <a:xfrm>
            <a:off x="1524000" y="2325472"/>
            <a:ext cx="6732240" cy="261610"/>
          </a:xfrm>
          <a:prstGeom prst="rect">
            <a:avLst/>
          </a:prstGeom>
          <a:noFill/>
          <a:ln w="9525">
            <a:noFill/>
            <a:miter lim="800000"/>
            <a:headEnd/>
            <a:tailEnd/>
          </a:ln>
        </p:spPr>
        <p:txBody>
          <a:bodyPr wrap="square">
            <a:spAutoFit/>
          </a:bodyPr>
          <a:lstStyle/>
          <a:p>
            <a:pPr indent="3175" algn="r" defTabSz="457200" fontAlgn="base">
              <a:spcBef>
                <a:spcPct val="50000"/>
              </a:spcBef>
              <a:spcAft>
                <a:spcPct val="0"/>
              </a:spcAft>
            </a:pPr>
            <a:r>
              <a:rPr lang="en-US" sz="1100" dirty="0">
                <a:solidFill>
                  <a:sysClr val="windowText" lastClr="000000"/>
                </a:solidFill>
                <a:ea typeface="MS PGothic" pitchFamily="34" charset="-128"/>
                <a:cs typeface="Tahoma" pitchFamily="34" charset="0"/>
              </a:rPr>
              <a:t> </a:t>
            </a:r>
            <a:r>
              <a:rPr lang="en-US" sz="1100" dirty="0" err="1">
                <a:solidFill>
                  <a:sysClr val="windowText" lastClr="000000"/>
                </a:solidFill>
                <a:ea typeface="MS PGothic" pitchFamily="34" charset="-128"/>
                <a:cs typeface="Tahoma" pitchFamily="34" charset="0"/>
              </a:rPr>
              <a:t>Pediatr</a:t>
            </a:r>
            <a:r>
              <a:rPr lang="en-US" sz="1100" dirty="0">
                <a:solidFill>
                  <a:sysClr val="windowText" lastClr="000000"/>
                </a:solidFill>
                <a:ea typeface="MS PGothic" pitchFamily="34" charset="-128"/>
                <a:cs typeface="Tahoma" pitchFamily="34" charset="0"/>
              </a:rPr>
              <a:t> </a:t>
            </a:r>
            <a:r>
              <a:rPr lang="en-US" sz="1100" dirty="0" err="1">
                <a:solidFill>
                  <a:sysClr val="windowText" lastClr="000000"/>
                </a:solidFill>
                <a:ea typeface="MS PGothic" pitchFamily="34" charset="-128"/>
                <a:cs typeface="Tahoma" pitchFamily="34" charset="0"/>
              </a:rPr>
              <a:t>Crit</a:t>
            </a:r>
            <a:r>
              <a:rPr lang="en-US" sz="1100" dirty="0">
                <a:solidFill>
                  <a:sysClr val="windowText" lastClr="000000"/>
                </a:solidFill>
                <a:ea typeface="MS PGothic" pitchFamily="34" charset="-128"/>
                <a:cs typeface="Tahoma" pitchFamily="34" charset="0"/>
              </a:rPr>
              <a:t> Care Med. 2013</a:t>
            </a:r>
          </a:p>
        </p:txBody>
      </p:sp>
      <p:pic>
        <p:nvPicPr>
          <p:cNvPr id="15" name="Picture 3"/>
          <p:cNvPicPr>
            <a:picLocks noChangeAspect="1" noChangeArrowheads="1"/>
          </p:cNvPicPr>
          <p:nvPr/>
        </p:nvPicPr>
        <p:blipFill>
          <a:blip r:embed="rId4" cstate="print"/>
          <a:srcRect/>
          <a:stretch>
            <a:fillRect/>
          </a:stretch>
        </p:blipFill>
        <p:spPr bwMode="auto">
          <a:xfrm>
            <a:off x="1605202" y="5349808"/>
            <a:ext cx="4634815" cy="111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5"/>
          <p:cNvPicPr>
            <a:picLocks noChangeAspect="1" noChangeArrowheads="1"/>
          </p:cNvPicPr>
          <p:nvPr/>
        </p:nvPicPr>
        <p:blipFill>
          <a:blip r:embed="rId5" cstate="print"/>
          <a:srcRect/>
          <a:stretch>
            <a:fillRect/>
          </a:stretch>
        </p:blipFill>
        <p:spPr bwMode="auto">
          <a:xfrm>
            <a:off x="1703513" y="2901536"/>
            <a:ext cx="3943493" cy="2016000"/>
          </a:xfrm>
          <a:prstGeom prst="rect">
            <a:avLst/>
          </a:prstGeom>
          <a:noFill/>
          <a:ln w="9525">
            <a:noFill/>
            <a:miter lim="800000"/>
            <a:headEnd/>
            <a:tailEnd/>
          </a:ln>
        </p:spPr>
      </p:pic>
    </p:spTree>
    <p:extLst>
      <p:ext uri="{BB962C8B-B14F-4D97-AF65-F5344CB8AC3E}">
        <p14:creationId xmlns:p14="http://schemas.microsoft.com/office/powerpoint/2010/main" val="36734388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ttangolo 3"/>
          <p:cNvSpPr/>
          <p:nvPr/>
        </p:nvSpPr>
        <p:spPr>
          <a:xfrm>
            <a:off x="5375920" y="1946449"/>
            <a:ext cx="1368152" cy="451406"/>
          </a:xfrm>
          <a:prstGeom prst="rect">
            <a:avLst/>
          </a:prstGeom>
        </p:spPr>
        <p:txBody>
          <a:bodyPr wrap="square">
            <a:spAutoFit/>
          </a:bodyPr>
          <a:lstStyle/>
          <a:p>
            <a:r>
              <a:rPr lang="en-US" sz="1400" dirty="0">
                <a:latin typeface="Gill Sans MT" pitchFamily="34" charset="0"/>
              </a:rPr>
              <a:t>Heart Mate 1</a:t>
            </a:r>
          </a:p>
          <a:p>
            <a:endParaRPr lang="en-US" sz="1400" baseline="30000" dirty="0">
              <a:latin typeface="Gill Sans MT" pitchFamily="34" charset="0"/>
            </a:endParaRPr>
          </a:p>
        </p:txBody>
      </p:sp>
      <p:sp>
        <p:nvSpPr>
          <p:cNvPr id="5" name="Rettangolo 4"/>
          <p:cNvSpPr/>
          <p:nvPr/>
        </p:nvSpPr>
        <p:spPr>
          <a:xfrm>
            <a:off x="1524000" y="6100554"/>
            <a:ext cx="9144000" cy="784830"/>
          </a:xfrm>
          <a:prstGeom prst="rect">
            <a:avLst/>
          </a:prstGeom>
          <a:solidFill>
            <a:schemeClr val="tx1"/>
          </a:solidFill>
        </p:spPr>
        <p:txBody>
          <a:bodyPr wrap="square">
            <a:spAutoFit/>
          </a:bodyPr>
          <a:lstStyle/>
          <a:p>
            <a:pPr marL="228600" indent="-228600">
              <a:spcBef>
                <a:spcPct val="50000"/>
              </a:spcBef>
              <a:buFontTx/>
              <a:buAutoNum type="arabicPeriod"/>
            </a:pPr>
            <a:r>
              <a:rPr lang="it-IT" sz="1000" dirty="0">
                <a:solidFill>
                  <a:schemeClr val="bg1"/>
                </a:solidFill>
                <a:latin typeface="Calibri" pitchFamily="34" charset="0"/>
              </a:rPr>
              <a:t>Scolletta S, </a:t>
            </a:r>
            <a:r>
              <a:rPr lang="it-IT" sz="1000" dirty="0" err="1">
                <a:solidFill>
                  <a:schemeClr val="bg1"/>
                </a:solidFill>
                <a:latin typeface="Calibri" pitchFamily="34" charset="0"/>
              </a:rPr>
              <a:t>Miraldi</a:t>
            </a:r>
            <a:r>
              <a:rPr lang="it-IT" sz="1000" dirty="0">
                <a:solidFill>
                  <a:schemeClr val="bg1"/>
                </a:solidFill>
                <a:latin typeface="Calibri" pitchFamily="34" charset="0"/>
              </a:rPr>
              <a:t> F, Romano SM, </a:t>
            </a:r>
            <a:r>
              <a:rPr lang="it-IT" sz="1000" dirty="0" err="1">
                <a:solidFill>
                  <a:schemeClr val="bg1"/>
                </a:solidFill>
                <a:latin typeface="Calibri" pitchFamily="34" charset="0"/>
              </a:rPr>
              <a:t>Muzzi</a:t>
            </a:r>
            <a:r>
              <a:rPr lang="it-IT" sz="1000" dirty="0">
                <a:solidFill>
                  <a:schemeClr val="bg1"/>
                </a:solidFill>
                <a:latin typeface="Calibri" pitchFamily="34" charset="0"/>
              </a:rPr>
              <a:t> L: "</a:t>
            </a:r>
            <a:r>
              <a:rPr lang="it-IT" sz="1000" dirty="0" err="1">
                <a:solidFill>
                  <a:schemeClr val="bg1"/>
                </a:solidFill>
                <a:latin typeface="Calibri" pitchFamily="34" charset="0"/>
              </a:rPr>
              <a:t>Continuous</a:t>
            </a:r>
            <a:r>
              <a:rPr lang="it-IT" sz="1000" dirty="0">
                <a:solidFill>
                  <a:schemeClr val="bg1"/>
                </a:solidFill>
                <a:latin typeface="Calibri" pitchFamily="34" charset="0"/>
              </a:rPr>
              <a:t> </a:t>
            </a:r>
            <a:r>
              <a:rPr lang="it-IT" sz="1000" dirty="0" err="1">
                <a:solidFill>
                  <a:schemeClr val="bg1"/>
                </a:solidFill>
                <a:latin typeface="Calibri" pitchFamily="34" charset="0"/>
              </a:rPr>
              <a:t>cardiac</a:t>
            </a:r>
            <a:r>
              <a:rPr lang="it-IT" sz="1000" dirty="0">
                <a:solidFill>
                  <a:schemeClr val="bg1"/>
                </a:solidFill>
                <a:latin typeface="Calibri" pitchFamily="34" charset="0"/>
              </a:rPr>
              <a:t> output </a:t>
            </a:r>
            <a:r>
              <a:rPr lang="it-IT" sz="1000" dirty="0" err="1">
                <a:solidFill>
                  <a:schemeClr val="bg1"/>
                </a:solidFill>
                <a:latin typeface="Calibri" pitchFamily="34" charset="0"/>
              </a:rPr>
              <a:t>monitoring</a:t>
            </a:r>
            <a:r>
              <a:rPr lang="it-IT" sz="1000" dirty="0">
                <a:solidFill>
                  <a:schemeClr val="bg1"/>
                </a:solidFill>
                <a:latin typeface="Calibri" pitchFamily="34" charset="0"/>
              </a:rPr>
              <a:t> </a:t>
            </a:r>
            <a:r>
              <a:rPr lang="it-IT" sz="1000" dirty="0" err="1">
                <a:solidFill>
                  <a:schemeClr val="bg1"/>
                </a:solidFill>
                <a:latin typeface="Calibri" pitchFamily="34" charset="0"/>
              </a:rPr>
              <a:t>with</a:t>
            </a:r>
            <a:r>
              <a:rPr lang="it-IT" sz="1000" dirty="0">
                <a:solidFill>
                  <a:schemeClr val="bg1"/>
                </a:solidFill>
                <a:latin typeface="Calibri" pitchFamily="34" charset="0"/>
              </a:rPr>
              <a:t> </a:t>
            </a:r>
            <a:r>
              <a:rPr lang="it-IT" sz="1000" dirty="0" err="1">
                <a:solidFill>
                  <a:schemeClr val="bg1"/>
                </a:solidFill>
                <a:latin typeface="Calibri" pitchFamily="34" charset="0"/>
              </a:rPr>
              <a:t>an</a:t>
            </a:r>
            <a:r>
              <a:rPr lang="it-IT" sz="1000" dirty="0">
                <a:solidFill>
                  <a:schemeClr val="bg1"/>
                </a:solidFill>
                <a:latin typeface="Calibri" pitchFamily="34" charset="0"/>
              </a:rPr>
              <a:t> </a:t>
            </a:r>
            <a:r>
              <a:rPr lang="it-IT" sz="1000" dirty="0" err="1">
                <a:solidFill>
                  <a:schemeClr val="bg1"/>
                </a:solidFill>
                <a:latin typeface="Calibri" pitchFamily="34" charset="0"/>
              </a:rPr>
              <a:t>uncalibrated</a:t>
            </a:r>
            <a:r>
              <a:rPr lang="it-IT" sz="1000" dirty="0">
                <a:solidFill>
                  <a:schemeClr val="bg1"/>
                </a:solidFill>
                <a:latin typeface="Calibri" pitchFamily="34" charset="0"/>
              </a:rPr>
              <a:t> </a:t>
            </a:r>
            <a:r>
              <a:rPr lang="it-IT" sz="1000" dirty="0" err="1">
                <a:solidFill>
                  <a:schemeClr val="bg1"/>
                </a:solidFill>
                <a:latin typeface="Calibri" pitchFamily="34" charset="0"/>
              </a:rPr>
              <a:t>pulse</a:t>
            </a:r>
            <a:r>
              <a:rPr lang="it-IT" sz="1000" dirty="0">
                <a:solidFill>
                  <a:schemeClr val="bg1"/>
                </a:solidFill>
                <a:latin typeface="Calibri" pitchFamily="34" charset="0"/>
              </a:rPr>
              <a:t> </a:t>
            </a:r>
            <a:r>
              <a:rPr lang="it-IT" sz="1000" dirty="0" err="1">
                <a:solidFill>
                  <a:schemeClr val="bg1"/>
                </a:solidFill>
                <a:latin typeface="Calibri" pitchFamily="34" charset="0"/>
              </a:rPr>
              <a:t>contour</a:t>
            </a:r>
            <a:r>
              <a:rPr lang="it-IT" sz="1000" dirty="0">
                <a:solidFill>
                  <a:schemeClr val="bg1"/>
                </a:solidFill>
                <a:latin typeface="Calibri" pitchFamily="34" charset="0"/>
              </a:rPr>
              <a:t> </a:t>
            </a:r>
            <a:r>
              <a:rPr lang="it-IT" sz="1000" dirty="0" err="1">
                <a:solidFill>
                  <a:schemeClr val="bg1"/>
                </a:solidFill>
                <a:latin typeface="Calibri" pitchFamily="34" charset="0"/>
              </a:rPr>
              <a:t>method</a:t>
            </a:r>
            <a:r>
              <a:rPr lang="it-IT" sz="1000" dirty="0">
                <a:solidFill>
                  <a:schemeClr val="bg1"/>
                </a:solidFill>
                <a:latin typeface="Calibri" pitchFamily="34" charset="0"/>
              </a:rPr>
              <a:t> in </a:t>
            </a:r>
            <a:r>
              <a:rPr lang="it-IT" sz="1000" dirty="0" err="1">
                <a:solidFill>
                  <a:schemeClr val="bg1"/>
                </a:solidFill>
                <a:latin typeface="Calibri" pitchFamily="34" charset="0"/>
              </a:rPr>
              <a:t>patients</a:t>
            </a:r>
            <a:r>
              <a:rPr lang="it-IT" sz="1000" dirty="0">
                <a:solidFill>
                  <a:schemeClr val="bg1"/>
                </a:solidFill>
                <a:latin typeface="Calibri" pitchFamily="34" charset="0"/>
              </a:rPr>
              <a:t> </a:t>
            </a:r>
            <a:r>
              <a:rPr lang="it-IT" sz="1000" dirty="0" err="1">
                <a:solidFill>
                  <a:schemeClr val="bg1"/>
                </a:solidFill>
                <a:latin typeface="Calibri" pitchFamily="34" charset="0"/>
              </a:rPr>
              <a:t>supported</a:t>
            </a:r>
            <a:r>
              <a:rPr lang="it-IT" sz="1000" dirty="0">
                <a:solidFill>
                  <a:schemeClr val="bg1"/>
                </a:solidFill>
                <a:latin typeface="Calibri" pitchFamily="34" charset="0"/>
              </a:rPr>
              <a:t> </a:t>
            </a:r>
            <a:r>
              <a:rPr lang="it-IT" sz="1000" dirty="0" err="1">
                <a:solidFill>
                  <a:schemeClr val="bg1"/>
                </a:solidFill>
                <a:latin typeface="Calibri" pitchFamily="34" charset="0"/>
              </a:rPr>
              <a:t>with</a:t>
            </a:r>
            <a:r>
              <a:rPr lang="it-IT" sz="1000" dirty="0">
                <a:solidFill>
                  <a:schemeClr val="bg1"/>
                </a:solidFill>
                <a:latin typeface="Calibri" pitchFamily="34" charset="0"/>
              </a:rPr>
              <a:t> a </a:t>
            </a:r>
            <a:r>
              <a:rPr lang="it-IT" sz="1000" dirty="0" err="1">
                <a:solidFill>
                  <a:schemeClr val="bg1"/>
                </a:solidFill>
                <a:latin typeface="Calibri" pitchFamily="34" charset="0"/>
              </a:rPr>
              <a:t>mechanical</a:t>
            </a:r>
            <a:r>
              <a:rPr lang="it-IT" sz="1000" dirty="0">
                <a:solidFill>
                  <a:schemeClr val="bg1"/>
                </a:solidFill>
                <a:latin typeface="Calibri" pitchFamily="34" charset="0"/>
              </a:rPr>
              <a:t> pulsatile assist </a:t>
            </a:r>
            <a:r>
              <a:rPr lang="it-IT" sz="1000" dirty="0" err="1">
                <a:solidFill>
                  <a:schemeClr val="bg1"/>
                </a:solidFill>
                <a:latin typeface="Calibri" pitchFamily="34" charset="0"/>
              </a:rPr>
              <a:t>device</a:t>
            </a:r>
            <a:r>
              <a:rPr lang="it-IT" sz="1000" dirty="0">
                <a:solidFill>
                  <a:schemeClr val="bg1"/>
                </a:solidFill>
                <a:latin typeface="Calibri" pitchFamily="34" charset="0"/>
              </a:rPr>
              <a:t>"; </a:t>
            </a:r>
            <a:r>
              <a:rPr lang="it-IT" sz="1000" dirty="0" err="1">
                <a:solidFill>
                  <a:schemeClr val="bg1"/>
                </a:solidFill>
                <a:latin typeface="Calibri" pitchFamily="34" charset="0"/>
              </a:rPr>
              <a:t>icvts</a:t>
            </a:r>
            <a:r>
              <a:rPr lang="it-IT" sz="1000" dirty="0">
                <a:solidFill>
                  <a:schemeClr val="bg1"/>
                </a:solidFill>
                <a:latin typeface="Calibri" pitchFamily="34" charset="0"/>
              </a:rPr>
              <a:t>, </a:t>
            </a:r>
            <a:r>
              <a:rPr lang="it-IT" sz="1000" dirty="0" err="1">
                <a:solidFill>
                  <a:schemeClr val="bg1"/>
                </a:solidFill>
                <a:latin typeface="Calibri" pitchFamily="34" charset="0"/>
              </a:rPr>
              <a:t>published</a:t>
            </a:r>
            <a:r>
              <a:rPr lang="it-IT" sz="1000" dirty="0">
                <a:solidFill>
                  <a:schemeClr val="bg1"/>
                </a:solidFill>
                <a:latin typeface="Calibri" pitchFamily="34" charset="0"/>
              </a:rPr>
              <a:t> online March 31, 2011</a:t>
            </a:r>
          </a:p>
          <a:p>
            <a:pPr marL="228600" indent="-228600">
              <a:spcBef>
                <a:spcPct val="50000"/>
              </a:spcBef>
              <a:buAutoNum type="arabicPeriod"/>
            </a:pPr>
            <a:r>
              <a:rPr lang="it-IT" sz="1000" dirty="0">
                <a:solidFill>
                  <a:schemeClr val="bg1"/>
                </a:solidFill>
                <a:latin typeface="Calibri" pitchFamily="34" charset="0"/>
              </a:rPr>
              <a:t>Scolletta S, </a:t>
            </a:r>
            <a:r>
              <a:rPr lang="it-IT" sz="1000" dirty="0" err="1">
                <a:solidFill>
                  <a:schemeClr val="bg1"/>
                </a:solidFill>
                <a:latin typeface="Calibri" pitchFamily="34" charset="0"/>
              </a:rPr>
              <a:t>Gregoric</a:t>
            </a:r>
            <a:r>
              <a:rPr lang="it-IT" sz="1000" dirty="0">
                <a:solidFill>
                  <a:schemeClr val="bg1"/>
                </a:solidFill>
                <a:latin typeface="Calibri" pitchFamily="34" charset="0"/>
              </a:rPr>
              <a:t> ID, </a:t>
            </a:r>
            <a:r>
              <a:rPr lang="it-IT" sz="1000" dirty="0" err="1">
                <a:solidFill>
                  <a:schemeClr val="bg1"/>
                </a:solidFill>
                <a:latin typeface="Calibri" pitchFamily="34" charset="0"/>
              </a:rPr>
              <a:t>Muzzi</a:t>
            </a:r>
            <a:r>
              <a:rPr lang="it-IT" sz="1000" dirty="0">
                <a:solidFill>
                  <a:schemeClr val="bg1"/>
                </a:solidFill>
                <a:latin typeface="Calibri" pitchFamily="34" charset="0"/>
              </a:rPr>
              <a:t> L, </a:t>
            </a:r>
            <a:r>
              <a:rPr lang="it-IT" sz="1000" dirty="0" err="1">
                <a:solidFill>
                  <a:schemeClr val="bg1"/>
                </a:solidFill>
                <a:latin typeface="Calibri" pitchFamily="34" charset="0"/>
              </a:rPr>
              <a:t>Radovancevic</a:t>
            </a:r>
            <a:r>
              <a:rPr lang="it-IT" sz="1000" dirty="0">
                <a:solidFill>
                  <a:schemeClr val="bg1"/>
                </a:solidFill>
                <a:latin typeface="Calibri" pitchFamily="34" charset="0"/>
              </a:rPr>
              <a:t> B, </a:t>
            </a:r>
            <a:r>
              <a:rPr lang="it-IT" sz="1000" dirty="0" err="1">
                <a:solidFill>
                  <a:schemeClr val="bg1"/>
                </a:solidFill>
                <a:latin typeface="Calibri" pitchFamily="34" charset="0"/>
              </a:rPr>
              <a:t>Frazier</a:t>
            </a:r>
            <a:r>
              <a:rPr lang="it-IT" sz="1000" dirty="0">
                <a:solidFill>
                  <a:schemeClr val="bg1"/>
                </a:solidFill>
                <a:latin typeface="Calibri" pitchFamily="34" charset="0"/>
              </a:rPr>
              <a:t> OH. “</a:t>
            </a:r>
            <a:r>
              <a:rPr lang="it-IT" sz="1000" dirty="0" err="1">
                <a:solidFill>
                  <a:schemeClr val="bg1"/>
                </a:solidFill>
                <a:latin typeface="Calibri" pitchFamily="34" charset="0"/>
              </a:rPr>
              <a:t>Pulse</a:t>
            </a:r>
            <a:r>
              <a:rPr lang="it-IT" sz="1000" dirty="0">
                <a:solidFill>
                  <a:schemeClr val="bg1"/>
                </a:solidFill>
                <a:latin typeface="Calibri" pitchFamily="34" charset="0"/>
              </a:rPr>
              <a:t> </a:t>
            </a:r>
            <a:r>
              <a:rPr lang="it-IT" sz="1000" dirty="0" err="1">
                <a:solidFill>
                  <a:schemeClr val="bg1"/>
                </a:solidFill>
                <a:latin typeface="Calibri" pitchFamily="34" charset="0"/>
              </a:rPr>
              <a:t>wave</a:t>
            </a:r>
            <a:r>
              <a:rPr lang="it-IT" sz="1000" dirty="0">
                <a:solidFill>
                  <a:schemeClr val="bg1"/>
                </a:solidFill>
                <a:latin typeface="Calibri" pitchFamily="34" charset="0"/>
              </a:rPr>
              <a:t> </a:t>
            </a:r>
            <a:r>
              <a:rPr lang="it-IT" sz="1000" dirty="0" err="1">
                <a:solidFill>
                  <a:schemeClr val="bg1"/>
                </a:solidFill>
                <a:latin typeface="Calibri" pitchFamily="34" charset="0"/>
              </a:rPr>
              <a:t>analysis</a:t>
            </a:r>
            <a:r>
              <a:rPr lang="it-IT" sz="1000" dirty="0">
                <a:solidFill>
                  <a:schemeClr val="bg1"/>
                </a:solidFill>
                <a:latin typeface="Calibri" pitchFamily="34" charset="0"/>
              </a:rPr>
              <a:t> </a:t>
            </a:r>
            <a:r>
              <a:rPr lang="it-IT" sz="1000" dirty="0" err="1">
                <a:solidFill>
                  <a:schemeClr val="bg1"/>
                </a:solidFill>
                <a:latin typeface="Calibri" pitchFamily="34" charset="0"/>
              </a:rPr>
              <a:t>to</a:t>
            </a:r>
            <a:r>
              <a:rPr lang="it-IT" sz="1000" dirty="0">
                <a:solidFill>
                  <a:schemeClr val="bg1"/>
                </a:solidFill>
                <a:latin typeface="Calibri" pitchFamily="34" charset="0"/>
              </a:rPr>
              <a:t> </a:t>
            </a:r>
            <a:r>
              <a:rPr lang="it-IT" sz="1000" dirty="0" err="1">
                <a:solidFill>
                  <a:schemeClr val="bg1"/>
                </a:solidFill>
                <a:latin typeface="Calibri" pitchFamily="34" charset="0"/>
              </a:rPr>
              <a:t>assess</a:t>
            </a:r>
            <a:r>
              <a:rPr lang="it-IT" sz="1000" dirty="0">
                <a:solidFill>
                  <a:schemeClr val="bg1"/>
                </a:solidFill>
                <a:latin typeface="Calibri" pitchFamily="34" charset="0"/>
              </a:rPr>
              <a:t> </a:t>
            </a:r>
            <a:r>
              <a:rPr lang="it-IT" sz="1000" dirty="0" err="1">
                <a:solidFill>
                  <a:schemeClr val="bg1"/>
                </a:solidFill>
                <a:latin typeface="Calibri" pitchFamily="34" charset="0"/>
              </a:rPr>
              <a:t>systemic</a:t>
            </a:r>
            <a:r>
              <a:rPr lang="it-IT" sz="1000" dirty="0">
                <a:solidFill>
                  <a:schemeClr val="bg1"/>
                </a:solidFill>
                <a:latin typeface="Calibri" pitchFamily="34" charset="0"/>
              </a:rPr>
              <a:t> </a:t>
            </a:r>
            <a:r>
              <a:rPr lang="it-IT" sz="1000" dirty="0" err="1">
                <a:solidFill>
                  <a:schemeClr val="bg1"/>
                </a:solidFill>
                <a:latin typeface="Calibri" pitchFamily="34" charset="0"/>
              </a:rPr>
              <a:t>blood</a:t>
            </a:r>
            <a:r>
              <a:rPr lang="it-IT" sz="1000" dirty="0">
                <a:solidFill>
                  <a:schemeClr val="bg1"/>
                </a:solidFill>
                <a:latin typeface="Calibri" pitchFamily="34" charset="0"/>
              </a:rPr>
              <a:t> flow </a:t>
            </a:r>
            <a:r>
              <a:rPr lang="it-IT" sz="1000" dirty="0" err="1">
                <a:solidFill>
                  <a:schemeClr val="bg1"/>
                </a:solidFill>
                <a:latin typeface="Calibri" pitchFamily="34" charset="0"/>
              </a:rPr>
              <a:t>during</a:t>
            </a:r>
            <a:r>
              <a:rPr lang="it-IT" sz="1000" dirty="0">
                <a:solidFill>
                  <a:schemeClr val="bg1"/>
                </a:solidFill>
                <a:latin typeface="Calibri" pitchFamily="34" charset="0"/>
              </a:rPr>
              <a:t> </a:t>
            </a:r>
            <a:r>
              <a:rPr lang="it-IT" sz="1000" dirty="0" err="1">
                <a:solidFill>
                  <a:schemeClr val="bg1"/>
                </a:solidFill>
                <a:latin typeface="Calibri" pitchFamily="34" charset="0"/>
              </a:rPr>
              <a:t>mechanical</a:t>
            </a:r>
            <a:r>
              <a:rPr lang="it-IT" sz="1000" dirty="0">
                <a:solidFill>
                  <a:schemeClr val="bg1"/>
                </a:solidFill>
                <a:latin typeface="Calibri" pitchFamily="34" charset="0"/>
              </a:rPr>
              <a:t> </a:t>
            </a:r>
            <a:r>
              <a:rPr lang="it-IT" sz="1000" dirty="0" err="1">
                <a:solidFill>
                  <a:schemeClr val="bg1"/>
                </a:solidFill>
                <a:latin typeface="Calibri" pitchFamily="34" charset="0"/>
              </a:rPr>
              <a:t>biventricular</a:t>
            </a:r>
            <a:r>
              <a:rPr lang="it-IT" sz="1000" dirty="0">
                <a:solidFill>
                  <a:schemeClr val="bg1"/>
                </a:solidFill>
                <a:latin typeface="Calibri" pitchFamily="34" charset="0"/>
              </a:rPr>
              <a:t> </a:t>
            </a:r>
            <a:r>
              <a:rPr lang="it-IT" sz="1000" dirty="0" err="1">
                <a:solidFill>
                  <a:schemeClr val="bg1"/>
                </a:solidFill>
                <a:latin typeface="Calibri" pitchFamily="34" charset="0"/>
              </a:rPr>
              <a:t>support</a:t>
            </a:r>
            <a:r>
              <a:rPr lang="it-IT" sz="1000" dirty="0">
                <a:solidFill>
                  <a:schemeClr val="bg1"/>
                </a:solidFill>
                <a:latin typeface="Calibri" pitchFamily="34" charset="0"/>
              </a:rPr>
              <a:t>”. </a:t>
            </a:r>
            <a:r>
              <a:rPr lang="it-IT" sz="1000" dirty="0" err="1">
                <a:solidFill>
                  <a:schemeClr val="bg1"/>
                </a:solidFill>
                <a:latin typeface="Calibri" pitchFamily="34" charset="0"/>
              </a:rPr>
              <a:t>Perfusion</a:t>
            </a:r>
            <a:r>
              <a:rPr lang="it-IT" sz="1000" dirty="0">
                <a:solidFill>
                  <a:schemeClr val="bg1"/>
                </a:solidFill>
                <a:latin typeface="Calibri" pitchFamily="34" charset="0"/>
              </a:rPr>
              <a:t>. 2006;21:1-4.</a:t>
            </a:r>
          </a:p>
        </p:txBody>
      </p:sp>
      <p:sp>
        <p:nvSpPr>
          <p:cNvPr id="6" name="Rettangolo 5"/>
          <p:cNvSpPr/>
          <p:nvPr/>
        </p:nvSpPr>
        <p:spPr>
          <a:xfrm>
            <a:off x="2063552" y="1340768"/>
            <a:ext cx="8028384" cy="400110"/>
          </a:xfrm>
          <a:prstGeom prst="rect">
            <a:avLst/>
          </a:prstGeom>
        </p:spPr>
        <p:txBody>
          <a:bodyPr wrap="square">
            <a:spAutoFit/>
          </a:bodyPr>
          <a:lstStyle/>
          <a:p>
            <a:pPr marL="355600" lvl="2" indent="-354013">
              <a:spcBef>
                <a:spcPts val="600"/>
              </a:spcBef>
            </a:pPr>
            <a:r>
              <a:rPr lang="en-GB" sz="2000" i="1" dirty="0" err="1">
                <a:latin typeface="Gill Sans MT" pitchFamily="34" charset="0"/>
              </a:rPr>
              <a:t>Pazienti</a:t>
            </a:r>
            <a:r>
              <a:rPr lang="en-GB" sz="2000" i="1" dirty="0">
                <a:latin typeface="Gill Sans MT" pitchFamily="34" charset="0"/>
              </a:rPr>
              <a:t> con </a:t>
            </a:r>
            <a:r>
              <a:rPr lang="en-GB" sz="2000" i="1" dirty="0" err="1">
                <a:latin typeface="Gill Sans MT" pitchFamily="34" charset="0"/>
              </a:rPr>
              <a:t>supporto</a:t>
            </a:r>
            <a:r>
              <a:rPr lang="en-GB" sz="2000" i="1" dirty="0">
                <a:latin typeface="Gill Sans MT" pitchFamily="34" charset="0"/>
              </a:rPr>
              <a:t> </a:t>
            </a:r>
            <a:r>
              <a:rPr lang="en-GB" sz="2000" i="1" dirty="0" err="1">
                <a:latin typeface="Gill Sans MT" pitchFamily="34" charset="0"/>
              </a:rPr>
              <a:t>ventricolare</a:t>
            </a:r>
            <a:endParaRPr lang="en-GB" i="1" baseline="30000" dirty="0">
              <a:latin typeface="Gill Sans MT" pitchFamily="34" charset="0"/>
            </a:endParaRPr>
          </a:p>
        </p:txBody>
      </p:sp>
      <p:pic>
        <p:nvPicPr>
          <p:cNvPr id="7" name="Picture 2"/>
          <p:cNvPicPr>
            <a:picLocks noChangeAspect="1" noChangeArrowheads="1"/>
          </p:cNvPicPr>
          <p:nvPr/>
        </p:nvPicPr>
        <p:blipFill>
          <a:blip r:embed="rId2" cstate="print"/>
          <a:srcRect l="15171" t="11017" r="11073" b="3433"/>
          <a:stretch>
            <a:fillRect/>
          </a:stretch>
        </p:blipFill>
        <p:spPr bwMode="auto">
          <a:xfrm>
            <a:off x="2482372" y="2162474"/>
            <a:ext cx="2461501" cy="3350369"/>
          </a:xfrm>
          <a:prstGeom prst="rect">
            <a:avLst/>
          </a:prstGeom>
          <a:ln>
            <a:noFill/>
          </a:ln>
          <a:effectLst>
            <a:outerShdw blurRad="292100" dist="139700" dir="2700000" algn="tl" rotWithShape="0">
              <a:srgbClr val="333333">
                <a:alpha val="65000"/>
              </a:srgbClr>
            </a:outerShdw>
          </a:effectLst>
        </p:spPr>
      </p:pic>
      <p:sp>
        <p:nvSpPr>
          <p:cNvPr id="8" name="Rettangolo 7"/>
          <p:cNvSpPr/>
          <p:nvPr/>
        </p:nvSpPr>
        <p:spPr>
          <a:xfrm>
            <a:off x="5231904" y="4305871"/>
            <a:ext cx="4824536" cy="1384995"/>
          </a:xfrm>
          <a:prstGeom prst="rect">
            <a:avLst/>
          </a:prstGeom>
        </p:spPr>
        <p:txBody>
          <a:bodyPr wrap="square">
            <a:spAutoFit/>
          </a:bodyPr>
          <a:lstStyle/>
          <a:p>
            <a:pPr marL="177800" indent="-177800">
              <a:buFont typeface="Arial" pitchFamily="34" charset="0"/>
              <a:buChar char="•"/>
            </a:pPr>
            <a:r>
              <a:rPr lang="it-IT" sz="1400" dirty="0" err="1">
                <a:latin typeface="Gill Sans MT" pitchFamily="34" charset="0"/>
              </a:rPr>
              <a:t>Continuous</a:t>
            </a:r>
            <a:r>
              <a:rPr lang="it-IT" sz="1400" dirty="0">
                <a:latin typeface="Gill Sans MT" pitchFamily="34" charset="0"/>
              </a:rPr>
              <a:t> </a:t>
            </a:r>
            <a:r>
              <a:rPr lang="it-IT" sz="1400" dirty="0" err="1">
                <a:latin typeface="Gill Sans MT" pitchFamily="34" charset="0"/>
              </a:rPr>
              <a:t>cardiac</a:t>
            </a:r>
            <a:r>
              <a:rPr lang="it-IT" sz="1400" dirty="0">
                <a:latin typeface="Gill Sans MT" pitchFamily="34" charset="0"/>
              </a:rPr>
              <a:t> output </a:t>
            </a:r>
            <a:r>
              <a:rPr lang="it-IT" sz="1400" dirty="0" err="1">
                <a:latin typeface="Gill Sans MT" pitchFamily="34" charset="0"/>
              </a:rPr>
              <a:t>monitoring</a:t>
            </a:r>
            <a:r>
              <a:rPr lang="it-IT" sz="1400" dirty="0">
                <a:latin typeface="Gill Sans MT" pitchFamily="34" charset="0"/>
              </a:rPr>
              <a:t> </a:t>
            </a:r>
            <a:r>
              <a:rPr lang="it-IT" sz="1400" dirty="0" err="1">
                <a:latin typeface="Gill Sans MT" pitchFamily="34" charset="0"/>
              </a:rPr>
              <a:t>with</a:t>
            </a:r>
            <a:r>
              <a:rPr lang="it-IT" sz="1400" dirty="0">
                <a:latin typeface="Gill Sans MT" pitchFamily="34" charset="0"/>
              </a:rPr>
              <a:t> </a:t>
            </a:r>
            <a:r>
              <a:rPr lang="it-IT" sz="1400" dirty="0" err="1">
                <a:latin typeface="Gill Sans MT" pitchFamily="34" charset="0"/>
              </a:rPr>
              <a:t>an</a:t>
            </a:r>
            <a:r>
              <a:rPr lang="it-IT" sz="1400" dirty="0">
                <a:latin typeface="Gill Sans MT" pitchFamily="34" charset="0"/>
              </a:rPr>
              <a:t> </a:t>
            </a:r>
            <a:r>
              <a:rPr lang="it-IT" sz="1400" dirty="0" err="1">
                <a:latin typeface="Gill Sans MT" pitchFamily="34" charset="0"/>
              </a:rPr>
              <a:t>uncalibrated</a:t>
            </a:r>
            <a:r>
              <a:rPr lang="it-IT" sz="1400" dirty="0">
                <a:latin typeface="Gill Sans MT" pitchFamily="34" charset="0"/>
              </a:rPr>
              <a:t> </a:t>
            </a:r>
            <a:r>
              <a:rPr lang="it-IT" sz="1400" dirty="0" err="1">
                <a:latin typeface="Gill Sans MT" pitchFamily="34" charset="0"/>
              </a:rPr>
              <a:t>pulse</a:t>
            </a:r>
            <a:r>
              <a:rPr lang="it-IT" sz="1400" dirty="0">
                <a:latin typeface="Gill Sans MT" pitchFamily="34" charset="0"/>
              </a:rPr>
              <a:t> </a:t>
            </a:r>
            <a:r>
              <a:rPr lang="it-IT" sz="1400" dirty="0" err="1">
                <a:latin typeface="Gill Sans MT" pitchFamily="34" charset="0"/>
              </a:rPr>
              <a:t>contour</a:t>
            </a:r>
            <a:r>
              <a:rPr lang="it-IT" sz="1400" dirty="0">
                <a:latin typeface="Gill Sans MT" pitchFamily="34" charset="0"/>
              </a:rPr>
              <a:t> </a:t>
            </a:r>
            <a:r>
              <a:rPr lang="it-IT" sz="1400" dirty="0" err="1">
                <a:latin typeface="Gill Sans MT" pitchFamily="34" charset="0"/>
              </a:rPr>
              <a:t>method</a:t>
            </a:r>
            <a:r>
              <a:rPr lang="it-IT" sz="1400" dirty="0">
                <a:latin typeface="Gill Sans MT" pitchFamily="34" charset="0"/>
              </a:rPr>
              <a:t> in </a:t>
            </a:r>
            <a:r>
              <a:rPr lang="it-IT" sz="1400" dirty="0" err="1">
                <a:latin typeface="Gill Sans MT" pitchFamily="34" charset="0"/>
              </a:rPr>
              <a:t>patients</a:t>
            </a:r>
            <a:r>
              <a:rPr lang="it-IT" sz="1400" dirty="0">
                <a:latin typeface="Gill Sans MT" pitchFamily="34" charset="0"/>
              </a:rPr>
              <a:t> </a:t>
            </a:r>
            <a:r>
              <a:rPr lang="it-IT" sz="1400" dirty="0" err="1">
                <a:latin typeface="Gill Sans MT" pitchFamily="34" charset="0"/>
              </a:rPr>
              <a:t>supported</a:t>
            </a:r>
            <a:r>
              <a:rPr lang="it-IT" sz="1400" dirty="0">
                <a:latin typeface="Gill Sans MT" pitchFamily="34" charset="0"/>
              </a:rPr>
              <a:t> </a:t>
            </a:r>
            <a:r>
              <a:rPr lang="it-IT" sz="1400" dirty="0" err="1">
                <a:latin typeface="Gill Sans MT" pitchFamily="34" charset="0"/>
              </a:rPr>
              <a:t>with</a:t>
            </a:r>
            <a:r>
              <a:rPr lang="it-IT" sz="1400" dirty="0">
                <a:latin typeface="Gill Sans MT" pitchFamily="34" charset="0"/>
              </a:rPr>
              <a:t> a </a:t>
            </a:r>
            <a:r>
              <a:rPr lang="it-IT" sz="1400" dirty="0" err="1">
                <a:latin typeface="Gill Sans MT" pitchFamily="34" charset="0"/>
              </a:rPr>
              <a:t>mechanical</a:t>
            </a:r>
            <a:r>
              <a:rPr lang="it-IT" sz="1400" dirty="0">
                <a:latin typeface="Gill Sans MT" pitchFamily="34" charset="0"/>
              </a:rPr>
              <a:t> pulsatile assist device</a:t>
            </a:r>
            <a:r>
              <a:rPr lang="it-IT" sz="1400" baseline="30000" dirty="0">
                <a:latin typeface="Gill Sans MT" pitchFamily="34" charset="0"/>
              </a:rPr>
              <a:t>1</a:t>
            </a:r>
          </a:p>
          <a:p>
            <a:pPr marL="177800" indent="-177800">
              <a:buFont typeface="Arial" pitchFamily="34" charset="0"/>
              <a:buChar char="•"/>
            </a:pPr>
            <a:endParaRPr lang="en-US" sz="1400" dirty="0">
              <a:latin typeface="Gill Sans MT" pitchFamily="34" charset="0"/>
            </a:endParaRPr>
          </a:p>
          <a:p>
            <a:pPr marL="177800" indent="-177800">
              <a:buFont typeface="Arial" pitchFamily="34" charset="0"/>
              <a:buChar char="•"/>
            </a:pPr>
            <a:r>
              <a:rPr lang="en-US" sz="1400" dirty="0">
                <a:latin typeface="Gill Sans MT" pitchFamily="34" charset="0"/>
              </a:rPr>
              <a:t>Pulse wave analysis to assess systemic blood flow during mechanical biventricular support</a:t>
            </a:r>
            <a:r>
              <a:rPr lang="en-US" sz="1400" baseline="30000" dirty="0">
                <a:latin typeface="Gill Sans MT" pitchFamily="34" charset="0"/>
              </a:rPr>
              <a:t>2</a:t>
            </a:r>
          </a:p>
        </p:txBody>
      </p:sp>
      <p:pic>
        <p:nvPicPr>
          <p:cNvPr id="9" name="Picture 2"/>
          <p:cNvPicPr>
            <a:picLocks noChangeAspect="1" noChangeArrowheads="1"/>
          </p:cNvPicPr>
          <p:nvPr/>
        </p:nvPicPr>
        <p:blipFill>
          <a:blip r:embed="rId3" cstate="print"/>
          <a:srcRect/>
          <a:stretch>
            <a:fillRect/>
          </a:stretch>
        </p:blipFill>
        <p:spPr bwMode="auto">
          <a:xfrm>
            <a:off x="8112224" y="2237887"/>
            <a:ext cx="1356742" cy="1763765"/>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a:stretch>
            <a:fillRect/>
          </a:stretch>
        </p:blipFill>
        <p:spPr bwMode="auto">
          <a:xfrm>
            <a:off x="5447928" y="2218976"/>
            <a:ext cx="1894334" cy="1929742"/>
          </a:xfrm>
          <a:prstGeom prst="rect">
            <a:avLst/>
          </a:prstGeom>
          <a:noFill/>
          <a:ln w="9525">
            <a:noFill/>
            <a:miter lim="800000"/>
            <a:headEnd/>
            <a:tailEnd/>
          </a:ln>
        </p:spPr>
      </p:pic>
      <p:sp>
        <p:nvSpPr>
          <p:cNvPr id="11" name="Rectangle 59"/>
          <p:cNvSpPr txBox="1">
            <a:spLocks noChangeArrowheads="1"/>
          </p:cNvSpPr>
          <p:nvPr/>
        </p:nvSpPr>
        <p:spPr bwMode="auto">
          <a:xfrm>
            <a:off x="1847528" y="548681"/>
            <a:ext cx="7272808" cy="576263"/>
          </a:xfrm>
          <a:prstGeom prst="rect">
            <a:avLst/>
          </a:prstGeom>
          <a:noFill/>
          <a:ln>
            <a:miter lim="800000"/>
            <a:headEnd/>
            <a:tailEnd/>
          </a:ln>
        </p:spPr>
        <p:txBody>
          <a:bodyPr/>
          <a:lstStyle/>
          <a:p>
            <a:pPr>
              <a:defRPr/>
            </a:pPr>
            <a:r>
              <a:rPr lang="it-IT" sz="2800" kern="0" dirty="0">
                <a:solidFill>
                  <a:schemeClr val="bg2"/>
                </a:solidFill>
                <a:latin typeface="Gill Sans MT" pitchFamily="34" charset="0"/>
                <a:ea typeface="+mj-ea"/>
                <a:cs typeface="+mj-cs"/>
              </a:rPr>
              <a:t>Validazione</a:t>
            </a:r>
            <a:endParaRPr lang="en-GB" sz="2800" kern="0" dirty="0">
              <a:solidFill>
                <a:schemeClr val="bg2"/>
              </a:solidFill>
              <a:latin typeface="Gill Sans MT" pitchFamily="34" charset="0"/>
              <a:ea typeface="+mj-ea"/>
              <a:cs typeface="+mj-cs"/>
            </a:endParaRPr>
          </a:p>
        </p:txBody>
      </p:sp>
    </p:spTree>
    <p:extLst>
      <p:ext uri="{BB962C8B-B14F-4D97-AF65-F5344CB8AC3E}">
        <p14:creationId xmlns:p14="http://schemas.microsoft.com/office/powerpoint/2010/main" val="86715677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ttangolo 21"/>
          <p:cNvSpPr/>
          <p:nvPr/>
        </p:nvSpPr>
        <p:spPr>
          <a:xfrm>
            <a:off x="1498600" y="0"/>
            <a:ext cx="9144000" cy="6858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Sottotitolo 21"/>
          <p:cNvSpPr txBox="1">
            <a:spLocks/>
          </p:cNvSpPr>
          <p:nvPr/>
        </p:nvSpPr>
        <p:spPr>
          <a:xfrm>
            <a:off x="1775520" y="260648"/>
            <a:ext cx="5645596" cy="432048"/>
          </a:xfrm>
          <a:prstGeom prst="rect">
            <a:avLst/>
          </a:prstGeom>
        </p:spPr>
        <p:txBody>
          <a:bodyPr/>
          <a:lstStyle/>
          <a:p>
            <a:pPr marL="1588" indent="-1588">
              <a:defRPr/>
            </a:pPr>
            <a:r>
              <a:rPr lang="it-IT" sz="2800" b="1" dirty="0">
                <a:solidFill>
                  <a:srgbClr val="C00000"/>
                </a:solidFill>
              </a:rPr>
              <a:t>LETTERATURA ed ESPERIENZE</a:t>
            </a:r>
          </a:p>
          <a:p>
            <a:pPr marL="342900" indent="-342900">
              <a:defRPr/>
            </a:pPr>
            <a:r>
              <a:rPr lang="it-IT" sz="2000" b="1" dirty="0">
                <a:solidFill>
                  <a:srgbClr val="CC9900"/>
                </a:solidFill>
              </a:rPr>
              <a:t>MostCare®</a:t>
            </a:r>
            <a:endParaRPr lang="it-IT" sz="2800" b="1" dirty="0">
              <a:solidFill>
                <a:srgbClr val="CC9900"/>
              </a:solidFill>
            </a:endParaRPr>
          </a:p>
        </p:txBody>
      </p:sp>
      <p:sp>
        <p:nvSpPr>
          <p:cNvPr id="23" name="Rettangolo 22"/>
          <p:cNvSpPr/>
          <p:nvPr/>
        </p:nvSpPr>
        <p:spPr>
          <a:xfrm>
            <a:off x="1798588" y="985032"/>
            <a:ext cx="8473877" cy="553998"/>
          </a:xfrm>
          <a:prstGeom prst="rect">
            <a:avLst/>
          </a:prstGeom>
        </p:spPr>
        <p:txBody>
          <a:bodyPr wrap="square">
            <a:spAutoFit/>
          </a:bodyPr>
          <a:lstStyle/>
          <a:p>
            <a:pPr marL="184150" indent="-184150" algn="ctr">
              <a:lnSpc>
                <a:spcPct val="150000"/>
              </a:lnSpc>
            </a:pPr>
            <a:r>
              <a:rPr lang="it-IT" sz="2000" b="1" dirty="0">
                <a:latin typeface="Gill Sans MT" pitchFamily="34" charset="0"/>
              </a:rPr>
              <a:t>Sala di EMODINAMICA</a:t>
            </a:r>
          </a:p>
        </p:txBody>
      </p:sp>
      <p:sp>
        <p:nvSpPr>
          <p:cNvPr id="24" name="Titolo 1"/>
          <p:cNvSpPr txBox="1">
            <a:spLocks/>
          </p:cNvSpPr>
          <p:nvPr/>
        </p:nvSpPr>
        <p:spPr>
          <a:xfrm>
            <a:off x="1847528" y="2060849"/>
            <a:ext cx="8820472" cy="360039"/>
          </a:xfrm>
          <a:prstGeom prst="rect">
            <a:avLst/>
          </a:prstGeom>
        </p:spPr>
        <p:txBody>
          <a:bodyPr vert="horz" lIns="91440" tIns="45720" rIns="91440" bIns="45720" rtlCol="0" anchor="ctr">
            <a:noAutofit/>
          </a:bodyPr>
          <a:lstStyle/>
          <a:p>
            <a:pPr marL="177800" indent="-177800">
              <a:spcBef>
                <a:spcPct val="0"/>
              </a:spcBef>
              <a:buFont typeface="Arial" pitchFamily="34" charset="0"/>
              <a:buChar char="•"/>
              <a:defRPr/>
            </a:pPr>
            <a:r>
              <a:rPr lang="it-IT" b="1" dirty="0">
                <a:latin typeface="Gill Sans MT" pitchFamily="34" charset="0"/>
                <a:ea typeface="+mj-ea"/>
                <a:cs typeface="Arial" pitchFamily="34" charset="0"/>
              </a:rPr>
              <a:t>Valvole percutanee:</a:t>
            </a:r>
          </a:p>
        </p:txBody>
      </p:sp>
      <p:sp>
        <p:nvSpPr>
          <p:cNvPr id="27" name="Rettangolo 26"/>
          <p:cNvSpPr/>
          <p:nvPr/>
        </p:nvSpPr>
        <p:spPr>
          <a:xfrm>
            <a:off x="1847528" y="2768730"/>
            <a:ext cx="8496944" cy="3108543"/>
          </a:xfrm>
          <a:prstGeom prst="rect">
            <a:avLst/>
          </a:prstGeom>
          <a:ln>
            <a:solidFill>
              <a:schemeClr val="accent1"/>
            </a:solidFill>
          </a:ln>
        </p:spPr>
        <p:txBody>
          <a:bodyPr wrap="square">
            <a:spAutoFit/>
          </a:bodyPr>
          <a:lstStyle/>
          <a:p>
            <a:r>
              <a:rPr lang="it-IT" sz="1400" b="1" dirty="0">
                <a:latin typeface="Gill Sans MT" pitchFamily="34" charset="0"/>
              </a:rPr>
              <a:t>POSTER:</a:t>
            </a:r>
          </a:p>
          <a:p>
            <a:r>
              <a:rPr lang="it-IT" sz="1400" dirty="0">
                <a:latin typeface="Gill Sans MT" pitchFamily="34" charset="0"/>
              </a:rPr>
              <a:t>Romagnoli S, Romano SM, Bevilacqua S, </a:t>
            </a:r>
            <a:r>
              <a:rPr lang="it-IT" sz="1400" dirty="0" err="1">
                <a:latin typeface="Gill Sans MT" pitchFamily="34" charset="0"/>
              </a:rPr>
              <a:t>Ciappi</a:t>
            </a:r>
            <a:r>
              <a:rPr lang="it-IT" sz="1400" dirty="0">
                <a:latin typeface="Gill Sans MT" pitchFamily="34" charset="0"/>
              </a:rPr>
              <a:t> F, </a:t>
            </a:r>
            <a:r>
              <a:rPr lang="it-IT" sz="1400" dirty="0" err="1">
                <a:latin typeface="Gill Sans MT" pitchFamily="34" charset="0"/>
              </a:rPr>
              <a:t>Lazzeri</a:t>
            </a:r>
            <a:r>
              <a:rPr lang="it-IT" sz="1400" dirty="0">
                <a:latin typeface="Gill Sans MT" pitchFamily="34" charset="0"/>
              </a:rPr>
              <a:t> C, Visco C, </a:t>
            </a:r>
            <a:r>
              <a:rPr lang="it-IT" sz="1400" dirty="0" err="1">
                <a:latin typeface="Gill Sans MT" pitchFamily="34" charset="0"/>
              </a:rPr>
              <a:t>Zuppani</a:t>
            </a:r>
            <a:r>
              <a:rPr lang="it-IT" sz="1400" dirty="0">
                <a:latin typeface="Gill Sans MT" pitchFamily="34" charset="0"/>
              </a:rPr>
              <a:t> B, Dini D. "</a:t>
            </a:r>
            <a:r>
              <a:rPr lang="it-IT" sz="1400" dirty="0" err="1">
                <a:latin typeface="Gill Sans MT" pitchFamily="34" charset="0"/>
              </a:rPr>
              <a:t>MostCare</a:t>
            </a:r>
            <a:r>
              <a:rPr lang="it-IT" sz="1400" dirty="0">
                <a:latin typeface="Gill Sans MT" pitchFamily="34" charset="0"/>
              </a:rPr>
              <a:t>, a </a:t>
            </a:r>
            <a:r>
              <a:rPr lang="it-IT" sz="1400" dirty="0" err="1">
                <a:latin typeface="Gill Sans MT" pitchFamily="34" charset="0"/>
              </a:rPr>
              <a:t>minimally</a:t>
            </a:r>
            <a:r>
              <a:rPr lang="it-IT" sz="1400" dirty="0">
                <a:latin typeface="Gill Sans MT" pitchFamily="34" charset="0"/>
              </a:rPr>
              <a:t> invasive </a:t>
            </a:r>
            <a:r>
              <a:rPr lang="it-IT" sz="1400" dirty="0" err="1">
                <a:latin typeface="Gill Sans MT" pitchFamily="34" charset="0"/>
              </a:rPr>
              <a:t>hemodynamic</a:t>
            </a:r>
            <a:r>
              <a:rPr lang="it-IT" sz="1400" dirty="0">
                <a:latin typeface="Gill Sans MT" pitchFamily="34" charset="0"/>
              </a:rPr>
              <a:t> monitor </a:t>
            </a:r>
            <a:r>
              <a:rPr lang="it-IT" sz="1400" b="1" dirty="0" err="1">
                <a:latin typeface="Gill Sans MT" pitchFamily="34" charset="0"/>
              </a:rPr>
              <a:t>during</a:t>
            </a:r>
            <a:r>
              <a:rPr lang="it-IT" sz="1400" b="1" dirty="0">
                <a:latin typeface="Gill Sans MT" pitchFamily="34" charset="0"/>
              </a:rPr>
              <a:t> a </a:t>
            </a:r>
            <a:r>
              <a:rPr lang="it-IT" sz="1400" b="1" dirty="0" err="1">
                <a:latin typeface="Gill Sans MT" pitchFamily="34" charset="0"/>
              </a:rPr>
              <a:t>complicated</a:t>
            </a:r>
            <a:r>
              <a:rPr lang="it-IT" sz="1400" b="1" dirty="0">
                <a:latin typeface="Gill Sans MT" pitchFamily="34" charset="0"/>
              </a:rPr>
              <a:t> </a:t>
            </a:r>
            <a:r>
              <a:rPr lang="it-IT" sz="1400" b="1" dirty="0" err="1">
                <a:latin typeface="Gill Sans MT" pitchFamily="34" charset="0"/>
              </a:rPr>
              <a:t>percutaneous</a:t>
            </a:r>
            <a:r>
              <a:rPr lang="it-IT" sz="1400" b="1" dirty="0">
                <a:latin typeface="Gill Sans MT" pitchFamily="34" charset="0"/>
              </a:rPr>
              <a:t> procedure</a:t>
            </a:r>
            <a:r>
              <a:rPr lang="it-IT" sz="1400" dirty="0">
                <a:latin typeface="Gill Sans MT" pitchFamily="34" charset="0"/>
              </a:rPr>
              <a:t>" WFSICCM, Firenze 30th August 2009</a:t>
            </a:r>
          </a:p>
          <a:p>
            <a:endParaRPr lang="it-IT" sz="1400" dirty="0">
              <a:latin typeface="Gill Sans MT" pitchFamily="34" charset="0"/>
            </a:endParaRPr>
          </a:p>
          <a:p>
            <a:r>
              <a:rPr lang="it-IT" sz="1400" b="1" dirty="0">
                <a:latin typeface="Gill Sans MT" pitchFamily="34" charset="0"/>
              </a:rPr>
              <a:t>CASE REPORT:</a:t>
            </a:r>
          </a:p>
          <a:p>
            <a:r>
              <a:rPr lang="it-IT" sz="1400" dirty="0">
                <a:latin typeface="Gill Sans MT" pitchFamily="34" charset="0"/>
              </a:rPr>
              <a:t>Romagnoli S, Romano SM, Bevilacqua S, </a:t>
            </a:r>
            <a:r>
              <a:rPr lang="it-IT" sz="1400" dirty="0" err="1">
                <a:latin typeface="Gill Sans MT" pitchFamily="34" charset="0"/>
              </a:rPr>
              <a:t>Lazzeri</a:t>
            </a:r>
            <a:r>
              <a:rPr lang="it-IT" sz="1400" dirty="0">
                <a:latin typeface="Gill Sans MT" pitchFamily="34" charset="0"/>
              </a:rPr>
              <a:t> C, Santoro G, </a:t>
            </a:r>
            <a:r>
              <a:rPr lang="it-IT" sz="1400" dirty="0" err="1">
                <a:latin typeface="Gill Sans MT" pitchFamily="34" charset="0"/>
              </a:rPr>
              <a:t>Ciappi</a:t>
            </a:r>
            <a:r>
              <a:rPr lang="it-IT" sz="1400" dirty="0">
                <a:latin typeface="Gill Sans MT" pitchFamily="34" charset="0"/>
              </a:rPr>
              <a:t> F, Gelsomino S, Dini D: "</a:t>
            </a:r>
            <a:r>
              <a:rPr lang="it-IT" sz="1400" dirty="0" err="1">
                <a:latin typeface="Gill Sans MT" pitchFamily="34" charset="0"/>
              </a:rPr>
              <a:t>Pulse</a:t>
            </a:r>
            <a:r>
              <a:rPr lang="it-IT" sz="1400" dirty="0">
                <a:latin typeface="Gill Sans MT" pitchFamily="34" charset="0"/>
              </a:rPr>
              <a:t> </a:t>
            </a:r>
            <a:r>
              <a:rPr lang="it-IT" sz="1400" dirty="0" err="1">
                <a:latin typeface="Gill Sans MT" pitchFamily="34" charset="0"/>
              </a:rPr>
              <a:t>Contour</a:t>
            </a:r>
            <a:r>
              <a:rPr lang="it-IT" sz="1400" dirty="0">
                <a:latin typeface="Gill Sans MT" pitchFamily="34" charset="0"/>
              </a:rPr>
              <a:t> </a:t>
            </a:r>
            <a:r>
              <a:rPr lang="it-IT" sz="1400" dirty="0" err="1">
                <a:latin typeface="Gill Sans MT" pitchFamily="34" charset="0"/>
              </a:rPr>
              <a:t>Cardiac</a:t>
            </a:r>
            <a:r>
              <a:rPr lang="it-IT" sz="1400" dirty="0">
                <a:latin typeface="Gill Sans MT" pitchFamily="34" charset="0"/>
              </a:rPr>
              <a:t> Output </a:t>
            </a:r>
            <a:r>
              <a:rPr lang="it-IT" sz="1400" b="1" dirty="0" err="1">
                <a:latin typeface="Gill Sans MT" pitchFamily="34" charset="0"/>
              </a:rPr>
              <a:t>Monitoring</a:t>
            </a:r>
            <a:r>
              <a:rPr lang="it-IT" sz="1400" b="1" dirty="0">
                <a:latin typeface="Gill Sans MT" pitchFamily="34" charset="0"/>
              </a:rPr>
              <a:t> </a:t>
            </a:r>
            <a:r>
              <a:rPr lang="it-IT" sz="1400" b="1" dirty="0" err="1">
                <a:latin typeface="Gill Sans MT" pitchFamily="34" charset="0"/>
              </a:rPr>
              <a:t>During</a:t>
            </a:r>
            <a:r>
              <a:rPr lang="it-IT" sz="1400" b="1" dirty="0">
                <a:latin typeface="Gill Sans MT" pitchFamily="34" charset="0"/>
              </a:rPr>
              <a:t> a </a:t>
            </a:r>
            <a:r>
              <a:rPr lang="it-IT" sz="1400" b="1" dirty="0" err="1">
                <a:latin typeface="Gill Sans MT" pitchFamily="34" charset="0"/>
              </a:rPr>
              <a:t>Complicated</a:t>
            </a:r>
            <a:r>
              <a:rPr lang="it-IT" sz="1400" b="1" dirty="0">
                <a:latin typeface="Gill Sans MT" pitchFamily="34" charset="0"/>
              </a:rPr>
              <a:t> </a:t>
            </a:r>
            <a:r>
              <a:rPr lang="it-IT" sz="1400" b="1" dirty="0" err="1">
                <a:latin typeface="Gill Sans MT" pitchFamily="34" charset="0"/>
              </a:rPr>
              <a:t>Percutaneous</a:t>
            </a:r>
            <a:r>
              <a:rPr lang="it-IT" sz="1400" b="1" dirty="0">
                <a:latin typeface="Gill Sans MT" pitchFamily="34" charset="0"/>
              </a:rPr>
              <a:t> </a:t>
            </a:r>
            <a:r>
              <a:rPr lang="it-IT" sz="1400" b="1" dirty="0" err="1">
                <a:latin typeface="Gill Sans MT" pitchFamily="34" charset="0"/>
              </a:rPr>
              <a:t>Aortic</a:t>
            </a:r>
            <a:r>
              <a:rPr lang="it-IT" sz="1400" b="1" dirty="0">
                <a:latin typeface="Gill Sans MT" pitchFamily="34" charset="0"/>
              </a:rPr>
              <a:t> Valve </a:t>
            </a:r>
            <a:r>
              <a:rPr lang="it-IT" sz="1400" b="1" dirty="0" err="1">
                <a:latin typeface="Gill Sans MT" pitchFamily="34" charset="0"/>
              </a:rPr>
              <a:t>Replacement</a:t>
            </a:r>
            <a:r>
              <a:rPr lang="it-IT" sz="1400" dirty="0">
                <a:latin typeface="Gill Sans MT" pitchFamily="34" charset="0"/>
              </a:rPr>
              <a:t>". J </a:t>
            </a:r>
            <a:r>
              <a:rPr lang="it-IT" sz="1400" dirty="0" err="1">
                <a:latin typeface="Gill Sans MT" pitchFamily="34" charset="0"/>
              </a:rPr>
              <a:t>Cardiothorac</a:t>
            </a:r>
            <a:r>
              <a:rPr lang="it-IT" sz="1400" dirty="0">
                <a:latin typeface="Gill Sans MT" pitchFamily="34" charset="0"/>
              </a:rPr>
              <a:t> </a:t>
            </a:r>
            <a:r>
              <a:rPr lang="it-IT" sz="1400" dirty="0" err="1">
                <a:latin typeface="Gill Sans MT" pitchFamily="34" charset="0"/>
              </a:rPr>
              <a:t>Vasc</a:t>
            </a:r>
            <a:r>
              <a:rPr lang="it-IT" sz="1400" dirty="0">
                <a:latin typeface="Gill Sans MT" pitchFamily="34" charset="0"/>
              </a:rPr>
              <a:t> </a:t>
            </a:r>
            <a:r>
              <a:rPr lang="it-IT" sz="1400" dirty="0" err="1">
                <a:latin typeface="Gill Sans MT" pitchFamily="34" charset="0"/>
              </a:rPr>
              <a:t>Anesth</a:t>
            </a:r>
            <a:r>
              <a:rPr lang="it-IT" sz="1400" dirty="0">
                <a:latin typeface="Gill Sans MT" pitchFamily="34" charset="0"/>
              </a:rPr>
              <a:t>. 2010 </a:t>
            </a:r>
            <a:r>
              <a:rPr lang="it-IT" sz="1400" dirty="0" err="1">
                <a:latin typeface="Gill Sans MT" pitchFamily="34" charset="0"/>
              </a:rPr>
              <a:t>Apr</a:t>
            </a:r>
            <a:r>
              <a:rPr lang="it-IT" sz="1400" dirty="0">
                <a:latin typeface="Gill Sans MT" pitchFamily="34" charset="0"/>
              </a:rPr>
              <a:t>;24(2):303-5</a:t>
            </a:r>
          </a:p>
          <a:p>
            <a:endParaRPr lang="it-IT" sz="1400" dirty="0">
              <a:latin typeface="Gill Sans MT" pitchFamily="34" charset="0"/>
            </a:endParaRPr>
          </a:p>
          <a:p>
            <a:r>
              <a:rPr lang="it-IT" sz="1400" b="1" dirty="0">
                <a:latin typeface="Gill Sans MT" pitchFamily="34" charset="0"/>
              </a:rPr>
              <a:t>POSTER:</a:t>
            </a:r>
          </a:p>
          <a:p>
            <a:r>
              <a:rPr lang="it-IT" sz="1400" dirty="0">
                <a:latin typeface="Gill Sans MT" pitchFamily="34" charset="0"/>
              </a:rPr>
              <a:t>Romagnoli S, Romano M, </a:t>
            </a:r>
            <a:r>
              <a:rPr lang="it-IT" sz="1400" dirty="0" err="1">
                <a:latin typeface="Gill Sans MT" pitchFamily="34" charset="0"/>
              </a:rPr>
              <a:t>Lazzeri</a:t>
            </a:r>
            <a:r>
              <a:rPr lang="it-IT" sz="1400" dirty="0">
                <a:latin typeface="Gill Sans MT" pitchFamily="34" charset="0"/>
              </a:rPr>
              <a:t> C, Santoro G, </a:t>
            </a:r>
            <a:r>
              <a:rPr lang="it-IT" sz="1400" dirty="0" err="1">
                <a:latin typeface="Gill Sans MT" pitchFamily="34" charset="0"/>
              </a:rPr>
              <a:t>Meucci</a:t>
            </a:r>
            <a:r>
              <a:rPr lang="it-IT" sz="1400" dirty="0">
                <a:latin typeface="Gill Sans MT" pitchFamily="34" charset="0"/>
              </a:rPr>
              <a:t> F, </a:t>
            </a:r>
            <a:r>
              <a:rPr lang="it-IT" sz="1400" dirty="0" err="1">
                <a:latin typeface="Gill Sans MT" pitchFamily="34" charset="0"/>
              </a:rPr>
              <a:t>Quattrone</a:t>
            </a:r>
            <a:r>
              <a:rPr lang="it-IT" sz="1400" dirty="0">
                <a:latin typeface="Gill Sans MT" pitchFamily="34" charset="0"/>
              </a:rPr>
              <a:t> D, Dini D, De Gaudio A: "</a:t>
            </a:r>
            <a:r>
              <a:rPr lang="it-IT" sz="1400" b="1" dirty="0" err="1">
                <a:latin typeface="Gill Sans MT" pitchFamily="34" charset="0"/>
              </a:rPr>
              <a:t>Cardiac</a:t>
            </a:r>
            <a:r>
              <a:rPr lang="it-IT" sz="1400" b="1" dirty="0">
                <a:latin typeface="Gill Sans MT" pitchFamily="34" charset="0"/>
              </a:rPr>
              <a:t> </a:t>
            </a:r>
            <a:r>
              <a:rPr lang="it-IT" sz="1400" b="1" dirty="0" err="1">
                <a:latin typeface="Gill Sans MT" pitchFamily="34" charset="0"/>
              </a:rPr>
              <a:t>cycle</a:t>
            </a:r>
            <a:r>
              <a:rPr lang="it-IT" sz="1400" b="1" dirty="0">
                <a:latin typeface="Gill Sans MT" pitchFamily="34" charset="0"/>
              </a:rPr>
              <a:t> </a:t>
            </a:r>
            <a:r>
              <a:rPr lang="it-IT" sz="1400" b="1" dirty="0" err="1">
                <a:latin typeface="Gill Sans MT" pitchFamily="34" charset="0"/>
              </a:rPr>
              <a:t>efficiency</a:t>
            </a:r>
            <a:r>
              <a:rPr lang="it-IT" sz="1400" b="1" dirty="0">
                <a:latin typeface="Gill Sans MT" pitchFamily="34" charset="0"/>
              </a:rPr>
              <a:t>: a </a:t>
            </a:r>
            <a:r>
              <a:rPr lang="it-IT" sz="1400" b="1" dirty="0" err="1">
                <a:latin typeface="Gill Sans MT" pitchFamily="34" charset="0"/>
              </a:rPr>
              <a:t>new</a:t>
            </a:r>
            <a:r>
              <a:rPr lang="it-IT" sz="1400" b="1" dirty="0">
                <a:latin typeface="Gill Sans MT" pitchFamily="34" charset="0"/>
              </a:rPr>
              <a:t> </a:t>
            </a:r>
            <a:r>
              <a:rPr lang="it-IT" sz="1400" b="1" dirty="0" err="1">
                <a:latin typeface="Gill Sans MT" pitchFamily="34" charset="0"/>
              </a:rPr>
              <a:t>index</a:t>
            </a:r>
            <a:r>
              <a:rPr lang="it-IT" sz="1400" b="1" dirty="0">
                <a:latin typeface="Gill Sans MT" pitchFamily="34" charset="0"/>
              </a:rPr>
              <a:t> </a:t>
            </a:r>
            <a:r>
              <a:rPr lang="it-IT" sz="1400" b="1" dirty="0" err="1">
                <a:latin typeface="Gill Sans MT" pitchFamily="34" charset="0"/>
              </a:rPr>
              <a:t>for</a:t>
            </a:r>
            <a:r>
              <a:rPr lang="it-IT" sz="1400" b="1" dirty="0">
                <a:latin typeface="Gill Sans MT" pitchFamily="34" charset="0"/>
              </a:rPr>
              <a:t> </a:t>
            </a:r>
            <a:r>
              <a:rPr lang="it-IT" sz="1400" b="1" dirty="0" err="1">
                <a:latin typeface="Gill Sans MT" pitchFamily="34" charset="0"/>
              </a:rPr>
              <a:t>cardiac</a:t>
            </a:r>
            <a:r>
              <a:rPr lang="it-IT" sz="1400" b="1" dirty="0">
                <a:latin typeface="Gill Sans MT" pitchFamily="34" charset="0"/>
              </a:rPr>
              <a:t> work </a:t>
            </a:r>
            <a:r>
              <a:rPr lang="it-IT" sz="1400" b="1" dirty="0" err="1">
                <a:latin typeface="Gill Sans MT" pitchFamily="34" charset="0"/>
              </a:rPr>
              <a:t>estimation</a:t>
            </a:r>
            <a:r>
              <a:rPr lang="it-IT" sz="1400" b="1" dirty="0">
                <a:latin typeface="Gill Sans MT" pitchFamily="34" charset="0"/>
              </a:rPr>
              <a:t> </a:t>
            </a:r>
            <a:r>
              <a:rPr lang="it-IT" sz="1400" b="1" dirty="0" err="1">
                <a:latin typeface="Gill Sans MT" pitchFamily="34" charset="0"/>
              </a:rPr>
              <a:t>tested</a:t>
            </a:r>
            <a:r>
              <a:rPr lang="it-IT" sz="1400" b="1" dirty="0">
                <a:latin typeface="Gill Sans MT" pitchFamily="34" charset="0"/>
              </a:rPr>
              <a:t> </a:t>
            </a:r>
            <a:r>
              <a:rPr lang="it-IT" sz="1400" b="1" dirty="0" err="1">
                <a:latin typeface="Gill Sans MT" pitchFamily="34" charset="0"/>
              </a:rPr>
              <a:t>during</a:t>
            </a:r>
            <a:r>
              <a:rPr lang="it-IT" sz="1400" b="1" dirty="0">
                <a:latin typeface="Gill Sans MT" pitchFamily="34" charset="0"/>
              </a:rPr>
              <a:t> </a:t>
            </a:r>
            <a:r>
              <a:rPr lang="it-IT" sz="1400" b="1" dirty="0" err="1">
                <a:latin typeface="Gill Sans MT" pitchFamily="34" charset="0"/>
              </a:rPr>
              <a:t>aortic</a:t>
            </a:r>
            <a:r>
              <a:rPr lang="it-IT" sz="1400" b="1" dirty="0">
                <a:latin typeface="Gill Sans MT" pitchFamily="34" charset="0"/>
              </a:rPr>
              <a:t> valve </a:t>
            </a:r>
            <a:r>
              <a:rPr lang="it-IT" sz="1400" b="1" dirty="0" err="1">
                <a:latin typeface="Gill Sans MT" pitchFamily="34" charset="0"/>
              </a:rPr>
              <a:t>plasty</a:t>
            </a:r>
            <a:r>
              <a:rPr lang="it-IT" sz="1400" dirty="0">
                <a:latin typeface="Gill Sans MT" pitchFamily="34" charset="0"/>
              </a:rPr>
              <a:t>",  30th ISICEM, 9-12 March 2010, </a:t>
            </a:r>
            <a:r>
              <a:rPr lang="it-IT" sz="1400" dirty="0" err="1">
                <a:latin typeface="Gill Sans MT" pitchFamily="34" charset="0"/>
              </a:rPr>
              <a:t>Brussels</a:t>
            </a:r>
            <a:r>
              <a:rPr lang="it-IT" sz="1400" dirty="0">
                <a:latin typeface="Gill Sans MT" pitchFamily="34" charset="0"/>
              </a:rPr>
              <a:t>, </a:t>
            </a:r>
            <a:r>
              <a:rPr lang="it-IT" sz="1400" dirty="0" err="1">
                <a:latin typeface="Gill Sans MT" pitchFamily="34" charset="0"/>
              </a:rPr>
              <a:t>Belgium</a:t>
            </a:r>
            <a:r>
              <a:rPr lang="it-IT" sz="1400" dirty="0">
                <a:latin typeface="Gill Sans MT" pitchFamily="34" charset="0"/>
              </a:rPr>
              <a:t>, </a:t>
            </a:r>
            <a:r>
              <a:rPr lang="it-IT" sz="1400" dirty="0" err="1">
                <a:latin typeface="Gill Sans MT" pitchFamily="34" charset="0"/>
              </a:rPr>
              <a:t>Critical</a:t>
            </a:r>
            <a:r>
              <a:rPr lang="it-IT" sz="1400" dirty="0">
                <a:latin typeface="Gill Sans MT" pitchFamily="34" charset="0"/>
              </a:rPr>
              <a:t> Care 2010, 14(</a:t>
            </a:r>
            <a:r>
              <a:rPr lang="it-IT" sz="1400" dirty="0" err="1">
                <a:latin typeface="Gill Sans MT" pitchFamily="34" charset="0"/>
              </a:rPr>
              <a:t>Suppl</a:t>
            </a:r>
            <a:r>
              <a:rPr lang="it-IT" sz="1400" dirty="0">
                <a:latin typeface="Gill Sans MT" pitchFamily="34" charset="0"/>
              </a:rPr>
              <a:t> 1):P127</a:t>
            </a:r>
          </a:p>
        </p:txBody>
      </p:sp>
      <p:pic>
        <p:nvPicPr>
          <p:cNvPr id="10" name="Picture 2" descr="C:\Documents and Settings\vytlg.VYGON\Documenti\Vygon Italia\Nuova Brochure MostCare\8p\img\ej-vol6n29-fig2.jpg"/>
          <p:cNvPicPr>
            <a:picLocks noChangeAspect="1" noChangeArrowheads="1"/>
          </p:cNvPicPr>
          <p:nvPr/>
        </p:nvPicPr>
        <p:blipFill>
          <a:blip r:embed="rId3" cstate="print"/>
          <a:srcRect/>
          <a:stretch>
            <a:fillRect/>
          </a:stretch>
        </p:blipFill>
        <p:spPr bwMode="auto">
          <a:xfrm>
            <a:off x="8256241" y="260648"/>
            <a:ext cx="2050355" cy="1583840"/>
          </a:xfrm>
          <a:prstGeom prst="rect">
            <a:avLst/>
          </a:prstGeom>
          <a:noFill/>
        </p:spPr>
      </p:pic>
    </p:spTree>
    <p:extLst>
      <p:ext uri="{BB962C8B-B14F-4D97-AF65-F5344CB8AC3E}">
        <p14:creationId xmlns:p14="http://schemas.microsoft.com/office/powerpoint/2010/main" val="243643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ttangolo 21"/>
          <p:cNvSpPr/>
          <p:nvPr/>
        </p:nvSpPr>
        <p:spPr>
          <a:xfrm>
            <a:off x="1498600" y="0"/>
            <a:ext cx="9144000" cy="6858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Sottotitolo 21"/>
          <p:cNvSpPr txBox="1">
            <a:spLocks/>
          </p:cNvSpPr>
          <p:nvPr/>
        </p:nvSpPr>
        <p:spPr>
          <a:xfrm>
            <a:off x="1775520" y="260648"/>
            <a:ext cx="5645596" cy="432048"/>
          </a:xfrm>
          <a:prstGeom prst="rect">
            <a:avLst/>
          </a:prstGeom>
        </p:spPr>
        <p:txBody>
          <a:bodyPr/>
          <a:lstStyle/>
          <a:p>
            <a:pPr marL="1588" indent="-1588">
              <a:defRPr/>
            </a:pPr>
            <a:r>
              <a:rPr lang="it-IT" sz="2800" b="1" dirty="0">
                <a:solidFill>
                  <a:srgbClr val="C00000"/>
                </a:solidFill>
              </a:rPr>
              <a:t>LETTERATURA ed ESPERIENZE</a:t>
            </a:r>
          </a:p>
          <a:p>
            <a:pPr marL="342900" indent="-342900">
              <a:defRPr/>
            </a:pPr>
            <a:r>
              <a:rPr lang="it-IT" sz="2000" b="1" dirty="0">
                <a:solidFill>
                  <a:srgbClr val="CC9900"/>
                </a:solidFill>
              </a:rPr>
              <a:t>MostCare®</a:t>
            </a:r>
            <a:endParaRPr lang="it-IT" sz="2800" b="1" dirty="0">
              <a:solidFill>
                <a:srgbClr val="CC9900"/>
              </a:solidFill>
            </a:endParaRPr>
          </a:p>
        </p:txBody>
      </p:sp>
      <p:pic>
        <p:nvPicPr>
          <p:cNvPr id="19" name="Picture 4" descr="mostcare-front-alto(2)"/>
          <p:cNvPicPr>
            <a:picLocks noChangeAspect="1" noChangeArrowheads="1"/>
          </p:cNvPicPr>
          <p:nvPr/>
        </p:nvPicPr>
        <p:blipFill>
          <a:blip r:embed="rId3" cstate="print"/>
          <a:srcRect l="-5536" t="-7487" r="-5536" b="-7487"/>
          <a:stretch>
            <a:fillRect/>
          </a:stretch>
        </p:blipFill>
        <p:spPr bwMode="auto">
          <a:xfrm>
            <a:off x="9120336" y="698808"/>
            <a:ext cx="1224136" cy="933196"/>
          </a:xfrm>
          <a:prstGeom prst="rect">
            <a:avLst/>
          </a:prstGeom>
          <a:ln>
            <a:noFill/>
          </a:ln>
          <a:effectLst>
            <a:softEdge rad="12700"/>
          </a:effectLst>
        </p:spPr>
      </p:pic>
      <p:pic>
        <p:nvPicPr>
          <p:cNvPr id="13" name="Picture 3"/>
          <p:cNvPicPr>
            <a:picLocks noChangeAspect="1" noChangeArrowheads="1"/>
          </p:cNvPicPr>
          <p:nvPr/>
        </p:nvPicPr>
        <p:blipFill>
          <a:blip r:embed="rId4" cstate="print"/>
          <a:srcRect/>
          <a:stretch>
            <a:fillRect/>
          </a:stretch>
        </p:blipFill>
        <p:spPr bwMode="auto">
          <a:xfrm>
            <a:off x="2045594" y="836713"/>
            <a:ext cx="8370887" cy="5686425"/>
          </a:xfrm>
          <a:prstGeom prst="rect">
            <a:avLst/>
          </a:prstGeom>
          <a:noFill/>
          <a:ln w="9525">
            <a:noFill/>
            <a:miter lim="800000"/>
            <a:headEnd/>
            <a:tailEnd/>
          </a:ln>
        </p:spPr>
      </p:pic>
      <p:pic>
        <p:nvPicPr>
          <p:cNvPr id="17" name="Picture 2"/>
          <p:cNvPicPr>
            <a:picLocks noChangeAspect="1" noChangeArrowheads="1"/>
          </p:cNvPicPr>
          <p:nvPr/>
        </p:nvPicPr>
        <p:blipFill>
          <a:blip r:embed="rId5" cstate="print"/>
          <a:srcRect/>
          <a:stretch>
            <a:fillRect/>
          </a:stretch>
        </p:blipFill>
        <p:spPr bwMode="auto">
          <a:xfrm>
            <a:off x="2466976" y="1418034"/>
            <a:ext cx="8237537" cy="5467350"/>
          </a:xfrm>
          <a:prstGeom prst="rect">
            <a:avLst/>
          </a:prstGeom>
          <a:noFill/>
          <a:ln w="9525">
            <a:noFill/>
            <a:miter lim="800000"/>
            <a:headEnd/>
            <a:tailEnd/>
          </a:ln>
        </p:spPr>
      </p:pic>
      <p:cxnSp>
        <p:nvCxnSpPr>
          <p:cNvPr id="18" name="Connettore 1 17"/>
          <p:cNvCxnSpPr/>
          <p:nvPr/>
        </p:nvCxnSpPr>
        <p:spPr>
          <a:xfrm>
            <a:off x="3863752" y="2132856"/>
            <a:ext cx="6264696" cy="0"/>
          </a:xfrm>
          <a:prstGeom prst="line">
            <a:avLst/>
          </a:prstGeom>
          <a:ln w="28575">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58052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a:xfrm>
            <a:off x="8077200" y="6327751"/>
            <a:ext cx="2133600" cy="365125"/>
          </a:xfrm>
        </p:spPr>
        <p:txBody>
          <a:bodyPr/>
          <a:lstStyle/>
          <a:p>
            <a:fld id="{01F82F47-5DC6-47E7-8DE3-D809F68C6BFD}" type="slidenum">
              <a:rPr lang="fr-FR" smtClean="0"/>
              <a:pPr/>
              <a:t>56</a:t>
            </a:fld>
            <a:endParaRPr lang="fr-FR"/>
          </a:p>
        </p:txBody>
      </p:sp>
      <p:sp>
        <p:nvSpPr>
          <p:cNvPr id="4" name="Rettangolo 3"/>
          <p:cNvSpPr/>
          <p:nvPr/>
        </p:nvSpPr>
        <p:spPr>
          <a:xfrm>
            <a:off x="1498600" y="0"/>
            <a:ext cx="9144000" cy="6858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7" name="Sottotitolo 21"/>
          <p:cNvSpPr txBox="1">
            <a:spLocks/>
          </p:cNvSpPr>
          <p:nvPr/>
        </p:nvSpPr>
        <p:spPr>
          <a:xfrm>
            <a:off x="1775520" y="260648"/>
            <a:ext cx="5645596" cy="432048"/>
          </a:xfrm>
          <a:prstGeom prst="rect">
            <a:avLst/>
          </a:prstGeom>
        </p:spPr>
        <p:txBody>
          <a:bodyPr/>
          <a:lstStyle/>
          <a:p>
            <a:pPr marL="1588" indent="-1588">
              <a:defRPr/>
            </a:pPr>
            <a:r>
              <a:rPr lang="it-IT" sz="2800" b="1" dirty="0">
                <a:solidFill>
                  <a:srgbClr val="C00000"/>
                </a:solidFill>
              </a:rPr>
              <a:t>LETTERATURA ed ESPERIENZE</a:t>
            </a:r>
          </a:p>
          <a:p>
            <a:pPr marL="342900" indent="-342900">
              <a:defRPr/>
            </a:pPr>
            <a:r>
              <a:rPr lang="it-IT" sz="2000" b="1" dirty="0">
                <a:solidFill>
                  <a:srgbClr val="CC9900"/>
                </a:solidFill>
              </a:rPr>
              <a:t>MostCare®</a:t>
            </a:r>
            <a:endParaRPr lang="it-IT" sz="2800" b="1" dirty="0">
              <a:solidFill>
                <a:srgbClr val="CC9900"/>
              </a:solidFill>
            </a:endParaRPr>
          </a:p>
        </p:txBody>
      </p:sp>
      <p:pic>
        <p:nvPicPr>
          <p:cNvPr id="9" name="Picture 3"/>
          <p:cNvPicPr>
            <a:picLocks noChangeAspect="1" noChangeArrowheads="1"/>
          </p:cNvPicPr>
          <p:nvPr/>
        </p:nvPicPr>
        <p:blipFill>
          <a:blip r:embed="rId2" cstate="print"/>
          <a:srcRect/>
          <a:stretch>
            <a:fillRect/>
          </a:stretch>
        </p:blipFill>
        <p:spPr bwMode="auto">
          <a:xfrm>
            <a:off x="2135561" y="764705"/>
            <a:ext cx="8037513" cy="5172075"/>
          </a:xfrm>
          <a:prstGeom prst="rect">
            <a:avLst/>
          </a:prstGeom>
          <a:ln>
            <a:noFill/>
          </a:ln>
          <a:effectLst>
            <a:outerShdw blurRad="292100" dist="139700" dir="2700000" algn="tl" rotWithShape="0">
              <a:srgbClr val="333333">
                <a:alpha val="65000"/>
              </a:srgbClr>
            </a:outerShdw>
          </a:effectLst>
        </p:spPr>
      </p:pic>
      <p:pic>
        <p:nvPicPr>
          <p:cNvPr id="15" name="Picture 4"/>
          <p:cNvPicPr>
            <a:picLocks noChangeAspect="1" noChangeArrowheads="1"/>
          </p:cNvPicPr>
          <p:nvPr/>
        </p:nvPicPr>
        <p:blipFill>
          <a:blip r:embed="rId3" cstate="print"/>
          <a:srcRect/>
          <a:stretch>
            <a:fillRect/>
          </a:stretch>
        </p:blipFill>
        <p:spPr bwMode="auto">
          <a:xfrm>
            <a:off x="2135561" y="4912568"/>
            <a:ext cx="8428037" cy="1828800"/>
          </a:xfrm>
          <a:prstGeom prst="rect">
            <a:avLst/>
          </a:prstGeom>
          <a:ln>
            <a:noFill/>
          </a:ln>
          <a:effectLst>
            <a:outerShdw blurRad="292100" dist="139700" dir="2700000" algn="tl" rotWithShape="0">
              <a:srgbClr val="333333">
                <a:alpha val="65000"/>
              </a:srgbClr>
            </a:outerShdw>
          </a:effectLst>
        </p:spPr>
      </p:pic>
      <p:sp>
        <p:nvSpPr>
          <p:cNvPr id="16" name="Rettangolo 15"/>
          <p:cNvSpPr/>
          <p:nvPr/>
        </p:nvSpPr>
        <p:spPr>
          <a:xfrm>
            <a:off x="6456040" y="4984576"/>
            <a:ext cx="3888432" cy="8640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5482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800" decel="100000"/>
                                        <p:tgtEl>
                                          <p:spTgt spid="16"/>
                                        </p:tgtEl>
                                      </p:cBhvr>
                                    </p:animEffect>
                                    <p:anim calcmode="lin" valueType="num">
                                      <p:cBhvr>
                                        <p:cTn id="18" dur="800" decel="100000" fill="hold"/>
                                        <p:tgtEl>
                                          <p:spTgt spid="16"/>
                                        </p:tgtEl>
                                        <p:attrNameLst>
                                          <p:attrName>style.rotation</p:attrName>
                                        </p:attrNameLst>
                                      </p:cBhvr>
                                      <p:tavLst>
                                        <p:tav tm="0">
                                          <p:val>
                                            <p:fltVal val="-90"/>
                                          </p:val>
                                        </p:tav>
                                        <p:tav tm="100000">
                                          <p:val>
                                            <p:fltVal val="0"/>
                                          </p:val>
                                        </p:tav>
                                      </p:tavLst>
                                    </p:anim>
                                    <p:anim calcmode="lin" valueType="num">
                                      <p:cBhvr>
                                        <p:cTn id="19" dur="800" decel="100000" fill="hold"/>
                                        <p:tgtEl>
                                          <p:spTgt spid="16"/>
                                        </p:tgtEl>
                                        <p:attrNameLst>
                                          <p:attrName>ppt_x</p:attrName>
                                        </p:attrNameLst>
                                      </p:cBhvr>
                                      <p:tavLst>
                                        <p:tav tm="0">
                                          <p:val>
                                            <p:strVal val="#ppt_x+0.4"/>
                                          </p:val>
                                        </p:tav>
                                        <p:tav tm="100000">
                                          <p:val>
                                            <p:strVal val="#ppt_x-0.05"/>
                                          </p:val>
                                        </p:tav>
                                      </p:tavLst>
                                    </p:anim>
                                    <p:anim calcmode="lin" valueType="num">
                                      <p:cBhvr>
                                        <p:cTn id="20" dur="800" decel="100000" fill="hold"/>
                                        <p:tgtEl>
                                          <p:spTgt spid="16"/>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ttangolo 21"/>
          <p:cNvSpPr/>
          <p:nvPr/>
        </p:nvSpPr>
        <p:spPr>
          <a:xfrm>
            <a:off x="1498600" y="0"/>
            <a:ext cx="9144000" cy="6858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9" name="Picture 4" descr="mostcare-front-alto(2)"/>
          <p:cNvPicPr>
            <a:picLocks noChangeAspect="1" noChangeArrowheads="1"/>
          </p:cNvPicPr>
          <p:nvPr/>
        </p:nvPicPr>
        <p:blipFill>
          <a:blip r:embed="rId3" cstate="print"/>
          <a:srcRect l="-5536" t="-7487" r="-5536" b="-7487"/>
          <a:stretch>
            <a:fillRect/>
          </a:stretch>
        </p:blipFill>
        <p:spPr bwMode="auto">
          <a:xfrm>
            <a:off x="9120336" y="698808"/>
            <a:ext cx="1224136" cy="933196"/>
          </a:xfrm>
          <a:prstGeom prst="rect">
            <a:avLst/>
          </a:prstGeom>
          <a:ln>
            <a:noFill/>
          </a:ln>
          <a:effectLst>
            <a:softEdge rad="12700"/>
          </a:effectLst>
        </p:spPr>
      </p:pic>
      <p:sp>
        <p:nvSpPr>
          <p:cNvPr id="10" name="Rettangolo 9"/>
          <p:cNvSpPr/>
          <p:nvPr/>
        </p:nvSpPr>
        <p:spPr>
          <a:xfrm>
            <a:off x="5087888" y="2924945"/>
            <a:ext cx="5256584" cy="2585323"/>
          </a:xfrm>
          <a:prstGeom prst="rect">
            <a:avLst/>
          </a:prstGeom>
        </p:spPr>
        <p:txBody>
          <a:bodyPr wrap="square">
            <a:spAutoFit/>
          </a:bodyPr>
          <a:lstStyle/>
          <a:p>
            <a:endParaRPr lang="it-IT" b="1" dirty="0">
              <a:latin typeface="Gill Sans MT" pitchFamily="34" charset="0"/>
              <a:sym typeface="Wingdings" pitchFamily="2" charset="2"/>
            </a:endParaRPr>
          </a:p>
          <a:p>
            <a:pPr>
              <a:buFont typeface="Wingdings" pitchFamily="2" charset="2"/>
              <a:buChar char="à"/>
            </a:pPr>
            <a:r>
              <a:rPr lang="it-IT" b="1" dirty="0">
                <a:latin typeface="Gill Sans MT" pitchFamily="34" charset="0"/>
                <a:sym typeface="Wingdings" pitchFamily="2" charset="2"/>
              </a:rPr>
              <a:t>Risposta Rapida!</a:t>
            </a:r>
          </a:p>
          <a:p>
            <a:pPr>
              <a:buFont typeface="Wingdings" pitchFamily="2" charset="2"/>
              <a:buChar char="à"/>
            </a:pPr>
            <a:endParaRPr lang="it-IT" b="1" dirty="0">
              <a:latin typeface="Gill Sans MT" pitchFamily="34" charset="0"/>
              <a:sym typeface="Wingdings" pitchFamily="2" charset="2"/>
            </a:endParaRPr>
          </a:p>
          <a:p>
            <a:r>
              <a:rPr lang="it-IT" b="1" dirty="0">
                <a:latin typeface="Gill Sans MT" pitchFamily="34" charset="0"/>
                <a:sym typeface="Wingdings" pitchFamily="2" charset="2"/>
              </a:rPr>
              <a:t>	CCE 	</a:t>
            </a:r>
            <a:r>
              <a:rPr lang="it-IT" b="1" dirty="0">
                <a:latin typeface="Calibri"/>
                <a:sym typeface="Wingdings" pitchFamily="2" charset="2"/>
              </a:rPr>
              <a:t>↑</a:t>
            </a:r>
          </a:p>
          <a:p>
            <a:r>
              <a:rPr lang="it-IT" b="1" dirty="0">
                <a:latin typeface="Calibri"/>
                <a:sym typeface="Wingdings" pitchFamily="2" charset="2"/>
              </a:rPr>
              <a:t>	</a:t>
            </a:r>
            <a:r>
              <a:rPr lang="it-IT" b="1" dirty="0" err="1">
                <a:latin typeface="Calibri"/>
                <a:sym typeface="Wingdings" pitchFamily="2" charset="2"/>
              </a:rPr>
              <a:t>dP</a:t>
            </a:r>
            <a:r>
              <a:rPr lang="it-IT" b="1" dirty="0">
                <a:latin typeface="Calibri"/>
                <a:sym typeface="Wingdings" pitchFamily="2" charset="2"/>
              </a:rPr>
              <a:t>/</a:t>
            </a:r>
            <a:r>
              <a:rPr lang="it-IT" b="1" dirty="0" err="1">
                <a:latin typeface="Calibri"/>
                <a:sym typeface="Wingdings" pitchFamily="2" charset="2"/>
              </a:rPr>
              <a:t>dt</a:t>
            </a:r>
            <a:r>
              <a:rPr lang="it-IT" b="1" dirty="0">
                <a:latin typeface="Calibri"/>
                <a:sym typeface="Wingdings" pitchFamily="2" charset="2"/>
              </a:rPr>
              <a:t> 	↑</a:t>
            </a:r>
          </a:p>
          <a:p>
            <a:endParaRPr lang="it-IT" dirty="0">
              <a:latin typeface="Calibri"/>
              <a:sym typeface="Wingdings" pitchFamily="2" charset="2"/>
            </a:endParaRPr>
          </a:p>
          <a:p>
            <a:r>
              <a:rPr lang="it-IT" dirty="0">
                <a:latin typeface="Calibri"/>
                <a:sym typeface="Wingdings" pitchFamily="2" charset="2"/>
              </a:rPr>
              <a:t>	… se la contrattilità è preservata</a:t>
            </a:r>
          </a:p>
          <a:p>
            <a:endParaRPr lang="it-IT" dirty="0">
              <a:latin typeface="Calibri"/>
              <a:sym typeface="Wingdings" pitchFamily="2" charset="2"/>
            </a:endParaRPr>
          </a:p>
          <a:p>
            <a:endParaRPr lang="it-IT" dirty="0">
              <a:latin typeface="Calibri"/>
              <a:sym typeface="Wingdings" pitchFamily="2" charset="2"/>
            </a:endParaRPr>
          </a:p>
        </p:txBody>
      </p:sp>
      <p:pic>
        <p:nvPicPr>
          <p:cNvPr id="11" name="Picture 2" descr="C:\Documents and Settings\vytlg.VYGON\Documenti\Vygon Italia\Nuova Brochure MostCare\8p\img\ej-vol6n29-fig2.jpg"/>
          <p:cNvPicPr>
            <a:picLocks noChangeAspect="1" noChangeArrowheads="1"/>
          </p:cNvPicPr>
          <p:nvPr/>
        </p:nvPicPr>
        <p:blipFill>
          <a:blip r:embed="rId4" cstate="print"/>
          <a:srcRect/>
          <a:stretch>
            <a:fillRect/>
          </a:stretch>
        </p:blipFill>
        <p:spPr bwMode="auto">
          <a:xfrm>
            <a:off x="8616281" y="404664"/>
            <a:ext cx="1864355" cy="1440160"/>
          </a:xfrm>
          <a:prstGeom prst="rect">
            <a:avLst/>
          </a:prstGeom>
          <a:noFill/>
        </p:spPr>
      </p:pic>
      <p:sp>
        <p:nvSpPr>
          <p:cNvPr id="12" name="Sottotitolo 21"/>
          <p:cNvSpPr txBox="1">
            <a:spLocks/>
          </p:cNvSpPr>
          <p:nvPr/>
        </p:nvSpPr>
        <p:spPr>
          <a:xfrm>
            <a:off x="1775520" y="260648"/>
            <a:ext cx="5645596" cy="432048"/>
          </a:xfrm>
          <a:prstGeom prst="rect">
            <a:avLst/>
          </a:prstGeom>
        </p:spPr>
        <p:txBody>
          <a:bodyPr/>
          <a:lstStyle/>
          <a:p>
            <a:pPr marL="1588" indent="-1588">
              <a:defRPr/>
            </a:pPr>
            <a:r>
              <a:rPr lang="it-IT" sz="2800" b="1" dirty="0">
                <a:solidFill>
                  <a:srgbClr val="C00000"/>
                </a:solidFill>
              </a:rPr>
              <a:t>LETTERATURA ed ESPERIENZE</a:t>
            </a:r>
          </a:p>
          <a:p>
            <a:pPr marL="342900" indent="-342900">
              <a:defRPr/>
            </a:pPr>
            <a:r>
              <a:rPr lang="it-IT" sz="2000" b="1" dirty="0">
                <a:solidFill>
                  <a:srgbClr val="CC9900"/>
                </a:solidFill>
              </a:rPr>
              <a:t>MostCare®</a:t>
            </a:r>
            <a:endParaRPr lang="it-IT" sz="2800" b="1" dirty="0">
              <a:solidFill>
                <a:srgbClr val="CC9900"/>
              </a:solidFill>
            </a:endParaRPr>
          </a:p>
        </p:txBody>
      </p:sp>
      <p:sp>
        <p:nvSpPr>
          <p:cNvPr id="13" name="Rettangolo 12"/>
          <p:cNvSpPr/>
          <p:nvPr/>
        </p:nvSpPr>
        <p:spPr>
          <a:xfrm>
            <a:off x="1798588" y="985032"/>
            <a:ext cx="8473877" cy="553998"/>
          </a:xfrm>
          <a:prstGeom prst="rect">
            <a:avLst/>
          </a:prstGeom>
        </p:spPr>
        <p:txBody>
          <a:bodyPr wrap="square">
            <a:spAutoFit/>
          </a:bodyPr>
          <a:lstStyle/>
          <a:p>
            <a:pPr marL="184150" indent="-184150" algn="ctr">
              <a:lnSpc>
                <a:spcPct val="150000"/>
              </a:lnSpc>
            </a:pPr>
            <a:r>
              <a:rPr lang="it-IT" sz="2000" b="1" dirty="0">
                <a:latin typeface="Gill Sans MT" pitchFamily="34" charset="0"/>
              </a:rPr>
              <a:t>Sala di EMODINAMICA</a:t>
            </a:r>
          </a:p>
        </p:txBody>
      </p:sp>
      <p:sp>
        <p:nvSpPr>
          <p:cNvPr id="14" name="Titolo 1"/>
          <p:cNvSpPr txBox="1">
            <a:spLocks/>
          </p:cNvSpPr>
          <p:nvPr/>
        </p:nvSpPr>
        <p:spPr>
          <a:xfrm>
            <a:off x="1847528" y="2060849"/>
            <a:ext cx="8820472" cy="360039"/>
          </a:xfrm>
          <a:prstGeom prst="rect">
            <a:avLst/>
          </a:prstGeom>
        </p:spPr>
        <p:txBody>
          <a:bodyPr vert="horz" lIns="91440" tIns="45720" rIns="91440" bIns="45720" rtlCol="0" anchor="ctr">
            <a:noAutofit/>
          </a:bodyPr>
          <a:lstStyle/>
          <a:p>
            <a:pPr marL="177800" indent="-177800">
              <a:spcBef>
                <a:spcPct val="0"/>
              </a:spcBef>
              <a:buFont typeface="Arial" pitchFamily="34" charset="0"/>
              <a:buChar char="•"/>
              <a:defRPr/>
            </a:pPr>
            <a:r>
              <a:rPr lang="it-IT" b="1" dirty="0">
                <a:latin typeface="Gill Sans MT" pitchFamily="34" charset="0"/>
                <a:ea typeface="+mj-ea"/>
                <a:cs typeface="Arial" pitchFamily="34" charset="0"/>
              </a:rPr>
              <a:t>Valvole percutanee:</a:t>
            </a:r>
          </a:p>
        </p:txBody>
      </p:sp>
      <p:pic>
        <p:nvPicPr>
          <p:cNvPr id="15" name="Picture 2"/>
          <p:cNvPicPr>
            <a:picLocks noChangeAspect="1" noChangeArrowheads="1"/>
          </p:cNvPicPr>
          <p:nvPr/>
        </p:nvPicPr>
        <p:blipFill>
          <a:blip r:embed="rId5" cstate="print"/>
          <a:srcRect t="4482"/>
          <a:stretch>
            <a:fillRect/>
          </a:stretch>
        </p:blipFill>
        <p:spPr bwMode="auto">
          <a:xfrm>
            <a:off x="1847528" y="2636913"/>
            <a:ext cx="2952430" cy="285971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860546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ttangolo 21"/>
          <p:cNvSpPr/>
          <p:nvPr/>
        </p:nvSpPr>
        <p:spPr>
          <a:xfrm>
            <a:off x="1498600" y="0"/>
            <a:ext cx="9144000" cy="6858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9" name="Picture 4" descr="mostcare-front-alto(2)"/>
          <p:cNvPicPr>
            <a:picLocks noChangeAspect="1" noChangeArrowheads="1"/>
          </p:cNvPicPr>
          <p:nvPr/>
        </p:nvPicPr>
        <p:blipFill>
          <a:blip r:embed="rId3" cstate="print"/>
          <a:srcRect l="-5536" t="-7487" r="-5536" b="-7487"/>
          <a:stretch>
            <a:fillRect/>
          </a:stretch>
        </p:blipFill>
        <p:spPr bwMode="auto">
          <a:xfrm>
            <a:off x="9120336" y="698808"/>
            <a:ext cx="1224136" cy="933196"/>
          </a:xfrm>
          <a:prstGeom prst="rect">
            <a:avLst/>
          </a:prstGeom>
          <a:ln>
            <a:noFill/>
          </a:ln>
          <a:effectLst>
            <a:softEdge rad="12700"/>
          </a:effectLst>
        </p:spPr>
      </p:pic>
      <p:sp>
        <p:nvSpPr>
          <p:cNvPr id="10" name="Rettangolo 9"/>
          <p:cNvSpPr/>
          <p:nvPr/>
        </p:nvSpPr>
        <p:spPr>
          <a:xfrm>
            <a:off x="5087888" y="2924945"/>
            <a:ext cx="5256584" cy="2585323"/>
          </a:xfrm>
          <a:prstGeom prst="rect">
            <a:avLst/>
          </a:prstGeom>
        </p:spPr>
        <p:txBody>
          <a:bodyPr wrap="square">
            <a:spAutoFit/>
          </a:bodyPr>
          <a:lstStyle/>
          <a:p>
            <a:endParaRPr lang="it-IT" b="1" dirty="0">
              <a:latin typeface="Gill Sans MT" pitchFamily="34" charset="0"/>
              <a:sym typeface="Wingdings" pitchFamily="2" charset="2"/>
            </a:endParaRPr>
          </a:p>
          <a:p>
            <a:pPr>
              <a:buFont typeface="Wingdings" pitchFamily="2" charset="2"/>
              <a:buChar char="à"/>
            </a:pPr>
            <a:r>
              <a:rPr lang="it-IT" b="1" dirty="0">
                <a:latin typeface="Gill Sans MT" pitchFamily="34" charset="0"/>
                <a:sym typeface="Wingdings" pitchFamily="2" charset="2"/>
              </a:rPr>
              <a:t>Risposta Rapida!</a:t>
            </a:r>
          </a:p>
          <a:p>
            <a:pPr>
              <a:buFont typeface="Wingdings" pitchFamily="2" charset="2"/>
              <a:buChar char="à"/>
            </a:pPr>
            <a:endParaRPr lang="it-IT" b="1" dirty="0">
              <a:latin typeface="Gill Sans MT" pitchFamily="34" charset="0"/>
              <a:sym typeface="Wingdings" pitchFamily="2" charset="2"/>
            </a:endParaRPr>
          </a:p>
          <a:p>
            <a:r>
              <a:rPr lang="it-IT" b="1" dirty="0">
                <a:latin typeface="Gill Sans MT" pitchFamily="34" charset="0"/>
                <a:sym typeface="Wingdings" pitchFamily="2" charset="2"/>
              </a:rPr>
              <a:t>	CCE 	</a:t>
            </a:r>
            <a:r>
              <a:rPr lang="it-IT" b="1" dirty="0">
                <a:latin typeface="Calibri"/>
                <a:sym typeface="Wingdings" pitchFamily="2" charset="2"/>
              </a:rPr>
              <a:t>↑</a:t>
            </a:r>
          </a:p>
          <a:p>
            <a:r>
              <a:rPr lang="it-IT" b="1" dirty="0">
                <a:latin typeface="Calibri"/>
                <a:sym typeface="Wingdings" pitchFamily="2" charset="2"/>
              </a:rPr>
              <a:t>	</a:t>
            </a:r>
            <a:r>
              <a:rPr lang="it-IT" b="1" dirty="0" err="1">
                <a:latin typeface="Calibri"/>
                <a:sym typeface="Wingdings" pitchFamily="2" charset="2"/>
              </a:rPr>
              <a:t>dP</a:t>
            </a:r>
            <a:r>
              <a:rPr lang="it-IT" b="1" dirty="0">
                <a:latin typeface="Calibri"/>
                <a:sym typeface="Wingdings" pitchFamily="2" charset="2"/>
              </a:rPr>
              <a:t>/</a:t>
            </a:r>
            <a:r>
              <a:rPr lang="it-IT" b="1" dirty="0" err="1">
                <a:latin typeface="Calibri"/>
                <a:sym typeface="Wingdings" pitchFamily="2" charset="2"/>
              </a:rPr>
              <a:t>dt</a:t>
            </a:r>
            <a:r>
              <a:rPr lang="it-IT" b="1" dirty="0">
                <a:latin typeface="Calibri"/>
                <a:sym typeface="Wingdings" pitchFamily="2" charset="2"/>
              </a:rPr>
              <a:t> 	↑</a:t>
            </a:r>
          </a:p>
          <a:p>
            <a:endParaRPr lang="it-IT" dirty="0">
              <a:latin typeface="Calibri"/>
              <a:sym typeface="Wingdings" pitchFamily="2" charset="2"/>
            </a:endParaRPr>
          </a:p>
          <a:p>
            <a:r>
              <a:rPr lang="it-IT" dirty="0">
                <a:latin typeface="Calibri"/>
                <a:sym typeface="Wingdings" pitchFamily="2" charset="2"/>
              </a:rPr>
              <a:t>	… se la contrattilità è preservata</a:t>
            </a:r>
          </a:p>
          <a:p>
            <a:endParaRPr lang="it-IT" dirty="0">
              <a:latin typeface="Calibri"/>
              <a:sym typeface="Wingdings" pitchFamily="2" charset="2"/>
            </a:endParaRPr>
          </a:p>
          <a:p>
            <a:endParaRPr lang="it-IT" dirty="0">
              <a:latin typeface="Calibri"/>
              <a:sym typeface="Wingdings" pitchFamily="2" charset="2"/>
            </a:endParaRPr>
          </a:p>
        </p:txBody>
      </p:sp>
      <p:pic>
        <p:nvPicPr>
          <p:cNvPr id="11" name="Picture 2" descr="C:\Documents and Settings\vytlg.VYGON\Documenti\Vygon Italia\Nuova Brochure MostCare\8p\img\ej-vol6n29-fig2.jpg"/>
          <p:cNvPicPr>
            <a:picLocks noChangeAspect="1" noChangeArrowheads="1"/>
          </p:cNvPicPr>
          <p:nvPr/>
        </p:nvPicPr>
        <p:blipFill>
          <a:blip r:embed="rId4" cstate="print"/>
          <a:srcRect/>
          <a:stretch>
            <a:fillRect/>
          </a:stretch>
        </p:blipFill>
        <p:spPr bwMode="auto">
          <a:xfrm>
            <a:off x="8616281" y="404664"/>
            <a:ext cx="1864355" cy="1440160"/>
          </a:xfrm>
          <a:prstGeom prst="rect">
            <a:avLst/>
          </a:prstGeom>
          <a:noFill/>
        </p:spPr>
      </p:pic>
      <p:sp>
        <p:nvSpPr>
          <p:cNvPr id="12" name="Sottotitolo 21"/>
          <p:cNvSpPr txBox="1">
            <a:spLocks/>
          </p:cNvSpPr>
          <p:nvPr/>
        </p:nvSpPr>
        <p:spPr>
          <a:xfrm>
            <a:off x="1775520" y="260648"/>
            <a:ext cx="5645596" cy="432048"/>
          </a:xfrm>
          <a:prstGeom prst="rect">
            <a:avLst/>
          </a:prstGeom>
        </p:spPr>
        <p:txBody>
          <a:bodyPr/>
          <a:lstStyle/>
          <a:p>
            <a:pPr marL="1588" indent="-1588">
              <a:defRPr/>
            </a:pPr>
            <a:r>
              <a:rPr lang="it-IT" sz="2800" b="1" dirty="0">
                <a:solidFill>
                  <a:srgbClr val="C00000"/>
                </a:solidFill>
              </a:rPr>
              <a:t>LETTERATURA ed ESPERIENZE</a:t>
            </a:r>
          </a:p>
          <a:p>
            <a:pPr marL="342900" indent="-342900">
              <a:defRPr/>
            </a:pPr>
            <a:r>
              <a:rPr lang="it-IT" sz="2000" b="1" dirty="0">
                <a:solidFill>
                  <a:srgbClr val="CC9900"/>
                </a:solidFill>
              </a:rPr>
              <a:t>MostCare®</a:t>
            </a:r>
            <a:endParaRPr lang="it-IT" sz="2800" b="1" dirty="0">
              <a:solidFill>
                <a:srgbClr val="CC9900"/>
              </a:solidFill>
            </a:endParaRPr>
          </a:p>
        </p:txBody>
      </p:sp>
      <p:sp>
        <p:nvSpPr>
          <p:cNvPr id="13" name="Rettangolo 12"/>
          <p:cNvSpPr/>
          <p:nvPr/>
        </p:nvSpPr>
        <p:spPr>
          <a:xfrm>
            <a:off x="1798588" y="985032"/>
            <a:ext cx="8473877" cy="553998"/>
          </a:xfrm>
          <a:prstGeom prst="rect">
            <a:avLst/>
          </a:prstGeom>
        </p:spPr>
        <p:txBody>
          <a:bodyPr wrap="square">
            <a:spAutoFit/>
          </a:bodyPr>
          <a:lstStyle/>
          <a:p>
            <a:pPr marL="184150" indent="-184150" algn="ctr">
              <a:lnSpc>
                <a:spcPct val="150000"/>
              </a:lnSpc>
            </a:pPr>
            <a:r>
              <a:rPr lang="it-IT" sz="2000" b="1" dirty="0">
                <a:latin typeface="Gill Sans MT" pitchFamily="34" charset="0"/>
              </a:rPr>
              <a:t>Sala di EMODINAMICA</a:t>
            </a:r>
          </a:p>
        </p:txBody>
      </p:sp>
      <p:sp>
        <p:nvSpPr>
          <p:cNvPr id="14" name="Titolo 1"/>
          <p:cNvSpPr txBox="1">
            <a:spLocks/>
          </p:cNvSpPr>
          <p:nvPr/>
        </p:nvSpPr>
        <p:spPr>
          <a:xfrm>
            <a:off x="1847528" y="2060849"/>
            <a:ext cx="8820472" cy="360039"/>
          </a:xfrm>
          <a:prstGeom prst="rect">
            <a:avLst/>
          </a:prstGeom>
        </p:spPr>
        <p:txBody>
          <a:bodyPr vert="horz" lIns="91440" tIns="45720" rIns="91440" bIns="45720" rtlCol="0" anchor="ctr">
            <a:noAutofit/>
          </a:bodyPr>
          <a:lstStyle/>
          <a:p>
            <a:pPr marL="177800" indent="-177800">
              <a:spcBef>
                <a:spcPct val="0"/>
              </a:spcBef>
              <a:buFont typeface="Arial" pitchFamily="34" charset="0"/>
              <a:buChar char="•"/>
              <a:defRPr/>
            </a:pPr>
            <a:r>
              <a:rPr lang="it-IT" b="1" dirty="0">
                <a:latin typeface="Gill Sans MT" pitchFamily="34" charset="0"/>
                <a:ea typeface="+mj-ea"/>
                <a:cs typeface="Arial" pitchFamily="34" charset="0"/>
              </a:rPr>
              <a:t>Valvole percutanee:</a:t>
            </a:r>
          </a:p>
        </p:txBody>
      </p:sp>
      <p:pic>
        <p:nvPicPr>
          <p:cNvPr id="15" name="Picture 2"/>
          <p:cNvPicPr>
            <a:picLocks noChangeAspect="1" noChangeArrowheads="1"/>
          </p:cNvPicPr>
          <p:nvPr/>
        </p:nvPicPr>
        <p:blipFill>
          <a:blip r:embed="rId5" cstate="print"/>
          <a:srcRect t="4482"/>
          <a:stretch>
            <a:fillRect/>
          </a:stretch>
        </p:blipFill>
        <p:spPr bwMode="auto">
          <a:xfrm>
            <a:off x="1847528" y="2636913"/>
            <a:ext cx="2952430" cy="2859719"/>
          </a:xfrm>
          <a:prstGeom prst="rect">
            <a:avLst/>
          </a:prstGeom>
          <a:ln>
            <a:noFill/>
          </a:ln>
          <a:effectLst>
            <a:outerShdw blurRad="190500" algn="tl" rotWithShape="0">
              <a:srgbClr val="000000">
                <a:alpha val="70000"/>
              </a:srgbClr>
            </a:outerShdw>
          </a:effectLst>
        </p:spPr>
      </p:pic>
      <p:pic>
        <p:nvPicPr>
          <p:cNvPr id="16" name="Picture 2"/>
          <p:cNvPicPr>
            <a:picLocks noChangeAspect="1" noChangeArrowheads="1"/>
          </p:cNvPicPr>
          <p:nvPr/>
        </p:nvPicPr>
        <p:blipFill>
          <a:blip r:embed="rId6" cstate="print"/>
          <a:srcRect/>
          <a:stretch>
            <a:fillRect/>
          </a:stretch>
        </p:blipFill>
        <p:spPr bwMode="auto">
          <a:xfrm>
            <a:off x="1775520" y="188641"/>
            <a:ext cx="5314950" cy="6162675"/>
          </a:xfrm>
          <a:prstGeom prst="rect">
            <a:avLst/>
          </a:prstGeom>
          <a:ln>
            <a:noFill/>
          </a:ln>
          <a:effectLst>
            <a:outerShdw blurRad="292100" dist="139700" dir="2700000" algn="tl" rotWithShape="0">
              <a:srgbClr val="333333">
                <a:alpha val="65000"/>
              </a:srgbClr>
            </a:outerShdw>
          </a:effectLst>
        </p:spPr>
      </p:pic>
      <p:pic>
        <p:nvPicPr>
          <p:cNvPr id="17" name="Picture 3"/>
          <p:cNvPicPr>
            <a:picLocks noChangeAspect="1" noChangeArrowheads="1"/>
          </p:cNvPicPr>
          <p:nvPr/>
        </p:nvPicPr>
        <p:blipFill>
          <a:blip r:embed="rId7" cstate="print"/>
          <a:srcRect/>
          <a:stretch>
            <a:fillRect/>
          </a:stretch>
        </p:blipFill>
        <p:spPr bwMode="auto">
          <a:xfrm>
            <a:off x="5143500" y="3933056"/>
            <a:ext cx="5524500" cy="3086100"/>
          </a:xfrm>
          <a:prstGeom prst="rect">
            <a:avLst/>
          </a:prstGeom>
          <a:ln>
            <a:noFill/>
          </a:ln>
          <a:effectLst>
            <a:outerShdw blurRad="292100" dist="139700" dir="2700000" algn="tl" rotWithShape="0">
              <a:srgbClr val="333333">
                <a:alpha val="65000"/>
              </a:srgbClr>
            </a:outerShdw>
          </a:effectLst>
        </p:spPr>
      </p:pic>
      <p:cxnSp>
        <p:nvCxnSpPr>
          <p:cNvPr id="18" name="Connettore 1 17"/>
          <p:cNvCxnSpPr/>
          <p:nvPr/>
        </p:nvCxnSpPr>
        <p:spPr>
          <a:xfrm>
            <a:off x="7680176" y="4509120"/>
            <a:ext cx="27363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a:off x="7392144" y="5301208"/>
            <a:ext cx="3024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Ovale 20"/>
          <p:cNvSpPr/>
          <p:nvPr/>
        </p:nvSpPr>
        <p:spPr>
          <a:xfrm>
            <a:off x="6168008" y="4005064"/>
            <a:ext cx="432048"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p:cNvSpPr/>
          <p:nvPr/>
        </p:nvSpPr>
        <p:spPr>
          <a:xfrm>
            <a:off x="8256240" y="5013176"/>
            <a:ext cx="432048"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157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3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800" decel="100000"/>
                                        <p:tgtEl>
                                          <p:spTgt spid="21"/>
                                        </p:tgtEl>
                                      </p:cBhvr>
                                    </p:animEffect>
                                    <p:anim calcmode="lin" valueType="num">
                                      <p:cBhvr>
                                        <p:cTn id="17" dur="800" decel="100000" fill="hold"/>
                                        <p:tgtEl>
                                          <p:spTgt spid="21"/>
                                        </p:tgtEl>
                                        <p:attrNameLst>
                                          <p:attrName>style.rotation</p:attrName>
                                        </p:attrNameLst>
                                      </p:cBhvr>
                                      <p:tavLst>
                                        <p:tav tm="0">
                                          <p:val>
                                            <p:fltVal val="-90"/>
                                          </p:val>
                                        </p:tav>
                                        <p:tav tm="100000">
                                          <p:val>
                                            <p:fltVal val="0"/>
                                          </p:val>
                                        </p:tav>
                                      </p:tavLst>
                                    </p:anim>
                                    <p:anim calcmode="lin" valueType="num">
                                      <p:cBhvr>
                                        <p:cTn id="18" dur="800" decel="100000" fill="hold"/>
                                        <p:tgtEl>
                                          <p:spTgt spid="21"/>
                                        </p:tgtEl>
                                        <p:attrNameLst>
                                          <p:attrName>ppt_x</p:attrName>
                                        </p:attrNameLst>
                                      </p:cBhvr>
                                      <p:tavLst>
                                        <p:tav tm="0">
                                          <p:val>
                                            <p:strVal val="#ppt_x+0.4"/>
                                          </p:val>
                                        </p:tav>
                                        <p:tav tm="100000">
                                          <p:val>
                                            <p:strVal val="#ppt_x-0.05"/>
                                          </p:val>
                                        </p:tav>
                                      </p:tavLst>
                                    </p:anim>
                                    <p:anim calcmode="lin" valueType="num">
                                      <p:cBhvr>
                                        <p:cTn id="19" dur="800" decel="100000" fill="hold"/>
                                        <p:tgtEl>
                                          <p:spTgt spid="21"/>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2000"/>
                            </p:stCondLst>
                            <p:childTnLst>
                              <p:par>
                                <p:cTn id="27" presetID="30" presetClass="entr" presetSubtype="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800" decel="100000"/>
                                        <p:tgtEl>
                                          <p:spTgt spid="23"/>
                                        </p:tgtEl>
                                      </p:cBhvr>
                                    </p:animEffect>
                                    <p:anim calcmode="lin" valueType="num">
                                      <p:cBhvr>
                                        <p:cTn id="30" dur="800" decel="100000" fill="hold"/>
                                        <p:tgtEl>
                                          <p:spTgt spid="23"/>
                                        </p:tgtEl>
                                        <p:attrNameLst>
                                          <p:attrName>style.rotation</p:attrName>
                                        </p:attrNameLst>
                                      </p:cBhvr>
                                      <p:tavLst>
                                        <p:tav tm="0">
                                          <p:val>
                                            <p:fltVal val="-90"/>
                                          </p:val>
                                        </p:tav>
                                        <p:tav tm="100000">
                                          <p:val>
                                            <p:fltVal val="0"/>
                                          </p:val>
                                        </p:tav>
                                      </p:tavLst>
                                    </p:anim>
                                    <p:anim calcmode="lin" valueType="num">
                                      <p:cBhvr>
                                        <p:cTn id="31" dur="800" decel="100000" fill="hold"/>
                                        <p:tgtEl>
                                          <p:spTgt spid="23"/>
                                        </p:tgtEl>
                                        <p:attrNameLst>
                                          <p:attrName>ppt_x</p:attrName>
                                        </p:attrNameLst>
                                      </p:cBhvr>
                                      <p:tavLst>
                                        <p:tav tm="0">
                                          <p:val>
                                            <p:strVal val="#ppt_x+0.4"/>
                                          </p:val>
                                        </p:tav>
                                        <p:tav tm="100000">
                                          <p:val>
                                            <p:strVal val="#ppt_x-0.05"/>
                                          </p:val>
                                        </p:tav>
                                      </p:tavLst>
                                    </p:anim>
                                    <p:anim calcmode="lin" valueType="num">
                                      <p:cBhvr>
                                        <p:cTn id="32" dur="800" decel="100000" fill="hold"/>
                                        <p:tgtEl>
                                          <p:spTgt spid="23"/>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ttangolo 21"/>
          <p:cNvSpPr/>
          <p:nvPr/>
        </p:nvSpPr>
        <p:spPr>
          <a:xfrm>
            <a:off x="1498600" y="0"/>
            <a:ext cx="9144000" cy="6858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9" name="Picture 4" descr="mostcare-front-alto(2)"/>
          <p:cNvPicPr>
            <a:picLocks noChangeAspect="1" noChangeArrowheads="1"/>
          </p:cNvPicPr>
          <p:nvPr/>
        </p:nvPicPr>
        <p:blipFill>
          <a:blip r:embed="rId3" cstate="print"/>
          <a:srcRect l="-5536" t="-7487" r="-5536" b="-7487"/>
          <a:stretch>
            <a:fillRect/>
          </a:stretch>
        </p:blipFill>
        <p:spPr bwMode="auto">
          <a:xfrm>
            <a:off x="6168008" y="764704"/>
            <a:ext cx="1224136" cy="933196"/>
          </a:xfrm>
          <a:prstGeom prst="rect">
            <a:avLst/>
          </a:prstGeom>
          <a:ln>
            <a:noFill/>
          </a:ln>
          <a:effectLst>
            <a:softEdge rad="12700"/>
          </a:effectLst>
        </p:spPr>
      </p:pic>
      <p:sp>
        <p:nvSpPr>
          <p:cNvPr id="12" name="Sottotitolo 21"/>
          <p:cNvSpPr txBox="1">
            <a:spLocks/>
          </p:cNvSpPr>
          <p:nvPr/>
        </p:nvSpPr>
        <p:spPr>
          <a:xfrm>
            <a:off x="1775520" y="260648"/>
            <a:ext cx="5645596" cy="432048"/>
          </a:xfrm>
          <a:prstGeom prst="rect">
            <a:avLst/>
          </a:prstGeom>
        </p:spPr>
        <p:txBody>
          <a:bodyPr/>
          <a:lstStyle/>
          <a:p>
            <a:pPr marL="1588" indent="-1588">
              <a:defRPr/>
            </a:pPr>
            <a:r>
              <a:rPr lang="it-IT" sz="2800" b="1" dirty="0">
                <a:solidFill>
                  <a:srgbClr val="C00000"/>
                </a:solidFill>
              </a:rPr>
              <a:t>LETTERATURA ed ESPERIENZE</a:t>
            </a:r>
          </a:p>
          <a:p>
            <a:pPr marL="342900" indent="-342900">
              <a:defRPr/>
            </a:pPr>
            <a:r>
              <a:rPr lang="it-IT" sz="2000" b="1" dirty="0">
                <a:solidFill>
                  <a:srgbClr val="CC9900"/>
                </a:solidFill>
              </a:rPr>
              <a:t>MostCare®</a:t>
            </a:r>
            <a:endParaRPr lang="it-IT" sz="2800" b="1" dirty="0">
              <a:solidFill>
                <a:srgbClr val="CC9900"/>
              </a:solidFill>
            </a:endParaRPr>
          </a:p>
        </p:txBody>
      </p:sp>
      <p:sp>
        <p:nvSpPr>
          <p:cNvPr id="9" name="CasellaDiTesto 8"/>
          <p:cNvSpPr txBox="1"/>
          <p:nvPr/>
        </p:nvSpPr>
        <p:spPr>
          <a:xfrm>
            <a:off x="7752184" y="188641"/>
            <a:ext cx="2743200" cy="116955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184150" indent="-184150">
              <a:buFont typeface="Arial" pitchFamily="34" charset="0"/>
              <a:buChar char="•"/>
            </a:pPr>
            <a:r>
              <a:rPr lang="it-IT" sz="1400" b="1" dirty="0">
                <a:latin typeface="Gill Sans MT" pitchFamily="34" charset="0"/>
              </a:rPr>
              <a:t>EMODINAMICA</a:t>
            </a:r>
          </a:p>
          <a:p>
            <a:pPr marL="184150" indent="-184150">
              <a:buFont typeface="Arial" pitchFamily="34" charset="0"/>
              <a:buChar char="•"/>
            </a:pPr>
            <a:r>
              <a:rPr lang="it-IT" sz="1400" dirty="0">
                <a:latin typeface="Gill Sans MT" pitchFamily="34" charset="0"/>
              </a:rPr>
              <a:t>CARDIOLOGIA INTERVENTISTA</a:t>
            </a:r>
          </a:p>
          <a:p>
            <a:pPr marL="184150" indent="-184150">
              <a:buFont typeface="Arial" pitchFamily="34" charset="0"/>
              <a:buChar char="•"/>
            </a:pPr>
            <a:r>
              <a:rPr lang="it-IT" sz="1400" dirty="0">
                <a:latin typeface="Gill Sans MT" pitchFamily="34" charset="0"/>
              </a:rPr>
              <a:t>ELETTROFISIOLOGIA</a:t>
            </a:r>
          </a:p>
          <a:p>
            <a:pPr marL="184150" indent="-184150">
              <a:buFont typeface="Arial" pitchFamily="34" charset="0"/>
              <a:buChar char="•"/>
            </a:pPr>
            <a:r>
              <a:rPr lang="it-IT" sz="1400" dirty="0">
                <a:latin typeface="Gill Sans MT" pitchFamily="34" charset="0"/>
              </a:rPr>
              <a:t>UTIC</a:t>
            </a:r>
          </a:p>
        </p:txBody>
      </p:sp>
      <p:sp>
        <p:nvSpPr>
          <p:cNvPr id="16" name="Rettangolo 15"/>
          <p:cNvSpPr/>
          <p:nvPr/>
        </p:nvSpPr>
        <p:spPr>
          <a:xfrm>
            <a:off x="1847528" y="2060848"/>
            <a:ext cx="8496944" cy="4555093"/>
          </a:xfrm>
          <a:prstGeom prst="rect">
            <a:avLst/>
          </a:prstGeom>
          <a:ln>
            <a:solidFill>
              <a:schemeClr val="accent1"/>
            </a:solidFill>
          </a:ln>
        </p:spPr>
        <p:txBody>
          <a:bodyPr wrap="square">
            <a:spAutoFit/>
          </a:bodyPr>
          <a:lstStyle/>
          <a:p>
            <a:r>
              <a:rPr lang="it-IT" sz="1400" b="1" dirty="0">
                <a:latin typeface="Gill Sans MT" pitchFamily="34" charset="0"/>
              </a:rPr>
              <a:t>CARDIOVERSIONE ELETTRICA:</a:t>
            </a:r>
          </a:p>
          <a:p>
            <a:r>
              <a:rPr lang="it-IT" sz="1400" dirty="0" err="1">
                <a:latin typeface="Gill Sans MT" pitchFamily="34" charset="0"/>
              </a:rPr>
              <a:t>Giglioli</a:t>
            </a:r>
            <a:r>
              <a:rPr lang="it-IT" sz="1400" dirty="0">
                <a:latin typeface="Gill Sans MT" pitchFamily="34" charset="0"/>
              </a:rPr>
              <a:t> C, Nesti M, Cecchi E, </a:t>
            </a:r>
            <a:r>
              <a:rPr lang="it-IT" sz="1400" dirty="0" err="1">
                <a:latin typeface="Gill Sans MT" pitchFamily="34" charset="0"/>
              </a:rPr>
              <a:t>Landi</a:t>
            </a:r>
            <a:r>
              <a:rPr lang="it-IT" sz="1400" dirty="0">
                <a:latin typeface="Gill Sans MT" pitchFamily="34" charset="0"/>
              </a:rPr>
              <a:t> D, Chiostri M, </a:t>
            </a:r>
            <a:r>
              <a:rPr lang="it-IT" sz="1400" dirty="0" err="1">
                <a:latin typeface="Gill Sans MT" pitchFamily="34" charset="0"/>
              </a:rPr>
              <a:t>Gensini</a:t>
            </a:r>
            <a:r>
              <a:rPr lang="it-IT" sz="1400" dirty="0">
                <a:latin typeface="Gill Sans MT" pitchFamily="34" charset="0"/>
              </a:rPr>
              <a:t> GF, Spini V, Romano SM. </a:t>
            </a:r>
            <a:r>
              <a:rPr lang="it-IT" sz="1400" dirty="0" err="1">
                <a:latin typeface="Gill Sans MT" pitchFamily="34" charset="0"/>
              </a:rPr>
              <a:t>Hemodynamic</a:t>
            </a:r>
            <a:r>
              <a:rPr lang="it-IT" sz="1400" dirty="0">
                <a:latin typeface="Gill Sans MT" pitchFamily="34" charset="0"/>
              </a:rPr>
              <a:t> </a:t>
            </a:r>
            <a:r>
              <a:rPr lang="it-IT" sz="1400" dirty="0" err="1">
                <a:latin typeface="Gill Sans MT" pitchFamily="34" charset="0"/>
              </a:rPr>
              <a:t>effects</a:t>
            </a:r>
            <a:r>
              <a:rPr lang="it-IT" sz="1400" dirty="0">
                <a:latin typeface="Gill Sans MT" pitchFamily="34" charset="0"/>
              </a:rPr>
              <a:t> in </a:t>
            </a:r>
            <a:r>
              <a:rPr lang="it-IT" sz="1400" dirty="0" err="1">
                <a:latin typeface="Gill Sans MT" pitchFamily="34" charset="0"/>
              </a:rPr>
              <a:t>patients</a:t>
            </a:r>
            <a:r>
              <a:rPr lang="it-IT" sz="1400" dirty="0">
                <a:latin typeface="Gill Sans MT" pitchFamily="34" charset="0"/>
              </a:rPr>
              <a:t> </a:t>
            </a:r>
            <a:r>
              <a:rPr lang="it-IT" sz="1400" dirty="0" err="1">
                <a:latin typeface="Gill Sans MT" pitchFamily="34" charset="0"/>
              </a:rPr>
              <a:t>with</a:t>
            </a:r>
            <a:r>
              <a:rPr lang="it-IT" sz="1400" dirty="0">
                <a:latin typeface="Gill Sans MT" pitchFamily="34" charset="0"/>
              </a:rPr>
              <a:t> </a:t>
            </a:r>
            <a:r>
              <a:rPr lang="it-IT" sz="1400" dirty="0" err="1">
                <a:latin typeface="Gill Sans MT" pitchFamily="34" charset="0"/>
              </a:rPr>
              <a:t>atrial</a:t>
            </a:r>
            <a:r>
              <a:rPr lang="it-IT" sz="1400" dirty="0">
                <a:latin typeface="Gill Sans MT" pitchFamily="34" charset="0"/>
              </a:rPr>
              <a:t> </a:t>
            </a:r>
            <a:r>
              <a:rPr lang="it-IT" sz="1400" dirty="0" err="1">
                <a:latin typeface="Gill Sans MT" pitchFamily="34" charset="0"/>
              </a:rPr>
              <a:t>fibrillation</a:t>
            </a:r>
            <a:r>
              <a:rPr lang="it-IT" sz="1400" dirty="0">
                <a:latin typeface="Gill Sans MT" pitchFamily="34" charset="0"/>
              </a:rPr>
              <a:t> </a:t>
            </a:r>
            <a:r>
              <a:rPr lang="it-IT" sz="1400" dirty="0" err="1">
                <a:latin typeface="Gill Sans MT" pitchFamily="34" charset="0"/>
              </a:rPr>
              <a:t>submitted</a:t>
            </a:r>
            <a:r>
              <a:rPr lang="it-IT" sz="1400" dirty="0">
                <a:latin typeface="Gill Sans MT" pitchFamily="34" charset="0"/>
              </a:rPr>
              <a:t> </a:t>
            </a:r>
            <a:r>
              <a:rPr lang="it-IT" sz="1400" dirty="0" err="1">
                <a:latin typeface="Gill Sans MT" pitchFamily="34" charset="0"/>
              </a:rPr>
              <a:t>to</a:t>
            </a:r>
            <a:r>
              <a:rPr lang="it-IT" sz="1400" dirty="0">
                <a:latin typeface="Gill Sans MT" pitchFamily="34" charset="0"/>
              </a:rPr>
              <a:t> </a:t>
            </a:r>
            <a:r>
              <a:rPr lang="it-IT" sz="1400" dirty="0" err="1">
                <a:latin typeface="Gill Sans MT" pitchFamily="34" charset="0"/>
              </a:rPr>
              <a:t>electrical</a:t>
            </a:r>
            <a:r>
              <a:rPr lang="it-IT" sz="1400" dirty="0">
                <a:latin typeface="Gill Sans MT" pitchFamily="34" charset="0"/>
              </a:rPr>
              <a:t> </a:t>
            </a:r>
            <a:r>
              <a:rPr lang="it-IT" sz="1400" dirty="0" err="1">
                <a:latin typeface="Gill Sans MT" pitchFamily="34" charset="0"/>
              </a:rPr>
              <a:t>cardioversion</a:t>
            </a:r>
            <a:r>
              <a:rPr lang="it-IT" sz="1400" dirty="0">
                <a:latin typeface="Gill Sans MT" pitchFamily="34" charset="0"/>
              </a:rPr>
              <a:t>. </a:t>
            </a:r>
            <a:r>
              <a:rPr lang="it-IT" sz="1400" dirty="0" err="1">
                <a:latin typeface="Gill Sans MT" pitchFamily="34" charset="0"/>
              </a:rPr>
              <a:t>Int</a:t>
            </a:r>
            <a:r>
              <a:rPr lang="it-IT" sz="1400" dirty="0">
                <a:latin typeface="Gill Sans MT" pitchFamily="34" charset="0"/>
              </a:rPr>
              <a:t> J </a:t>
            </a:r>
            <a:r>
              <a:rPr lang="it-IT" sz="1400" dirty="0" err="1">
                <a:latin typeface="Gill Sans MT" pitchFamily="34" charset="0"/>
              </a:rPr>
              <a:t>Cardiol</a:t>
            </a:r>
            <a:r>
              <a:rPr lang="it-IT" sz="1400" dirty="0">
                <a:latin typeface="Gill Sans MT" pitchFamily="34" charset="0"/>
              </a:rPr>
              <a:t> 2013 </a:t>
            </a:r>
            <a:r>
              <a:rPr lang="it-IT" sz="1400" dirty="0" err="1">
                <a:latin typeface="Gill Sans MT" pitchFamily="34" charset="0"/>
              </a:rPr>
              <a:t>Oct</a:t>
            </a:r>
            <a:r>
              <a:rPr lang="it-IT" sz="1400" dirty="0">
                <a:latin typeface="Gill Sans MT" pitchFamily="34" charset="0"/>
              </a:rPr>
              <a:t> 9;168(4): 4447-50.</a:t>
            </a:r>
          </a:p>
          <a:p>
            <a:pPr marL="95250" eaLnBrk="0" hangingPunct="0">
              <a:spcBef>
                <a:spcPts val="600"/>
              </a:spcBef>
            </a:pPr>
            <a:r>
              <a:rPr lang="it-IT" sz="1400" i="1" dirty="0" err="1">
                <a:latin typeface="Arial" pitchFamily="34" charset="0"/>
                <a:ea typeface="Calibri" pitchFamily="34" charset="0"/>
                <a:cs typeface="Times New Roman" pitchFamily="18" charset="0"/>
              </a:rPr>
              <a:t>+SV</a:t>
            </a:r>
            <a:r>
              <a:rPr lang="it-IT" sz="1400" i="1" dirty="0">
                <a:latin typeface="Arial" pitchFamily="34" charset="0"/>
                <a:ea typeface="Calibri" pitchFamily="34" charset="0"/>
                <a:cs typeface="Times New Roman" pitchFamily="18" charset="0"/>
              </a:rPr>
              <a:t>,</a:t>
            </a:r>
            <a:r>
              <a:rPr lang="it-IT" sz="1400" i="1" dirty="0" err="1">
                <a:latin typeface="Arial" pitchFamily="34" charset="0"/>
                <a:ea typeface="Calibri" pitchFamily="34" charset="0"/>
                <a:cs typeface="Times New Roman" pitchFamily="18" charset="0"/>
              </a:rPr>
              <a:t>+CCE</a:t>
            </a:r>
            <a:r>
              <a:rPr lang="it-IT" sz="1400" i="1" dirty="0">
                <a:latin typeface="Arial" pitchFamily="34" charset="0"/>
                <a:ea typeface="Calibri" pitchFamily="34" charset="0"/>
                <a:cs typeface="Times New Roman" pitchFamily="18" charset="0"/>
              </a:rPr>
              <a:t>,-SVR: 	se HR&gt;90bpm sono più lenti a recuperare, ma migliorano molto di più.</a:t>
            </a:r>
          </a:p>
          <a:p>
            <a:endParaRPr lang="it-IT" sz="1400" dirty="0">
              <a:latin typeface="Gill Sans MT" pitchFamily="34" charset="0"/>
            </a:endParaRPr>
          </a:p>
          <a:p>
            <a:r>
              <a:rPr lang="it-IT" sz="1400" b="1" dirty="0">
                <a:latin typeface="Gill Sans MT" pitchFamily="34" charset="0"/>
              </a:rPr>
              <a:t>Pci in STEMI:</a:t>
            </a:r>
            <a:r>
              <a:rPr lang="it-IT" sz="1400" dirty="0">
                <a:latin typeface="Gill Sans MT" pitchFamily="34" charset="0"/>
              </a:rPr>
              <a:t>	</a:t>
            </a:r>
          </a:p>
          <a:p>
            <a:r>
              <a:rPr lang="it-IT" sz="1400" dirty="0" err="1">
                <a:latin typeface="Gill Sans MT" pitchFamily="34" charset="0"/>
              </a:rPr>
              <a:t>Giglioli</a:t>
            </a:r>
            <a:r>
              <a:rPr lang="it-IT" sz="1400" dirty="0">
                <a:latin typeface="Gill Sans MT" pitchFamily="34" charset="0"/>
              </a:rPr>
              <a:t> C, Tujjar O, Cecchi E, </a:t>
            </a:r>
            <a:r>
              <a:rPr lang="it-IT" sz="1400" dirty="0" err="1">
                <a:latin typeface="Gill Sans MT" pitchFamily="34" charset="0"/>
              </a:rPr>
              <a:t>Landi</a:t>
            </a:r>
            <a:r>
              <a:rPr lang="it-IT" sz="1400" dirty="0">
                <a:latin typeface="Gill Sans MT" pitchFamily="34" charset="0"/>
              </a:rPr>
              <a:t> D, Chiostri M, Valente S, </a:t>
            </a:r>
            <a:r>
              <a:rPr lang="it-IT" sz="1400" dirty="0" err="1">
                <a:latin typeface="Gill Sans MT" pitchFamily="34" charset="0"/>
              </a:rPr>
              <a:t>Baldereschi</a:t>
            </a:r>
            <a:r>
              <a:rPr lang="it-IT" sz="1400" dirty="0">
                <a:latin typeface="Gill Sans MT" pitchFamily="34" charset="0"/>
              </a:rPr>
              <a:t> GJ, </a:t>
            </a:r>
            <a:r>
              <a:rPr lang="it-IT" sz="1400" dirty="0" err="1">
                <a:latin typeface="Gill Sans MT" pitchFamily="34" charset="0"/>
              </a:rPr>
              <a:t>Meucci</a:t>
            </a:r>
            <a:r>
              <a:rPr lang="it-IT" sz="1400" dirty="0">
                <a:latin typeface="Gill Sans MT" pitchFamily="34" charset="0"/>
              </a:rPr>
              <a:t> F, </a:t>
            </a:r>
            <a:r>
              <a:rPr lang="it-IT" sz="1400" dirty="0" err="1">
                <a:latin typeface="Gill Sans MT" pitchFamily="34" charset="0"/>
              </a:rPr>
              <a:t>Gensini</a:t>
            </a:r>
            <a:r>
              <a:rPr lang="it-IT" sz="1400" dirty="0">
                <a:latin typeface="Gill Sans MT" pitchFamily="34" charset="0"/>
              </a:rPr>
              <a:t> GF, Romano SM. </a:t>
            </a:r>
            <a:r>
              <a:rPr lang="it-IT" sz="1400" dirty="0" err="1">
                <a:latin typeface="Gill Sans MT" pitchFamily="34" charset="0"/>
              </a:rPr>
              <a:t>Hemodynamic</a:t>
            </a:r>
            <a:r>
              <a:rPr lang="it-IT" sz="1400" dirty="0">
                <a:latin typeface="Gill Sans MT" pitchFamily="34" charset="0"/>
              </a:rPr>
              <a:t> </a:t>
            </a:r>
            <a:r>
              <a:rPr lang="it-IT" sz="1400" dirty="0" err="1">
                <a:latin typeface="Gill Sans MT" pitchFamily="34" charset="0"/>
              </a:rPr>
              <a:t>changes</a:t>
            </a:r>
            <a:r>
              <a:rPr lang="it-IT" sz="1400" dirty="0">
                <a:latin typeface="Gill Sans MT" pitchFamily="34" charset="0"/>
              </a:rPr>
              <a:t> </a:t>
            </a:r>
            <a:r>
              <a:rPr lang="it-IT" sz="1400" dirty="0" err="1">
                <a:latin typeface="Gill Sans MT" pitchFamily="34" charset="0"/>
              </a:rPr>
              <a:t>acutely</a:t>
            </a:r>
            <a:r>
              <a:rPr lang="it-IT" sz="1400" dirty="0">
                <a:latin typeface="Gill Sans MT" pitchFamily="34" charset="0"/>
              </a:rPr>
              <a:t> </a:t>
            </a:r>
            <a:r>
              <a:rPr lang="it-IT" sz="1400" dirty="0" err="1">
                <a:latin typeface="Gill Sans MT" pitchFamily="34" charset="0"/>
              </a:rPr>
              <a:t>determined</a:t>
            </a:r>
            <a:r>
              <a:rPr lang="it-IT" sz="1400" dirty="0">
                <a:latin typeface="Gill Sans MT" pitchFamily="34" charset="0"/>
              </a:rPr>
              <a:t> </a:t>
            </a:r>
            <a:r>
              <a:rPr lang="it-IT" sz="1400" dirty="0" err="1">
                <a:latin typeface="Gill Sans MT" pitchFamily="34" charset="0"/>
              </a:rPr>
              <a:t>by</a:t>
            </a:r>
            <a:r>
              <a:rPr lang="it-IT" sz="1400" dirty="0">
                <a:latin typeface="Gill Sans MT" pitchFamily="34" charset="0"/>
              </a:rPr>
              <a:t> </a:t>
            </a:r>
            <a:r>
              <a:rPr lang="it-IT" sz="1400" dirty="0" err="1">
                <a:latin typeface="Gill Sans MT" pitchFamily="34" charset="0"/>
              </a:rPr>
              <a:t>primary</a:t>
            </a:r>
            <a:r>
              <a:rPr lang="it-IT" sz="1400" dirty="0">
                <a:latin typeface="Gill Sans MT" pitchFamily="34" charset="0"/>
              </a:rPr>
              <a:t> PCI in STEMI </a:t>
            </a:r>
            <a:r>
              <a:rPr lang="it-IT" sz="1400" dirty="0" err="1">
                <a:latin typeface="Gill Sans MT" pitchFamily="34" charset="0"/>
              </a:rPr>
              <a:t>patients</a:t>
            </a:r>
            <a:r>
              <a:rPr lang="it-IT" sz="1400" dirty="0">
                <a:latin typeface="Gill Sans MT" pitchFamily="34" charset="0"/>
              </a:rPr>
              <a:t> </a:t>
            </a:r>
            <a:r>
              <a:rPr lang="it-IT" sz="1400" dirty="0" err="1">
                <a:latin typeface="Gill Sans MT" pitchFamily="34" charset="0"/>
              </a:rPr>
              <a:t>evaluated</a:t>
            </a:r>
            <a:r>
              <a:rPr lang="it-IT" sz="1400" dirty="0">
                <a:latin typeface="Gill Sans MT" pitchFamily="34" charset="0"/>
              </a:rPr>
              <a:t> </a:t>
            </a:r>
            <a:r>
              <a:rPr lang="it-IT" sz="1400" dirty="0" err="1">
                <a:latin typeface="Gill Sans MT" pitchFamily="34" charset="0"/>
              </a:rPr>
              <a:t>with</a:t>
            </a:r>
            <a:r>
              <a:rPr lang="it-IT" sz="1400" dirty="0">
                <a:latin typeface="Gill Sans MT" pitchFamily="34" charset="0"/>
              </a:rPr>
              <a:t> a </a:t>
            </a:r>
            <a:r>
              <a:rPr lang="it-IT" sz="1400" dirty="0" err="1">
                <a:latin typeface="Gill Sans MT" pitchFamily="34" charset="0"/>
              </a:rPr>
              <a:t>minimally</a:t>
            </a:r>
            <a:r>
              <a:rPr lang="it-IT" sz="1400" dirty="0">
                <a:latin typeface="Gill Sans MT" pitchFamily="34" charset="0"/>
              </a:rPr>
              <a:t> invasive </a:t>
            </a:r>
            <a:r>
              <a:rPr lang="it-IT" sz="1400" dirty="0" err="1">
                <a:latin typeface="Gill Sans MT" pitchFamily="34" charset="0"/>
              </a:rPr>
              <a:t>method</a:t>
            </a:r>
            <a:r>
              <a:rPr lang="it-IT" sz="1400" dirty="0">
                <a:latin typeface="Gill Sans MT" pitchFamily="34" charset="0"/>
              </a:rPr>
              <a:t>. World J </a:t>
            </a:r>
            <a:r>
              <a:rPr lang="it-IT" sz="1400" dirty="0" err="1">
                <a:latin typeface="Gill Sans MT" pitchFamily="34" charset="0"/>
              </a:rPr>
              <a:t>Cardiovasc</a:t>
            </a:r>
            <a:r>
              <a:rPr lang="it-IT" sz="1400" dirty="0">
                <a:latin typeface="Gill Sans MT" pitchFamily="34" charset="0"/>
              </a:rPr>
              <a:t> </a:t>
            </a:r>
            <a:r>
              <a:rPr lang="it-IT" sz="1400" dirty="0" err="1">
                <a:latin typeface="Gill Sans MT" pitchFamily="34" charset="0"/>
              </a:rPr>
              <a:t>Dis</a:t>
            </a:r>
            <a:r>
              <a:rPr lang="it-IT" sz="1400" dirty="0">
                <a:latin typeface="Gill Sans MT" pitchFamily="34" charset="0"/>
              </a:rPr>
              <a:t> 2013;3: 69-72.</a:t>
            </a:r>
          </a:p>
          <a:p>
            <a:pPr marL="95250">
              <a:spcBef>
                <a:spcPts val="600"/>
              </a:spcBef>
            </a:pPr>
            <a:r>
              <a:rPr lang="it-IT" sz="1400" i="1" dirty="0">
                <a:latin typeface="Arial" pitchFamily="34" charset="0"/>
                <a:ea typeface="Calibri" pitchFamily="34" charset="0"/>
                <a:cs typeface="Times New Roman" pitchFamily="18" charset="0"/>
              </a:rPr>
              <a:t>-HR, -SVR, = CO, </a:t>
            </a:r>
            <a:r>
              <a:rPr lang="it-IT" sz="1400" i="1" dirty="0" err="1">
                <a:latin typeface="Arial" pitchFamily="34" charset="0"/>
                <a:ea typeface="Calibri" pitchFamily="34" charset="0"/>
                <a:cs typeface="Times New Roman" pitchFamily="18" charset="0"/>
              </a:rPr>
              <a:t>+SV</a:t>
            </a:r>
            <a:r>
              <a:rPr lang="it-IT" sz="1400" i="1" dirty="0">
                <a:latin typeface="Arial" pitchFamily="34" charset="0"/>
                <a:ea typeface="Calibri" pitchFamily="34" charset="0"/>
                <a:cs typeface="Times New Roman" pitchFamily="18" charset="0"/>
              </a:rPr>
              <a:t>, </a:t>
            </a:r>
            <a:r>
              <a:rPr lang="it-IT" sz="1400" i="1" dirty="0" err="1">
                <a:latin typeface="Arial" pitchFamily="34" charset="0"/>
                <a:ea typeface="Calibri" pitchFamily="34" charset="0"/>
                <a:cs typeface="Times New Roman" pitchFamily="18" charset="0"/>
              </a:rPr>
              <a:t>+CCE</a:t>
            </a:r>
            <a:r>
              <a:rPr lang="it-IT" sz="1400" i="1" dirty="0">
                <a:latin typeface="Arial" pitchFamily="34" charset="0"/>
                <a:ea typeface="Calibri" pitchFamily="34" charset="0"/>
                <a:cs typeface="Times New Roman" pitchFamily="18" charset="0"/>
              </a:rPr>
              <a:t> </a:t>
            </a:r>
            <a:r>
              <a:rPr lang="it-IT" sz="1400" i="1" dirty="0">
                <a:latin typeface="Wingdings" pitchFamily="2" charset="2"/>
                <a:ea typeface="Calibri" pitchFamily="34" charset="0"/>
                <a:cs typeface="Times New Roman" pitchFamily="18" charset="0"/>
              </a:rPr>
              <a:t>à</a:t>
            </a:r>
            <a:r>
              <a:rPr lang="it-IT" sz="1400" i="1" dirty="0">
                <a:latin typeface="Arial" pitchFamily="34" charset="0"/>
                <a:ea typeface="Calibri" pitchFamily="34" charset="0"/>
                <a:cs typeface="Times New Roman" pitchFamily="18" charset="0"/>
              </a:rPr>
              <a:t> Miglioramento della performance cardiaca</a:t>
            </a:r>
            <a:endParaRPr lang="it-IT" sz="1400" i="1" dirty="0">
              <a:latin typeface="Gill Sans MT" pitchFamily="34" charset="0"/>
            </a:endParaRPr>
          </a:p>
          <a:p>
            <a:endParaRPr lang="it-IT" sz="1400" dirty="0">
              <a:latin typeface="Gill Sans MT" pitchFamily="34" charset="0"/>
            </a:endParaRPr>
          </a:p>
          <a:p>
            <a:r>
              <a:rPr lang="it-IT" sz="1400" b="1" dirty="0">
                <a:latin typeface="Gill Sans MT" pitchFamily="34" charset="0"/>
              </a:rPr>
              <a:t>IPOTERMIA TERAPEUTICA</a:t>
            </a:r>
          </a:p>
          <a:p>
            <a:endParaRPr lang="it-IT" sz="1400" dirty="0">
              <a:latin typeface="Gill Sans MT" pitchFamily="34" charset="0"/>
            </a:endParaRPr>
          </a:p>
          <a:p>
            <a:endParaRPr lang="it-IT" sz="1400" dirty="0">
              <a:latin typeface="Gill Sans MT" pitchFamily="34" charset="0"/>
            </a:endParaRPr>
          </a:p>
          <a:p>
            <a:endParaRPr lang="it-IT" sz="1400" dirty="0">
              <a:latin typeface="Gill Sans MT" pitchFamily="34" charset="0"/>
            </a:endParaRPr>
          </a:p>
          <a:p>
            <a:endParaRPr lang="it-IT" sz="1400" dirty="0">
              <a:latin typeface="Gill Sans MT" pitchFamily="34" charset="0"/>
            </a:endParaRPr>
          </a:p>
          <a:p>
            <a:endParaRPr lang="it-IT" sz="1400" dirty="0">
              <a:latin typeface="Gill Sans MT" pitchFamily="34" charset="0"/>
            </a:endParaRPr>
          </a:p>
          <a:p>
            <a:endParaRPr lang="it-IT" sz="1400" dirty="0">
              <a:latin typeface="Gill Sans MT" pitchFamily="34" charset="0"/>
            </a:endParaRPr>
          </a:p>
          <a:p>
            <a:endParaRPr lang="it-IT" sz="1400" dirty="0">
              <a:latin typeface="Gill Sans MT" pitchFamily="34" charset="0"/>
            </a:endParaRPr>
          </a:p>
        </p:txBody>
      </p:sp>
      <p:pic>
        <p:nvPicPr>
          <p:cNvPr id="17" name="Picture 3"/>
          <p:cNvPicPr>
            <a:picLocks noChangeAspect="1" noChangeArrowheads="1"/>
          </p:cNvPicPr>
          <p:nvPr/>
        </p:nvPicPr>
        <p:blipFill>
          <a:blip r:embed="rId4" cstate="print"/>
          <a:srcRect/>
          <a:stretch>
            <a:fillRect/>
          </a:stretch>
        </p:blipFill>
        <p:spPr bwMode="auto">
          <a:xfrm>
            <a:off x="2207568" y="5013176"/>
            <a:ext cx="7920880" cy="10371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626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6" y="91621"/>
            <a:ext cx="2423885" cy="530946"/>
          </a:xfrm>
          <a:prstGeom prst="rect">
            <a:avLst/>
          </a:prstGeom>
        </p:spPr>
      </p:pic>
      <p:sp>
        <p:nvSpPr>
          <p:cNvPr id="9" name="Rettangolo 8"/>
          <p:cNvSpPr/>
          <p:nvPr/>
        </p:nvSpPr>
        <p:spPr>
          <a:xfrm>
            <a:off x="261258" y="690806"/>
            <a:ext cx="468000" cy="6167194"/>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latin typeface="Calibri" panose="020F0502020204030204" pitchFamily="34" charset="0"/>
            </a:endParaRPr>
          </a:p>
        </p:txBody>
      </p:sp>
      <p:sp>
        <p:nvSpPr>
          <p:cNvPr id="22" name="ZoneTexte 5"/>
          <p:cNvSpPr txBox="1">
            <a:spLocks noChangeArrowheads="1"/>
          </p:cNvSpPr>
          <p:nvPr/>
        </p:nvSpPr>
        <p:spPr bwMode="auto">
          <a:xfrm>
            <a:off x="793044" y="680077"/>
            <a:ext cx="10556828" cy="1154162"/>
          </a:xfrm>
          <a:prstGeom prst="rect">
            <a:avLst/>
          </a:prstGeom>
          <a:noFill/>
          <a:ln w="9525">
            <a:noFill/>
            <a:miter lim="800000"/>
            <a:headEnd/>
            <a:tailEnd/>
          </a:ln>
        </p:spPr>
        <p:txBody>
          <a:bodyPr wrap="square">
            <a:spAutoFit/>
          </a:bodyPr>
          <a:lstStyle/>
          <a:p>
            <a:pPr>
              <a:lnSpc>
                <a:spcPct val="150000"/>
              </a:lnSpc>
              <a:spcAft>
                <a:spcPts val="600"/>
              </a:spcAft>
              <a:buSzPct val="200000"/>
            </a:pPr>
            <a:r>
              <a:rPr lang="en-US" sz="2400" b="1" dirty="0">
                <a:solidFill>
                  <a:srgbClr val="000000"/>
                </a:solidFill>
                <a:latin typeface="Calibri" panose="020F0502020204030204" pitchFamily="34" charset="0"/>
                <a:cs typeface="Arial" charset="0"/>
              </a:rPr>
              <a:t>Option n.3 - </a:t>
            </a:r>
            <a:r>
              <a:rPr lang="en-US" sz="2400" b="1" dirty="0" err="1">
                <a:solidFill>
                  <a:srgbClr val="000000"/>
                </a:solidFill>
                <a:latin typeface="Calibri" panose="020F0502020204030204" pitchFamily="34" charset="0"/>
                <a:cs typeface="Arial" charset="0"/>
              </a:rPr>
              <a:t>MostCare</a:t>
            </a:r>
            <a:r>
              <a:rPr lang="en-US" sz="2400" b="1" dirty="0">
                <a:solidFill>
                  <a:srgbClr val="000000"/>
                </a:solidFill>
                <a:latin typeface="Calibri" panose="020F0502020204030204" pitchFamily="34" charset="0"/>
                <a:cs typeface="Arial" charset="0"/>
              </a:rPr>
              <a:t> Up with other patient monitors (</a:t>
            </a:r>
            <a:r>
              <a:rPr lang="en-US" sz="2400" b="1" dirty="0">
                <a:solidFill>
                  <a:srgbClr val="FF6703"/>
                </a:solidFill>
                <a:latin typeface="Calibri" panose="020F0502020204030204" pitchFamily="34" charset="0"/>
                <a:cs typeface="Arial" charset="0"/>
              </a:rPr>
              <a:t>best solution</a:t>
            </a:r>
            <a:r>
              <a:rPr lang="en-US" sz="2400" b="1" dirty="0">
                <a:solidFill>
                  <a:srgbClr val="000000"/>
                </a:solidFill>
                <a:latin typeface="Calibri" panose="020F0502020204030204" pitchFamily="34" charset="0"/>
                <a:cs typeface="Arial" charset="0"/>
              </a:rPr>
              <a:t>)</a:t>
            </a:r>
            <a:endParaRPr lang="en-US" sz="2400" b="1" i="1" dirty="0">
              <a:solidFill>
                <a:srgbClr val="000000"/>
              </a:solidFill>
              <a:latin typeface="Calibri" panose="020F0502020204030204" pitchFamily="34" charset="0"/>
              <a:cs typeface="Arial" charset="0"/>
            </a:endParaRPr>
          </a:p>
          <a:p>
            <a:pPr marL="900113" lvl="1" indent="-368300" defTabSz="1433513">
              <a:spcBef>
                <a:spcPts val="1200"/>
              </a:spcBef>
              <a:spcAft>
                <a:spcPts val="600"/>
              </a:spcAft>
              <a:buSzPct val="180000"/>
              <a:buFontTx/>
              <a:buBlip>
                <a:blip r:embed="rId3"/>
              </a:buBlip>
            </a:pPr>
            <a:r>
              <a:rPr lang="en-US" i="1" dirty="0">
                <a:solidFill>
                  <a:srgbClr val="FF6703"/>
                </a:solidFill>
                <a:latin typeface="Calibri" panose="020F0502020204030204" pitchFamily="34" charset="0"/>
                <a:cs typeface="Arial" charset="0"/>
              </a:rPr>
              <a:t> Y cable (coming soon)</a:t>
            </a:r>
          </a:p>
        </p:txBody>
      </p:sp>
      <p:pic>
        <p:nvPicPr>
          <p:cNvPr id="75" name="Immagine 74"/>
          <p:cNvPicPr>
            <a:picLocks noChangeAspect="1"/>
          </p:cNvPicPr>
          <p:nvPr/>
        </p:nvPicPr>
        <p:blipFill>
          <a:blip r:embed="rId4" cstate="print"/>
          <a:stretch>
            <a:fillRect/>
          </a:stretch>
        </p:blipFill>
        <p:spPr>
          <a:xfrm>
            <a:off x="1105872" y="2105893"/>
            <a:ext cx="2004960" cy="4445106"/>
          </a:xfrm>
          <a:prstGeom prst="rect">
            <a:avLst/>
          </a:prstGeom>
        </p:spPr>
      </p:pic>
      <p:grpSp>
        <p:nvGrpSpPr>
          <p:cNvPr id="76" name="Group 1029"/>
          <p:cNvGrpSpPr>
            <a:grpSpLocks/>
          </p:cNvGrpSpPr>
          <p:nvPr/>
        </p:nvGrpSpPr>
        <p:grpSpPr bwMode="auto">
          <a:xfrm>
            <a:off x="10097851" y="221344"/>
            <a:ext cx="1033356" cy="2952525"/>
            <a:chOff x="192" y="913"/>
            <a:chExt cx="1340" cy="3250"/>
          </a:xfrm>
        </p:grpSpPr>
        <p:sp>
          <p:nvSpPr>
            <p:cNvPr id="77" name="Freeform 1030"/>
            <p:cNvSpPr>
              <a:spLocks/>
            </p:cNvSpPr>
            <p:nvPr/>
          </p:nvSpPr>
          <p:spPr bwMode="auto">
            <a:xfrm flipH="1">
              <a:off x="192" y="1344"/>
              <a:ext cx="1340" cy="2819"/>
            </a:xfrm>
            <a:custGeom>
              <a:avLst/>
              <a:gdLst>
                <a:gd name="T0" fmla="*/ 127 w 1392"/>
                <a:gd name="T1" fmla="*/ 153 h 2819"/>
                <a:gd name="T2" fmla="*/ 62 w 1392"/>
                <a:gd name="T3" fmla="*/ 265 h 2819"/>
                <a:gd name="T4" fmla="*/ 50 w 1392"/>
                <a:gd name="T5" fmla="*/ 462 h 2819"/>
                <a:gd name="T6" fmla="*/ 33 w 1392"/>
                <a:gd name="T7" fmla="*/ 725 h 2819"/>
                <a:gd name="T8" fmla="*/ 13 w 1392"/>
                <a:gd name="T9" fmla="*/ 974 h 2819"/>
                <a:gd name="T10" fmla="*/ 13 w 1392"/>
                <a:gd name="T11" fmla="*/ 1325 h 2819"/>
                <a:gd name="T12" fmla="*/ 35 w 1392"/>
                <a:gd name="T13" fmla="*/ 1572 h 2819"/>
                <a:gd name="T14" fmla="*/ 56 w 1392"/>
                <a:gd name="T15" fmla="*/ 1525 h 2819"/>
                <a:gd name="T16" fmla="*/ 34 w 1392"/>
                <a:gd name="T17" fmla="*/ 1423 h 2819"/>
                <a:gd name="T18" fmla="*/ 59 w 1392"/>
                <a:gd name="T19" fmla="*/ 1488 h 2819"/>
                <a:gd name="T20" fmla="*/ 52 w 1392"/>
                <a:gd name="T21" fmla="*/ 1381 h 2819"/>
                <a:gd name="T22" fmla="*/ 42 w 1392"/>
                <a:gd name="T23" fmla="*/ 1170 h 2819"/>
                <a:gd name="T24" fmla="*/ 80 w 1392"/>
                <a:gd name="T25" fmla="*/ 918 h 2819"/>
                <a:gd name="T26" fmla="*/ 90 w 1392"/>
                <a:gd name="T27" fmla="*/ 736 h 2819"/>
                <a:gd name="T28" fmla="*/ 113 w 1392"/>
                <a:gd name="T29" fmla="*/ 734 h 2819"/>
                <a:gd name="T30" fmla="*/ 124 w 1392"/>
                <a:gd name="T31" fmla="*/ 985 h 2819"/>
                <a:gd name="T32" fmla="*/ 109 w 1392"/>
                <a:gd name="T33" fmla="*/ 1189 h 2819"/>
                <a:gd name="T34" fmla="*/ 115 w 1392"/>
                <a:gd name="T35" fmla="*/ 1591 h 2819"/>
                <a:gd name="T36" fmla="*/ 141 w 1392"/>
                <a:gd name="T37" fmla="*/ 1918 h 2819"/>
                <a:gd name="T38" fmla="*/ 129 w 1392"/>
                <a:gd name="T39" fmla="*/ 2255 h 2819"/>
                <a:gd name="T40" fmla="*/ 156 w 1392"/>
                <a:gd name="T41" fmla="*/ 2641 h 2819"/>
                <a:gd name="T42" fmla="*/ 142 w 1392"/>
                <a:gd name="T43" fmla="*/ 2749 h 2819"/>
                <a:gd name="T44" fmla="*/ 174 w 1392"/>
                <a:gd name="T45" fmla="*/ 2819 h 2819"/>
                <a:gd name="T46" fmla="*/ 208 w 1392"/>
                <a:gd name="T47" fmla="*/ 2796 h 2819"/>
                <a:gd name="T48" fmla="*/ 194 w 1392"/>
                <a:gd name="T49" fmla="*/ 2593 h 2819"/>
                <a:gd name="T50" fmla="*/ 206 w 1392"/>
                <a:gd name="T51" fmla="*/ 2229 h 2819"/>
                <a:gd name="T52" fmla="*/ 214 w 1392"/>
                <a:gd name="T53" fmla="*/ 1964 h 2819"/>
                <a:gd name="T54" fmla="*/ 216 w 1392"/>
                <a:gd name="T55" fmla="*/ 1771 h 2819"/>
                <a:gd name="T56" fmla="*/ 231 w 1392"/>
                <a:gd name="T57" fmla="*/ 1662 h 2819"/>
                <a:gd name="T58" fmla="*/ 231 w 1392"/>
                <a:gd name="T59" fmla="*/ 1936 h 2819"/>
                <a:gd name="T60" fmla="*/ 239 w 1392"/>
                <a:gd name="T61" fmla="*/ 2206 h 2819"/>
                <a:gd name="T62" fmla="*/ 253 w 1392"/>
                <a:gd name="T63" fmla="*/ 2585 h 2819"/>
                <a:gd name="T64" fmla="*/ 237 w 1392"/>
                <a:gd name="T65" fmla="*/ 2775 h 2819"/>
                <a:gd name="T66" fmla="*/ 259 w 1392"/>
                <a:gd name="T67" fmla="*/ 2808 h 2819"/>
                <a:gd name="T68" fmla="*/ 309 w 1392"/>
                <a:gd name="T69" fmla="*/ 2776 h 2819"/>
                <a:gd name="T70" fmla="*/ 290 w 1392"/>
                <a:gd name="T71" fmla="*/ 2666 h 2819"/>
                <a:gd name="T72" fmla="*/ 306 w 1392"/>
                <a:gd name="T73" fmla="*/ 2362 h 2819"/>
                <a:gd name="T74" fmla="*/ 306 w 1392"/>
                <a:gd name="T75" fmla="*/ 2016 h 2819"/>
                <a:gd name="T76" fmla="*/ 319 w 1392"/>
                <a:gd name="T77" fmla="*/ 1713 h 2819"/>
                <a:gd name="T78" fmla="*/ 339 w 1392"/>
                <a:gd name="T79" fmla="*/ 1285 h 2819"/>
                <a:gd name="T80" fmla="*/ 322 w 1392"/>
                <a:gd name="T81" fmla="*/ 1042 h 2819"/>
                <a:gd name="T82" fmla="*/ 314 w 1392"/>
                <a:gd name="T83" fmla="*/ 891 h 2819"/>
                <a:gd name="T84" fmla="*/ 331 w 1392"/>
                <a:gd name="T85" fmla="*/ 734 h 2819"/>
                <a:gd name="T86" fmla="*/ 344 w 1392"/>
                <a:gd name="T87" fmla="*/ 659 h 2819"/>
                <a:gd name="T88" fmla="*/ 358 w 1392"/>
                <a:gd name="T89" fmla="*/ 768 h 2819"/>
                <a:gd name="T90" fmla="*/ 367 w 1392"/>
                <a:gd name="T91" fmla="*/ 931 h 2819"/>
                <a:gd name="T92" fmla="*/ 399 w 1392"/>
                <a:gd name="T93" fmla="*/ 1146 h 2819"/>
                <a:gd name="T94" fmla="*/ 394 w 1392"/>
                <a:gd name="T95" fmla="*/ 1359 h 2819"/>
                <a:gd name="T96" fmla="*/ 382 w 1392"/>
                <a:gd name="T97" fmla="*/ 1477 h 2819"/>
                <a:gd name="T98" fmla="*/ 400 w 1392"/>
                <a:gd name="T99" fmla="*/ 1442 h 2819"/>
                <a:gd name="T100" fmla="*/ 393 w 1392"/>
                <a:gd name="T101" fmla="*/ 1510 h 2819"/>
                <a:gd name="T102" fmla="*/ 392 w 1392"/>
                <a:gd name="T103" fmla="*/ 1557 h 2819"/>
                <a:gd name="T104" fmla="*/ 444 w 1392"/>
                <a:gd name="T105" fmla="*/ 1402 h 2819"/>
                <a:gd name="T106" fmla="*/ 440 w 1392"/>
                <a:gd name="T107" fmla="*/ 1160 h 2819"/>
                <a:gd name="T108" fmla="*/ 429 w 1392"/>
                <a:gd name="T109" fmla="*/ 856 h 2819"/>
                <a:gd name="T110" fmla="*/ 414 w 1392"/>
                <a:gd name="T111" fmla="*/ 725 h 2819"/>
                <a:gd name="T112" fmla="*/ 408 w 1392"/>
                <a:gd name="T113" fmla="*/ 559 h 2819"/>
                <a:gd name="T114" fmla="*/ 397 w 1392"/>
                <a:gd name="T115" fmla="*/ 407 h 2819"/>
                <a:gd name="T116" fmla="*/ 385 w 1392"/>
                <a:gd name="T117" fmla="*/ 278 h 2819"/>
                <a:gd name="T118" fmla="*/ 346 w 1392"/>
                <a:gd name="T119" fmla="*/ 188 h 2819"/>
                <a:gd name="T120" fmla="*/ 266 w 1392"/>
                <a:gd name="T121" fmla="*/ 99 h 28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92"/>
                <a:gd name="T184" fmla="*/ 0 h 2819"/>
                <a:gd name="T185" fmla="*/ 1392 w 1392"/>
                <a:gd name="T186" fmla="*/ 2819 h 281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92" h="2819">
                  <a:moveTo>
                    <a:pt x="569" y="9"/>
                  </a:moveTo>
                  <a:lnTo>
                    <a:pt x="574" y="49"/>
                  </a:lnTo>
                  <a:lnTo>
                    <a:pt x="570" y="80"/>
                  </a:lnTo>
                  <a:lnTo>
                    <a:pt x="560" y="99"/>
                  </a:lnTo>
                  <a:lnTo>
                    <a:pt x="532" y="109"/>
                  </a:lnTo>
                  <a:lnTo>
                    <a:pt x="507" y="112"/>
                  </a:lnTo>
                  <a:lnTo>
                    <a:pt x="474" y="124"/>
                  </a:lnTo>
                  <a:lnTo>
                    <a:pt x="436" y="134"/>
                  </a:lnTo>
                  <a:lnTo>
                    <a:pt x="396" y="153"/>
                  </a:lnTo>
                  <a:lnTo>
                    <a:pt x="364" y="163"/>
                  </a:lnTo>
                  <a:lnTo>
                    <a:pt x="341" y="175"/>
                  </a:lnTo>
                  <a:lnTo>
                    <a:pt x="307" y="188"/>
                  </a:lnTo>
                  <a:lnTo>
                    <a:pt x="277" y="194"/>
                  </a:lnTo>
                  <a:lnTo>
                    <a:pt x="261" y="204"/>
                  </a:lnTo>
                  <a:lnTo>
                    <a:pt x="239" y="215"/>
                  </a:lnTo>
                  <a:lnTo>
                    <a:pt x="225" y="237"/>
                  </a:lnTo>
                  <a:lnTo>
                    <a:pt x="212" y="251"/>
                  </a:lnTo>
                  <a:lnTo>
                    <a:pt x="195" y="265"/>
                  </a:lnTo>
                  <a:lnTo>
                    <a:pt x="182" y="279"/>
                  </a:lnTo>
                  <a:lnTo>
                    <a:pt x="176" y="294"/>
                  </a:lnTo>
                  <a:lnTo>
                    <a:pt x="167" y="319"/>
                  </a:lnTo>
                  <a:lnTo>
                    <a:pt x="155" y="350"/>
                  </a:lnTo>
                  <a:lnTo>
                    <a:pt x="150" y="372"/>
                  </a:lnTo>
                  <a:lnTo>
                    <a:pt x="150" y="390"/>
                  </a:lnTo>
                  <a:lnTo>
                    <a:pt x="155" y="422"/>
                  </a:lnTo>
                  <a:lnTo>
                    <a:pt x="159" y="438"/>
                  </a:lnTo>
                  <a:lnTo>
                    <a:pt x="153" y="462"/>
                  </a:lnTo>
                  <a:lnTo>
                    <a:pt x="146" y="478"/>
                  </a:lnTo>
                  <a:lnTo>
                    <a:pt x="133" y="507"/>
                  </a:lnTo>
                  <a:lnTo>
                    <a:pt x="127" y="523"/>
                  </a:lnTo>
                  <a:lnTo>
                    <a:pt x="120" y="553"/>
                  </a:lnTo>
                  <a:lnTo>
                    <a:pt x="113" y="579"/>
                  </a:lnTo>
                  <a:lnTo>
                    <a:pt x="106" y="615"/>
                  </a:lnTo>
                  <a:lnTo>
                    <a:pt x="103" y="652"/>
                  </a:lnTo>
                  <a:lnTo>
                    <a:pt x="99" y="686"/>
                  </a:lnTo>
                  <a:lnTo>
                    <a:pt x="100" y="725"/>
                  </a:lnTo>
                  <a:lnTo>
                    <a:pt x="104" y="761"/>
                  </a:lnTo>
                  <a:lnTo>
                    <a:pt x="95" y="774"/>
                  </a:lnTo>
                  <a:lnTo>
                    <a:pt x="81" y="793"/>
                  </a:lnTo>
                  <a:lnTo>
                    <a:pt x="70" y="815"/>
                  </a:lnTo>
                  <a:lnTo>
                    <a:pt x="55" y="843"/>
                  </a:lnTo>
                  <a:lnTo>
                    <a:pt x="49" y="865"/>
                  </a:lnTo>
                  <a:lnTo>
                    <a:pt x="40" y="892"/>
                  </a:lnTo>
                  <a:lnTo>
                    <a:pt x="35" y="924"/>
                  </a:lnTo>
                  <a:lnTo>
                    <a:pt x="30" y="974"/>
                  </a:lnTo>
                  <a:lnTo>
                    <a:pt x="26" y="1027"/>
                  </a:lnTo>
                  <a:lnTo>
                    <a:pt x="21" y="1081"/>
                  </a:lnTo>
                  <a:lnTo>
                    <a:pt x="18" y="1133"/>
                  </a:lnTo>
                  <a:lnTo>
                    <a:pt x="14" y="1214"/>
                  </a:lnTo>
                  <a:lnTo>
                    <a:pt x="11" y="1260"/>
                  </a:lnTo>
                  <a:lnTo>
                    <a:pt x="10" y="1277"/>
                  </a:lnTo>
                  <a:lnTo>
                    <a:pt x="12" y="1293"/>
                  </a:lnTo>
                  <a:lnTo>
                    <a:pt x="14" y="1312"/>
                  </a:lnTo>
                  <a:lnTo>
                    <a:pt x="20" y="1325"/>
                  </a:lnTo>
                  <a:lnTo>
                    <a:pt x="10" y="1367"/>
                  </a:lnTo>
                  <a:lnTo>
                    <a:pt x="4" y="1400"/>
                  </a:lnTo>
                  <a:lnTo>
                    <a:pt x="0" y="1432"/>
                  </a:lnTo>
                  <a:lnTo>
                    <a:pt x="7" y="1457"/>
                  </a:lnTo>
                  <a:lnTo>
                    <a:pt x="18" y="1482"/>
                  </a:lnTo>
                  <a:lnTo>
                    <a:pt x="32" y="1511"/>
                  </a:lnTo>
                  <a:lnTo>
                    <a:pt x="41" y="1528"/>
                  </a:lnTo>
                  <a:lnTo>
                    <a:pt x="77" y="1557"/>
                  </a:lnTo>
                  <a:lnTo>
                    <a:pt x="107" y="1572"/>
                  </a:lnTo>
                  <a:lnTo>
                    <a:pt x="130" y="1576"/>
                  </a:lnTo>
                  <a:lnTo>
                    <a:pt x="152" y="1573"/>
                  </a:lnTo>
                  <a:lnTo>
                    <a:pt x="167" y="1562"/>
                  </a:lnTo>
                  <a:lnTo>
                    <a:pt x="174" y="1559"/>
                  </a:lnTo>
                  <a:lnTo>
                    <a:pt x="178" y="1552"/>
                  </a:lnTo>
                  <a:lnTo>
                    <a:pt x="181" y="1545"/>
                  </a:lnTo>
                  <a:lnTo>
                    <a:pt x="177" y="1539"/>
                  </a:lnTo>
                  <a:lnTo>
                    <a:pt x="169" y="1531"/>
                  </a:lnTo>
                  <a:lnTo>
                    <a:pt x="171" y="1525"/>
                  </a:lnTo>
                  <a:lnTo>
                    <a:pt x="170" y="1519"/>
                  </a:lnTo>
                  <a:lnTo>
                    <a:pt x="164" y="1512"/>
                  </a:lnTo>
                  <a:lnTo>
                    <a:pt x="153" y="1508"/>
                  </a:lnTo>
                  <a:lnTo>
                    <a:pt x="136" y="1501"/>
                  </a:lnTo>
                  <a:lnTo>
                    <a:pt x="126" y="1486"/>
                  </a:lnTo>
                  <a:lnTo>
                    <a:pt x="113" y="1477"/>
                  </a:lnTo>
                  <a:lnTo>
                    <a:pt x="106" y="1461"/>
                  </a:lnTo>
                  <a:lnTo>
                    <a:pt x="103" y="1436"/>
                  </a:lnTo>
                  <a:lnTo>
                    <a:pt x="104" y="1423"/>
                  </a:lnTo>
                  <a:lnTo>
                    <a:pt x="112" y="1421"/>
                  </a:lnTo>
                  <a:lnTo>
                    <a:pt x="121" y="1426"/>
                  </a:lnTo>
                  <a:lnTo>
                    <a:pt x="136" y="1442"/>
                  </a:lnTo>
                  <a:lnTo>
                    <a:pt x="143" y="1462"/>
                  </a:lnTo>
                  <a:lnTo>
                    <a:pt x="148" y="1471"/>
                  </a:lnTo>
                  <a:lnTo>
                    <a:pt x="155" y="1479"/>
                  </a:lnTo>
                  <a:lnTo>
                    <a:pt x="163" y="1483"/>
                  </a:lnTo>
                  <a:lnTo>
                    <a:pt x="173" y="1487"/>
                  </a:lnTo>
                  <a:lnTo>
                    <a:pt x="183" y="1488"/>
                  </a:lnTo>
                  <a:lnTo>
                    <a:pt x="191" y="1485"/>
                  </a:lnTo>
                  <a:lnTo>
                    <a:pt x="198" y="1477"/>
                  </a:lnTo>
                  <a:lnTo>
                    <a:pt x="199" y="1470"/>
                  </a:lnTo>
                  <a:lnTo>
                    <a:pt x="198" y="1457"/>
                  </a:lnTo>
                  <a:lnTo>
                    <a:pt x="195" y="1446"/>
                  </a:lnTo>
                  <a:lnTo>
                    <a:pt x="185" y="1428"/>
                  </a:lnTo>
                  <a:lnTo>
                    <a:pt x="171" y="1411"/>
                  </a:lnTo>
                  <a:lnTo>
                    <a:pt x="163" y="1398"/>
                  </a:lnTo>
                  <a:lnTo>
                    <a:pt x="162" y="1381"/>
                  </a:lnTo>
                  <a:lnTo>
                    <a:pt x="159" y="1360"/>
                  </a:lnTo>
                  <a:lnTo>
                    <a:pt x="148" y="1343"/>
                  </a:lnTo>
                  <a:lnTo>
                    <a:pt x="139" y="1330"/>
                  </a:lnTo>
                  <a:lnTo>
                    <a:pt x="127" y="1314"/>
                  </a:lnTo>
                  <a:lnTo>
                    <a:pt x="114" y="1308"/>
                  </a:lnTo>
                  <a:lnTo>
                    <a:pt x="107" y="1282"/>
                  </a:lnTo>
                  <a:lnTo>
                    <a:pt x="109" y="1249"/>
                  </a:lnTo>
                  <a:lnTo>
                    <a:pt x="121" y="1204"/>
                  </a:lnTo>
                  <a:lnTo>
                    <a:pt x="134" y="1170"/>
                  </a:lnTo>
                  <a:lnTo>
                    <a:pt x="152" y="1126"/>
                  </a:lnTo>
                  <a:lnTo>
                    <a:pt x="175" y="1086"/>
                  </a:lnTo>
                  <a:lnTo>
                    <a:pt x="190" y="1061"/>
                  </a:lnTo>
                  <a:lnTo>
                    <a:pt x="204" y="1039"/>
                  </a:lnTo>
                  <a:lnTo>
                    <a:pt x="218" y="1017"/>
                  </a:lnTo>
                  <a:lnTo>
                    <a:pt x="228" y="998"/>
                  </a:lnTo>
                  <a:lnTo>
                    <a:pt x="236" y="976"/>
                  </a:lnTo>
                  <a:lnTo>
                    <a:pt x="242" y="955"/>
                  </a:lnTo>
                  <a:lnTo>
                    <a:pt x="248" y="918"/>
                  </a:lnTo>
                  <a:lnTo>
                    <a:pt x="247" y="886"/>
                  </a:lnTo>
                  <a:lnTo>
                    <a:pt x="248" y="850"/>
                  </a:lnTo>
                  <a:lnTo>
                    <a:pt x="248" y="829"/>
                  </a:lnTo>
                  <a:lnTo>
                    <a:pt x="246" y="803"/>
                  </a:lnTo>
                  <a:lnTo>
                    <a:pt x="257" y="793"/>
                  </a:lnTo>
                  <a:lnTo>
                    <a:pt x="266" y="781"/>
                  </a:lnTo>
                  <a:lnTo>
                    <a:pt x="270" y="767"/>
                  </a:lnTo>
                  <a:lnTo>
                    <a:pt x="272" y="747"/>
                  </a:lnTo>
                  <a:lnTo>
                    <a:pt x="284" y="736"/>
                  </a:lnTo>
                  <a:lnTo>
                    <a:pt x="296" y="723"/>
                  </a:lnTo>
                  <a:lnTo>
                    <a:pt x="306" y="703"/>
                  </a:lnTo>
                  <a:lnTo>
                    <a:pt x="312" y="675"/>
                  </a:lnTo>
                  <a:lnTo>
                    <a:pt x="314" y="646"/>
                  </a:lnTo>
                  <a:lnTo>
                    <a:pt x="319" y="618"/>
                  </a:lnTo>
                  <a:lnTo>
                    <a:pt x="329" y="665"/>
                  </a:lnTo>
                  <a:lnTo>
                    <a:pt x="336" y="687"/>
                  </a:lnTo>
                  <a:lnTo>
                    <a:pt x="346" y="715"/>
                  </a:lnTo>
                  <a:lnTo>
                    <a:pt x="354" y="734"/>
                  </a:lnTo>
                  <a:lnTo>
                    <a:pt x="366" y="759"/>
                  </a:lnTo>
                  <a:lnTo>
                    <a:pt x="378" y="790"/>
                  </a:lnTo>
                  <a:lnTo>
                    <a:pt x="396" y="819"/>
                  </a:lnTo>
                  <a:lnTo>
                    <a:pt x="413" y="856"/>
                  </a:lnTo>
                  <a:lnTo>
                    <a:pt x="410" y="882"/>
                  </a:lnTo>
                  <a:lnTo>
                    <a:pt x="410" y="914"/>
                  </a:lnTo>
                  <a:lnTo>
                    <a:pt x="402" y="933"/>
                  </a:lnTo>
                  <a:lnTo>
                    <a:pt x="389" y="963"/>
                  </a:lnTo>
                  <a:lnTo>
                    <a:pt x="385" y="985"/>
                  </a:lnTo>
                  <a:lnTo>
                    <a:pt x="385" y="1002"/>
                  </a:lnTo>
                  <a:lnTo>
                    <a:pt x="390" y="1026"/>
                  </a:lnTo>
                  <a:lnTo>
                    <a:pt x="379" y="1048"/>
                  </a:lnTo>
                  <a:lnTo>
                    <a:pt x="370" y="1065"/>
                  </a:lnTo>
                  <a:lnTo>
                    <a:pt x="363" y="1081"/>
                  </a:lnTo>
                  <a:lnTo>
                    <a:pt x="356" y="1103"/>
                  </a:lnTo>
                  <a:lnTo>
                    <a:pt x="352" y="1128"/>
                  </a:lnTo>
                  <a:lnTo>
                    <a:pt x="348" y="1156"/>
                  </a:lnTo>
                  <a:lnTo>
                    <a:pt x="341" y="1189"/>
                  </a:lnTo>
                  <a:lnTo>
                    <a:pt x="336" y="1223"/>
                  </a:lnTo>
                  <a:lnTo>
                    <a:pt x="332" y="1264"/>
                  </a:lnTo>
                  <a:lnTo>
                    <a:pt x="331" y="1310"/>
                  </a:lnTo>
                  <a:lnTo>
                    <a:pt x="332" y="1358"/>
                  </a:lnTo>
                  <a:lnTo>
                    <a:pt x="339" y="1407"/>
                  </a:lnTo>
                  <a:lnTo>
                    <a:pt x="346" y="1462"/>
                  </a:lnTo>
                  <a:lnTo>
                    <a:pt x="349" y="1499"/>
                  </a:lnTo>
                  <a:lnTo>
                    <a:pt x="353" y="1545"/>
                  </a:lnTo>
                  <a:lnTo>
                    <a:pt x="361" y="1591"/>
                  </a:lnTo>
                  <a:lnTo>
                    <a:pt x="369" y="1638"/>
                  </a:lnTo>
                  <a:lnTo>
                    <a:pt x="383" y="1682"/>
                  </a:lnTo>
                  <a:lnTo>
                    <a:pt x="395" y="1726"/>
                  </a:lnTo>
                  <a:lnTo>
                    <a:pt x="405" y="1768"/>
                  </a:lnTo>
                  <a:lnTo>
                    <a:pt x="417" y="1790"/>
                  </a:lnTo>
                  <a:lnTo>
                    <a:pt x="427" y="1818"/>
                  </a:lnTo>
                  <a:lnTo>
                    <a:pt x="439" y="1837"/>
                  </a:lnTo>
                  <a:lnTo>
                    <a:pt x="445" y="1883"/>
                  </a:lnTo>
                  <a:lnTo>
                    <a:pt x="442" y="1918"/>
                  </a:lnTo>
                  <a:lnTo>
                    <a:pt x="441" y="2002"/>
                  </a:lnTo>
                  <a:lnTo>
                    <a:pt x="432" y="2032"/>
                  </a:lnTo>
                  <a:lnTo>
                    <a:pt x="421" y="2063"/>
                  </a:lnTo>
                  <a:lnTo>
                    <a:pt x="413" y="2100"/>
                  </a:lnTo>
                  <a:lnTo>
                    <a:pt x="407" y="2133"/>
                  </a:lnTo>
                  <a:lnTo>
                    <a:pt x="404" y="2163"/>
                  </a:lnTo>
                  <a:lnTo>
                    <a:pt x="402" y="2194"/>
                  </a:lnTo>
                  <a:lnTo>
                    <a:pt x="402" y="2222"/>
                  </a:lnTo>
                  <a:lnTo>
                    <a:pt x="403" y="2255"/>
                  </a:lnTo>
                  <a:lnTo>
                    <a:pt x="413" y="2295"/>
                  </a:lnTo>
                  <a:lnTo>
                    <a:pt x="427" y="2337"/>
                  </a:lnTo>
                  <a:lnTo>
                    <a:pt x="453" y="2411"/>
                  </a:lnTo>
                  <a:lnTo>
                    <a:pt x="469" y="2458"/>
                  </a:lnTo>
                  <a:lnTo>
                    <a:pt x="483" y="2502"/>
                  </a:lnTo>
                  <a:lnTo>
                    <a:pt x="497" y="2564"/>
                  </a:lnTo>
                  <a:lnTo>
                    <a:pt x="503" y="2604"/>
                  </a:lnTo>
                  <a:lnTo>
                    <a:pt x="500" y="2628"/>
                  </a:lnTo>
                  <a:lnTo>
                    <a:pt x="492" y="2641"/>
                  </a:lnTo>
                  <a:lnTo>
                    <a:pt x="489" y="2654"/>
                  </a:lnTo>
                  <a:lnTo>
                    <a:pt x="485" y="2667"/>
                  </a:lnTo>
                  <a:lnTo>
                    <a:pt x="488" y="2682"/>
                  </a:lnTo>
                  <a:lnTo>
                    <a:pt x="486" y="2688"/>
                  </a:lnTo>
                  <a:lnTo>
                    <a:pt x="482" y="2705"/>
                  </a:lnTo>
                  <a:lnTo>
                    <a:pt x="470" y="2716"/>
                  </a:lnTo>
                  <a:lnTo>
                    <a:pt x="459" y="2723"/>
                  </a:lnTo>
                  <a:lnTo>
                    <a:pt x="448" y="2738"/>
                  </a:lnTo>
                  <a:lnTo>
                    <a:pt x="443" y="2749"/>
                  </a:lnTo>
                  <a:lnTo>
                    <a:pt x="435" y="2765"/>
                  </a:lnTo>
                  <a:lnTo>
                    <a:pt x="426" y="2776"/>
                  </a:lnTo>
                  <a:lnTo>
                    <a:pt x="425" y="2785"/>
                  </a:lnTo>
                  <a:lnTo>
                    <a:pt x="438" y="2796"/>
                  </a:lnTo>
                  <a:lnTo>
                    <a:pt x="457" y="2803"/>
                  </a:lnTo>
                  <a:lnTo>
                    <a:pt x="476" y="2807"/>
                  </a:lnTo>
                  <a:lnTo>
                    <a:pt x="497" y="2811"/>
                  </a:lnTo>
                  <a:lnTo>
                    <a:pt x="519" y="2818"/>
                  </a:lnTo>
                  <a:lnTo>
                    <a:pt x="542" y="2819"/>
                  </a:lnTo>
                  <a:lnTo>
                    <a:pt x="569" y="2818"/>
                  </a:lnTo>
                  <a:lnTo>
                    <a:pt x="585" y="2807"/>
                  </a:lnTo>
                  <a:lnTo>
                    <a:pt x="595" y="2813"/>
                  </a:lnTo>
                  <a:lnTo>
                    <a:pt x="607" y="2819"/>
                  </a:lnTo>
                  <a:lnTo>
                    <a:pt x="618" y="2819"/>
                  </a:lnTo>
                  <a:lnTo>
                    <a:pt x="631" y="2815"/>
                  </a:lnTo>
                  <a:lnTo>
                    <a:pt x="639" y="2811"/>
                  </a:lnTo>
                  <a:lnTo>
                    <a:pt x="647" y="2805"/>
                  </a:lnTo>
                  <a:lnTo>
                    <a:pt x="651" y="2796"/>
                  </a:lnTo>
                  <a:lnTo>
                    <a:pt x="651" y="2787"/>
                  </a:lnTo>
                  <a:lnTo>
                    <a:pt x="646" y="2763"/>
                  </a:lnTo>
                  <a:lnTo>
                    <a:pt x="639" y="2743"/>
                  </a:lnTo>
                  <a:lnTo>
                    <a:pt x="633" y="2714"/>
                  </a:lnTo>
                  <a:lnTo>
                    <a:pt x="624" y="2697"/>
                  </a:lnTo>
                  <a:lnTo>
                    <a:pt x="628" y="2651"/>
                  </a:lnTo>
                  <a:lnTo>
                    <a:pt x="619" y="2631"/>
                  </a:lnTo>
                  <a:lnTo>
                    <a:pt x="608" y="2614"/>
                  </a:lnTo>
                  <a:lnTo>
                    <a:pt x="606" y="2593"/>
                  </a:lnTo>
                  <a:lnTo>
                    <a:pt x="601" y="2557"/>
                  </a:lnTo>
                  <a:lnTo>
                    <a:pt x="607" y="2519"/>
                  </a:lnTo>
                  <a:lnTo>
                    <a:pt x="611" y="2473"/>
                  </a:lnTo>
                  <a:lnTo>
                    <a:pt x="620" y="2422"/>
                  </a:lnTo>
                  <a:lnTo>
                    <a:pt x="624" y="2398"/>
                  </a:lnTo>
                  <a:lnTo>
                    <a:pt x="646" y="2347"/>
                  </a:lnTo>
                  <a:lnTo>
                    <a:pt x="649" y="2298"/>
                  </a:lnTo>
                  <a:lnTo>
                    <a:pt x="648" y="2265"/>
                  </a:lnTo>
                  <a:lnTo>
                    <a:pt x="647" y="2229"/>
                  </a:lnTo>
                  <a:lnTo>
                    <a:pt x="642" y="2200"/>
                  </a:lnTo>
                  <a:lnTo>
                    <a:pt x="635" y="2162"/>
                  </a:lnTo>
                  <a:lnTo>
                    <a:pt x="631" y="2126"/>
                  </a:lnTo>
                  <a:lnTo>
                    <a:pt x="634" y="2084"/>
                  </a:lnTo>
                  <a:lnTo>
                    <a:pt x="647" y="2062"/>
                  </a:lnTo>
                  <a:lnTo>
                    <a:pt x="655" y="2043"/>
                  </a:lnTo>
                  <a:lnTo>
                    <a:pt x="662" y="2016"/>
                  </a:lnTo>
                  <a:lnTo>
                    <a:pt x="668" y="1990"/>
                  </a:lnTo>
                  <a:lnTo>
                    <a:pt x="669" y="1964"/>
                  </a:lnTo>
                  <a:lnTo>
                    <a:pt x="670" y="1942"/>
                  </a:lnTo>
                  <a:lnTo>
                    <a:pt x="667" y="1927"/>
                  </a:lnTo>
                  <a:lnTo>
                    <a:pt x="664" y="1909"/>
                  </a:lnTo>
                  <a:lnTo>
                    <a:pt x="664" y="1885"/>
                  </a:lnTo>
                  <a:lnTo>
                    <a:pt x="667" y="1861"/>
                  </a:lnTo>
                  <a:lnTo>
                    <a:pt x="675" y="1836"/>
                  </a:lnTo>
                  <a:lnTo>
                    <a:pt x="678" y="1814"/>
                  </a:lnTo>
                  <a:lnTo>
                    <a:pt x="681" y="1795"/>
                  </a:lnTo>
                  <a:lnTo>
                    <a:pt x="676" y="1771"/>
                  </a:lnTo>
                  <a:lnTo>
                    <a:pt x="669" y="1745"/>
                  </a:lnTo>
                  <a:lnTo>
                    <a:pt x="665" y="1697"/>
                  </a:lnTo>
                  <a:lnTo>
                    <a:pt x="670" y="1662"/>
                  </a:lnTo>
                  <a:lnTo>
                    <a:pt x="679" y="1603"/>
                  </a:lnTo>
                  <a:lnTo>
                    <a:pt x="686" y="1560"/>
                  </a:lnTo>
                  <a:lnTo>
                    <a:pt x="696" y="1498"/>
                  </a:lnTo>
                  <a:lnTo>
                    <a:pt x="706" y="1559"/>
                  </a:lnTo>
                  <a:lnTo>
                    <a:pt x="714" y="1601"/>
                  </a:lnTo>
                  <a:lnTo>
                    <a:pt x="722" y="1662"/>
                  </a:lnTo>
                  <a:lnTo>
                    <a:pt x="728" y="1696"/>
                  </a:lnTo>
                  <a:lnTo>
                    <a:pt x="725" y="1739"/>
                  </a:lnTo>
                  <a:lnTo>
                    <a:pt x="717" y="1771"/>
                  </a:lnTo>
                  <a:lnTo>
                    <a:pt x="712" y="1792"/>
                  </a:lnTo>
                  <a:lnTo>
                    <a:pt x="715" y="1821"/>
                  </a:lnTo>
                  <a:lnTo>
                    <a:pt x="721" y="1845"/>
                  </a:lnTo>
                  <a:lnTo>
                    <a:pt x="729" y="1875"/>
                  </a:lnTo>
                  <a:lnTo>
                    <a:pt x="731" y="1914"/>
                  </a:lnTo>
                  <a:lnTo>
                    <a:pt x="722" y="1936"/>
                  </a:lnTo>
                  <a:lnTo>
                    <a:pt x="721" y="1957"/>
                  </a:lnTo>
                  <a:lnTo>
                    <a:pt x="725" y="1987"/>
                  </a:lnTo>
                  <a:lnTo>
                    <a:pt x="731" y="2016"/>
                  </a:lnTo>
                  <a:lnTo>
                    <a:pt x="739" y="2042"/>
                  </a:lnTo>
                  <a:lnTo>
                    <a:pt x="751" y="2067"/>
                  </a:lnTo>
                  <a:lnTo>
                    <a:pt x="761" y="2089"/>
                  </a:lnTo>
                  <a:lnTo>
                    <a:pt x="761" y="2121"/>
                  </a:lnTo>
                  <a:lnTo>
                    <a:pt x="758" y="2158"/>
                  </a:lnTo>
                  <a:lnTo>
                    <a:pt x="749" y="2206"/>
                  </a:lnTo>
                  <a:lnTo>
                    <a:pt x="748" y="2244"/>
                  </a:lnTo>
                  <a:lnTo>
                    <a:pt x="744" y="2276"/>
                  </a:lnTo>
                  <a:lnTo>
                    <a:pt x="744" y="2308"/>
                  </a:lnTo>
                  <a:lnTo>
                    <a:pt x="747" y="2347"/>
                  </a:lnTo>
                  <a:lnTo>
                    <a:pt x="768" y="2390"/>
                  </a:lnTo>
                  <a:lnTo>
                    <a:pt x="777" y="2445"/>
                  </a:lnTo>
                  <a:lnTo>
                    <a:pt x="785" y="2512"/>
                  </a:lnTo>
                  <a:lnTo>
                    <a:pt x="792" y="2553"/>
                  </a:lnTo>
                  <a:lnTo>
                    <a:pt x="790" y="2585"/>
                  </a:lnTo>
                  <a:lnTo>
                    <a:pt x="784" y="2614"/>
                  </a:lnTo>
                  <a:lnTo>
                    <a:pt x="774" y="2634"/>
                  </a:lnTo>
                  <a:lnTo>
                    <a:pt x="765" y="2652"/>
                  </a:lnTo>
                  <a:lnTo>
                    <a:pt x="767" y="2669"/>
                  </a:lnTo>
                  <a:lnTo>
                    <a:pt x="769" y="2697"/>
                  </a:lnTo>
                  <a:lnTo>
                    <a:pt x="761" y="2714"/>
                  </a:lnTo>
                  <a:lnTo>
                    <a:pt x="756" y="2739"/>
                  </a:lnTo>
                  <a:lnTo>
                    <a:pt x="750" y="2757"/>
                  </a:lnTo>
                  <a:lnTo>
                    <a:pt x="744" y="2775"/>
                  </a:lnTo>
                  <a:lnTo>
                    <a:pt x="742" y="2786"/>
                  </a:lnTo>
                  <a:lnTo>
                    <a:pt x="742" y="2795"/>
                  </a:lnTo>
                  <a:lnTo>
                    <a:pt x="746" y="2804"/>
                  </a:lnTo>
                  <a:lnTo>
                    <a:pt x="753" y="2810"/>
                  </a:lnTo>
                  <a:lnTo>
                    <a:pt x="762" y="2815"/>
                  </a:lnTo>
                  <a:lnTo>
                    <a:pt x="770" y="2818"/>
                  </a:lnTo>
                  <a:lnTo>
                    <a:pt x="782" y="2818"/>
                  </a:lnTo>
                  <a:lnTo>
                    <a:pt x="793" y="2815"/>
                  </a:lnTo>
                  <a:lnTo>
                    <a:pt x="810" y="2808"/>
                  </a:lnTo>
                  <a:lnTo>
                    <a:pt x="824" y="2818"/>
                  </a:lnTo>
                  <a:lnTo>
                    <a:pt x="863" y="2818"/>
                  </a:lnTo>
                  <a:lnTo>
                    <a:pt x="889" y="2815"/>
                  </a:lnTo>
                  <a:lnTo>
                    <a:pt x="910" y="2809"/>
                  </a:lnTo>
                  <a:lnTo>
                    <a:pt x="930" y="2803"/>
                  </a:lnTo>
                  <a:lnTo>
                    <a:pt x="950" y="2799"/>
                  </a:lnTo>
                  <a:lnTo>
                    <a:pt x="962" y="2794"/>
                  </a:lnTo>
                  <a:lnTo>
                    <a:pt x="967" y="2787"/>
                  </a:lnTo>
                  <a:lnTo>
                    <a:pt x="968" y="2776"/>
                  </a:lnTo>
                  <a:lnTo>
                    <a:pt x="962" y="2772"/>
                  </a:lnTo>
                  <a:lnTo>
                    <a:pt x="951" y="2755"/>
                  </a:lnTo>
                  <a:lnTo>
                    <a:pt x="943" y="2733"/>
                  </a:lnTo>
                  <a:lnTo>
                    <a:pt x="930" y="2720"/>
                  </a:lnTo>
                  <a:lnTo>
                    <a:pt x="921" y="2714"/>
                  </a:lnTo>
                  <a:lnTo>
                    <a:pt x="912" y="2704"/>
                  </a:lnTo>
                  <a:lnTo>
                    <a:pt x="908" y="2693"/>
                  </a:lnTo>
                  <a:lnTo>
                    <a:pt x="906" y="2677"/>
                  </a:lnTo>
                  <a:lnTo>
                    <a:pt x="908" y="2666"/>
                  </a:lnTo>
                  <a:lnTo>
                    <a:pt x="906" y="2658"/>
                  </a:lnTo>
                  <a:lnTo>
                    <a:pt x="900" y="2641"/>
                  </a:lnTo>
                  <a:lnTo>
                    <a:pt x="891" y="2624"/>
                  </a:lnTo>
                  <a:lnTo>
                    <a:pt x="889" y="2602"/>
                  </a:lnTo>
                  <a:lnTo>
                    <a:pt x="894" y="2574"/>
                  </a:lnTo>
                  <a:lnTo>
                    <a:pt x="903" y="2534"/>
                  </a:lnTo>
                  <a:lnTo>
                    <a:pt x="914" y="2485"/>
                  </a:lnTo>
                  <a:lnTo>
                    <a:pt x="937" y="2416"/>
                  </a:lnTo>
                  <a:lnTo>
                    <a:pt x="957" y="2362"/>
                  </a:lnTo>
                  <a:lnTo>
                    <a:pt x="977" y="2302"/>
                  </a:lnTo>
                  <a:lnTo>
                    <a:pt x="990" y="2255"/>
                  </a:lnTo>
                  <a:lnTo>
                    <a:pt x="990" y="2213"/>
                  </a:lnTo>
                  <a:lnTo>
                    <a:pt x="990" y="2177"/>
                  </a:lnTo>
                  <a:lnTo>
                    <a:pt x="986" y="2145"/>
                  </a:lnTo>
                  <a:lnTo>
                    <a:pt x="982" y="2113"/>
                  </a:lnTo>
                  <a:lnTo>
                    <a:pt x="976" y="2080"/>
                  </a:lnTo>
                  <a:lnTo>
                    <a:pt x="965" y="2044"/>
                  </a:lnTo>
                  <a:lnTo>
                    <a:pt x="957" y="2016"/>
                  </a:lnTo>
                  <a:lnTo>
                    <a:pt x="954" y="1998"/>
                  </a:lnTo>
                  <a:lnTo>
                    <a:pt x="949" y="1948"/>
                  </a:lnTo>
                  <a:lnTo>
                    <a:pt x="951" y="1913"/>
                  </a:lnTo>
                  <a:lnTo>
                    <a:pt x="949" y="1883"/>
                  </a:lnTo>
                  <a:lnTo>
                    <a:pt x="951" y="1840"/>
                  </a:lnTo>
                  <a:lnTo>
                    <a:pt x="963" y="1821"/>
                  </a:lnTo>
                  <a:lnTo>
                    <a:pt x="976" y="1791"/>
                  </a:lnTo>
                  <a:lnTo>
                    <a:pt x="986" y="1770"/>
                  </a:lnTo>
                  <a:lnTo>
                    <a:pt x="1000" y="1713"/>
                  </a:lnTo>
                  <a:lnTo>
                    <a:pt x="1014" y="1661"/>
                  </a:lnTo>
                  <a:lnTo>
                    <a:pt x="1026" y="1602"/>
                  </a:lnTo>
                  <a:lnTo>
                    <a:pt x="1039" y="1542"/>
                  </a:lnTo>
                  <a:lnTo>
                    <a:pt x="1046" y="1462"/>
                  </a:lnTo>
                  <a:lnTo>
                    <a:pt x="1055" y="1402"/>
                  </a:lnTo>
                  <a:lnTo>
                    <a:pt x="1061" y="1365"/>
                  </a:lnTo>
                  <a:lnTo>
                    <a:pt x="1062" y="1337"/>
                  </a:lnTo>
                  <a:lnTo>
                    <a:pt x="1063" y="1309"/>
                  </a:lnTo>
                  <a:lnTo>
                    <a:pt x="1062" y="1285"/>
                  </a:lnTo>
                  <a:lnTo>
                    <a:pt x="1061" y="1251"/>
                  </a:lnTo>
                  <a:lnTo>
                    <a:pt x="1056" y="1212"/>
                  </a:lnTo>
                  <a:lnTo>
                    <a:pt x="1050" y="1180"/>
                  </a:lnTo>
                  <a:lnTo>
                    <a:pt x="1044" y="1153"/>
                  </a:lnTo>
                  <a:lnTo>
                    <a:pt x="1040" y="1119"/>
                  </a:lnTo>
                  <a:lnTo>
                    <a:pt x="1035" y="1096"/>
                  </a:lnTo>
                  <a:lnTo>
                    <a:pt x="1030" y="1080"/>
                  </a:lnTo>
                  <a:lnTo>
                    <a:pt x="1023" y="1065"/>
                  </a:lnTo>
                  <a:lnTo>
                    <a:pt x="1011" y="1042"/>
                  </a:lnTo>
                  <a:lnTo>
                    <a:pt x="1003" y="1024"/>
                  </a:lnTo>
                  <a:lnTo>
                    <a:pt x="1008" y="1002"/>
                  </a:lnTo>
                  <a:lnTo>
                    <a:pt x="1008" y="988"/>
                  </a:lnTo>
                  <a:lnTo>
                    <a:pt x="1007" y="970"/>
                  </a:lnTo>
                  <a:lnTo>
                    <a:pt x="1004" y="958"/>
                  </a:lnTo>
                  <a:lnTo>
                    <a:pt x="997" y="943"/>
                  </a:lnTo>
                  <a:lnTo>
                    <a:pt x="989" y="926"/>
                  </a:lnTo>
                  <a:lnTo>
                    <a:pt x="984" y="913"/>
                  </a:lnTo>
                  <a:lnTo>
                    <a:pt x="984" y="891"/>
                  </a:lnTo>
                  <a:lnTo>
                    <a:pt x="984" y="875"/>
                  </a:lnTo>
                  <a:lnTo>
                    <a:pt x="980" y="862"/>
                  </a:lnTo>
                  <a:lnTo>
                    <a:pt x="980" y="853"/>
                  </a:lnTo>
                  <a:lnTo>
                    <a:pt x="989" y="836"/>
                  </a:lnTo>
                  <a:lnTo>
                    <a:pt x="1000" y="812"/>
                  </a:lnTo>
                  <a:lnTo>
                    <a:pt x="1012" y="793"/>
                  </a:lnTo>
                  <a:lnTo>
                    <a:pt x="1018" y="782"/>
                  </a:lnTo>
                  <a:lnTo>
                    <a:pt x="1027" y="758"/>
                  </a:lnTo>
                  <a:lnTo>
                    <a:pt x="1039" y="734"/>
                  </a:lnTo>
                  <a:lnTo>
                    <a:pt x="1044" y="722"/>
                  </a:lnTo>
                  <a:lnTo>
                    <a:pt x="1050" y="706"/>
                  </a:lnTo>
                  <a:lnTo>
                    <a:pt x="1057" y="684"/>
                  </a:lnTo>
                  <a:lnTo>
                    <a:pt x="1064" y="661"/>
                  </a:lnTo>
                  <a:lnTo>
                    <a:pt x="1068" y="645"/>
                  </a:lnTo>
                  <a:lnTo>
                    <a:pt x="1071" y="628"/>
                  </a:lnTo>
                  <a:lnTo>
                    <a:pt x="1075" y="617"/>
                  </a:lnTo>
                  <a:lnTo>
                    <a:pt x="1079" y="644"/>
                  </a:lnTo>
                  <a:lnTo>
                    <a:pt x="1080" y="659"/>
                  </a:lnTo>
                  <a:lnTo>
                    <a:pt x="1082" y="674"/>
                  </a:lnTo>
                  <a:lnTo>
                    <a:pt x="1084" y="687"/>
                  </a:lnTo>
                  <a:lnTo>
                    <a:pt x="1086" y="698"/>
                  </a:lnTo>
                  <a:lnTo>
                    <a:pt x="1091" y="710"/>
                  </a:lnTo>
                  <a:lnTo>
                    <a:pt x="1099" y="723"/>
                  </a:lnTo>
                  <a:lnTo>
                    <a:pt x="1110" y="735"/>
                  </a:lnTo>
                  <a:lnTo>
                    <a:pt x="1121" y="746"/>
                  </a:lnTo>
                  <a:lnTo>
                    <a:pt x="1123" y="761"/>
                  </a:lnTo>
                  <a:lnTo>
                    <a:pt x="1125" y="768"/>
                  </a:lnTo>
                  <a:lnTo>
                    <a:pt x="1129" y="775"/>
                  </a:lnTo>
                  <a:lnTo>
                    <a:pt x="1134" y="782"/>
                  </a:lnTo>
                  <a:lnTo>
                    <a:pt x="1148" y="801"/>
                  </a:lnTo>
                  <a:lnTo>
                    <a:pt x="1146" y="826"/>
                  </a:lnTo>
                  <a:lnTo>
                    <a:pt x="1146" y="844"/>
                  </a:lnTo>
                  <a:lnTo>
                    <a:pt x="1146" y="868"/>
                  </a:lnTo>
                  <a:lnTo>
                    <a:pt x="1146" y="903"/>
                  </a:lnTo>
                  <a:lnTo>
                    <a:pt x="1146" y="918"/>
                  </a:lnTo>
                  <a:lnTo>
                    <a:pt x="1148" y="931"/>
                  </a:lnTo>
                  <a:lnTo>
                    <a:pt x="1150" y="949"/>
                  </a:lnTo>
                  <a:lnTo>
                    <a:pt x="1155" y="962"/>
                  </a:lnTo>
                  <a:lnTo>
                    <a:pt x="1161" y="981"/>
                  </a:lnTo>
                  <a:lnTo>
                    <a:pt x="1165" y="994"/>
                  </a:lnTo>
                  <a:lnTo>
                    <a:pt x="1178" y="1018"/>
                  </a:lnTo>
                  <a:lnTo>
                    <a:pt x="1207" y="1066"/>
                  </a:lnTo>
                  <a:lnTo>
                    <a:pt x="1230" y="1105"/>
                  </a:lnTo>
                  <a:lnTo>
                    <a:pt x="1242" y="1125"/>
                  </a:lnTo>
                  <a:lnTo>
                    <a:pt x="1250" y="1146"/>
                  </a:lnTo>
                  <a:lnTo>
                    <a:pt x="1258" y="1165"/>
                  </a:lnTo>
                  <a:lnTo>
                    <a:pt x="1264" y="1182"/>
                  </a:lnTo>
                  <a:lnTo>
                    <a:pt x="1278" y="1222"/>
                  </a:lnTo>
                  <a:lnTo>
                    <a:pt x="1285" y="1247"/>
                  </a:lnTo>
                  <a:lnTo>
                    <a:pt x="1286" y="1283"/>
                  </a:lnTo>
                  <a:lnTo>
                    <a:pt x="1278" y="1307"/>
                  </a:lnTo>
                  <a:lnTo>
                    <a:pt x="1266" y="1313"/>
                  </a:lnTo>
                  <a:lnTo>
                    <a:pt x="1247" y="1341"/>
                  </a:lnTo>
                  <a:lnTo>
                    <a:pt x="1235" y="1359"/>
                  </a:lnTo>
                  <a:lnTo>
                    <a:pt x="1229" y="1397"/>
                  </a:lnTo>
                  <a:lnTo>
                    <a:pt x="1222" y="1411"/>
                  </a:lnTo>
                  <a:lnTo>
                    <a:pt x="1208" y="1427"/>
                  </a:lnTo>
                  <a:lnTo>
                    <a:pt x="1201" y="1438"/>
                  </a:lnTo>
                  <a:lnTo>
                    <a:pt x="1197" y="1448"/>
                  </a:lnTo>
                  <a:lnTo>
                    <a:pt x="1194" y="1457"/>
                  </a:lnTo>
                  <a:lnTo>
                    <a:pt x="1193" y="1464"/>
                  </a:lnTo>
                  <a:lnTo>
                    <a:pt x="1193" y="1472"/>
                  </a:lnTo>
                  <a:lnTo>
                    <a:pt x="1194" y="1477"/>
                  </a:lnTo>
                  <a:lnTo>
                    <a:pt x="1198" y="1482"/>
                  </a:lnTo>
                  <a:lnTo>
                    <a:pt x="1203" y="1486"/>
                  </a:lnTo>
                  <a:lnTo>
                    <a:pt x="1212" y="1487"/>
                  </a:lnTo>
                  <a:lnTo>
                    <a:pt x="1219" y="1487"/>
                  </a:lnTo>
                  <a:lnTo>
                    <a:pt x="1226" y="1486"/>
                  </a:lnTo>
                  <a:lnTo>
                    <a:pt x="1235" y="1482"/>
                  </a:lnTo>
                  <a:lnTo>
                    <a:pt x="1242" y="1474"/>
                  </a:lnTo>
                  <a:lnTo>
                    <a:pt x="1249" y="1460"/>
                  </a:lnTo>
                  <a:lnTo>
                    <a:pt x="1257" y="1442"/>
                  </a:lnTo>
                  <a:lnTo>
                    <a:pt x="1277" y="1421"/>
                  </a:lnTo>
                  <a:lnTo>
                    <a:pt x="1289" y="1418"/>
                  </a:lnTo>
                  <a:lnTo>
                    <a:pt x="1287" y="1436"/>
                  </a:lnTo>
                  <a:lnTo>
                    <a:pt x="1285" y="1456"/>
                  </a:lnTo>
                  <a:lnTo>
                    <a:pt x="1282" y="1476"/>
                  </a:lnTo>
                  <a:lnTo>
                    <a:pt x="1272" y="1489"/>
                  </a:lnTo>
                  <a:lnTo>
                    <a:pt x="1259" y="1498"/>
                  </a:lnTo>
                  <a:lnTo>
                    <a:pt x="1237" y="1508"/>
                  </a:lnTo>
                  <a:lnTo>
                    <a:pt x="1227" y="1510"/>
                  </a:lnTo>
                  <a:lnTo>
                    <a:pt x="1223" y="1515"/>
                  </a:lnTo>
                  <a:lnTo>
                    <a:pt x="1223" y="1523"/>
                  </a:lnTo>
                  <a:lnTo>
                    <a:pt x="1228" y="1527"/>
                  </a:lnTo>
                  <a:lnTo>
                    <a:pt x="1220" y="1530"/>
                  </a:lnTo>
                  <a:lnTo>
                    <a:pt x="1214" y="1536"/>
                  </a:lnTo>
                  <a:lnTo>
                    <a:pt x="1211" y="1540"/>
                  </a:lnTo>
                  <a:lnTo>
                    <a:pt x="1211" y="1546"/>
                  </a:lnTo>
                  <a:lnTo>
                    <a:pt x="1214" y="1552"/>
                  </a:lnTo>
                  <a:lnTo>
                    <a:pt x="1226" y="1557"/>
                  </a:lnTo>
                  <a:lnTo>
                    <a:pt x="1241" y="1571"/>
                  </a:lnTo>
                  <a:lnTo>
                    <a:pt x="1263" y="1574"/>
                  </a:lnTo>
                  <a:lnTo>
                    <a:pt x="1284" y="1571"/>
                  </a:lnTo>
                  <a:lnTo>
                    <a:pt x="1315" y="1556"/>
                  </a:lnTo>
                  <a:lnTo>
                    <a:pt x="1351" y="1527"/>
                  </a:lnTo>
                  <a:lnTo>
                    <a:pt x="1371" y="1490"/>
                  </a:lnTo>
                  <a:lnTo>
                    <a:pt x="1382" y="1463"/>
                  </a:lnTo>
                  <a:lnTo>
                    <a:pt x="1392" y="1431"/>
                  </a:lnTo>
                  <a:lnTo>
                    <a:pt x="1389" y="1402"/>
                  </a:lnTo>
                  <a:lnTo>
                    <a:pt x="1380" y="1362"/>
                  </a:lnTo>
                  <a:lnTo>
                    <a:pt x="1373" y="1323"/>
                  </a:lnTo>
                  <a:lnTo>
                    <a:pt x="1377" y="1315"/>
                  </a:lnTo>
                  <a:lnTo>
                    <a:pt x="1379" y="1302"/>
                  </a:lnTo>
                  <a:lnTo>
                    <a:pt x="1380" y="1292"/>
                  </a:lnTo>
                  <a:lnTo>
                    <a:pt x="1382" y="1275"/>
                  </a:lnTo>
                  <a:lnTo>
                    <a:pt x="1380" y="1249"/>
                  </a:lnTo>
                  <a:lnTo>
                    <a:pt x="1378" y="1221"/>
                  </a:lnTo>
                  <a:lnTo>
                    <a:pt x="1376" y="1160"/>
                  </a:lnTo>
                  <a:lnTo>
                    <a:pt x="1375" y="1125"/>
                  </a:lnTo>
                  <a:lnTo>
                    <a:pt x="1372" y="1093"/>
                  </a:lnTo>
                  <a:lnTo>
                    <a:pt x="1368" y="1021"/>
                  </a:lnTo>
                  <a:lnTo>
                    <a:pt x="1363" y="965"/>
                  </a:lnTo>
                  <a:lnTo>
                    <a:pt x="1358" y="929"/>
                  </a:lnTo>
                  <a:lnTo>
                    <a:pt x="1356" y="905"/>
                  </a:lnTo>
                  <a:lnTo>
                    <a:pt x="1352" y="888"/>
                  </a:lnTo>
                  <a:lnTo>
                    <a:pt x="1346" y="870"/>
                  </a:lnTo>
                  <a:lnTo>
                    <a:pt x="1341" y="856"/>
                  </a:lnTo>
                  <a:lnTo>
                    <a:pt x="1339" y="843"/>
                  </a:lnTo>
                  <a:lnTo>
                    <a:pt x="1327" y="822"/>
                  </a:lnTo>
                  <a:lnTo>
                    <a:pt x="1320" y="807"/>
                  </a:lnTo>
                  <a:lnTo>
                    <a:pt x="1314" y="793"/>
                  </a:lnTo>
                  <a:lnTo>
                    <a:pt x="1305" y="781"/>
                  </a:lnTo>
                  <a:lnTo>
                    <a:pt x="1296" y="768"/>
                  </a:lnTo>
                  <a:lnTo>
                    <a:pt x="1289" y="761"/>
                  </a:lnTo>
                  <a:lnTo>
                    <a:pt x="1291" y="742"/>
                  </a:lnTo>
                  <a:lnTo>
                    <a:pt x="1292" y="725"/>
                  </a:lnTo>
                  <a:lnTo>
                    <a:pt x="1293" y="707"/>
                  </a:lnTo>
                  <a:lnTo>
                    <a:pt x="1294" y="690"/>
                  </a:lnTo>
                  <a:lnTo>
                    <a:pt x="1293" y="670"/>
                  </a:lnTo>
                  <a:lnTo>
                    <a:pt x="1290" y="647"/>
                  </a:lnTo>
                  <a:lnTo>
                    <a:pt x="1289" y="628"/>
                  </a:lnTo>
                  <a:lnTo>
                    <a:pt x="1286" y="610"/>
                  </a:lnTo>
                  <a:lnTo>
                    <a:pt x="1283" y="590"/>
                  </a:lnTo>
                  <a:lnTo>
                    <a:pt x="1279" y="575"/>
                  </a:lnTo>
                  <a:lnTo>
                    <a:pt x="1275" y="559"/>
                  </a:lnTo>
                  <a:lnTo>
                    <a:pt x="1271" y="543"/>
                  </a:lnTo>
                  <a:lnTo>
                    <a:pt x="1266" y="524"/>
                  </a:lnTo>
                  <a:lnTo>
                    <a:pt x="1262" y="510"/>
                  </a:lnTo>
                  <a:lnTo>
                    <a:pt x="1255" y="495"/>
                  </a:lnTo>
                  <a:lnTo>
                    <a:pt x="1247" y="476"/>
                  </a:lnTo>
                  <a:lnTo>
                    <a:pt x="1241" y="463"/>
                  </a:lnTo>
                  <a:lnTo>
                    <a:pt x="1237" y="451"/>
                  </a:lnTo>
                  <a:lnTo>
                    <a:pt x="1235" y="436"/>
                  </a:lnTo>
                  <a:lnTo>
                    <a:pt x="1241" y="407"/>
                  </a:lnTo>
                  <a:lnTo>
                    <a:pt x="1242" y="392"/>
                  </a:lnTo>
                  <a:lnTo>
                    <a:pt x="1242" y="383"/>
                  </a:lnTo>
                  <a:lnTo>
                    <a:pt x="1242" y="370"/>
                  </a:lnTo>
                  <a:lnTo>
                    <a:pt x="1237" y="346"/>
                  </a:lnTo>
                  <a:lnTo>
                    <a:pt x="1233" y="336"/>
                  </a:lnTo>
                  <a:lnTo>
                    <a:pt x="1227" y="319"/>
                  </a:lnTo>
                  <a:lnTo>
                    <a:pt x="1222" y="304"/>
                  </a:lnTo>
                  <a:lnTo>
                    <a:pt x="1216" y="291"/>
                  </a:lnTo>
                  <a:lnTo>
                    <a:pt x="1211" y="278"/>
                  </a:lnTo>
                  <a:lnTo>
                    <a:pt x="1200" y="267"/>
                  </a:lnTo>
                  <a:lnTo>
                    <a:pt x="1192" y="259"/>
                  </a:lnTo>
                  <a:lnTo>
                    <a:pt x="1182" y="251"/>
                  </a:lnTo>
                  <a:lnTo>
                    <a:pt x="1171" y="239"/>
                  </a:lnTo>
                  <a:lnTo>
                    <a:pt x="1162" y="226"/>
                  </a:lnTo>
                  <a:lnTo>
                    <a:pt x="1154" y="214"/>
                  </a:lnTo>
                  <a:lnTo>
                    <a:pt x="1136" y="205"/>
                  </a:lnTo>
                  <a:lnTo>
                    <a:pt x="1117" y="193"/>
                  </a:lnTo>
                  <a:lnTo>
                    <a:pt x="1087" y="188"/>
                  </a:lnTo>
                  <a:lnTo>
                    <a:pt x="1054" y="175"/>
                  </a:lnTo>
                  <a:lnTo>
                    <a:pt x="1028" y="161"/>
                  </a:lnTo>
                  <a:lnTo>
                    <a:pt x="997" y="150"/>
                  </a:lnTo>
                  <a:lnTo>
                    <a:pt x="960" y="135"/>
                  </a:lnTo>
                  <a:lnTo>
                    <a:pt x="924" y="124"/>
                  </a:lnTo>
                  <a:lnTo>
                    <a:pt x="908" y="118"/>
                  </a:lnTo>
                  <a:lnTo>
                    <a:pt x="879" y="110"/>
                  </a:lnTo>
                  <a:lnTo>
                    <a:pt x="858" y="106"/>
                  </a:lnTo>
                  <a:lnTo>
                    <a:pt x="835" y="99"/>
                  </a:lnTo>
                  <a:lnTo>
                    <a:pt x="822" y="77"/>
                  </a:lnTo>
                  <a:lnTo>
                    <a:pt x="818" y="46"/>
                  </a:lnTo>
                  <a:lnTo>
                    <a:pt x="821" y="8"/>
                  </a:lnTo>
                  <a:lnTo>
                    <a:pt x="693" y="0"/>
                  </a:lnTo>
                  <a:lnTo>
                    <a:pt x="569" y="9"/>
                  </a:lnTo>
                  <a:close/>
                </a:path>
              </a:pathLst>
            </a:custGeom>
            <a:solidFill>
              <a:srgbClr val="FFDFBF"/>
            </a:solidFill>
            <a:ln w="11113">
              <a:solidFill>
                <a:srgbClr val="000000"/>
              </a:solidFill>
              <a:round/>
              <a:headEnd/>
              <a:tailEnd/>
            </a:ln>
          </p:spPr>
          <p:txBody>
            <a:bodyPr/>
            <a:lstStyle/>
            <a:p>
              <a:endParaRPr lang="it-IT">
                <a:solidFill>
                  <a:srgbClr val="000000"/>
                </a:solidFill>
              </a:endParaRPr>
            </a:p>
          </p:txBody>
        </p:sp>
        <p:sp>
          <p:nvSpPr>
            <p:cNvPr id="78" name="Freeform 1031"/>
            <p:cNvSpPr>
              <a:spLocks/>
            </p:cNvSpPr>
            <p:nvPr/>
          </p:nvSpPr>
          <p:spPr bwMode="auto">
            <a:xfrm>
              <a:off x="677" y="913"/>
              <a:ext cx="384" cy="497"/>
            </a:xfrm>
            <a:custGeom>
              <a:avLst/>
              <a:gdLst>
                <a:gd name="T0" fmla="*/ 82 w 398"/>
                <a:gd name="T1" fmla="*/ 2 h 497"/>
                <a:gd name="T2" fmla="*/ 97 w 398"/>
                <a:gd name="T3" fmla="*/ 14 h 497"/>
                <a:gd name="T4" fmla="*/ 112 w 398"/>
                <a:gd name="T5" fmla="*/ 38 h 497"/>
                <a:gd name="T6" fmla="*/ 121 w 398"/>
                <a:gd name="T7" fmla="*/ 66 h 497"/>
                <a:gd name="T8" fmla="*/ 126 w 398"/>
                <a:gd name="T9" fmla="*/ 100 h 497"/>
                <a:gd name="T10" fmla="*/ 129 w 398"/>
                <a:gd name="T11" fmla="*/ 131 h 497"/>
                <a:gd name="T12" fmla="*/ 129 w 398"/>
                <a:gd name="T13" fmla="*/ 215 h 497"/>
                <a:gd name="T14" fmla="*/ 134 w 398"/>
                <a:gd name="T15" fmla="*/ 208 h 497"/>
                <a:gd name="T16" fmla="*/ 136 w 398"/>
                <a:gd name="T17" fmla="*/ 223 h 497"/>
                <a:gd name="T18" fmla="*/ 134 w 398"/>
                <a:gd name="T19" fmla="*/ 246 h 497"/>
                <a:gd name="T20" fmla="*/ 128 w 398"/>
                <a:gd name="T21" fmla="*/ 271 h 497"/>
                <a:gd name="T22" fmla="*/ 127 w 398"/>
                <a:gd name="T23" fmla="*/ 310 h 497"/>
                <a:gd name="T24" fmla="*/ 125 w 398"/>
                <a:gd name="T25" fmla="*/ 327 h 497"/>
                <a:gd name="T26" fmla="*/ 120 w 398"/>
                <a:gd name="T27" fmla="*/ 337 h 497"/>
                <a:gd name="T28" fmla="*/ 118 w 398"/>
                <a:gd name="T29" fmla="*/ 382 h 497"/>
                <a:gd name="T30" fmla="*/ 113 w 398"/>
                <a:gd name="T31" fmla="*/ 421 h 497"/>
                <a:gd name="T32" fmla="*/ 99 w 398"/>
                <a:gd name="T33" fmla="*/ 455 h 497"/>
                <a:gd name="T34" fmla="*/ 87 w 398"/>
                <a:gd name="T35" fmla="*/ 481 h 497"/>
                <a:gd name="T36" fmla="*/ 75 w 398"/>
                <a:gd name="T37" fmla="*/ 496 h 497"/>
                <a:gd name="T38" fmla="*/ 63 w 398"/>
                <a:gd name="T39" fmla="*/ 495 h 497"/>
                <a:gd name="T40" fmla="*/ 49 w 398"/>
                <a:gd name="T41" fmla="*/ 481 h 497"/>
                <a:gd name="T42" fmla="*/ 43 w 398"/>
                <a:gd name="T43" fmla="*/ 469 h 497"/>
                <a:gd name="T44" fmla="*/ 36 w 398"/>
                <a:gd name="T45" fmla="*/ 452 h 497"/>
                <a:gd name="T46" fmla="*/ 28 w 398"/>
                <a:gd name="T47" fmla="*/ 429 h 497"/>
                <a:gd name="T48" fmla="*/ 19 w 398"/>
                <a:gd name="T49" fmla="*/ 386 h 497"/>
                <a:gd name="T50" fmla="*/ 15 w 398"/>
                <a:gd name="T51" fmla="*/ 335 h 497"/>
                <a:gd name="T52" fmla="*/ 14 w 398"/>
                <a:gd name="T53" fmla="*/ 331 h 497"/>
                <a:gd name="T54" fmla="*/ 14 w 398"/>
                <a:gd name="T55" fmla="*/ 321 h 497"/>
                <a:gd name="T56" fmla="*/ 14 w 398"/>
                <a:gd name="T57" fmla="*/ 274 h 497"/>
                <a:gd name="T58" fmla="*/ 10 w 398"/>
                <a:gd name="T59" fmla="*/ 252 h 497"/>
                <a:gd name="T60" fmla="*/ 0 w 398"/>
                <a:gd name="T61" fmla="*/ 226 h 497"/>
                <a:gd name="T62" fmla="*/ 4 w 398"/>
                <a:gd name="T63" fmla="*/ 211 h 497"/>
                <a:gd name="T64" fmla="*/ 14 w 398"/>
                <a:gd name="T65" fmla="*/ 215 h 497"/>
                <a:gd name="T66" fmla="*/ 14 w 398"/>
                <a:gd name="T67" fmla="*/ 132 h 497"/>
                <a:gd name="T68" fmla="*/ 14 w 398"/>
                <a:gd name="T69" fmla="*/ 99 h 497"/>
                <a:gd name="T70" fmla="*/ 16 w 398"/>
                <a:gd name="T71" fmla="*/ 61 h 497"/>
                <a:gd name="T72" fmla="*/ 29 w 398"/>
                <a:gd name="T73" fmla="*/ 33 h 497"/>
                <a:gd name="T74" fmla="*/ 45 w 398"/>
                <a:gd name="T75" fmla="*/ 10 h 497"/>
                <a:gd name="T76" fmla="*/ 63 w 398"/>
                <a:gd name="T77" fmla="*/ 1 h 4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98"/>
                <a:gd name="T118" fmla="*/ 0 h 497"/>
                <a:gd name="T119" fmla="*/ 398 w 398"/>
                <a:gd name="T120" fmla="*/ 497 h 4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98" h="497">
                  <a:moveTo>
                    <a:pt x="208" y="0"/>
                  </a:moveTo>
                  <a:lnTo>
                    <a:pt x="239" y="2"/>
                  </a:lnTo>
                  <a:lnTo>
                    <a:pt x="265" y="7"/>
                  </a:lnTo>
                  <a:lnTo>
                    <a:pt x="286" y="14"/>
                  </a:lnTo>
                  <a:lnTo>
                    <a:pt x="305" y="24"/>
                  </a:lnTo>
                  <a:lnTo>
                    <a:pt x="326" y="38"/>
                  </a:lnTo>
                  <a:lnTo>
                    <a:pt x="341" y="50"/>
                  </a:lnTo>
                  <a:lnTo>
                    <a:pt x="354" y="66"/>
                  </a:lnTo>
                  <a:lnTo>
                    <a:pt x="363" y="81"/>
                  </a:lnTo>
                  <a:lnTo>
                    <a:pt x="372" y="100"/>
                  </a:lnTo>
                  <a:lnTo>
                    <a:pt x="375" y="114"/>
                  </a:lnTo>
                  <a:lnTo>
                    <a:pt x="376" y="131"/>
                  </a:lnTo>
                  <a:lnTo>
                    <a:pt x="377" y="151"/>
                  </a:lnTo>
                  <a:lnTo>
                    <a:pt x="377" y="215"/>
                  </a:lnTo>
                  <a:lnTo>
                    <a:pt x="382" y="208"/>
                  </a:lnTo>
                  <a:lnTo>
                    <a:pt x="390" y="208"/>
                  </a:lnTo>
                  <a:lnTo>
                    <a:pt x="395" y="211"/>
                  </a:lnTo>
                  <a:lnTo>
                    <a:pt x="398" y="223"/>
                  </a:lnTo>
                  <a:lnTo>
                    <a:pt x="396" y="237"/>
                  </a:lnTo>
                  <a:lnTo>
                    <a:pt x="390" y="246"/>
                  </a:lnTo>
                  <a:lnTo>
                    <a:pt x="380" y="262"/>
                  </a:lnTo>
                  <a:lnTo>
                    <a:pt x="375" y="271"/>
                  </a:lnTo>
                  <a:lnTo>
                    <a:pt x="374" y="283"/>
                  </a:lnTo>
                  <a:lnTo>
                    <a:pt x="374" y="310"/>
                  </a:lnTo>
                  <a:lnTo>
                    <a:pt x="372" y="321"/>
                  </a:lnTo>
                  <a:lnTo>
                    <a:pt x="367" y="327"/>
                  </a:lnTo>
                  <a:lnTo>
                    <a:pt x="361" y="333"/>
                  </a:lnTo>
                  <a:lnTo>
                    <a:pt x="351" y="337"/>
                  </a:lnTo>
                  <a:lnTo>
                    <a:pt x="349" y="357"/>
                  </a:lnTo>
                  <a:lnTo>
                    <a:pt x="345" y="382"/>
                  </a:lnTo>
                  <a:lnTo>
                    <a:pt x="338" y="403"/>
                  </a:lnTo>
                  <a:lnTo>
                    <a:pt x="330" y="421"/>
                  </a:lnTo>
                  <a:lnTo>
                    <a:pt x="316" y="437"/>
                  </a:lnTo>
                  <a:lnTo>
                    <a:pt x="291" y="455"/>
                  </a:lnTo>
                  <a:lnTo>
                    <a:pt x="276" y="466"/>
                  </a:lnTo>
                  <a:lnTo>
                    <a:pt x="253" y="481"/>
                  </a:lnTo>
                  <a:lnTo>
                    <a:pt x="232" y="492"/>
                  </a:lnTo>
                  <a:lnTo>
                    <a:pt x="220" y="496"/>
                  </a:lnTo>
                  <a:lnTo>
                    <a:pt x="202" y="497"/>
                  </a:lnTo>
                  <a:lnTo>
                    <a:pt x="180" y="495"/>
                  </a:lnTo>
                  <a:lnTo>
                    <a:pt x="161" y="489"/>
                  </a:lnTo>
                  <a:lnTo>
                    <a:pt x="144" y="481"/>
                  </a:lnTo>
                  <a:lnTo>
                    <a:pt x="136" y="475"/>
                  </a:lnTo>
                  <a:lnTo>
                    <a:pt x="129" y="469"/>
                  </a:lnTo>
                  <a:lnTo>
                    <a:pt x="116" y="461"/>
                  </a:lnTo>
                  <a:lnTo>
                    <a:pt x="103" y="452"/>
                  </a:lnTo>
                  <a:lnTo>
                    <a:pt x="88" y="441"/>
                  </a:lnTo>
                  <a:lnTo>
                    <a:pt x="77" y="429"/>
                  </a:lnTo>
                  <a:lnTo>
                    <a:pt x="65" y="408"/>
                  </a:lnTo>
                  <a:lnTo>
                    <a:pt x="57" y="386"/>
                  </a:lnTo>
                  <a:lnTo>
                    <a:pt x="51" y="361"/>
                  </a:lnTo>
                  <a:lnTo>
                    <a:pt x="48" y="335"/>
                  </a:lnTo>
                  <a:lnTo>
                    <a:pt x="40" y="334"/>
                  </a:lnTo>
                  <a:lnTo>
                    <a:pt x="33" y="331"/>
                  </a:lnTo>
                  <a:lnTo>
                    <a:pt x="30" y="327"/>
                  </a:lnTo>
                  <a:lnTo>
                    <a:pt x="27" y="321"/>
                  </a:lnTo>
                  <a:lnTo>
                    <a:pt x="25" y="311"/>
                  </a:lnTo>
                  <a:lnTo>
                    <a:pt x="22" y="274"/>
                  </a:lnTo>
                  <a:lnTo>
                    <a:pt x="15" y="264"/>
                  </a:lnTo>
                  <a:lnTo>
                    <a:pt x="10" y="252"/>
                  </a:lnTo>
                  <a:lnTo>
                    <a:pt x="2" y="236"/>
                  </a:lnTo>
                  <a:lnTo>
                    <a:pt x="0" y="226"/>
                  </a:lnTo>
                  <a:lnTo>
                    <a:pt x="1" y="218"/>
                  </a:lnTo>
                  <a:lnTo>
                    <a:pt x="4" y="211"/>
                  </a:lnTo>
                  <a:lnTo>
                    <a:pt x="12" y="210"/>
                  </a:lnTo>
                  <a:lnTo>
                    <a:pt x="22" y="215"/>
                  </a:lnTo>
                  <a:lnTo>
                    <a:pt x="22" y="154"/>
                  </a:lnTo>
                  <a:lnTo>
                    <a:pt x="24" y="132"/>
                  </a:lnTo>
                  <a:lnTo>
                    <a:pt x="26" y="114"/>
                  </a:lnTo>
                  <a:lnTo>
                    <a:pt x="30" y="99"/>
                  </a:lnTo>
                  <a:lnTo>
                    <a:pt x="38" y="80"/>
                  </a:lnTo>
                  <a:lnTo>
                    <a:pt x="51" y="61"/>
                  </a:lnTo>
                  <a:lnTo>
                    <a:pt x="62" y="48"/>
                  </a:lnTo>
                  <a:lnTo>
                    <a:pt x="81" y="33"/>
                  </a:lnTo>
                  <a:lnTo>
                    <a:pt x="108" y="18"/>
                  </a:lnTo>
                  <a:lnTo>
                    <a:pt x="133" y="10"/>
                  </a:lnTo>
                  <a:lnTo>
                    <a:pt x="160" y="5"/>
                  </a:lnTo>
                  <a:lnTo>
                    <a:pt x="184" y="1"/>
                  </a:lnTo>
                  <a:lnTo>
                    <a:pt x="208" y="0"/>
                  </a:lnTo>
                  <a:close/>
                </a:path>
              </a:pathLst>
            </a:custGeom>
            <a:solidFill>
              <a:srgbClr val="FFDFBF"/>
            </a:solidFill>
            <a:ln w="9525">
              <a:noFill/>
              <a:round/>
              <a:headEnd/>
              <a:tailEnd/>
            </a:ln>
          </p:spPr>
          <p:txBody>
            <a:bodyPr/>
            <a:lstStyle/>
            <a:p>
              <a:endParaRPr lang="it-IT">
                <a:solidFill>
                  <a:srgbClr val="000000"/>
                </a:solidFill>
              </a:endParaRPr>
            </a:p>
          </p:txBody>
        </p:sp>
        <p:sp>
          <p:nvSpPr>
            <p:cNvPr id="79" name="Freeform 1032"/>
            <p:cNvSpPr>
              <a:spLocks/>
            </p:cNvSpPr>
            <p:nvPr/>
          </p:nvSpPr>
          <p:spPr bwMode="auto">
            <a:xfrm>
              <a:off x="672" y="915"/>
              <a:ext cx="384" cy="497"/>
            </a:xfrm>
            <a:custGeom>
              <a:avLst/>
              <a:gdLst>
                <a:gd name="T0" fmla="*/ 82 w 398"/>
                <a:gd name="T1" fmla="*/ 3 h 497"/>
                <a:gd name="T2" fmla="*/ 97 w 398"/>
                <a:gd name="T3" fmla="*/ 14 h 497"/>
                <a:gd name="T4" fmla="*/ 112 w 398"/>
                <a:gd name="T5" fmla="*/ 38 h 497"/>
                <a:gd name="T6" fmla="*/ 121 w 398"/>
                <a:gd name="T7" fmla="*/ 67 h 497"/>
                <a:gd name="T8" fmla="*/ 126 w 398"/>
                <a:gd name="T9" fmla="*/ 101 h 497"/>
                <a:gd name="T10" fmla="*/ 129 w 398"/>
                <a:gd name="T11" fmla="*/ 132 h 497"/>
                <a:gd name="T12" fmla="*/ 129 w 398"/>
                <a:gd name="T13" fmla="*/ 215 h 497"/>
                <a:gd name="T14" fmla="*/ 134 w 398"/>
                <a:gd name="T15" fmla="*/ 208 h 497"/>
                <a:gd name="T16" fmla="*/ 136 w 398"/>
                <a:gd name="T17" fmla="*/ 223 h 497"/>
                <a:gd name="T18" fmla="*/ 134 w 398"/>
                <a:gd name="T19" fmla="*/ 247 h 497"/>
                <a:gd name="T20" fmla="*/ 128 w 398"/>
                <a:gd name="T21" fmla="*/ 271 h 497"/>
                <a:gd name="T22" fmla="*/ 127 w 398"/>
                <a:gd name="T23" fmla="*/ 311 h 497"/>
                <a:gd name="T24" fmla="*/ 125 w 398"/>
                <a:gd name="T25" fmla="*/ 328 h 497"/>
                <a:gd name="T26" fmla="*/ 120 w 398"/>
                <a:gd name="T27" fmla="*/ 337 h 497"/>
                <a:gd name="T28" fmla="*/ 118 w 398"/>
                <a:gd name="T29" fmla="*/ 382 h 497"/>
                <a:gd name="T30" fmla="*/ 113 w 398"/>
                <a:gd name="T31" fmla="*/ 421 h 497"/>
                <a:gd name="T32" fmla="*/ 99 w 398"/>
                <a:gd name="T33" fmla="*/ 455 h 497"/>
                <a:gd name="T34" fmla="*/ 87 w 398"/>
                <a:gd name="T35" fmla="*/ 481 h 497"/>
                <a:gd name="T36" fmla="*/ 75 w 398"/>
                <a:gd name="T37" fmla="*/ 496 h 497"/>
                <a:gd name="T38" fmla="*/ 63 w 398"/>
                <a:gd name="T39" fmla="*/ 495 h 497"/>
                <a:gd name="T40" fmla="*/ 49 w 398"/>
                <a:gd name="T41" fmla="*/ 481 h 497"/>
                <a:gd name="T42" fmla="*/ 43 w 398"/>
                <a:gd name="T43" fmla="*/ 469 h 497"/>
                <a:gd name="T44" fmla="*/ 36 w 398"/>
                <a:gd name="T45" fmla="*/ 452 h 497"/>
                <a:gd name="T46" fmla="*/ 28 w 398"/>
                <a:gd name="T47" fmla="*/ 429 h 497"/>
                <a:gd name="T48" fmla="*/ 19 w 398"/>
                <a:gd name="T49" fmla="*/ 386 h 497"/>
                <a:gd name="T50" fmla="*/ 15 w 398"/>
                <a:gd name="T51" fmla="*/ 335 h 497"/>
                <a:gd name="T52" fmla="*/ 14 w 398"/>
                <a:gd name="T53" fmla="*/ 331 h 497"/>
                <a:gd name="T54" fmla="*/ 14 w 398"/>
                <a:gd name="T55" fmla="*/ 321 h 497"/>
                <a:gd name="T56" fmla="*/ 14 w 398"/>
                <a:gd name="T57" fmla="*/ 274 h 497"/>
                <a:gd name="T58" fmla="*/ 10 w 398"/>
                <a:gd name="T59" fmla="*/ 252 h 497"/>
                <a:gd name="T60" fmla="*/ 0 w 398"/>
                <a:gd name="T61" fmla="*/ 226 h 497"/>
                <a:gd name="T62" fmla="*/ 4 w 398"/>
                <a:gd name="T63" fmla="*/ 211 h 497"/>
                <a:gd name="T64" fmla="*/ 14 w 398"/>
                <a:gd name="T65" fmla="*/ 215 h 497"/>
                <a:gd name="T66" fmla="*/ 14 w 398"/>
                <a:gd name="T67" fmla="*/ 133 h 497"/>
                <a:gd name="T68" fmla="*/ 14 w 398"/>
                <a:gd name="T69" fmla="*/ 100 h 497"/>
                <a:gd name="T70" fmla="*/ 16 w 398"/>
                <a:gd name="T71" fmla="*/ 61 h 497"/>
                <a:gd name="T72" fmla="*/ 29 w 398"/>
                <a:gd name="T73" fmla="*/ 33 h 497"/>
                <a:gd name="T74" fmla="*/ 45 w 398"/>
                <a:gd name="T75" fmla="*/ 10 h 497"/>
                <a:gd name="T76" fmla="*/ 63 w 398"/>
                <a:gd name="T77" fmla="*/ 2 h 4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98"/>
                <a:gd name="T118" fmla="*/ 0 h 497"/>
                <a:gd name="T119" fmla="*/ 398 w 398"/>
                <a:gd name="T120" fmla="*/ 497 h 4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98" h="497">
                  <a:moveTo>
                    <a:pt x="208" y="0"/>
                  </a:moveTo>
                  <a:lnTo>
                    <a:pt x="239" y="3"/>
                  </a:lnTo>
                  <a:lnTo>
                    <a:pt x="265" y="7"/>
                  </a:lnTo>
                  <a:lnTo>
                    <a:pt x="286" y="14"/>
                  </a:lnTo>
                  <a:lnTo>
                    <a:pt x="305" y="24"/>
                  </a:lnTo>
                  <a:lnTo>
                    <a:pt x="326" y="38"/>
                  </a:lnTo>
                  <a:lnTo>
                    <a:pt x="341" y="51"/>
                  </a:lnTo>
                  <a:lnTo>
                    <a:pt x="354" y="67"/>
                  </a:lnTo>
                  <a:lnTo>
                    <a:pt x="363" y="81"/>
                  </a:lnTo>
                  <a:lnTo>
                    <a:pt x="372" y="101"/>
                  </a:lnTo>
                  <a:lnTo>
                    <a:pt x="375" y="114"/>
                  </a:lnTo>
                  <a:lnTo>
                    <a:pt x="376" y="132"/>
                  </a:lnTo>
                  <a:lnTo>
                    <a:pt x="377" y="151"/>
                  </a:lnTo>
                  <a:lnTo>
                    <a:pt x="377" y="215"/>
                  </a:lnTo>
                  <a:lnTo>
                    <a:pt x="382" y="208"/>
                  </a:lnTo>
                  <a:lnTo>
                    <a:pt x="390" y="208"/>
                  </a:lnTo>
                  <a:lnTo>
                    <a:pt x="395" y="211"/>
                  </a:lnTo>
                  <a:lnTo>
                    <a:pt x="398" y="223"/>
                  </a:lnTo>
                  <a:lnTo>
                    <a:pt x="396" y="237"/>
                  </a:lnTo>
                  <a:lnTo>
                    <a:pt x="390" y="247"/>
                  </a:lnTo>
                  <a:lnTo>
                    <a:pt x="380" y="263"/>
                  </a:lnTo>
                  <a:lnTo>
                    <a:pt x="375" y="271"/>
                  </a:lnTo>
                  <a:lnTo>
                    <a:pt x="374" y="283"/>
                  </a:lnTo>
                  <a:lnTo>
                    <a:pt x="374" y="311"/>
                  </a:lnTo>
                  <a:lnTo>
                    <a:pt x="372" y="321"/>
                  </a:lnTo>
                  <a:lnTo>
                    <a:pt x="367" y="328"/>
                  </a:lnTo>
                  <a:lnTo>
                    <a:pt x="361" y="333"/>
                  </a:lnTo>
                  <a:lnTo>
                    <a:pt x="351" y="337"/>
                  </a:lnTo>
                  <a:lnTo>
                    <a:pt x="349" y="357"/>
                  </a:lnTo>
                  <a:lnTo>
                    <a:pt x="345" y="382"/>
                  </a:lnTo>
                  <a:lnTo>
                    <a:pt x="338" y="403"/>
                  </a:lnTo>
                  <a:lnTo>
                    <a:pt x="330" y="421"/>
                  </a:lnTo>
                  <a:lnTo>
                    <a:pt x="316" y="437"/>
                  </a:lnTo>
                  <a:lnTo>
                    <a:pt x="291" y="455"/>
                  </a:lnTo>
                  <a:lnTo>
                    <a:pt x="276" y="466"/>
                  </a:lnTo>
                  <a:lnTo>
                    <a:pt x="253" y="481"/>
                  </a:lnTo>
                  <a:lnTo>
                    <a:pt x="232" y="492"/>
                  </a:lnTo>
                  <a:lnTo>
                    <a:pt x="220" y="496"/>
                  </a:lnTo>
                  <a:lnTo>
                    <a:pt x="202" y="497"/>
                  </a:lnTo>
                  <a:lnTo>
                    <a:pt x="180" y="495"/>
                  </a:lnTo>
                  <a:lnTo>
                    <a:pt x="161" y="490"/>
                  </a:lnTo>
                  <a:lnTo>
                    <a:pt x="144" y="481"/>
                  </a:lnTo>
                  <a:lnTo>
                    <a:pt x="136" y="475"/>
                  </a:lnTo>
                  <a:lnTo>
                    <a:pt x="129" y="469"/>
                  </a:lnTo>
                  <a:lnTo>
                    <a:pt x="116" y="461"/>
                  </a:lnTo>
                  <a:lnTo>
                    <a:pt x="103" y="452"/>
                  </a:lnTo>
                  <a:lnTo>
                    <a:pt x="88" y="442"/>
                  </a:lnTo>
                  <a:lnTo>
                    <a:pt x="77" y="429"/>
                  </a:lnTo>
                  <a:lnTo>
                    <a:pt x="65" y="409"/>
                  </a:lnTo>
                  <a:lnTo>
                    <a:pt x="57" y="386"/>
                  </a:lnTo>
                  <a:lnTo>
                    <a:pt x="51" y="361"/>
                  </a:lnTo>
                  <a:lnTo>
                    <a:pt x="48" y="335"/>
                  </a:lnTo>
                  <a:lnTo>
                    <a:pt x="40" y="334"/>
                  </a:lnTo>
                  <a:lnTo>
                    <a:pt x="33" y="331"/>
                  </a:lnTo>
                  <a:lnTo>
                    <a:pt x="30" y="328"/>
                  </a:lnTo>
                  <a:lnTo>
                    <a:pt x="27" y="321"/>
                  </a:lnTo>
                  <a:lnTo>
                    <a:pt x="25" y="312"/>
                  </a:lnTo>
                  <a:lnTo>
                    <a:pt x="22" y="274"/>
                  </a:lnTo>
                  <a:lnTo>
                    <a:pt x="15" y="264"/>
                  </a:lnTo>
                  <a:lnTo>
                    <a:pt x="10" y="252"/>
                  </a:lnTo>
                  <a:lnTo>
                    <a:pt x="2" y="236"/>
                  </a:lnTo>
                  <a:lnTo>
                    <a:pt x="0" y="226"/>
                  </a:lnTo>
                  <a:lnTo>
                    <a:pt x="1" y="218"/>
                  </a:lnTo>
                  <a:lnTo>
                    <a:pt x="4" y="211"/>
                  </a:lnTo>
                  <a:lnTo>
                    <a:pt x="12" y="210"/>
                  </a:lnTo>
                  <a:lnTo>
                    <a:pt x="22" y="215"/>
                  </a:lnTo>
                  <a:lnTo>
                    <a:pt x="22" y="154"/>
                  </a:lnTo>
                  <a:lnTo>
                    <a:pt x="24" y="133"/>
                  </a:lnTo>
                  <a:lnTo>
                    <a:pt x="26" y="114"/>
                  </a:lnTo>
                  <a:lnTo>
                    <a:pt x="30" y="100"/>
                  </a:lnTo>
                  <a:lnTo>
                    <a:pt x="38" y="80"/>
                  </a:lnTo>
                  <a:lnTo>
                    <a:pt x="51" y="61"/>
                  </a:lnTo>
                  <a:lnTo>
                    <a:pt x="62" y="48"/>
                  </a:lnTo>
                  <a:lnTo>
                    <a:pt x="81" y="33"/>
                  </a:lnTo>
                  <a:lnTo>
                    <a:pt x="108" y="19"/>
                  </a:lnTo>
                  <a:lnTo>
                    <a:pt x="133" y="10"/>
                  </a:lnTo>
                  <a:lnTo>
                    <a:pt x="160" y="5"/>
                  </a:lnTo>
                  <a:lnTo>
                    <a:pt x="184" y="2"/>
                  </a:lnTo>
                  <a:lnTo>
                    <a:pt x="208" y="0"/>
                  </a:lnTo>
                </a:path>
              </a:pathLst>
            </a:custGeom>
            <a:noFill/>
            <a:ln w="11113">
              <a:solidFill>
                <a:srgbClr val="000000"/>
              </a:solidFill>
              <a:round/>
              <a:headEnd/>
              <a:tailEnd/>
            </a:ln>
          </p:spPr>
          <p:txBody>
            <a:bodyPr/>
            <a:lstStyle/>
            <a:p>
              <a:endParaRPr lang="it-IT">
                <a:solidFill>
                  <a:srgbClr val="000000"/>
                </a:solidFill>
              </a:endParaRPr>
            </a:p>
          </p:txBody>
        </p:sp>
        <p:grpSp>
          <p:nvGrpSpPr>
            <p:cNvPr id="80" name="Group 1033"/>
            <p:cNvGrpSpPr>
              <a:grpSpLocks/>
            </p:cNvGrpSpPr>
            <p:nvPr/>
          </p:nvGrpSpPr>
          <p:grpSpPr bwMode="auto">
            <a:xfrm>
              <a:off x="751" y="1105"/>
              <a:ext cx="247" cy="239"/>
              <a:chOff x="824" y="1157"/>
              <a:chExt cx="257" cy="239"/>
            </a:xfrm>
          </p:grpSpPr>
          <p:grpSp>
            <p:nvGrpSpPr>
              <p:cNvPr id="88" name="Group 1034"/>
              <p:cNvGrpSpPr>
                <a:grpSpLocks/>
              </p:cNvGrpSpPr>
              <p:nvPr/>
            </p:nvGrpSpPr>
            <p:grpSpPr bwMode="auto">
              <a:xfrm>
                <a:off x="824" y="1157"/>
                <a:ext cx="257" cy="53"/>
                <a:chOff x="824" y="1157"/>
                <a:chExt cx="257" cy="53"/>
              </a:xfrm>
            </p:grpSpPr>
            <p:grpSp>
              <p:nvGrpSpPr>
                <p:cNvPr id="91" name="Group 1035"/>
                <p:cNvGrpSpPr>
                  <a:grpSpLocks/>
                </p:cNvGrpSpPr>
                <p:nvPr/>
              </p:nvGrpSpPr>
              <p:grpSpPr bwMode="auto">
                <a:xfrm>
                  <a:off x="971" y="1158"/>
                  <a:ext cx="110" cy="52"/>
                  <a:chOff x="971" y="1158"/>
                  <a:chExt cx="110" cy="52"/>
                </a:xfrm>
              </p:grpSpPr>
              <p:sp>
                <p:nvSpPr>
                  <p:cNvPr id="95" name="Freeform 1036"/>
                  <p:cNvSpPr>
                    <a:spLocks/>
                  </p:cNvSpPr>
                  <p:nvPr/>
                </p:nvSpPr>
                <p:spPr bwMode="auto">
                  <a:xfrm>
                    <a:off x="971" y="1158"/>
                    <a:ext cx="110" cy="52"/>
                  </a:xfrm>
                  <a:custGeom>
                    <a:avLst/>
                    <a:gdLst>
                      <a:gd name="T0" fmla="*/ 0 w 110"/>
                      <a:gd name="T1" fmla="*/ 52 h 52"/>
                      <a:gd name="T2" fmla="*/ 3 w 110"/>
                      <a:gd name="T3" fmla="*/ 39 h 52"/>
                      <a:gd name="T4" fmla="*/ 8 w 110"/>
                      <a:gd name="T5" fmla="*/ 27 h 52"/>
                      <a:gd name="T6" fmla="*/ 11 w 110"/>
                      <a:gd name="T7" fmla="*/ 17 h 52"/>
                      <a:gd name="T8" fmla="*/ 14 w 110"/>
                      <a:gd name="T9" fmla="*/ 11 h 52"/>
                      <a:gd name="T10" fmla="*/ 20 w 110"/>
                      <a:gd name="T11" fmla="*/ 6 h 52"/>
                      <a:gd name="T12" fmla="*/ 26 w 110"/>
                      <a:gd name="T13" fmla="*/ 2 h 52"/>
                      <a:gd name="T14" fmla="*/ 37 w 110"/>
                      <a:gd name="T15" fmla="*/ 0 h 52"/>
                      <a:gd name="T16" fmla="*/ 49 w 110"/>
                      <a:gd name="T17" fmla="*/ 0 h 52"/>
                      <a:gd name="T18" fmla="*/ 65 w 110"/>
                      <a:gd name="T19" fmla="*/ 2 h 52"/>
                      <a:gd name="T20" fmla="*/ 81 w 110"/>
                      <a:gd name="T21" fmla="*/ 6 h 52"/>
                      <a:gd name="T22" fmla="*/ 97 w 110"/>
                      <a:gd name="T23" fmla="*/ 10 h 52"/>
                      <a:gd name="T24" fmla="*/ 110 w 110"/>
                      <a:gd name="T25" fmla="*/ 16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0"/>
                      <a:gd name="T40" fmla="*/ 0 h 52"/>
                      <a:gd name="T41" fmla="*/ 110 w 110"/>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0" h="52">
                        <a:moveTo>
                          <a:pt x="0" y="52"/>
                        </a:moveTo>
                        <a:lnTo>
                          <a:pt x="3" y="39"/>
                        </a:lnTo>
                        <a:lnTo>
                          <a:pt x="8" y="27"/>
                        </a:lnTo>
                        <a:lnTo>
                          <a:pt x="11" y="17"/>
                        </a:lnTo>
                        <a:lnTo>
                          <a:pt x="14" y="11"/>
                        </a:lnTo>
                        <a:lnTo>
                          <a:pt x="20" y="6"/>
                        </a:lnTo>
                        <a:lnTo>
                          <a:pt x="26" y="2"/>
                        </a:lnTo>
                        <a:lnTo>
                          <a:pt x="37" y="0"/>
                        </a:lnTo>
                        <a:lnTo>
                          <a:pt x="49" y="0"/>
                        </a:lnTo>
                        <a:lnTo>
                          <a:pt x="65" y="2"/>
                        </a:lnTo>
                        <a:lnTo>
                          <a:pt x="81" y="6"/>
                        </a:lnTo>
                        <a:lnTo>
                          <a:pt x="97" y="10"/>
                        </a:lnTo>
                        <a:lnTo>
                          <a:pt x="110" y="16"/>
                        </a:lnTo>
                      </a:path>
                    </a:pathLst>
                  </a:custGeom>
                  <a:noFill/>
                  <a:ln w="11113">
                    <a:solidFill>
                      <a:srgbClr val="000000"/>
                    </a:solidFill>
                    <a:round/>
                    <a:headEnd/>
                    <a:tailEnd/>
                  </a:ln>
                </p:spPr>
                <p:txBody>
                  <a:bodyPr/>
                  <a:lstStyle/>
                  <a:p>
                    <a:endParaRPr lang="it-IT">
                      <a:solidFill>
                        <a:srgbClr val="000000"/>
                      </a:solidFill>
                    </a:endParaRPr>
                  </a:p>
                </p:txBody>
              </p:sp>
              <p:sp>
                <p:nvSpPr>
                  <p:cNvPr id="96" name="Freeform 1037"/>
                  <p:cNvSpPr>
                    <a:spLocks/>
                  </p:cNvSpPr>
                  <p:nvPr/>
                </p:nvSpPr>
                <p:spPr bwMode="auto">
                  <a:xfrm>
                    <a:off x="992" y="1178"/>
                    <a:ext cx="76" cy="23"/>
                  </a:xfrm>
                  <a:custGeom>
                    <a:avLst/>
                    <a:gdLst>
                      <a:gd name="T0" fmla="*/ 0 w 76"/>
                      <a:gd name="T1" fmla="*/ 17 h 23"/>
                      <a:gd name="T2" fmla="*/ 5 w 76"/>
                      <a:gd name="T3" fmla="*/ 12 h 23"/>
                      <a:gd name="T4" fmla="*/ 12 w 76"/>
                      <a:gd name="T5" fmla="*/ 7 h 23"/>
                      <a:gd name="T6" fmla="*/ 21 w 76"/>
                      <a:gd name="T7" fmla="*/ 3 h 23"/>
                      <a:gd name="T8" fmla="*/ 28 w 76"/>
                      <a:gd name="T9" fmla="*/ 2 h 23"/>
                      <a:gd name="T10" fmla="*/ 39 w 76"/>
                      <a:gd name="T11" fmla="*/ 0 h 23"/>
                      <a:gd name="T12" fmla="*/ 54 w 76"/>
                      <a:gd name="T13" fmla="*/ 3 h 23"/>
                      <a:gd name="T14" fmla="*/ 62 w 76"/>
                      <a:gd name="T15" fmla="*/ 7 h 23"/>
                      <a:gd name="T16" fmla="*/ 71 w 76"/>
                      <a:gd name="T17" fmla="*/ 11 h 23"/>
                      <a:gd name="T18" fmla="*/ 76 w 76"/>
                      <a:gd name="T19" fmla="*/ 15 h 23"/>
                      <a:gd name="T20" fmla="*/ 68 w 76"/>
                      <a:gd name="T21" fmla="*/ 19 h 23"/>
                      <a:gd name="T22" fmla="*/ 55 w 76"/>
                      <a:gd name="T23" fmla="*/ 22 h 23"/>
                      <a:gd name="T24" fmla="*/ 42 w 76"/>
                      <a:gd name="T25" fmla="*/ 23 h 23"/>
                      <a:gd name="T26" fmla="*/ 26 w 76"/>
                      <a:gd name="T27" fmla="*/ 22 h 23"/>
                      <a:gd name="T28" fmla="*/ 14 w 76"/>
                      <a:gd name="T29" fmla="*/ 21 h 23"/>
                      <a:gd name="T30" fmla="*/ 0 w 76"/>
                      <a:gd name="T31" fmla="*/ 17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6"/>
                      <a:gd name="T49" fmla="*/ 0 h 23"/>
                      <a:gd name="T50" fmla="*/ 76 w 76"/>
                      <a:gd name="T51" fmla="*/ 23 h 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6" h="23">
                        <a:moveTo>
                          <a:pt x="0" y="17"/>
                        </a:moveTo>
                        <a:lnTo>
                          <a:pt x="5" y="12"/>
                        </a:lnTo>
                        <a:lnTo>
                          <a:pt x="12" y="7"/>
                        </a:lnTo>
                        <a:lnTo>
                          <a:pt x="21" y="3"/>
                        </a:lnTo>
                        <a:lnTo>
                          <a:pt x="28" y="2"/>
                        </a:lnTo>
                        <a:lnTo>
                          <a:pt x="39" y="0"/>
                        </a:lnTo>
                        <a:lnTo>
                          <a:pt x="54" y="3"/>
                        </a:lnTo>
                        <a:lnTo>
                          <a:pt x="62" y="7"/>
                        </a:lnTo>
                        <a:lnTo>
                          <a:pt x="71" y="11"/>
                        </a:lnTo>
                        <a:lnTo>
                          <a:pt x="76" y="15"/>
                        </a:lnTo>
                        <a:lnTo>
                          <a:pt x="68" y="19"/>
                        </a:lnTo>
                        <a:lnTo>
                          <a:pt x="55" y="22"/>
                        </a:lnTo>
                        <a:lnTo>
                          <a:pt x="42" y="23"/>
                        </a:lnTo>
                        <a:lnTo>
                          <a:pt x="26" y="22"/>
                        </a:lnTo>
                        <a:lnTo>
                          <a:pt x="14" y="21"/>
                        </a:lnTo>
                        <a:lnTo>
                          <a:pt x="0" y="17"/>
                        </a:lnTo>
                        <a:close/>
                      </a:path>
                    </a:pathLst>
                  </a:custGeom>
                  <a:solidFill>
                    <a:srgbClr val="FFFFFF"/>
                  </a:solidFill>
                  <a:ln w="11113">
                    <a:solidFill>
                      <a:srgbClr val="000000"/>
                    </a:solidFill>
                    <a:round/>
                    <a:headEnd/>
                    <a:tailEnd/>
                  </a:ln>
                </p:spPr>
                <p:txBody>
                  <a:bodyPr/>
                  <a:lstStyle/>
                  <a:p>
                    <a:endParaRPr lang="it-IT">
                      <a:solidFill>
                        <a:srgbClr val="000000"/>
                      </a:solidFill>
                    </a:endParaRPr>
                  </a:p>
                </p:txBody>
              </p:sp>
            </p:grpSp>
            <p:grpSp>
              <p:nvGrpSpPr>
                <p:cNvPr id="92" name="Group 1038"/>
                <p:cNvGrpSpPr>
                  <a:grpSpLocks/>
                </p:cNvGrpSpPr>
                <p:nvPr/>
              </p:nvGrpSpPr>
              <p:grpSpPr bwMode="auto">
                <a:xfrm>
                  <a:off x="824" y="1157"/>
                  <a:ext cx="111" cy="52"/>
                  <a:chOff x="824" y="1157"/>
                  <a:chExt cx="111" cy="52"/>
                </a:xfrm>
              </p:grpSpPr>
              <p:sp>
                <p:nvSpPr>
                  <p:cNvPr id="93" name="Freeform 1039"/>
                  <p:cNvSpPr>
                    <a:spLocks/>
                  </p:cNvSpPr>
                  <p:nvPr/>
                </p:nvSpPr>
                <p:spPr bwMode="auto">
                  <a:xfrm>
                    <a:off x="824" y="1157"/>
                    <a:ext cx="111" cy="52"/>
                  </a:xfrm>
                  <a:custGeom>
                    <a:avLst/>
                    <a:gdLst>
                      <a:gd name="T0" fmla="*/ 111 w 111"/>
                      <a:gd name="T1" fmla="*/ 52 h 52"/>
                      <a:gd name="T2" fmla="*/ 107 w 111"/>
                      <a:gd name="T3" fmla="*/ 38 h 52"/>
                      <a:gd name="T4" fmla="*/ 103 w 111"/>
                      <a:gd name="T5" fmla="*/ 27 h 52"/>
                      <a:gd name="T6" fmla="*/ 99 w 111"/>
                      <a:gd name="T7" fmla="*/ 17 h 52"/>
                      <a:gd name="T8" fmla="*/ 94 w 111"/>
                      <a:gd name="T9" fmla="*/ 9 h 52"/>
                      <a:gd name="T10" fmla="*/ 90 w 111"/>
                      <a:gd name="T11" fmla="*/ 4 h 52"/>
                      <a:gd name="T12" fmla="*/ 82 w 111"/>
                      <a:gd name="T13" fmla="*/ 0 h 52"/>
                      <a:gd name="T14" fmla="*/ 74 w 111"/>
                      <a:gd name="T15" fmla="*/ 0 h 52"/>
                      <a:gd name="T16" fmla="*/ 62 w 111"/>
                      <a:gd name="T17" fmla="*/ 0 h 52"/>
                      <a:gd name="T18" fmla="*/ 46 w 111"/>
                      <a:gd name="T19" fmla="*/ 2 h 52"/>
                      <a:gd name="T20" fmla="*/ 29 w 111"/>
                      <a:gd name="T21" fmla="*/ 5 h 52"/>
                      <a:gd name="T22" fmla="*/ 13 w 111"/>
                      <a:gd name="T23" fmla="*/ 10 h 52"/>
                      <a:gd name="T24" fmla="*/ 0 w 111"/>
                      <a:gd name="T25" fmla="*/ 16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1"/>
                      <a:gd name="T40" fmla="*/ 0 h 52"/>
                      <a:gd name="T41" fmla="*/ 111 w 111"/>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1" h="52">
                        <a:moveTo>
                          <a:pt x="111" y="52"/>
                        </a:moveTo>
                        <a:lnTo>
                          <a:pt x="107" y="38"/>
                        </a:lnTo>
                        <a:lnTo>
                          <a:pt x="103" y="27"/>
                        </a:lnTo>
                        <a:lnTo>
                          <a:pt x="99" y="17"/>
                        </a:lnTo>
                        <a:lnTo>
                          <a:pt x="94" y="9"/>
                        </a:lnTo>
                        <a:lnTo>
                          <a:pt x="90" y="4"/>
                        </a:lnTo>
                        <a:lnTo>
                          <a:pt x="82" y="0"/>
                        </a:lnTo>
                        <a:lnTo>
                          <a:pt x="74" y="0"/>
                        </a:lnTo>
                        <a:lnTo>
                          <a:pt x="62" y="0"/>
                        </a:lnTo>
                        <a:lnTo>
                          <a:pt x="46" y="2"/>
                        </a:lnTo>
                        <a:lnTo>
                          <a:pt x="29" y="5"/>
                        </a:lnTo>
                        <a:lnTo>
                          <a:pt x="13" y="10"/>
                        </a:lnTo>
                        <a:lnTo>
                          <a:pt x="0" y="16"/>
                        </a:lnTo>
                      </a:path>
                    </a:pathLst>
                  </a:custGeom>
                  <a:noFill/>
                  <a:ln w="11113">
                    <a:solidFill>
                      <a:srgbClr val="000000"/>
                    </a:solidFill>
                    <a:round/>
                    <a:headEnd/>
                    <a:tailEnd/>
                  </a:ln>
                </p:spPr>
                <p:txBody>
                  <a:bodyPr/>
                  <a:lstStyle/>
                  <a:p>
                    <a:endParaRPr lang="it-IT">
                      <a:solidFill>
                        <a:srgbClr val="000000"/>
                      </a:solidFill>
                    </a:endParaRPr>
                  </a:p>
                </p:txBody>
              </p:sp>
              <p:sp>
                <p:nvSpPr>
                  <p:cNvPr id="94" name="Freeform 1040"/>
                  <p:cNvSpPr>
                    <a:spLocks/>
                  </p:cNvSpPr>
                  <p:nvPr/>
                </p:nvSpPr>
                <p:spPr bwMode="auto">
                  <a:xfrm>
                    <a:off x="837" y="1177"/>
                    <a:ext cx="77" cy="23"/>
                  </a:xfrm>
                  <a:custGeom>
                    <a:avLst/>
                    <a:gdLst>
                      <a:gd name="T0" fmla="*/ 77 w 77"/>
                      <a:gd name="T1" fmla="*/ 17 h 23"/>
                      <a:gd name="T2" fmla="*/ 71 w 77"/>
                      <a:gd name="T3" fmla="*/ 12 h 23"/>
                      <a:gd name="T4" fmla="*/ 64 w 77"/>
                      <a:gd name="T5" fmla="*/ 7 h 23"/>
                      <a:gd name="T6" fmla="*/ 56 w 77"/>
                      <a:gd name="T7" fmla="*/ 3 h 23"/>
                      <a:gd name="T8" fmla="*/ 49 w 77"/>
                      <a:gd name="T9" fmla="*/ 1 h 23"/>
                      <a:gd name="T10" fmla="*/ 37 w 77"/>
                      <a:gd name="T11" fmla="*/ 0 h 23"/>
                      <a:gd name="T12" fmla="*/ 22 w 77"/>
                      <a:gd name="T13" fmla="*/ 3 h 23"/>
                      <a:gd name="T14" fmla="*/ 14 w 77"/>
                      <a:gd name="T15" fmla="*/ 7 h 23"/>
                      <a:gd name="T16" fmla="*/ 6 w 77"/>
                      <a:gd name="T17" fmla="*/ 11 h 23"/>
                      <a:gd name="T18" fmla="*/ 0 w 77"/>
                      <a:gd name="T19" fmla="*/ 15 h 23"/>
                      <a:gd name="T20" fmla="*/ 8 w 77"/>
                      <a:gd name="T21" fmla="*/ 18 h 23"/>
                      <a:gd name="T22" fmla="*/ 21 w 77"/>
                      <a:gd name="T23" fmla="*/ 22 h 23"/>
                      <a:gd name="T24" fmla="*/ 35 w 77"/>
                      <a:gd name="T25" fmla="*/ 23 h 23"/>
                      <a:gd name="T26" fmla="*/ 50 w 77"/>
                      <a:gd name="T27" fmla="*/ 22 h 23"/>
                      <a:gd name="T28" fmla="*/ 63 w 77"/>
                      <a:gd name="T29" fmla="*/ 21 h 23"/>
                      <a:gd name="T30" fmla="*/ 77 w 77"/>
                      <a:gd name="T31" fmla="*/ 17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7"/>
                      <a:gd name="T49" fmla="*/ 0 h 23"/>
                      <a:gd name="T50" fmla="*/ 77 w 77"/>
                      <a:gd name="T51" fmla="*/ 23 h 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7" h="23">
                        <a:moveTo>
                          <a:pt x="77" y="17"/>
                        </a:moveTo>
                        <a:lnTo>
                          <a:pt x="71" y="12"/>
                        </a:lnTo>
                        <a:lnTo>
                          <a:pt x="64" y="7"/>
                        </a:lnTo>
                        <a:lnTo>
                          <a:pt x="56" y="3"/>
                        </a:lnTo>
                        <a:lnTo>
                          <a:pt x="49" y="1"/>
                        </a:lnTo>
                        <a:lnTo>
                          <a:pt x="37" y="0"/>
                        </a:lnTo>
                        <a:lnTo>
                          <a:pt x="22" y="3"/>
                        </a:lnTo>
                        <a:lnTo>
                          <a:pt x="14" y="7"/>
                        </a:lnTo>
                        <a:lnTo>
                          <a:pt x="6" y="11"/>
                        </a:lnTo>
                        <a:lnTo>
                          <a:pt x="0" y="15"/>
                        </a:lnTo>
                        <a:lnTo>
                          <a:pt x="8" y="18"/>
                        </a:lnTo>
                        <a:lnTo>
                          <a:pt x="21" y="22"/>
                        </a:lnTo>
                        <a:lnTo>
                          <a:pt x="35" y="23"/>
                        </a:lnTo>
                        <a:lnTo>
                          <a:pt x="50" y="22"/>
                        </a:lnTo>
                        <a:lnTo>
                          <a:pt x="63" y="21"/>
                        </a:lnTo>
                        <a:lnTo>
                          <a:pt x="77" y="17"/>
                        </a:lnTo>
                        <a:close/>
                      </a:path>
                    </a:pathLst>
                  </a:custGeom>
                  <a:solidFill>
                    <a:srgbClr val="FFFFFF"/>
                  </a:solidFill>
                  <a:ln w="11113">
                    <a:solidFill>
                      <a:srgbClr val="000000"/>
                    </a:solidFill>
                    <a:round/>
                    <a:headEnd/>
                    <a:tailEnd/>
                  </a:ln>
                </p:spPr>
                <p:txBody>
                  <a:bodyPr/>
                  <a:lstStyle/>
                  <a:p>
                    <a:endParaRPr lang="it-IT">
                      <a:solidFill>
                        <a:srgbClr val="000000"/>
                      </a:solidFill>
                    </a:endParaRPr>
                  </a:p>
                </p:txBody>
              </p:sp>
            </p:grpSp>
          </p:grpSp>
          <p:sp>
            <p:nvSpPr>
              <p:cNvPr id="89" name="Freeform 1041"/>
              <p:cNvSpPr>
                <a:spLocks/>
              </p:cNvSpPr>
              <p:nvPr/>
            </p:nvSpPr>
            <p:spPr bwMode="auto">
              <a:xfrm>
                <a:off x="893" y="1365"/>
                <a:ext cx="111" cy="31"/>
              </a:xfrm>
              <a:custGeom>
                <a:avLst/>
                <a:gdLst>
                  <a:gd name="T0" fmla="*/ 0 w 111"/>
                  <a:gd name="T1" fmla="*/ 3 h 31"/>
                  <a:gd name="T2" fmla="*/ 15 w 111"/>
                  <a:gd name="T3" fmla="*/ 2 h 31"/>
                  <a:gd name="T4" fmla="*/ 24 w 111"/>
                  <a:gd name="T5" fmla="*/ 1 h 31"/>
                  <a:gd name="T6" fmla="*/ 35 w 111"/>
                  <a:gd name="T7" fmla="*/ 0 h 31"/>
                  <a:gd name="T8" fmla="*/ 45 w 111"/>
                  <a:gd name="T9" fmla="*/ 0 h 31"/>
                  <a:gd name="T10" fmla="*/ 59 w 111"/>
                  <a:gd name="T11" fmla="*/ 3 h 31"/>
                  <a:gd name="T12" fmla="*/ 70 w 111"/>
                  <a:gd name="T13" fmla="*/ 0 h 31"/>
                  <a:gd name="T14" fmla="*/ 80 w 111"/>
                  <a:gd name="T15" fmla="*/ 0 h 31"/>
                  <a:gd name="T16" fmla="*/ 94 w 111"/>
                  <a:gd name="T17" fmla="*/ 0 h 31"/>
                  <a:gd name="T18" fmla="*/ 111 w 111"/>
                  <a:gd name="T19" fmla="*/ 3 h 31"/>
                  <a:gd name="T20" fmla="*/ 109 w 111"/>
                  <a:gd name="T21" fmla="*/ 7 h 31"/>
                  <a:gd name="T22" fmla="*/ 104 w 111"/>
                  <a:gd name="T23" fmla="*/ 14 h 31"/>
                  <a:gd name="T24" fmla="*/ 101 w 111"/>
                  <a:gd name="T25" fmla="*/ 22 h 31"/>
                  <a:gd name="T26" fmla="*/ 95 w 111"/>
                  <a:gd name="T27" fmla="*/ 27 h 31"/>
                  <a:gd name="T28" fmla="*/ 84 w 111"/>
                  <a:gd name="T29" fmla="*/ 31 h 31"/>
                  <a:gd name="T30" fmla="*/ 70 w 111"/>
                  <a:gd name="T31" fmla="*/ 31 h 31"/>
                  <a:gd name="T32" fmla="*/ 50 w 111"/>
                  <a:gd name="T33" fmla="*/ 31 h 31"/>
                  <a:gd name="T34" fmla="*/ 32 w 111"/>
                  <a:gd name="T35" fmla="*/ 30 h 31"/>
                  <a:gd name="T36" fmla="*/ 21 w 111"/>
                  <a:gd name="T37" fmla="*/ 28 h 31"/>
                  <a:gd name="T38" fmla="*/ 11 w 111"/>
                  <a:gd name="T39" fmla="*/ 21 h 31"/>
                  <a:gd name="T40" fmla="*/ 10 w 111"/>
                  <a:gd name="T41" fmla="*/ 18 h 31"/>
                  <a:gd name="T42" fmla="*/ 7 w 111"/>
                  <a:gd name="T43" fmla="*/ 13 h 31"/>
                  <a:gd name="T44" fmla="*/ 0 w 111"/>
                  <a:gd name="T45" fmla="*/ 3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1"/>
                  <a:gd name="T70" fmla="*/ 0 h 31"/>
                  <a:gd name="T71" fmla="*/ 111 w 111"/>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1" h="31">
                    <a:moveTo>
                      <a:pt x="0" y="3"/>
                    </a:moveTo>
                    <a:lnTo>
                      <a:pt x="15" y="2"/>
                    </a:lnTo>
                    <a:lnTo>
                      <a:pt x="24" y="1"/>
                    </a:lnTo>
                    <a:lnTo>
                      <a:pt x="35" y="0"/>
                    </a:lnTo>
                    <a:lnTo>
                      <a:pt x="45" y="0"/>
                    </a:lnTo>
                    <a:lnTo>
                      <a:pt x="59" y="3"/>
                    </a:lnTo>
                    <a:lnTo>
                      <a:pt x="70" y="0"/>
                    </a:lnTo>
                    <a:lnTo>
                      <a:pt x="80" y="0"/>
                    </a:lnTo>
                    <a:lnTo>
                      <a:pt x="94" y="0"/>
                    </a:lnTo>
                    <a:lnTo>
                      <a:pt x="111" y="3"/>
                    </a:lnTo>
                    <a:lnTo>
                      <a:pt x="109" y="7"/>
                    </a:lnTo>
                    <a:lnTo>
                      <a:pt x="104" y="14"/>
                    </a:lnTo>
                    <a:lnTo>
                      <a:pt x="101" y="22"/>
                    </a:lnTo>
                    <a:lnTo>
                      <a:pt x="95" y="27"/>
                    </a:lnTo>
                    <a:lnTo>
                      <a:pt x="84" y="31"/>
                    </a:lnTo>
                    <a:lnTo>
                      <a:pt x="70" y="31"/>
                    </a:lnTo>
                    <a:lnTo>
                      <a:pt x="50" y="31"/>
                    </a:lnTo>
                    <a:lnTo>
                      <a:pt x="32" y="30"/>
                    </a:lnTo>
                    <a:lnTo>
                      <a:pt x="21" y="28"/>
                    </a:lnTo>
                    <a:lnTo>
                      <a:pt x="11" y="21"/>
                    </a:lnTo>
                    <a:lnTo>
                      <a:pt x="10" y="18"/>
                    </a:lnTo>
                    <a:lnTo>
                      <a:pt x="7" y="13"/>
                    </a:lnTo>
                    <a:lnTo>
                      <a:pt x="0" y="3"/>
                    </a:lnTo>
                    <a:close/>
                  </a:path>
                </a:pathLst>
              </a:custGeom>
              <a:solidFill>
                <a:srgbClr val="FFFFFF"/>
              </a:solidFill>
              <a:ln w="11113">
                <a:solidFill>
                  <a:srgbClr val="000000"/>
                </a:solidFill>
                <a:round/>
                <a:headEnd/>
                <a:tailEnd/>
              </a:ln>
            </p:spPr>
            <p:txBody>
              <a:bodyPr/>
              <a:lstStyle/>
              <a:p>
                <a:endParaRPr lang="it-IT">
                  <a:solidFill>
                    <a:srgbClr val="000000"/>
                  </a:solidFill>
                </a:endParaRPr>
              </a:p>
            </p:txBody>
          </p:sp>
          <p:sp>
            <p:nvSpPr>
              <p:cNvPr id="90" name="Freeform 1042"/>
              <p:cNvSpPr>
                <a:spLocks/>
              </p:cNvSpPr>
              <p:nvPr/>
            </p:nvSpPr>
            <p:spPr bwMode="auto">
              <a:xfrm>
                <a:off x="915" y="1292"/>
                <a:ext cx="71" cy="24"/>
              </a:xfrm>
              <a:custGeom>
                <a:avLst/>
                <a:gdLst>
                  <a:gd name="T0" fmla="*/ 3 w 71"/>
                  <a:gd name="T1" fmla="*/ 0 h 24"/>
                  <a:gd name="T2" fmla="*/ 1 w 71"/>
                  <a:gd name="T3" fmla="*/ 7 h 24"/>
                  <a:gd name="T4" fmla="*/ 0 w 71"/>
                  <a:gd name="T5" fmla="*/ 13 h 24"/>
                  <a:gd name="T6" fmla="*/ 2 w 71"/>
                  <a:gd name="T7" fmla="*/ 16 h 24"/>
                  <a:gd name="T8" fmla="*/ 8 w 71"/>
                  <a:gd name="T9" fmla="*/ 20 h 24"/>
                  <a:gd name="T10" fmla="*/ 15 w 71"/>
                  <a:gd name="T11" fmla="*/ 21 h 24"/>
                  <a:gd name="T12" fmla="*/ 24 w 71"/>
                  <a:gd name="T13" fmla="*/ 23 h 24"/>
                  <a:gd name="T14" fmla="*/ 37 w 71"/>
                  <a:gd name="T15" fmla="*/ 24 h 24"/>
                  <a:gd name="T16" fmla="*/ 46 w 71"/>
                  <a:gd name="T17" fmla="*/ 24 h 24"/>
                  <a:gd name="T18" fmla="*/ 51 w 71"/>
                  <a:gd name="T19" fmla="*/ 23 h 24"/>
                  <a:gd name="T20" fmla="*/ 58 w 71"/>
                  <a:gd name="T21" fmla="*/ 21 h 24"/>
                  <a:gd name="T22" fmla="*/ 64 w 71"/>
                  <a:gd name="T23" fmla="*/ 20 h 24"/>
                  <a:gd name="T24" fmla="*/ 70 w 71"/>
                  <a:gd name="T25" fmla="*/ 15 h 24"/>
                  <a:gd name="T26" fmla="*/ 71 w 71"/>
                  <a:gd name="T27" fmla="*/ 11 h 24"/>
                  <a:gd name="T28" fmla="*/ 70 w 71"/>
                  <a:gd name="T29" fmla="*/ 3 h 24"/>
                  <a:gd name="T30" fmla="*/ 67 w 71"/>
                  <a:gd name="T31" fmla="*/ 0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1"/>
                  <a:gd name="T49" fmla="*/ 0 h 24"/>
                  <a:gd name="T50" fmla="*/ 71 w 71"/>
                  <a:gd name="T51" fmla="*/ 24 h 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1" h="24">
                    <a:moveTo>
                      <a:pt x="3" y="0"/>
                    </a:moveTo>
                    <a:lnTo>
                      <a:pt x="1" y="7"/>
                    </a:lnTo>
                    <a:lnTo>
                      <a:pt x="0" y="13"/>
                    </a:lnTo>
                    <a:lnTo>
                      <a:pt x="2" y="16"/>
                    </a:lnTo>
                    <a:lnTo>
                      <a:pt x="8" y="20"/>
                    </a:lnTo>
                    <a:lnTo>
                      <a:pt x="15" y="21"/>
                    </a:lnTo>
                    <a:lnTo>
                      <a:pt x="24" y="23"/>
                    </a:lnTo>
                    <a:lnTo>
                      <a:pt x="37" y="24"/>
                    </a:lnTo>
                    <a:lnTo>
                      <a:pt x="46" y="24"/>
                    </a:lnTo>
                    <a:lnTo>
                      <a:pt x="51" y="23"/>
                    </a:lnTo>
                    <a:lnTo>
                      <a:pt x="58" y="21"/>
                    </a:lnTo>
                    <a:lnTo>
                      <a:pt x="64" y="20"/>
                    </a:lnTo>
                    <a:lnTo>
                      <a:pt x="70" y="15"/>
                    </a:lnTo>
                    <a:lnTo>
                      <a:pt x="71" y="11"/>
                    </a:lnTo>
                    <a:lnTo>
                      <a:pt x="70" y="3"/>
                    </a:lnTo>
                    <a:lnTo>
                      <a:pt x="67" y="0"/>
                    </a:lnTo>
                  </a:path>
                </a:pathLst>
              </a:custGeom>
              <a:noFill/>
              <a:ln w="11113">
                <a:solidFill>
                  <a:srgbClr val="000000"/>
                </a:solidFill>
                <a:round/>
                <a:headEnd/>
                <a:tailEnd/>
              </a:ln>
            </p:spPr>
            <p:txBody>
              <a:bodyPr/>
              <a:lstStyle/>
              <a:p>
                <a:endParaRPr lang="it-IT">
                  <a:solidFill>
                    <a:srgbClr val="000000"/>
                  </a:solidFill>
                </a:endParaRPr>
              </a:p>
            </p:txBody>
          </p:sp>
        </p:grpSp>
        <p:sp>
          <p:nvSpPr>
            <p:cNvPr id="81" name="Freeform 1043"/>
            <p:cNvSpPr>
              <a:spLocks/>
            </p:cNvSpPr>
            <p:nvPr/>
          </p:nvSpPr>
          <p:spPr bwMode="auto">
            <a:xfrm>
              <a:off x="914" y="1504"/>
              <a:ext cx="609" cy="1136"/>
            </a:xfrm>
            <a:custGeom>
              <a:avLst/>
              <a:gdLst>
                <a:gd name="T0" fmla="*/ 59 w 633"/>
                <a:gd name="T1" fmla="*/ 35 h 1136"/>
                <a:gd name="T2" fmla="*/ 102 w 633"/>
                <a:gd name="T3" fmla="*/ 64 h 1136"/>
                <a:gd name="T4" fmla="*/ 115 w 633"/>
                <a:gd name="T5" fmla="*/ 74 h 1136"/>
                <a:gd name="T6" fmla="*/ 111 w 633"/>
                <a:gd name="T7" fmla="*/ 93 h 1136"/>
                <a:gd name="T8" fmla="*/ 87 w 633"/>
                <a:gd name="T9" fmla="*/ 73 h 1136"/>
                <a:gd name="T10" fmla="*/ 110 w 633"/>
                <a:gd name="T11" fmla="*/ 147 h 1136"/>
                <a:gd name="T12" fmla="*/ 125 w 633"/>
                <a:gd name="T13" fmla="*/ 162 h 1136"/>
                <a:gd name="T14" fmla="*/ 125 w 633"/>
                <a:gd name="T15" fmla="*/ 166 h 1136"/>
                <a:gd name="T16" fmla="*/ 129 w 633"/>
                <a:gd name="T17" fmla="*/ 254 h 1136"/>
                <a:gd name="T18" fmla="*/ 133 w 633"/>
                <a:gd name="T19" fmla="*/ 259 h 1136"/>
                <a:gd name="T20" fmla="*/ 140 w 633"/>
                <a:gd name="T21" fmla="*/ 325 h 1136"/>
                <a:gd name="T22" fmla="*/ 159 w 633"/>
                <a:gd name="T23" fmla="*/ 433 h 1136"/>
                <a:gd name="T24" fmla="*/ 158 w 633"/>
                <a:gd name="T25" fmla="*/ 436 h 1136"/>
                <a:gd name="T26" fmla="*/ 153 w 633"/>
                <a:gd name="T27" fmla="*/ 502 h 1136"/>
                <a:gd name="T28" fmla="*/ 149 w 633"/>
                <a:gd name="T29" fmla="*/ 559 h 1136"/>
                <a:gd name="T30" fmla="*/ 146 w 633"/>
                <a:gd name="T31" fmla="*/ 418 h 1136"/>
                <a:gd name="T32" fmla="*/ 130 w 633"/>
                <a:gd name="T33" fmla="*/ 304 h 1136"/>
                <a:gd name="T34" fmla="*/ 138 w 633"/>
                <a:gd name="T35" fmla="*/ 508 h 1136"/>
                <a:gd name="T36" fmla="*/ 159 w 633"/>
                <a:gd name="T37" fmla="*/ 695 h 1136"/>
                <a:gd name="T38" fmla="*/ 165 w 633"/>
                <a:gd name="T39" fmla="*/ 640 h 1136"/>
                <a:gd name="T40" fmla="*/ 168 w 633"/>
                <a:gd name="T41" fmla="*/ 652 h 1136"/>
                <a:gd name="T42" fmla="*/ 177 w 633"/>
                <a:gd name="T43" fmla="*/ 698 h 1136"/>
                <a:gd name="T44" fmla="*/ 163 w 633"/>
                <a:gd name="T45" fmla="*/ 707 h 1136"/>
                <a:gd name="T46" fmla="*/ 177 w 633"/>
                <a:gd name="T47" fmla="*/ 774 h 1136"/>
                <a:gd name="T48" fmla="*/ 183 w 633"/>
                <a:gd name="T49" fmla="*/ 887 h 1136"/>
                <a:gd name="T50" fmla="*/ 199 w 633"/>
                <a:gd name="T51" fmla="*/ 1015 h 1136"/>
                <a:gd name="T52" fmla="*/ 184 w 633"/>
                <a:gd name="T53" fmla="*/ 913 h 1136"/>
                <a:gd name="T54" fmla="*/ 177 w 633"/>
                <a:gd name="T55" fmla="*/ 793 h 1136"/>
                <a:gd name="T56" fmla="*/ 158 w 633"/>
                <a:gd name="T57" fmla="*/ 752 h 1136"/>
                <a:gd name="T58" fmla="*/ 164 w 633"/>
                <a:gd name="T59" fmla="*/ 818 h 1136"/>
                <a:gd name="T60" fmla="*/ 177 w 633"/>
                <a:gd name="T61" fmla="*/ 923 h 1136"/>
                <a:gd name="T62" fmla="*/ 184 w 633"/>
                <a:gd name="T63" fmla="*/ 1018 h 1136"/>
                <a:gd name="T64" fmla="*/ 191 w 633"/>
                <a:gd name="T65" fmla="*/ 1097 h 1136"/>
                <a:gd name="T66" fmla="*/ 191 w 633"/>
                <a:gd name="T67" fmla="*/ 1125 h 1136"/>
                <a:gd name="T68" fmla="*/ 180 w 633"/>
                <a:gd name="T69" fmla="*/ 1011 h 1136"/>
                <a:gd name="T70" fmla="*/ 174 w 633"/>
                <a:gd name="T71" fmla="*/ 885 h 1136"/>
                <a:gd name="T72" fmla="*/ 153 w 633"/>
                <a:gd name="T73" fmla="*/ 808 h 1136"/>
                <a:gd name="T74" fmla="*/ 162 w 633"/>
                <a:gd name="T75" fmla="*/ 930 h 1136"/>
                <a:gd name="T76" fmla="*/ 177 w 633"/>
                <a:gd name="T77" fmla="*/ 1058 h 1136"/>
                <a:gd name="T78" fmla="*/ 177 w 633"/>
                <a:gd name="T79" fmla="*/ 1093 h 1136"/>
                <a:gd name="T80" fmla="*/ 168 w 633"/>
                <a:gd name="T81" fmla="*/ 983 h 1136"/>
                <a:gd name="T82" fmla="*/ 152 w 633"/>
                <a:gd name="T83" fmla="*/ 861 h 1136"/>
                <a:gd name="T84" fmla="*/ 149 w 633"/>
                <a:gd name="T85" fmla="*/ 784 h 1136"/>
                <a:gd name="T86" fmla="*/ 150 w 633"/>
                <a:gd name="T87" fmla="*/ 654 h 1136"/>
                <a:gd name="T88" fmla="*/ 135 w 633"/>
                <a:gd name="T89" fmla="*/ 497 h 1136"/>
                <a:gd name="T90" fmla="*/ 125 w 633"/>
                <a:gd name="T91" fmla="*/ 525 h 1136"/>
                <a:gd name="T92" fmla="*/ 140 w 633"/>
                <a:gd name="T93" fmla="*/ 651 h 1136"/>
                <a:gd name="T94" fmla="*/ 145 w 633"/>
                <a:gd name="T95" fmla="*/ 714 h 1136"/>
                <a:gd name="T96" fmla="*/ 126 w 633"/>
                <a:gd name="T97" fmla="*/ 591 h 1136"/>
                <a:gd name="T98" fmla="*/ 124 w 633"/>
                <a:gd name="T99" fmla="*/ 466 h 1136"/>
                <a:gd name="T100" fmla="*/ 125 w 633"/>
                <a:gd name="T101" fmla="*/ 315 h 1136"/>
                <a:gd name="T102" fmla="*/ 111 w 633"/>
                <a:gd name="T103" fmla="*/ 180 h 1136"/>
                <a:gd name="T104" fmla="*/ 96 w 633"/>
                <a:gd name="T105" fmla="*/ 198 h 1136"/>
                <a:gd name="T106" fmla="*/ 96 w 633"/>
                <a:gd name="T107" fmla="*/ 339 h 1136"/>
                <a:gd name="T108" fmla="*/ 95 w 633"/>
                <a:gd name="T109" fmla="*/ 448 h 1136"/>
                <a:gd name="T110" fmla="*/ 91 w 633"/>
                <a:gd name="T111" fmla="*/ 321 h 1136"/>
                <a:gd name="T112" fmla="*/ 91 w 633"/>
                <a:gd name="T113" fmla="*/ 198 h 1136"/>
                <a:gd name="T114" fmla="*/ 89 w 633"/>
                <a:gd name="T115" fmla="*/ 104 h 1136"/>
                <a:gd name="T116" fmla="*/ 52 w 633"/>
                <a:gd name="T117" fmla="*/ 35 h 1136"/>
                <a:gd name="T118" fmla="*/ 18 w 633"/>
                <a:gd name="T119" fmla="*/ 23 h 1136"/>
                <a:gd name="T120" fmla="*/ 13 w 633"/>
                <a:gd name="T121" fmla="*/ 187 h 1136"/>
                <a:gd name="T122" fmla="*/ 13 w 633"/>
                <a:gd name="T123" fmla="*/ 42 h 11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33"/>
                <a:gd name="T187" fmla="*/ 0 h 1136"/>
                <a:gd name="T188" fmla="*/ 633 w 633"/>
                <a:gd name="T189" fmla="*/ 1136 h 11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33" h="1136">
                  <a:moveTo>
                    <a:pt x="59" y="2"/>
                  </a:moveTo>
                  <a:lnTo>
                    <a:pt x="78" y="0"/>
                  </a:lnTo>
                  <a:lnTo>
                    <a:pt x="108" y="5"/>
                  </a:lnTo>
                  <a:lnTo>
                    <a:pt x="131" y="12"/>
                  </a:lnTo>
                  <a:lnTo>
                    <a:pt x="152" y="20"/>
                  </a:lnTo>
                  <a:lnTo>
                    <a:pt x="166" y="26"/>
                  </a:lnTo>
                  <a:lnTo>
                    <a:pt x="185" y="35"/>
                  </a:lnTo>
                  <a:lnTo>
                    <a:pt x="209" y="48"/>
                  </a:lnTo>
                  <a:lnTo>
                    <a:pt x="234" y="61"/>
                  </a:lnTo>
                  <a:lnTo>
                    <a:pt x="246" y="68"/>
                  </a:lnTo>
                  <a:lnTo>
                    <a:pt x="256" y="69"/>
                  </a:lnTo>
                  <a:lnTo>
                    <a:pt x="285" y="66"/>
                  </a:lnTo>
                  <a:lnTo>
                    <a:pt x="308" y="64"/>
                  </a:lnTo>
                  <a:lnTo>
                    <a:pt x="323" y="64"/>
                  </a:lnTo>
                  <a:lnTo>
                    <a:pt x="337" y="64"/>
                  </a:lnTo>
                  <a:lnTo>
                    <a:pt x="347" y="64"/>
                  </a:lnTo>
                  <a:lnTo>
                    <a:pt x="365" y="67"/>
                  </a:lnTo>
                  <a:lnTo>
                    <a:pt x="377" y="73"/>
                  </a:lnTo>
                  <a:lnTo>
                    <a:pt x="390" y="83"/>
                  </a:lnTo>
                  <a:lnTo>
                    <a:pt x="379" y="77"/>
                  </a:lnTo>
                  <a:lnTo>
                    <a:pt x="370" y="74"/>
                  </a:lnTo>
                  <a:lnTo>
                    <a:pt x="359" y="73"/>
                  </a:lnTo>
                  <a:lnTo>
                    <a:pt x="356" y="78"/>
                  </a:lnTo>
                  <a:lnTo>
                    <a:pt x="354" y="87"/>
                  </a:lnTo>
                  <a:lnTo>
                    <a:pt x="358" y="97"/>
                  </a:lnTo>
                  <a:lnTo>
                    <a:pt x="365" y="109"/>
                  </a:lnTo>
                  <a:lnTo>
                    <a:pt x="357" y="100"/>
                  </a:lnTo>
                  <a:lnTo>
                    <a:pt x="352" y="93"/>
                  </a:lnTo>
                  <a:lnTo>
                    <a:pt x="349" y="82"/>
                  </a:lnTo>
                  <a:lnTo>
                    <a:pt x="350" y="74"/>
                  </a:lnTo>
                  <a:lnTo>
                    <a:pt x="344" y="70"/>
                  </a:lnTo>
                  <a:lnTo>
                    <a:pt x="331" y="69"/>
                  </a:lnTo>
                  <a:lnTo>
                    <a:pt x="317" y="69"/>
                  </a:lnTo>
                  <a:lnTo>
                    <a:pt x="302" y="69"/>
                  </a:lnTo>
                  <a:lnTo>
                    <a:pt x="278" y="73"/>
                  </a:lnTo>
                  <a:lnTo>
                    <a:pt x="260" y="77"/>
                  </a:lnTo>
                  <a:lnTo>
                    <a:pt x="277" y="87"/>
                  </a:lnTo>
                  <a:lnTo>
                    <a:pt x="302" y="103"/>
                  </a:lnTo>
                  <a:lnTo>
                    <a:pt x="318" y="116"/>
                  </a:lnTo>
                  <a:lnTo>
                    <a:pt x="330" y="126"/>
                  </a:lnTo>
                  <a:lnTo>
                    <a:pt x="340" y="138"/>
                  </a:lnTo>
                  <a:lnTo>
                    <a:pt x="349" y="147"/>
                  </a:lnTo>
                  <a:lnTo>
                    <a:pt x="358" y="160"/>
                  </a:lnTo>
                  <a:lnTo>
                    <a:pt x="365" y="173"/>
                  </a:lnTo>
                  <a:lnTo>
                    <a:pt x="393" y="163"/>
                  </a:lnTo>
                  <a:lnTo>
                    <a:pt x="400" y="148"/>
                  </a:lnTo>
                  <a:lnTo>
                    <a:pt x="406" y="139"/>
                  </a:lnTo>
                  <a:lnTo>
                    <a:pt x="403" y="149"/>
                  </a:lnTo>
                  <a:lnTo>
                    <a:pt x="401" y="162"/>
                  </a:lnTo>
                  <a:lnTo>
                    <a:pt x="409" y="168"/>
                  </a:lnTo>
                  <a:lnTo>
                    <a:pt x="422" y="172"/>
                  </a:lnTo>
                  <a:lnTo>
                    <a:pt x="436" y="172"/>
                  </a:lnTo>
                  <a:lnTo>
                    <a:pt x="422" y="175"/>
                  </a:lnTo>
                  <a:lnTo>
                    <a:pt x="413" y="175"/>
                  </a:lnTo>
                  <a:lnTo>
                    <a:pt x="403" y="171"/>
                  </a:lnTo>
                  <a:lnTo>
                    <a:pt x="397" y="166"/>
                  </a:lnTo>
                  <a:lnTo>
                    <a:pt x="383" y="172"/>
                  </a:lnTo>
                  <a:lnTo>
                    <a:pt x="368" y="178"/>
                  </a:lnTo>
                  <a:lnTo>
                    <a:pt x="373" y="190"/>
                  </a:lnTo>
                  <a:lnTo>
                    <a:pt x="380" y="206"/>
                  </a:lnTo>
                  <a:lnTo>
                    <a:pt x="387" y="225"/>
                  </a:lnTo>
                  <a:lnTo>
                    <a:pt x="396" y="255"/>
                  </a:lnTo>
                  <a:lnTo>
                    <a:pt x="408" y="254"/>
                  </a:lnTo>
                  <a:lnTo>
                    <a:pt x="421" y="255"/>
                  </a:lnTo>
                  <a:lnTo>
                    <a:pt x="432" y="259"/>
                  </a:lnTo>
                  <a:lnTo>
                    <a:pt x="442" y="263"/>
                  </a:lnTo>
                  <a:lnTo>
                    <a:pt x="450" y="275"/>
                  </a:lnTo>
                  <a:lnTo>
                    <a:pt x="439" y="265"/>
                  </a:lnTo>
                  <a:lnTo>
                    <a:pt x="429" y="261"/>
                  </a:lnTo>
                  <a:lnTo>
                    <a:pt x="423" y="259"/>
                  </a:lnTo>
                  <a:lnTo>
                    <a:pt x="411" y="258"/>
                  </a:lnTo>
                  <a:lnTo>
                    <a:pt x="399" y="262"/>
                  </a:lnTo>
                  <a:lnTo>
                    <a:pt x="403" y="280"/>
                  </a:lnTo>
                  <a:lnTo>
                    <a:pt x="420" y="290"/>
                  </a:lnTo>
                  <a:lnTo>
                    <a:pt x="429" y="298"/>
                  </a:lnTo>
                  <a:lnTo>
                    <a:pt x="438" y="311"/>
                  </a:lnTo>
                  <a:lnTo>
                    <a:pt x="446" y="325"/>
                  </a:lnTo>
                  <a:lnTo>
                    <a:pt x="454" y="344"/>
                  </a:lnTo>
                  <a:lnTo>
                    <a:pt x="461" y="367"/>
                  </a:lnTo>
                  <a:lnTo>
                    <a:pt x="468" y="392"/>
                  </a:lnTo>
                  <a:lnTo>
                    <a:pt x="475" y="420"/>
                  </a:lnTo>
                  <a:lnTo>
                    <a:pt x="488" y="420"/>
                  </a:lnTo>
                  <a:lnTo>
                    <a:pt x="500" y="425"/>
                  </a:lnTo>
                  <a:lnTo>
                    <a:pt x="509" y="433"/>
                  </a:lnTo>
                  <a:lnTo>
                    <a:pt x="516" y="442"/>
                  </a:lnTo>
                  <a:lnTo>
                    <a:pt x="524" y="458"/>
                  </a:lnTo>
                  <a:lnTo>
                    <a:pt x="531" y="480"/>
                  </a:lnTo>
                  <a:lnTo>
                    <a:pt x="525" y="466"/>
                  </a:lnTo>
                  <a:lnTo>
                    <a:pt x="518" y="455"/>
                  </a:lnTo>
                  <a:lnTo>
                    <a:pt x="510" y="443"/>
                  </a:lnTo>
                  <a:lnTo>
                    <a:pt x="504" y="436"/>
                  </a:lnTo>
                  <a:lnTo>
                    <a:pt x="496" y="431"/>
                  </a:lnTo>
                  <a:lnTo>
                    <a:pt x="486" y="426"/>
                  </a:lnTo>
                  <a:lnTo>
                    <a:pt x="478" y="427"/>
                  </a:lnTo>
                  <a:lnTo>
                    <a:pt x="480" y="447"/>
                  </a:lnTo>
                  <a:lnTo>
                    <a:pt x="482" y="464"/>
                  </a:lnTo>
                  <a:lnTo>
                    <a:pt x="485" y="480"/>
                  </a:lnTo>
                  <a:lnTo>
                    <a:pt x="487" y="502"/>
                  </a:lnTo>
                  <a:lnTo>
                    <a:pt x="488" y="524"/>
                  </a:lnTo>
                  <a:lnTo>
                    <a:pt x="494" y="535"/>
                  </a:lnTo>
                  <a:lnTo>
                    <a:pt x="514" y="549"/>
                  </a:lnTo>
                  <a:lnTo>
                    <a:pt x="492" y="537"/>
                  </a:lnTo>
                  <a:lnTo>
                    <a:pt x="486" y="530"/>
                  </a:lnTo>
                  <a:lnTo>
                    <a:pt x="480" y="538"/>
                  </a:lnTo>
                  <a:lnTo>
                    <a:pt x="474" y="559"/>
                  </a:lnTo>
                  <a:lnTo>
                    <a:pt x="478" y="541"/>
                  </a:lnTo>
                  <a:lnTo>
                    <a:pt x="483" y="523"/>
                  </a:lnTo>
                  <a:lnTo>
                    <a:pt x="481" y="502"/>
                  </a:lnTo>
                  <a:lnTo>
                    <a:pt x="478" y="479"/>
                  </a:lnTo>
                  <a:lnTo>
                    <a:pt x="474" y="456"/>
                  </a:lnTo>
                  <a:lnTo>
                    <a:pt x="470" y="434"/>
                  </a:lnTo>
                  <a:lnTo>
                    <a:pt x="466" y="418"/>
                  </a:lnTo>
                  <a:lnTo>
                    <a:pt x="461" y="399"/>
                  </a:lnTo>
                  <a:lnTo>
                    <a:pt x="456" y="377"/>
                  </a:lnTo>
                  <a:lnTo>
                    <a:pt x="449" y="355"/>
                  </a:lnTo>
                  <a:lnTo>
                    <a:pt x="444" y="342"/>
                  </a:lnTo>
                  <a:lnTo>
                    <a:pt x="435" y="325"/>
                  </a:lnTo>
                  <a:lnTo>
                    <a:pt x="426" y="313"/>
                  </a:lnTo>
                  <a:lnTo>
                    <a:pt x="416" y="304"/>
                  </a:lnTo>
                  <a:lnTo>
                    <a:pt x="407" y="298"/>
                  </a:lnTo>
                  <a:lnTo>
                    <a:pt x="409" y="313"/>
                  </a:lnTo>
                  <a:lnTo>
                    <a:pt x="413" y="335"/>
                  </a:lnTo>
                  <a:lnTo>
                    <a:pt x="418" y="366"/>
                  </a:lnTo>
                  <a:lnTo>
                    <a:pt x="423" y="401"/>
                  </a:lnTo>
                  <a:lnTo>
                    <a:pt x="428" y="432"/>
                  </a:lnTo>
                  <a:lnTo>
                    <a:pt x="440" y="508"/>
                  </a:lnTo>
                  <a:lnTo>
                    <a:pt x="449" y="557"/>
                  </a:lnTo>
                  <a:lnTo>
                    <a:pt x="454" y="580"/>
                  </a:lnTo>
                  <a:lnTo>
                    <a:pt x="461" y="597"/>
                  </a:lnTo>
                  <a:lnTo>
                    <a:pt x="473" y="621"/>
                  </a:lnTo>
                  <a:lnTo>
                    <a:pt x="483" y="644"/>
                  </a:lnTo>
                  <a:lnTo>
                    <a:pt x="493" y="665"/>
                  </a:lnTo>
                  <a:lnTo>
                    <a:pt x="506" y="695"/>
                  </a:lnTo>
                  <a:lnTo>
                    <a:pt x="515" y="697"/>
                  </a:lnTo>
                  <a:lnTo>
                    <a:pt x="523" y="695"/>
                  </a:lnTo>
                  <a:lnTo>
                    <a:pt x="530" y="688"/>
                  </a:lnTo>
                  <a:lnTo>
                    <a:pt x="535" y="679"/>
                  </a:lnTo>
                  <a:lnTo>
                    <a:pt x="533" y="670"/>
                  </a:lnTo>
                  <a:lnTo>
                    <a:pt x="529" y="655"/>
                  </a:lnTo>
                  <a:lnTo>
                    <a:pt x="526" y="640"/>
                  </a:lnTo>
                  <a:lnTo>
                    <a:pt x="536" y="629"/>
                  </a:lnTo>
                  <a:lnTo>
                    <a:pt x="530" y="620"/>
                  </a:lnTo>
                  <a:lnTo>
                    <a:pt x="532" y="609"/>
                  </a:lnTo>
                  <a:lnTo>
                    <a:pt x="533" y="620"/>
                  </a:lnTo>
                  <a:lnTo>
                    <a:pt x="542" y="629"/>
                  </a:lnTo>
                  <a:lnTo>
                    <a:pt x="533" y="640"/>
                  </a:lnTo>
                  <a:lnTo>
                    <a:pt x="535" y="652"/>
                  </a:lnTo>
                  <a:lnTo>
                    <a:pt x="540" y="676"/>
                  </a:lnTo>
                  <a:lnTo>
                    <a:pt x="552" y="681"/>
                  </a:lnTo>
                  <a:lnTo>
                    <a:pt x="563" y="686"/>
                  </a:lnTo>
                  <a:lnTo>
                    <a:pt x="568" y="693"/>
                  </a:lnTo>
                  <a:lnTo>
                    <a:pt x="572" y="701"/>
                  </a:lnTo>
                  <a:lnTo>
                    <a:pt x="574" y="713"/>
                  </a:lnTo>
                  <a:lnTo>
                    <a:pt x="567" y="698"/>
                  </a:lnTo>
                  <a:lnTo>
                    <a:pt x="559" y="689"/>
                  </a:lnTo>
                  <a:lnTo>
                    <a:pt x="549" y="685"/>
                  </a:lnTo>
                  <a:lnTo>
                    <a:pt x="542" y="684"/>
                  </a:lnTo>
                  <a:lnTo>
                    <a:pt x="538" y="691"/>
                  </a:lnTo>
                  <a:lnTo>
                    <a:pt x="533" y="697"/>
                  </a:lnTo>
                  <a:lnTo>
                    <a:pt x="528" y="702"/>
                  </a:lnTo>
                  <a:lnTo>
                    <a:pt x="519" y="707"/>
                  </a:lnTo>
                  <a:lnTo>
                    <a:pt x="510" y="707"/>
                  </a:lnTo>
                  <a:lnTo>
                    <a:pt x="516" y="719"/>
                  </a:lnTo>
                  <a:lnTo>
                    <a:pt x="524" y="730"/>
                  </a:lnTo>
                  <a:lnTo>
                    <a:pt x="533" y="741"/>
                  </a:lnTo>
                  <a:lnTo>
                    <a:pt x="546" y="756"/>
                  </a:lnTo>
                  <a:lnTo>
                    <a:pt x="556" y="765"/>
                  </a:lnTo>
                  <a:lnTo>
                    <a:pt x="565" y="774"/>
                  </a:lnTo>
                  <a:lnTo>
                    <a:pt x="571" y="779"/>
                  </a:lnTo>
                  <a:lnTo>
                    <a:pt x="574" y="785"/>
                  </a:lnTo>
                  <a:lnTo>
                    <a:pt x="575" y="794"/>
                  </a:lnTo>
                  <a:lnTo>
                    <a:pt x="578" y="843"/>
                  </a:lnTo>
                  <a:lnTo>
                    <a:pt x="579" y="871"/>
                  </a:lnTo>
                  <a:lnTo>
                    <a:pt x="580" y="880"/>
                  </a:lnTo>
                  <a:lnTo>
                    <a:pt x="580" y="887"/>
                  </a:lnTo>
                  <a:lnTo>
                    <a:pt x="585" y="899"/>
                  </a:lnTo>
                  <a:lnTo>
                    <a:pt x="590" y="912"/>
                  </a:lnTo>
                  <a:lnTo>
                    <a:pt x="596" y="921"/>
                  </a:lnTo>
                  <a:lnTo>
                    <a:pt x="606" y="932"/>
                  </a:lnTo>
                  <a:lnTo>
                    <a:pt x="612" y="940"/>
                  </a:lnTo>
                  <a:lnTo>
                    <a:pt x="614" y="1002"/>
                  </a:lnTo>
                  <a:lnTo>
                    <a:pt x="633" y="1015"/>
                  </a:lnTo>
                  <a:lnTo>
                    <a:pt x="614" y="1004"/>
                  </a:lnTo>
                  <a:lnTo>
                    <a:pt x="612" y="1024"/>
                  </a:lnTo>
                  <a:lnTo>
                    <a:pt x="609" y="954"/>
                  </a:lnTo>
                  <a:lnTo>
                    <a:pt x="608" y="941"/>
                  </a:lnTo>
                  <a:lnTo>
                    <a:pt x="597" y="930"/>
                  </a:lnTo>
                  <a:lnTo>
                    <a:pt x="592" y="923"/>
                  </a:lnTo>
                  <a:lnTo>
                    <a:pt x="585" y="913"/>
                  </a:lnTo>
                  <a:lnTo>
                    <a:pt x="579" y="904"/>
                  </a:lnTo>
                  <a:lnTo>
                    <a:pt x="575" y="894"/>
                  </a:lnTo>
                  <a:lnTo>
                    <a:pt x="573" y="885"/>
                  </a:lnTo>
                  <a:lnTo>
                    <a:pt x="572" y="871"/>
                  </a:lnTo>
                  <a:lnTo>
                    <a:pt x="571" y="857"/>
                  </a:lnTo>
                  <a:lnTo>
                    <a:pt x="568" y="823"/>
                  </a:lnTo>
                  <a:lnTo>
                    <a:pt x="567" y="793"/>
                  </a:lnTo>
                  <a:lnTo>
                    <a:pt x="565" y="785"/>
                  </a:lnTo>
                  <a:lnTo>
                    <a:pt x="560" y="780"/>
                  </a:lnTo>
                  <a:lnTo>
                    <a:pt x="550" y="770"/>
                  </a:lnTo>
                  <a:lnTo>
                    <a:pt x="539" y="761"/>
                  </a:lnTo>
                  <a:lnTo>
                    <a:pt x="530" y="749"/>
                  </a:lnTo>
                  <a:lnTo>
                    <a:pt x="509" y="726"/>
                  </a:lnTo>
                  <a:lnTo>
                    <a:pt x="502" y="752"/>
                  </a:lnTo>
                  <a:lnTo>
                    <a:pt x="497" y="780"/>
                  </a:lnTo>
                  <a:lnTo>
                    <a:pt x="495" y="794"/>
                  </a:lnTo>
                  <a:lnTo>
                    <a:pt x="507" y="804"/>
                  </a:lnTo>
                  <a:lnTo>
                    <a:pt x="517" y="814"/>
                  </a:lnTo>
                  <a:lnTo>
                    <a:pt x="525" y="814"/>
                  </a:lnTo>
                  <a:lnTo>
                    <a:pt x="545" y="811"/>
                  </a:lnTo>
                  <a:lnTo>
                    <a:pt x="521" y="818"/>
                  </a:lnTo>
                  <a:lnTo>
                    <a:pt x="526" y="826"/>
                  </a:lnTo>
                  <a:lnTo>
                    <a:pt x="540" y="845"/>
                  </a:lnTo>
                  <a:lnTo>
                    <a:pt x="551" y="861"/>
                  </a:lnTo>
                  <a:lnTo>
                    <a:pt x="558" y="877"/>
                  </a:lnTo>
                  <a:lnTo>
                    <a:pt x="563" y="891"/>
                  </a:lnTo>
                  <a:lnTo>
                    <a:pt x="566" y="905"/>
                  </a:lnTo>
                  <a:lnTo>
                    <a:pt x="568" y="923"/>
                  </a:lnTo>
                  <a:lnTo>
                    <a:pt x="569" y="935"/>
                  </a:lnTo>
                  <a:lnTo>
                    <a:pt x="568" y="952"/>
                  </a:lnTo>
                  <a:lnTo>
                    <a:pt x="569" y="967"/>
                  </a:lnTo>
                  <a:lnTo>
                    <a:pt x="569" y="977"/>
                  </a:lnTo>
                  <a:lnTo>
                    <a:pt x="573" y="1000"/>
                  </a:lnTo>
                  <a:lnTo>
                    <a:pt x="580" y="1010"/>
                  </a:lnTo>
                  <a:lnTo>
                    <a:pt x="585" y="1018"/>
                  </a:lnTo>
                  <a:lnTo>
                    <a:pt x="590" y="1084"/>
                  </a:lnTo>
                  <a:lnTo>
                    <a:pt x="601" y="1088"/>
                  </a:lnTo>
                  <a:lnTo>
                    <a:pt x="610" y="1093"/>
                  </a:lnTo>
                  <a:lnTo>
                    <a:pt x="618" y="1095"/>
                  </a:lnTo>
                  <a:lnTo>
                    <a:pt x="630" y="1091"/>
                  </a:lnTo>
                  <a:lnTo>
                    <a:pt x="618" y="1099"/>
                  </a:lnTo>
                  <a:lnTo>
                    <a:pt x="609" y="1097"/>
                  </a:lnTo>
                  <a:lnTo>
                    <a:pt x="600" y="1092"/>
                  </a:lnTo>
                  <a:lnTo>
                    <a:pt x="590" y="1089"/>
                  </a:lnTo>
                  <a:lnTo>
                    <a:pt x="593" y="1099"/>
                  </a:lnTo>
                  <a:lnTo>
                    <a:pt x="597" y="1109"/>
                  </a:lnTo>
                  <a:lnTo>
                    <a:pt x="608" y="1123"/>
                  </a:lnTo>
                  <a:lnTo>
                    <a:pt x="622" y="1136"/>
                  </a:lnTo>
                  <a:lnTo>
                    <a:pt x="608" y="1125"/>
                  </a:lnTo>
                  <a:lnTo>
                    <a:pt x="600" y="1119"/>
                  </a:lnTo>
                  <a:lnTo>
                    <a:pt x="595" y="1111"/>
                  </a:lnTo>
                  <a:lnTo>
                    <a:pt x="589" y="1103"/>
                  </a:lnTo>
                  <a:lnTo>
                    <a:pt x="585" y="1084"/>
                  </a:lnTo>
                  <a:lnTo>
                    <a:pt x="581" y="1039"/>
                  </a:lnTo>
                  <a:lnTo>
                    <a:pt x="580" y="1020"/>
                  </a:lnTo>
                  <a:lnTo>
                    <a:pt x="574" y="1011"/>
                  </a:lnTo>
                  <a:lnTo>
                    <a:pt x="568" y="1004"/>
                  </a:lnTo>
                  <a:lnTo>
                    <a:pt x="565" y="983"/>
                  </a:lnTo>
                  <a:lnTo>
                    <a:pt x="563" y="960"/>
                  </a:lnTo>
                  <a:lnTo>
                    <a:pt x="563" y="940"/>
                  </a:lnTo>
                  <a:lnTo>
                    <a:pt x="560" y="919"/>
                  </a:lnTo>
                  <a:lnTo>
                    <a:pt x="559" y="905"/>
                  </a:lnTo>
                  <a:lnTo>
                    <a:pt x="553" y="885"/>
                  </a:lnTo>
                  <a:lnTo>
                    <a:pt x="547" y="869"/>
                  </a:lnTo>
                  <a:lnTo>
                    <a:pt x="540" y="856"/>
                  </a:lnTo>
                  <a:lnTo>
                    <a:pt x="529" y="841"/>
                  </a:lnTo>
                  <a:lnTo>
                    <a:pt x="516" y="824"/>
                  </a:lnTo>
                  <a:lnTo>
                    <a:pt x="506" y="812"/>
                  </a:lnTo>
                  <a:lnTo>
                    <a:pt x="496" y="806"/>
                  </a:lnTo>
                  <a:lnTo>
                    <a:pt x="490" y="808"/>
                  </a:lnTo>
                  <a:lnTo>
                    <a:pt x="489" y="829"/>
                  </a:lnTo>
                  <a:lnTo>
                    <a:pt x="489" y="849"/>
                  </a:lnTo>
                  <a:lnTo>
                    <a:pt x="490" y="866"/>
                  </a:lnTo>
                  <a:lnTo>
                    <a:pt x="493" y="879"/>
                  </a:lnTo>
                  <a:lnTo>
                    <a:pt x="496" y="892"/>
                  </a:lnTo>
                  <a:lnTo>
                    <a:pt x="504" y="911"/>
                  </a:lnTo>
                  <a:lnTo>
                    <a:pt x="516" y="930"/>
                  </a:lnTo>
                  <a:lnTo>
                    <a:pt x="528" y="950"/>
                  </a:lnTo>
                  <a:lnTo>
                    <a:pt x="538" y="970"/>
                  </a:lnTo>
                  <a:lnTo>
                    <a:pt x="549" y="992"/>
                  </a:lnTo>
                  <a:lnTo>
                    <a:pt x="553" y="1006"/>
                  </a:lnTo>
                  <a:lnTo>
                    <a:pt x="556" y="1015"/>
                  </a:lnTo>
                  <a:lnTo>
                    <a:pt x="559" y="1038"/>
                  </a:lnTo>
                  <a:lnTo>
                    <a:pt x="561" y="1058"/>
                  </a:lnTo>
                  <a:lnTo>
                    <a:pt x="579" y="1067"/>
                  </a:lnTo>
                  <a:lnTo>
                    <a:pt x="563" y="1061"/>
                  </a:lnTo>
                  <a:lnTo>
                    <a:pt x="564" y="1072"/>
                  </a:lnTo>
                  <a:lnTo>
                    <a:pt x="566" y="1085"/>
                  </a:lnTo>
                  <a:lnTo>
                    <a:pt x="571" y="1098"/>
                  </a:lnTo>
                  <a:lnTo>
                    <a:pt x="578" y="1114"/>
                  </a:lnTo>
                  <a:lnTo>
                    <a:pt x="566" y="1093"/>
                  </a:lnTo>
                  <a:lnTo>
                    <a:pt x="560" y="1077"/>
                  </a:lnTo>
                  <a:lnTo>
                    <a:pt x="558" y="1069"/>
                  </a:lnTo>
                  <a:lnTo>
                    <a:pt x="556" y="1056"/>
                  </a:lnTo>
                  <a:lnTo>
                    <a:pt x="554" y="1043"/>
                  </a:lnTo>
                  <a:lnTo>
                    <a:pt x="550" y="1021"/>
                  </a:lnTo>
                  <a:lnTo>
                    <a:pt x="545" y="1005"/>
                  </a:lnTo>
                  <a:lnTo>
                    <a:pt x="535" y="983"/>
                  </a:lnTo>
                  <a:lnTo>
                    <a:pt x="522" y="960"/>
                  </a:lnTo>
                  <a:lnTo>
                    <a:pt x="508" y="936"/>
                  </a:lnTo>
                  <a:lnTo>
                    <a:pt x="500" y="922"/>
                  </a:lnTo>
                  <a:lnTo>
                    <a:pt x="492" y="906"/>
                  </a:lnTo>
                  <a:lnTo>
                    <a:pt x="486" y="894"/>
                  </a:lnTo>
                  <a:lnTo>
                    <a:pt x="482" y="879"/>
                  </a:lnTo>
                  <a:lnTo>
                    <a:pt x="481" y="861"/>
                  </a:lnTo>
                  <a:lnTo>
                    <a:pt x="480" y="841"/>
                  </a:lnTo>
                  <a:lnTo>
                    <a:pt x="481" y="813"/>
                  </a:lnTo>
                  <a:lnTo>
                    <a:pt x="483" y="796"/>
                  </a:lnTo>
                  <a:lnTo>
                    <a:pt x="474" y="789"/>
                  </a:lnTo>
                  <a:lnTo>
                    <a:pt x="463" y="788"/>
                  </a:lnTo>
                  <a:lnTo>
                    <a:pt x="446" y="788"/>
                  </a:lnTo>
                  <a:lnTo>
                    <a:pt x="474" y="784"/>
                  </a:lnTo>
                  <a:lnTo>
                    <a:pt x="486" y="789"/>
                  </a:lnTo>
                  <a:lnTo>
                    <a:pt x="489" y="766"/>
                  </a:lnTo>
                  <a:lnTo>
                    <a:pt x="493" y="746"/>
                  </a:lnTo>
                  <a:lnTo>
                    <a:pt x="501" y="717"/>
                  </a:lnTo>
                  <a:lnTo>
                    <a:pt x="495" y="701"/>
                  </a:lnTo>
                  <a:lnTo>
                    <a:pt x="485" y="672"/>
                  </a:lnTo>
                  <a:lnTo>
                    <a:pt x="476" y="654"/>
                  </a:lnTo>
                  <a:lnTo>
                    <a:pt x="468" y="637"/>
                  </a:lnTo>
                  <a:lnTo>
                    <a:pt x="460" y="619"/>
                  </a:lnTo>
                  <a:lnTo>
                    <a:pt x="451" y="601"/>
                  </a:lnTo>
                  <a:lnTo>
                    <a:pt x="443" y="581"/>
                  </a:lnTo>
                  <a:lnTo>
                    <a:pt x="438" y="564"/>
                  </a:lnTo>
                  <a:lnTo>
                    <a:pt x="435" y="544"/>
                  </a:lnTo>
                  <a:lnTo>
                    <a:pt x="426" y="497"/>
                  </a:lnTo>
                  <a:lnTo>
                    <a:pt x="418" y="450"/>
                  </a:lnTo>
                  <a:lnTo>
                    <a:pt x="411" y="451"/>
                  </a:lnTo>
                  <a:lnTo>
                    <a:pt x="407" y="454"/>
                  </a:lnTo>
                  <a:lnTo>
                    <a:pt x="401" y="461"/>
                  </a:lnTo>
                  <a:lnTo>
                    <a:pt x="399" y="471"/>
                  </a:lnTo>
                  <a:lnTo>
                    <a:pt x="397" y="498"/>
                  </a:lnTo>
                  <a:lnTo>
                    <a:pt x="401" y="525"/>
                  </a:lnTo>
                  <a:lnTo>
                    <a:pt x="401" y="549"/>
                  </a:lnTo>
                  <a:lnTo>
                    <a:pt x="401" y="566"/>
                  </a:lnTo>
                  <a:lnTo>
                    <a:pt x="403" y="575"/>
                  </a:lnTo>
                  <a:lnTo>
                    <a:pt x="408" y="586"/>
                  </a:lnTo>
                  <a:lnTo>
                    <a:pt x="418" y="602"/>
                  </a:lnTo>
                  <a:lnTo>
                    <a:pt x="430" y="623"/>
                  </a:lnTo>
                  <a:lnTo>
                    <a:pt x="446" y="651"/>
                  </a:lnTo>
                  <a:lnTo>
                    <a:pt x="456" y="676"/>
                  </a:lnTo>
                  <a:lnTo>
                    <a:pt x="459" y="695"/>
                  </a:lnTo>
                  <a:lnTo>
                    <a:pt x="465" y="712"/>
                  </a:lnTo>
                  <a:lnTo>
                    <a:pt x="468" y="733"/>
                  </a:lnTo>
                  <a:lnTo>
                    <a:pt x="482" y="768"/>
                  </a:lnTo>
                  <a:lnTo>
                    <a:pt x="470" y="742"/>
                  </a:lnTo>
                  <a:lnTo>
                    <a:pt x="461" y="714"/>
                  </a:lnTo>
                  <a:lnTo>
                    <a:pt x="454" y="696"/>
                  </a:lnTo>
                  <a:lnTo>
                    <a:pt x="451" y="677"/>
                  </a:lnTo>
                  <a:lnTo>
                    <a:pt x="445" y="661"/>
                  </a:lnTo>
                  <a:lnTo>
                    <a:pt x="437" y="645"/>
                  </a:lnTo>
                  <a:lnTo>
                    <a:pt x="426" y="626"/>
                  </a:lnTo>
                  <a:lnTo>
                    <a:pt x="414" y="604"/>
                  </a:lnTo>
                  <a:lnTo>
                    <a:pt x="404" y="591"/>
                  </a:lnTo>
                  <a:lnTo>
                    <a:pt x="399" y="580"/>
                  </a:lnTo>
                  <a:lnTo>
                    <a:pt x="396" y="570"/>
                  </a:lnTo>
                  <a:lnTo>
                    <a:pt x="396" y="549"/>
                  </a:lnTo>
                  <a:lnTo>
                    <a:pt x="396" y="533"/>
                  </a:lnTo>
                  <a:lnTo>
                    <a:pt x="392" y="501"/>
                  </a:lnTo>
                  <a:lnTo>
                    <a:pt x="392" y="484"/>
                  </a:lnTo>
                  <a:lnTo>
                    <a:pt x="393" y="466"/>
                  </a:lnTo>
                  <a:lnTo>
                    <a:pt x="395" y="454"/>
                  </a:lnTo>
                  <a:lnTo>
                    <a:pt x="400" y="447"/>
                  </a:lnTo>
                  <a:lnTo>
                    <a:pt x="408" y="439"/>
                  </a:lnTo>
                  <a:lnTo>
                    <a:pt x="416" y="436"/>
                  </a:lnTo>
                  <a:lnTo>
                    <a:pt x="410" y="399"/>
                  </a:lnTo>
                  <a:lnTo>
                    <a:pt x="402" y="350"/>
                  </a:lnTo>
                  <a:lnTo>
                    <a:pt x="395" y="315"/>
                  </a:lnTo>
                  <a:lnTo>
                    <a:pt x="389" y="290"/>
                  </a:lnTo>
                  <a:lnTo>
                    <a:pt x="386" y="274"/>
                  </a:lnTo>
                  <a:lnTo>
                    <a:pt x="380" y="250"/>
                  </a:lnTo>
                  <a:lnTo>
                    <a:pt x="374" y="233"/>
                  </a:lnTo>
                  <a:lnTo>
                    <a:pt x="367" y="212"/>
                  </a:lnTo>
                  <a:lnTo>
                    <a:pt x="360" y="195"/>
                  </a:lnTo>
                  <a:lnTo>
                    <a:pt x="354" y="180"/>
                  </a:lnTo>
                  <a:lnTo>
                    <a:pt x="347" y="166"/>
                  </a:lnTo>
                  <a:lnTo>
                    <a:pt x="340" y="155"/>
                  </a:lnTo>
                  <a:lnTo>
                    <a:pt x="328" y="140"/>
                  </a:lnTo>
                  <a:lnTo>
                    <a:pt x="324" y="156"/>
                  </a:lnTo>
                  <a:lnTo>
                    <a:pt x="318" y="172"/>
                  </a:lnTo>
                  <a:lnTo>
                    <a:pt x="314" y="184"/>
                  </a:lnTo>
                  <a:lnTo>
                    <a:pt x="308" y="198"/>
                  </a:lnTo>
                  <a:lnTo>
                    <a:pt x="300" y="215"/>
                  </a:lnTo>
                  <a:lnTo>
                    <a:pt x="295" y="236"/>
                  </a:lnTo>
                  <a:lnTo>
                    <a:pt x="294" y="259"/>
                  </a:lnTo>
                  <a:lnTo>
                    <a:pt x="295" y="277"/>
                  </a:lnTo>
                  <a:lnTo>
                    <a:pt x="300" y="302"/>
                  </a:lnTo>
                  <a:lnTo>
                    <a:pt x="303" y="322"/>
                  </a:lnTo>
                  <a:lnTo>
                    <a:pt x="307" y="339"/>
                  </a:lnTo>
                  <a:lnTo>
                    <a:pt x="310" y="356"/>
                  </a:lnTo>
                  <a:lnTo>
                    <a:pt x="313" y="373"/>
                  </a:lnTo>
                  <a:lnTo>
                    <a:pt x="314" y="387"/>
                  </a:lnTo>
                  <a:lnTo>
                    <a:pt x="314" y="410"/>
                  </a:lnTo>
                  <a:lnTo>
                    <a:pt x="311" y="433"/>
                  </a:lnTo>
                  <a:lnTo>
                    <a:pt x="299" y="496"/>
                  </a:lnTo>
                  <a:lnTo>
                    <a:pt x="304" y="448"/>
                  </a:lnTo>
                  <a:lnTo>
                    <a:pt x="307" y="428"/>
                  </a:lnTo>
                  <a:lnTo>
                    <a:pt x="308" y="416"/>
                  </a:lnTo>
                  <a:lnTo>
                    <a:pt x="307" y="403"/>
                  </a:lnTo>
                  <a:lnTo>
                    <a:pt x="304" y="384"/>
                  </a:lnTo>
                  <a:lnTo>
                    <a:pt x="302" y="361"/>
                  </a:lnTo>
                  <a:lnTo>
                    <a:pt x="297" y="341"/>
                  </a:lnTo>
                  <a:lnTo>
                    <a:pt x="293" y="321"/>
                  </a:lnTo>
                  <a:lnTo>
                    <a:pt x="288" y="304"/>
                  </a:lnTo>
                  <a:lnTo>
                    <a:pt x="285" y="288"/>
                  </a:lnTo>
                  <a:lnTo>
                    <a:pt x="282" y="266"/>
                  </a:lnTo>
                  <a:lnTo>
                    <a:pt x="281" y="250"/>
                  </a:lnTo>
                  <a:lnTo>
                    <a:pt x="283" y="229"/>
                  </a:lnTo>
                  <a:lnTo>
                    <a:pt x="287" y="213"/>
                  </a:lnTo>
                  <a:lnTo>
                    <a:pt x="293" y="198"/>
                  </a:lnTo>
                  <a:lnTo>
                    <a:pt x="300" y="184"/>
                  </a:lnTo>
                  <a:lnTo>
                    <a:pt x="309" y="160"/>
                  </a:lnTo>
                  <a:lnTo>
                    <a:pt x="313" y="146"/>
                  </a:lnTo>
                  <a:lnTo>
                    <a:pt x="315" y="130"/>
                  </a:lnTo>
                  <a:lnTo>
                    <a:pt x="307" y="122"/>
                  </a:lnTo>
                  <a:lnTo>
                    <a:pt x="294" y="112"/>
                  </a:lnTo>
                  <a:lnTo>
                    <a:pt x="283" y="104"/>
                  </a:lnTo>
                  <a:lnTo>
                    <a:pt x="272" y="97"/>
                  </a:lnTo>
                  <a:lnTo>
                    <a:pt x="253" y="84"/>
                  </a:lnTo>
                  <a:lnTo>
                    <a:pt x="234" y="73"/>
                  </a:lnTo>
                  <a:lnTo>
                    <a:pt x="218" y="64"/>
                  </a:lnTo>
                  <a:lnTo>
                    <a:pt x="203" y="55"/>
                  </a:lnTo>
                  <a:lnTo>
                    <a:pt x="182" y="44"/>
                  </a:lnTo>
                  <a:lnTo>
                    <a:pt x="163" y="35"/>
                  </a:lnTo>
                  <a:lnTo>
                    <a:pt x="150" y="30"/>
                  </a:lnTo>
                  <a:lnTo>
                    <a:pt x="132" y="23"/>
                  </a:lnTo>
                  <a:lnTo>
                    <a:pt x="115" y="18"/>
                  </a:lnTo>
                  <a:lnTo>
                    <a:pt x="99" y="15"/>
                  </a:lnTo>
                  <a:lnTo>
                    <a:pt x="82" y="13"/>
                  </a:lnTo>
                  <a:lnTo>
                    <a:pt x="68" y="14"/>
                  </a:lnTo>
                  <a:lnTo>
                    <a:pt x="57" y="23"/>
                  </a:lnTo>
                  <a:lnTo>
                    <a:pt x="50" y="38"/>
                  </a:lnTo>
                  <a:lnTo>
                    <a:pt x="46" y="57"/>
                  </a:lnTo>
                  <a:lnTo>
                    <a:pt x="43" y="79"/>
                  </a:lnTo>
                  <a:lnTo>
                    <a:pt x="43" y="110"/>
                  </a:lnTo>
                  <a:lnTo>
                    <a:pt x="41" y="139"/>
                  </a:lnTo>
                  <a:lnTo>
                    <a:pt x="34" y="159"/>
                  </a:lnTo>
                  <a:lnTo>
                    <a:pt x="18" y="187"/>
                  </a:lnTo>
                  <a:lnTo>
                    <a:pt x="0" y="174"/>
                  </a:lnTo>
                  <a:lnTo>
                    <a:pt x="14" y="149"/>
                  </a:lnTo>
                  <a:lnTo>
                    <a:pt x="21" y="132"/>
                  </a:lnTo>
                  <a:lnTo>
                    <a:pt x="22" y="109"/>
                  </a:lnTo>
                  <a:lnTo>
                    <a:pt x="23" y="87"/>
                  </a:lnTo>
                  <a:lnTo>
                    <a:pt x="25" y="61"/>
                  </a:lnTo>
                  <a:lnTo>
                    <a:pt x="30" y="42"/>
                  </a:lnTo>
                  <a:lnTo>
                    <a:pt x="36" y="23"/>
                  </a:lnTo>
                  <a:lnTo>
                    <a:pt x="46" y="11"/>
                  </a:lnTo>
                  <a:lnTo>
                    <a:pt x="59" y="2"/>
                  </a:lnTo>
                  <a:close/>
                </a:path>
              </a:pathLst>
            </a:custGeom>
            <a:solidFill>
              <a:srgbClr val="FF0000"/>
            </a:solidFill>
            <a:ln w="9525">
              <a:noFill/>
              <a:round/>
              <a:headEnd/>
              <a:tailEnd/>
            </a:ln>
          </p:spPr>
          <p:txBody>
            <a:bodyPr/>
            <a:lstStyle/>
            <a:p>
              <a:endParaRPr lang="it-IT">
                <a:solidFill>
                  <a:srgbClr val="000000"/>
                </a:solidFill>
              </a:endParaRPr>
            </a:p>
          </p:txBody>
        </p:sp>
        <p:grpSp>
          <p:nvGrpSpPr>
            <p:cNvPr id="82" name="Group 1044"/>
            <p:cNvGrpSpPr>
              <a:grpSpLocks/>
            </p:cNvGrpSpPr>
            <p:nvPr/>
          </p:nvGrpSpPr>
          <p:grpSpPr bwMode="auto">
            <a:xfrm>
              <a:off x="769" y="1619"/>
              <a:ext cx="221" cy="268"/>
              <a:chOff x="769" y="1619"/>
              <a:chExt cx="221" cy="268"/>
            </a:xfrm>
          </p:grpSpPr>
          <p:sp>
            <p:nvSpPr>
              <p:cNvPr id="83" name="Freeform 1045"/>
              <p:cNvSpPr>
                <a:spLocks/>
              </p:cNvSpPr>
              <p:nvPr/>
            </p:nvSpPr>
            <p:spPr bwMode="auto">
              <a:xfrm>
                <a:off x="831" y="1619"/>
                <a:ext cx="124" cy="119"/>
              </a:xfrm>
              <a:custGeom>
                <a:avLst/>
                <a:gdLst>
                  <a:gd name="T0" fmla="*/ 0 w 129"/>
                  <a:gd name="T1" fmla="*/ 87 h 119"/>
                  <a:gd name="T2" fmla="*/ 0 w 129"/>
                  <a:gd name="T3" fmla="*/ 76 h 119"/>
                  <a:gd name="T4" fmla="*/ 1 w 129"/>
                  <a:gd name="T5" fmla="*/ 64 h 119"/>
                  <a:gd name="T6" fmla="*/ 4 w 129"/>
                  <a:gd name="T7" fmla="*/ 52 h 119"/>
                  <a:gd name="T8" fmla="*/ 9 w 129"/>
                  <a:gd name="T9" fmla="*/ 40 h 119"/>
                  <a:gd name="T10" fmla="*/ 12 w 129"/>
                  <a:gd name="T11" fmla="*/ 32 h 119"/>
                  <a:gd name="T12" fmla="*/ 12 w 129"/>
                  <a:gd name="T13" fmla="*/ 24 h 119"/>
                  <a:gd name="T14" fmla="*/ 12 w 129"/>
                  <a:gd name="T15" fmla="*/ 17 h 119"/>
                  <a:gd name="T16" fmla="*/ 12 w 129"/>
                  <a:gd name="T17" fmla="*/ 11 h 119"/>
                  <a:gd name="T18" fmla="*/ 12 w 129"/>
                  <a:gd name="T19" fmla="*/ 7 h 119"/>
                  <a:gd name="T20" fmla="*/ 15 w 129"/>
                  <a:gd name="T21" fmla="*/ 3 h 119"/>
                  <a:gd name="T22" fmla="*/ 22 w 129"/>
                  <a:gd name="T23" fmla="*/ 0 h 119"/>
                  <a:gd name="T24" fmla="*/ 27 w 129"/>
                  <a:gd name="T25" fmla="*/ 1 h 119"/>
                  <a:gd name="T26" fmla="*/ 31 w 129"/>
                  <a:gd name="T27" fmla="*/ 5 h 119"/>
                  <a:gd name="T28" fmla="*/ 33 w 129"/>
                  <a:gd name="T29" fmla="*/ 10 h 119"/>
                  <a:gd name="T30" fmla="*/ 36 w 129"/>
                  <a:gd name="T31" fmla="*/ 18 h 119"/>
                  <a:gd name="T32" fmla="*/ 37 w 129"/>
                  <a:gd name="T33" fmla="*/ 29 h 119"/>
                  <a:gd name="T34" fmla="*/ 38 w 129"/>
                  <a:gd name="T35" fmla="*/ 40 h 119"/>
                  <a:gd name="T36" fmla="*/ 39 w 129"/>
                  <a:gd name="T37" fmla="*/ 53 h 119"/>
                  <a:gd name="T38" fmla="*/ 38 w 129"/>
                  <a:gd name="T39" fmla="*/ 68 h 119"/>
                  <a:gd name="T40" fmla="*/ 37 w 129"/>
                  <a:gd name="T41" fmla="*/ 83 h 119"/>
                  <a:gd name="T42" fmla="*/ 33 w 129"/>
                  <a:gd name="T43" fmla="*/ 119 h 119"/>
                  <a:gd name="T44" fmla="*/ 1 w 129"/>
                  <a:gd name="T45" fmla="*/ 119 h 119"/>
                  <a:gd name="T46" fmla="*/ 0 w 129"/>
                  <a:gd name="T47" fmla="*/ 87 h 1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9"/>
                  <a:gd name="T73" fmla="*/ 0 h 119"/>
                  <a:gd name="T74" fmla="*/ 129 w 129"/>
                  <a:gd name="T75" fmla="*/ 119 h 1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9" h="119">
                    <a:moveTo>
                      <a:pt x="0" y="87"/>
                    </a:moveTo>
                    <a:lnTo>
                      <a:pt x="0" y="76"/>
                    </a:lnTo>
                    <a:lnTo>
                      <a:pt x="1" y="64"/>
                    </a:lnTo>
                    <a:lnTo>
                      <a:pt x="4" y="52"/>
                    </a:lnTo>
                    <a:lnTo>
                      <a:pt x="9" y="40"/>
                    </a:lnTo>
                    <a:lnTo>
                      <a:pt x="14" y="32"/>
                    </a:lnTo>
                    <a:lnTo>
                      <a:pt x="18" y="24"/>
                    </a:lnTo>
                    <a:lnTo>
                      <a:pt x="25" y="17"/>
                    </a:lnTo>
                    <a:lnTo>
                      <a:pt x="32" y="11"/>
                    </a:lnTo>
                    <a:lnTo>
                      <a:pt x="39" y="7"/>
                    </a:lnTo>
                    <a:lnTo>
                      <a:pt x="52" y="3"/>
                    </a:lnTo>
                    <a:lnTo>
                      <a:pt x="67" y="0"/>
                    </a:lnTo>
                    <a:lnTo>
                      <a:pt x="84" y="1"/>
                    </a:lnTo>
                    <a:lnTo>
                      <a:pt x="97" y="5"/>
                    </a:lnTo>
                    <a:lnTo>
                      <a:pt x="107" y="10"/>
                    </a:lnTo>
                    <a:lnTo>
                      <a:pt x="116" y="18"/>
                    </a:lnTo>
                    <a:lnTo>
                      <a:pt x="124" y="29"/>
                    </a:lnTo>
                    <a:lnTo>
                      <a:pt x="128" y="40"/>
                    </a:lnTo>
                    <a:lnTo>
                      <a:pt x="129" y="53"/>
                    </a:lnTo>
                    <a:lnTo>
                      <a:pt x="128" y="68"/>
                    </a:lnTo>
                    <a:lnTo>
                      <a:pt x="122" y="83"/>
                    </a:lnTo>
                    <a:lnTo>
                      <a:pt x="107" y="119"/>
                    </a:lnTo>
                    <a:lnTo>
                      <a:pt x="1" y="119"/>
                    </a:lnTo>
                    <a:lnTo>
                      <a:pt x="0" y="87"/>
                    </a:lnTo>
                    <a:close/>
                  </a:path>
                </a:pathLst>
              </a:custGeom>
              <a:solidFill>
                <a:srgbClr val="FF0000"/>
              </a:solidFill>
              <a:ln w="9525">
                <a:noFill/>
                <a:round/>
                <a:headEnd/>
                <a:tailEnd/>
              </a:ln>
            </p:spPr>
            <p:txBody>
              <a:bodyPr/>
              <a:lstStyle/>
              <a:p>
                <a:endParaRPr lang="it-IT">
                  <a:solidFill>
                    <a:srgbClr val="000000"/>
                  </a:solidFill>
                </a:endParaRPr>
              </a:p>
            </p:txBody>
          </p:sp>
          <p:sp>
            <p:nvSpPr>
              <p:cNvPr id="84" name="Freeform 1046"/>
              <p:cNvSpPr>
                <a:spLocks/>
              </p:cNvSpPr>
              <p:nvPr/>
            </p:nvSpPr>
            <p:spPr bwMode="auto">
              <a:xfrm>
                <a:off x="852" y="1643"/>
                <a:ext cx="86" cy="84"/>
              </a:xfrm>
              <a:custGeom>
                <a:avLst/>
                <a:gdLst>
                  <a:gd name="T0" fmla="*/ 0 w 89"/>
                  <a:gd name="T1" fmla="*/ 63 h 84"/>
                  <a:gd name="T2" fmla="*/ 0 w 89"/>
                  <a:gd name="T3" fmla="*/ 54 h 84"/>
                  <a:gd name="T4" fmla="*/ 2 w 89"/>
                  <a:gd name="T5" fmla="*/ 41 h 84"/>
                  <a:gd name="T6" fmla="*/ 6 w 89"/>
                  <a:gd name="T7" fmla="*/ 29 h 84"/>
                  <a:gd name="T8" fmla="*/ 12 w 89"/>
                  <a:gd name="T9" fmla="*/ 19 h 84"/>
                  <a:gd name="T10" fmla="*/ 14 w 89"/>
                  <a:gd name="T11" fmla="*/ 13 h 84"/>
                  <a:gd name="T12" fmla="*/ 14 w 89"/>
                  <a:gd name="T13" fmla="*/ 7 h 84"/>
                  <a:gd name="T14" fmla="*/ 14 w 89"/>
                  <a:gd name="T15" fmla="*/ 2 h 84"/>
                  <a:gd name="T16" fmla="*/ 14 w 89"/>
                  <a:gd name="T17" fmla="*/ 0 h 84"/>
                  <a:gd name="T18" fmla="*/ 21 w 89"/>
                  <a:gd name="T19" fmla="*/ 1 h 84"/>
                  <a:gd name="T20" fmla="*/ 14 w 89"/>
                  <a:gd name="T21" fmla="*/ 5 h 84"/>
                  <a:gd name="T22" fmla="*/ 14 w 89"/>
                  <a:gd name="T23" fmla="*/ 9 h 84"/>
                  <a:gd name="T24" fmla="*/ 14 w 89"/>
                  <a:gd name="T25" fmla="*/ 15 h 84"/>
                  <a:gd name="T26" fmla="*/ 14 w 89"/>
                  <a:gd name="T27" fmla="*/ 21 h 84"/>
                  <a:gd name="T28" fmla="*/ 14 w 89"/>
                  <a:gd name="T29" fmla="*/ 31 h 84"/>
                  <a:gd name="T30" fmla="*/ 14 w 89"/>
                  <a:gd name="T31" fmla="*/ 43 h 84"/>
                  <a:gd name="T32" fmla="*/ 14 w 89"/>
                  <a:gd name="T33" fmla="*/ 34 h 84"/>
                  <a:gd name="T34" fmla="*/ 14 w 89"/>
                  <a:gd name="T35" fmla="*/ 28 h 84"/>
                  <a:gd name="T36" fmla="*/ 14 w 89"/>
                  <a:gd name="T37" fmla="*/ 22 h 84"/>
                  <a:gd name="T38" fmla="*/ 14 w 89"/>
                  <a:gd name="T39" fmla="*/ 15 h 84"/>
                  <a:gd name="T40" fmla="*/ 18 w 89"/>
                  <a:gd name="T41" fmla="*/ 11 h 84"/>
                  <a:gd name="T42" fmla="*/ 25 w 89"/>
                  <a:gd name="T43" fmla="*/ 7 h 84"/>
                  <a:gd name="T44" fmla="*/ 29 w 89"/>
                  <a:gd name="T45" fmla="*/ 7 h 84"/>
                  <a:gd name="T46" fmla="*/ 32 w 89"/>
                  <a:gd name="T47" fmla="*/ 9 h 84"/>
                  <a:gd name="T48" fmla="*/ 33 w 89"/>
                  <a:gd name="T49" fmla="*/ 14 h 84"/>
                  <a:gd name="T50" fmla="*/ 34 w 89"/>
                  <a:gd name="T51" fmla="*/ 19 h 84"/>
                  <a:gd name="T52" fmla="*/ 34 w 89"/>
                  <a:gd name="T53" fmla="*/ 26 h 84"/>
                  <a:gd name="T54" fmla="*/ 33 w 89"/>
                  <a:gd name="T55" fmla="*/ 33 h 84"/>
                  <a:gd name="T56" fmla="*/ 33 w 89"/>
                  <a:gd name="T57" fmla="*/ 39 h 84"/>
                  <a:gd name="T58" fmla="*/ 31 w 89"/>
                  <a:gd name="T59" fmla="*/ 44 h 84"/>
                  <a:gd name="T60" fmla="*/ 27 w 89"/>
                  <a:gd name="T61" fmla="*/ 47 h 84"/>
                  <a:gd name="T62" fmla="*/ 21 w 89"/>
                  <a:gd name="T63" fmla="*/ 54 h 84"/>
                  <a:gd name="T64" fmla="*/ 16 w 89"/>
                  <a:gd name="T65" fmla="*/ 60 h 84"/>
                  <a:gd name="T66" fmla="*/ 14 w 89"/>
                  <a:gd name="T67" fmla="*/ 70 h 84"/>
                  <a:gd name="T68" fmla="*/ 14 w 89"/>
                  <a:gd name="T69" fmla="*/ 84 h 84"/>
                  <a:gd name="T70" fmla="*/ 3 w 89"/>
                  <a:gd name="T71" fmla="*/ 84 h 84"/>
                  <a:gd name="T72" fmla="*/ 1 w 89"/>
                  <a:gd name="T73" fmla="*/ 74 h 84"/>
                  <a:gd name="T74" fmla="*/ 0 w 89"/>
                  <a:gd name="T75" fmla="*/ 63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9"/>
                  <a:gd name="T115" fmla="*/ 0 h 84"/>
                  <a:gd name="T116" fmla="*/ 89 w 89"/>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9" h="84">
                    <a:moveTo>
                      <a:pt x="0" y="63"/>
                    </a:moveTo>
                    <a:lnTo>
                      <a:pt x="0" y="54"/>
                    </a:lnTo>
                    <a:lnTo>
                      <a:pt x="2" y="41"/>
                    </a:lnTo>
                    <a:lnTo>
                      <a:pt x="6" y="29"/>
                    </a:lnTo>
                    <a:lnTo>
                      <a:pt x="12" y="19"/>
                    </a:lnTo>
                    <a:lnTo>
                      <a:pt x="17" y="13"/>
                    </a:lnTo>
                    <a:lnTo>
                      <a:pt x="24" y="7"/>
                    </a:lnTo>
                    <a:lnTo>
                      <a:pt x="32" y="2"/>
                    </a:lnTo>
                    <a:lnTo>
                      <a:pt x="44" y="0"/>
                    </a:lnTo>
                    <a:lnTo>
                      <a:pt x="58" y="1"/>
                    </a:lnTo>
                    <a:lnTo>
                      <a:pt x="45" y="5"/>
                    </a:lnTo>
                    <a:lnTo>
                      <a:pt x="37" y="9"/>
                    </a:lnTo>
                    <a:lnTo>
                      <a:pt x="30" y="15"/>
                    </a:lnTo>
                    <a:lnTo>
                      <a:pt x="27" y="21"/>
                    </a:lnTo>
                    <a:lnTo>
                      <a:pt x="22" y="31"/>
                    </a:lnTo>
                    <a:lnTo>
                      <a:pt x="20" y="43"/>
                    </a:lnTo>
                    <a:lnTo>
                      <a:pt x="24" y="34"/>
                    </a:lnTo>
                    <a:lnTo>
                      <a:pt x="29" y="28"/>
                    </a:lnTo>
                    <a:lnTo>
                      <a:pt x="35" y="22"/>
                    </a:lnTo>
                    <a:lnTo>
                      <a:pt x="43" y="15"/>
                    </a:lnTo>
                    <a:lnTo>
                      <a:pt x="52" y="11"/>
                    </a:lnTo>
                    <a:lnTo>
                      <a:pt x="66" y="7"/>
                    </a:lnTo>
                    <a:lnTo>
                      <a:pt x="74" y="7"/>
                    </a:lnTo>
                    <a:lnTo>
                      <a:pt x="84" y="9"/>
                    </a:lnTo>
                    <a:lnTo>
                      <a:pt x="88" y="14"/>
                    </a:lnTo>
                    <a:lnTo>
                      <a:pt x="89" y="19"/>
                    </a:lnTo>
                    <a:lnTo>
                      <a:pt x="89" y="26"/>
                    </a:lnTo>
                    <a:lnTo>
                      <a:pt x="88" y="33"/>
                    </a:lnTo>
                    <a:lnTo>
                      <a:pt x="86" y="39"/>
                    </a:lnTo>
                    <a:lnTo>
                      <a:pt x="80" y="44"/>
                    </a:lnTo>
                    <a:lnTo>
                      <a:pt x="71" y="47"/>
                    </a:lnTo>
                    <a:lnTo>
                      <a:pt x="58" y="54"/>
                    </a:lnTo>
                    <a:lnTo>
                      <a:pt x="49" y="60"/>
                    </a:lnTo>
                    <a:lnTo>
                      <a:pt x="42" y="70"/>
                    </a:lnTo>
                    <a:lnTo>
                      <a:pt x="37" y="84"/>
                    </a:lnTo>
                    <a:lnTo>
                      <a:pt x="3" y="84"/>
                    </a:lnTo>
                    <a:lnTo>
                      <a:pt x="1" y="74"/>
                    </a:lnTo>
                    <a:lnTo>
                      <a:pt x="0" y="63"/>
                    </a:lnTo>
                    <a:close/>
                  </a:path>
                </a:pathLst>
              </a:custGeom>
              <a:solidFill>
                <a:srgbClr val="800000"/>
              </a:solidFill>
              <a:ln w="9525">
                <a:noFill/>
                <a:round/>
                <a:headEnd/>
                <a:tailEnd/>
              </a:ln>
            </p:spPr>
            <p:txBody>
              <a:bodyPr/>
              <a:lstStyle/>
              <a:p>
                <a:endParaRPr lang="it-IT">
                  <a:solidFill>
                    <a:srgbClr val="000000"/>
                  </a:solidFill>
                </a:endParaRPr>
              </a:p>
            </p:txBody>
          </p:sp>
          <p:sp>
            <p:nvSpPr>
              <p:cNvPr id="85" name="Freeform 1047"/>
              <p:cNvSpPr>
                <a:spLocks/>
              </p:cNvSpPr>
              <p:nvPr/>
            </p:nvSpPr>
            <p:spPr bwMode="auto">
              <a:xfrm>
                <a:off x="769" y="1683"/>
                <a:ext cx="221" cy="204"/>
              </a:xfrm>
              <a:custGeom>
                <a:avLst/>
                <a:gdLst>
                  <a:gd name="T0" fmla="*/ 31 w 229"/>
                  <a:gd name="T1" fmla="*/ 35 h 204"/>
                  <a:gd name="T2" fmla="*/ 29 w 229"/>
                  <a:gd name="T3" fmla="*/ 30 h 204"/>
                  <a:gd name="T4" fmla="*/ 27 w 229"/>
                  <a:gd name="T5" fmla="*/ 24 h 204"/>
                  <a:gd name="T6" fmla="*/ 21 w 229"/>
                  <a:gd name="T7" fmla="*/ 19 h 204"/>
                  <a:gd name="T8" fmla="*/ 19 w 229"/>
                  <a:gd name="T9" fmla="*/ 18 h 204"/>
                  <a:gd name="T10" fmla="*/ 15 w 229"/>
                  <a:gd name="T11" fmla="*/ 18 h 204"/>
                  <a:gd name="T12" fmla="*/ 14 w 229"/>
                  <a:gd name="T13" fmla="*/ 18 h 204"/>
                  <a:gd name="T14" fmla="*/ 14 w 229"/>
                  <a:gd name="T15" fmla="*/ 20 h 204"/>
                  <a:gd name="T16" fmla="*/ 14 w 229"/>
                  <a:gd name="T17" fmla="*/ 23 h 204"/>
                  <a:gd name="T18" fmla="*/ 14 w 229"/>
                  <a:gd name="T19" fmla="*/ 28 h 204"/>
                  <a:gd name="T20" fmla="*/ 9 w 229"/>
                  <a:gd name="T21" fmla="*/ 34 h 204"/>
                  <a:gd name="T22" fmla="*/ 5 w 229"/>
                  <a:gd name="T23" fmla="*/ 41 h 204"/>
                  <a:gd name="T24" fmla="*/ 1 w 229"/>
                  <a:gd name="T25" fmla="*/ 51 h 204"/>
                  <a:gd name="T26" fmla="*/ 0 w 229"/>
                  <a:gd name="T27" fmla="*/ 57 h 204"/>
                  <a:gd name="T28" fmla="*/ 0 w 229"/>
                  <a:gd name="T29" fmla="*/ 67 h 204"/>
                  <a:gd name="T30" fmla="*/ 2 w 229"/>
                  <a:gd name="T31" fmla="*/ 76 h 204"/>
                  <a:gd name="T32" fmla="*/ 6 w 229"/>
                  <a:gd name="T33" fmla="*/ 86 h 204"/>
                  <a:gd name="T34" fmla="*/ 13 w 229"/>
                  <a:gd name="T35" fmla="*/ 93 h 204"/>
                  <a:gd name="T36" fmla="*/ 14 w 229"/>
                  <a:gd name="T37" fmla="*/ 99 h 204"/>
                  <a:gd name="T38" fmla="*/ 14 w 229"/>
                  <a:gd name="T39" fmla="*/ 109 h 204"/>
                  <a:gd name="T40" fmla="*/ 14 w 229"/>
                  <a:gd name="T41" fmla="*/ 119 h 204"/>
                  <a:gd name="T42" fmla="*/ 14 w 229"/>
                  <a:gd name="T43" fmla="*/ 129 h 204"/>
                  <a:gd name="T44" fmla="*/ 14 w 229"/>
                  <a:gd name="T45" fmla="*/ 134 h 204"/>
                  <a:gd name="T46" fmla="*/ 14 w 229"/>
                  <a:gd name="T47" fmla="*/ 144 h 204"/>
                  <a:gd name="T48" fmla="*/ 14 w 229"/>
                  <a:gd name="T49" fmla="*/ 151 h 204"/>
                  <a:gd name="T50" fmla="*/ 14 w 229"/>
                  <a:gd name="T51" fmla="*/ 162 h 204"/>
                  <a:gd name="T52" fmla="*/ 18 w 229"/>
                  <a:gd name="T53" fmla="*/ 171 h 204"/>
                  <a:gd name="T54" fmla="*/ 29 w 229"/>
                  <a:gd name="T55" fmla="*/ 182 h 204"/>
                  <a:gd name="T56" fmla="*/ 36 w 229"/>
                  <a:gd name="T57" fmla="*/ 190 h 204"/>
                  <a:gd name="T58" fmla="*/ 41 w 229"/>
                  <a:gd name="T59" fmla="*/ 196 h 204"/>
                  <a:gd name="T60" fmla="*/ 53 w 229"/>
                  <a:gd name="T61" fmla="*/ 201 h 204"/>
                  <a:gd name="T62" fmla="*/ 60 w 229"/>
                  <a:gd name="T63" fmla="*/ 203 h 204"/>
                  <a:gd name="T64" fmla="*/ 64 w 229"/>
                  <a:gd name="T65" fmla="*/ 204 h 204"/>
                  <a:gd name="T66" fmla="*/ 69 w 229"/>
                  <a:gd name="T67" fmla="*/ 202 h 204"/>
                  <a:gd name="T68" fmla="*/ 72 w 229"/>
                  <a:gd name="T69" fmla="*/ 199 h 204"/>
                  <a:gd name="T70" fmla="*/ 74 w 229"/>
                  <a:gd name="T71" fmla="*/ 195 h 204"/>
                  <a:gd name="T72" fmla="*/ 77 w 229"/>
                  <a:gd name="T73" fmla="*/ 186 h 204"/>
                  <a:gd name="T74" fmla="*/ 79 w 229"/>
                  <a:gd name="T75" fmla="*/ 176 h 204"/>
                  <a:gd name="T76" fmla="*/ 79 w 229"/>
                  <a:gd name="T77" fmla="*/ 165 h 204"/>
                  <a:gd name="T78" fmla="*/ 79 w 229"/>
                  <a:gd name="T79" fmla="*/ 146 h 204"/>
                  <a:gd name="T80" fmla="*/ 77 w 229"/>
                  <a:gd name="T81" fmla="*/ 127 h 204"/>
                  <a:gd name="T82" fmla="*/ 75 w 229"/>
                  <a:gd name="T83" fmla="*/ 96 h 204"/>
                  <a:gd name="T84" fmla="*/ 74 w 229"/>
                  <a:gd name="T85" fmla="*/ 76 h 204"/>
                  <a:gd name="T86" fmla="*/ 73 w 229"/>
                  <a:gd name="T87" fmla="*/ 53 h 204"/>
                  <a:gd name="T88" fmla="*/ 72 w 229"/>
                  <a:gd name="T89" fmla="*/ 34 h 204"/>
                  <a:gd name="T90" fmla="*/ 70 w 229"/>
                  <a:gd name="T91" fmla="*/ 22 h 204"/>
                  <a:gd name="T92" fmla="*/ 67 w 229"/>
                  <a:gd name="T93" fmla="*/ 9 h 204"/>
                  <a:gd name="T94" fmla="*/ 65 w 229"/>
                  <a:gd name="T95" fmla="*/ 3 h 204"/>
                  <a:gd name="T96" fmla="*/ 61 w 229"/>
                  <a:gd name="T97" fmla="*/ 0 h 204"/>
                  <a:gd name="T98" fmla="*/ 56 w 229"/>
                  <a:gd name="T99" fmla="*/ 1 h 204"/>
                  <a:gd name="T100" fmla="*/ 50 w 229"/>
                  <a:gd name="T101" fmla="*/ 6 h 204"/>
                  <a:gd name="T102" fmla="*/ 43 w 229"/>
                  <a:gd name="T103" fmla="*/ 16 h 204"/>
                  <a:gd name="T104" fmla="*/ 40 w 229"/>
                  <a:gd name="T105" fmla="*/ 25 h 204"/>
                  <a:gd name="T106" fmla="*/ 37 w 229"/>
                  <a:gd name="T107" fmla="*/ 38 h 204"/>
                  <a:gd name="T108" fmla="*/ 36 w 229"/>
                  <a:gd name="T109" fmla="*/ 44 h 204"/>
                  <a:gd name="T110" fmla="*/ 31 w 229"/>
                  <a:gd name="T111" fmla="*/ 35 h 2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9"/>
                  <a:gd name="T169" fmla="*/ 0 h 204"/>
                  <a:gd name="T170" fmla="*/ 229 w 229"/>
                  <a:gd name="T171" fmla="*/ 204 h 2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9" h="204">
                    <a:moveTo>
                      <a:pt x="85" y="35"/>
                    </a:moveTo>
                    <a:lnTo>
                      <a:pt x="80" y="30"/>
                    </a:lnTo>
                    <a:lnTo>
                      <a:pt x="73" y="24"/>
                    </a:lnTo>
                    <a:lnTo>
                      <a:pt x="60" y="19"/>
                    </a:lnTo>
                    <a:lnTo>
                      <a:pt x="56" y="18"/>
                    </a:lnTo>
                    <a:lnTo>
                      <a:pt x="48" y="18"/>
                    </a:lnTo>
                    <a:lnTo>
                      <a:pt x="39" y="18"/>
                    </a:lnTo>
                    <a:lnTo>
                      <a:pt x="28" y="20"/>
                    </a:lnTo>
                    <a:lnTo>
                      <a:pt x="21" y="23"/>
                    </a:lnTo>
                    <a:lnTo>
                      <a:pt x="14" y="28"/>
                    </a:lnTo>
                    <a:lnTo>
                      <a:pt x="9" y="34"/>
                    </a:lnTo>
                    <a:lnTo>
                      <a:pt x="5" y="41"/>
                    </a:lnTo>
                    <a:lnTo>
                      <a:pt x="1" y="51"/>
                    </a:lnTo>
                    <a:lnTo>
                      <a:pt x="0" y="57"/>
                    </a:lnTo>
                    <a:lnTo>
                      <a:pt x="0" y="67"/>
                    </a:lnTo>
                    <a:lnTo>
                      <a:pt x="2" y="76"/>
                    </a:lnTo>
                    <a:lnTo>
                      <a:pt x="6" y="86"/>
                    </a:lnTo>
                    <a:lnTo>
                      <a:pt x="13" y="93"/>
                    </a:lnTo>
                    <a:lnTo>
                      <a:pt x="21" y="99"/>
                    </a:lnTo>
                    <a:lnTo>
                      <a:pt x="16" y="109"/>
                    </a:lnTo>
                    <a:lnTo>
                      <a:pt x="14" y="119"/>
                    </a:lnTo>
                    <a:lnTo>
                      <a:pt x="14" y="129"/>
                    </a:lnTo>
                    <a:lnTo>
                      <a:pt x="15" y="134"/>
                    </a:lnTo>
                    <a:lnTo>
                      <a:pt x="20" y="144"/>
                    </a:lnTo>
                    <a:lnTo>
                      <a:pt x="25" y="151"/>
                    </a:lnTo>
                    <a:lnTo>
                      <a:pt x="37" y="162"/>
                    </a:lnTo>
                    <a:lnTo>
                      <a:pt x="55" y="171"/>
                    </a:lnTo>
                    <a:lnTo>
                      <a:pt x="79" y="182"/>
                    </a:lnTo>
                    <a:lnTo>
                      <a:pt x="102" y="190"/>
                    </a:lnTo>
                    <a:lnTo>
                      <a:pt x="123" y="196"/>
                    </a:lnTo>
                    <a:lnTo>
                      <a:pt x="151" y="201"/>
                    </a:lnTo>
                    <a:lnTo>
                      <a:pt x="171" y="203"/>
                    </a:lnTo>
                    <a:lnTo>
                      <a:pt x="185" y="204"/>
                    </a:lnTo>
                    <a:lnTo>
                      <a:pt x="200" y="202"/>
                    </a:lnTo>
                    <a:lnTo>
                      <a:pt x="210" y="199"/>
                    </a:lnTo>
                    <a:lnTo>
                      <a:pt x="216" y="195"/>
                    </a:lnTo>
                    <a:lnTo>
                      <a:pt x="223" y="186"/>
                    </a:lnTo>
                    <a:lnTo>
                      <a:pt x="228" y="176"/>
                    </a:lnTo>
                    <a:lnTo>
                      <a:pt x="229" y="165"/>
                    </a:lnTo>
                    <a:lnTo>
                      <a:pt x="227" y="146"/>
                    </a:lnTo>
                    <a:lnTo>
                      <a:pt x="223" y="127"/>
                    </a:lnTo>
                    <a:lnTo>
                      <a:pt x="217" y="96"/>
                    </a:lnTo>
                    <a:lnTo>
                      <a:pt x="214" y="76"/>
                    </a:lnTo>
                    <a:lnTo>
                      <a:pt x="213" y="53"/>
                    </a:lnTo>
                    <a:lnTo>
                      <a:pt x="210" y="34"/>
                    </a:lnTo>
                    <a:lnTo>
                      <a:pt x="206" y="22"/>
                    </a:lnTo>
                    <a:lnTo>
                      <a:pt x="196" y="9"/>
                    </a:lnTo>
                    <a:lnTo>
                      <a:pt x="186" y="3"/>
                    </a:lnTo>
                    <a:lnTo>
                      <a:pt x="174" y="0"/>
                    </a:lnTo>
                    <a:lnTo>
                      <a:pt x="159" y="1"/>
                    </a:lnTo>
                    <a:lnTo>
                      <a:pt x="143" y="6"/>
                    </a:lnTo>
                    <a:lnTo>
                      <a:pt x="127" y="16"/>
                    </a:lnTo>
                    <a:lnTo>
                      <a:pt x="116" y="25"/>
                    </a:lnTo>
                    <a:lnTo>
                      <a:pt x="106" y="38"/>
                    </a:lnTo>
                    <a:lnTo>
                      <a:pt x="101" y="44"/>
                    </a:lnTo>
                    <a:lnTo>
                      <a:pt x="85" y="35"/>
                    </a:lnTo>
                    <a:close/>
                  </a:path>
                </a:pathLst>
              </a:custGeom>
              <a:solidFill>
                <a:srgbClr val="FF0000"/>
              </a:solidFill>
              <a:ln w="9525">
                <a:noFill/>
                <a:round/>
                <a:headEnd/>
                <a:tailEnd/>
              </a:ln>
            </p:spPr>
            <p:txBody>
              <a:bodyPr/>
              <a:lstStyle/>
              <a:p>
                <a:endParaRPr lang="it-IT">
                  <a:solidFill>
                    <a:srgbClr val="000000"/>
                  </a:solidFill>
                </a:endParaRPr>
              </a:p>
            </p:txBody>
          </p:sp>
          <p:sp>
            <p:nvSpPr>
              <p:cNvPr id="86" name="Freeform 1048"/>
              <p:cNvSpPr>
                <a:spLocks/>
              </p:cNvSpPr>
              <p:nvPr/>
            </p:nvSpPr>
            <p:spPr bwMode="auto">
              <a:xfrm>
                <a:off x="779" y="1708"/>
                <a:ext cx="145" cy="154"/>
              </a:xfrm>
              <a:custGeom>
                <a:avLst/>
                <a:gdLst>
                  <a:gd name="T0" fmla="*/ 23 w 151"/>
                  <a:gd name="T1" fmla="*/ 21 h 154"/>
                  <a:gd name="T2" fmla="*/ 19 w 151"/>
                  <a:gd name="T3" fmla="*/ 11 h 154"/>
                  <a:gd name="T4" fmla="*/ 14 w 151"/>
                  <a:gd name="T5" fmla="*/ 6 h 154"/>
                  <a:gd name="T6" fmla="*/ 12 w 151"/>
                  <a:gd name="T7" fmla="*/ 2 h 154"/>
                  <a:gd name="T8" fmla="*/ 12 w 151"/>
                  <a:gd name="T9" fmla="*/ 3 h 154"/>
                  <a:gd name="T10" fmla="*/ 12 w 151"/>
                  <a:gd name="T11" fmla="*/ 7 h 154"/>
                  <a:gd name="T12" fmla="*/ 7 w 151"/>
                  <a:gd name="T13" fmla="*/ 14 h 154"/>
                  <a:gd name="T14" fmla="*/ 3 w 151"/>
                  <a:gd name="T15" fmla="*/ 22 h 154"/>
                  <a:gd name="T16" fmla="*/ 0 w 151"/>
                  <a:gd name="T17" fmla="*/ 31 h 154"/>
                  <a:gd name="T18" fmla="*/ 0 w 151"/>
                  <a:gd name="T19" fmla="*/ 40 h 154"/>
                  <a:gd name="T20" fmla="*/ 3 w 151"/>
                  <a:gd name="T21" fmla="*/ 48 h 154"/>
                  <a:gd name="T22" fmla="*/ 6 w 151"/>
                  <a:gd name="T23" fmla="*/ 55 h 154"/>
                  <a:gd name="T24" fmla="*/ 12 w 151"/>
                  <a:gd name="T25" fmla="*/ 61 h 154"/>
                  <a:gd name="T26" fmla="*/ 12 w 151"/>
                  <a:gd name="T27" fmla="*/ 66 h 154"/>
                  <a:gd name="T28" fmla="*/ 12 w 151"/>
                  <a:gd name="T29" fmla="*/ 73 h 154"/>
                  <a:gd name="T30" fmla="*/ 12 w 151"/>
                  <a:gd name="T31" fmla="*/ 74 h 154"/>
                  <a:gd name="T32" fmla="*/ 12 w 151"/>
                  <a:gd name="T33" fmla="*/ 78 h 154"/>
                  <a:gd name="T34" fmla="*/ 12 w 151"/>
                  <a:gd name="T35" fmla="*/ 83 h 154"/>
                  <a:gd name="T36" fmla="*/ 12 w 151"/>
                  <a:gd name="T37" fmla="*/ 91 h 154"/>
                  <a:gd name="T38" fmla="*/ 12 w 151"/>
                  <a:gd name="T39" fmla="*/ 97 h 154"/>
                  <a:gd name="T40" fmla="*/ 12 w 151"/>
                  <a:gd name="T41" fmla="*/ 105 h 154"/>
                  <a:gd name="T42" fmla="*/ 12 w 151"/>
                  <a:gd name="T43" fmla="*/ 110 h 154"/>
                  <a:gd name="T44" fmla="*/ 12 w 151"/>
                  <a:gd name="T45" fmla="*/ 116 h 154"/>
                  <a:gd name="T46" fmla="*/ 12 w 151"/>
                  <a:gd name="T47" fmla="*/ 123 h 154"/>
                  <a:gd name="T48" fmla="*/ 13 w 151"/>
                  <a:gd name="T49" fmla="*/ 130 h 154"/>
                  <a:gd name="T50" fmla="*/ 21 w 151"/>
                  <a:gd name="T51" fmla="*/ 138 h 154"/>
                  <a:gd name="T52" fmla="*/ 27 w 151"/>
                  <a:gd name="T53" fmla="*/ 144 h 154"/>
                  <a:gd name="T54" fmla="*/ 31 w 151"/>
                  <a:gd name="T55" fmla="*/ 148 h 154"/>
                  <a:gd name="T56" fmla="*/ 36 w 151"/>
                  <a:gd name="T57" fmla="*/ 152 h 154"/>
                  <a:gd name="T58" fmla="*/ 42 w 151"/>
                  <a:gd name="T59" fmla="*/ 154 h 154"/>
                  <a:gd name="T60" fmla="*/ 45 w 151"/>
                  <a:gd name="T61" fmla="*/ 154 h 154"/>
                  <a:gd name="T62" fmla="*/ 40 w 151"/>
                  <a:gd name="T63" fmla="*/ 140 h 154"/>
                  <a:gd name="T64" fmla="*/ 37 w 151"/>
                  <a:gd name="T65" fmla="*/ 131 h 154"/>
                  <a:gd name="T66" fmla="*/ 35 w 151"/>
                  <a:gd name="T67" fmla="*/ 123 h 154"/>
                  <a:gd name="T68" fmla="*/ 34 w 151"/>
                  <a:gd name="T69" fmla="*/ 114 h 154"/>
                  <a:gd name="T70" fmla="*/ 33 w 151"/>
                  <a:gd name="T71" fmla="*/ 106 h 154"/>
                  <a:gd name="T72" fmla="*/ 32 w 151"/>
                  <a:gd name="T73" fmla="*/ 97 h 154"/>
                  <a:gd name="T74" fmla="*/ 31 w 151"/>
                  <a:gd name="T75" fmla="*/ 89 h 154"/>
                  <a:gd name="T76" fmla="*/ 30 w 151"/>
                  <a:gd name="T77" fmla="*/ 79 h 154"/>
                  <a:gd name="T78" fmla="*/ 30 w 151"/>
                  <a:gd name="T79" fmla="*/ 65 h 154"/>
                  <a:gd name="T80" fmla="*/ 30 w 151"/>
                  <a:gd name="T81" fmla="*/ 54 h 154"/>
                  <a:gd name="T82" fmla="*/ 31 w 151"/>
                  <a:gd name="T83" fmla="*/ 44 h 154"/>
                  <a:gd name="T84" fmla="*/ 33 w 151"/>
                  <a:gd name="T85" fmla="*/ 34 h 154"/>
                  <a:gd name="T86" fmla="*/ 34 w 151"/>
                  <a:gd name="T87" fmla="*/ 29 h 154"/>
                  <a:gd name="T88" fmla="*/ 36 w 151"/>
                  <a:gd name="T89" fmla="*/ 25 h 154"/>
                  <a:gd name="T90" fmla="*/ 37 w 151"/>
                  <a:gd name="T91" fmla="*/ 21 h 154"/>
                  <a:gd name="T92" fmla="*/ 38 w 151"/>
                  <a:gd name="T93" fmla="*/ 13 h 154"/>
                  <a:gd name="T94" fmla="*/ 37 w 151"/>
                  <a:gd name="T95" fmla="*/ 7 h 154"/>
                  <a:gd name="T96" fmla="*/ 36 w 151"/>
                  <a:gd name="T97" fmla="*/ 2 h 154"/>
                  <a:gd name="T98" fmla="*/ 35 w 151"/>
                  <a:gd name="T99" fmla="*/ 0 h 154"/>
                  <a:gd name="T100" fmla="*/ 33 w 151"/>
                  <a:gd name="T101" fmla="*/ 2 h 154"/>
                  <a:gd name="T102" fmla="*/ 32 w 151"/>
                  <a:gd name="T103" fmla="*/ 6 h 154"/>
                  <a:gd name="T104" fmla="*/ 31 w 151"/>
                  <a:gd name="T105" fmla="*/ 11 h 154"/>
                  <a:gd name="T106" fmla="*/ 30 w 151"/>
                  <a:gd name="T107" fmla="*/ 16 h 154"/>
                  <a:gd name="T108" fmla="*/ 30 w 151"/>
                  <a:gd name="T109" fmla="*/ 24 h 154"/>
                  <a:gd name="T110" fmla="*/ 29 w 151"/>
                  <a:gd name="T111" fmla="*/ 29 h 154"/>
                  <a:gd name="T112" fmla="*/ 28 w 151"/>
                  <a:gd name="T113" fmla="*/ 34 h 154"/>
                  <a:gd name="T114" fmla="*/ 25 w 151"/>
                  <a:gd name="T115" fmla="*/ 46 h 154"/>
                  <a:gd name="T116" fmla="*/ 25 w 151"/>
                  <a:gd name="T117" fmla="*/ 30 h 154"/>
                  <a:gd name="T118" fmla="*/ 23 w 151"/>
                  <a:gd name="T119" fmla="*/ 21 h 1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1"/>
                  <a:gd name="T181" fmla="*/ 0 h 154"/>
                  <a:gd name="T182" fmla="*/ 151 w 151"/>
                  <a:gd name="T183" fmla="*/ 154 h 1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1" h="154">
                    <a:moveTo>
                      <a:pt x="74" y="21"/>
                    </a:moveTo>
                    <a:lnTo>
                      <a:pt x="61" y="11"/>
                    </a:lnTo>
                    <a:lnTo>
                      <a:pt x="51" y="6"/>
                    </a:lnTo>
                    <a:lnTo>
                      <a:pt x="34" y="2"/>
                    </a:lnTo>
                    <a:lnTo>
                      <a:pt x="26" y="3"/>
                    </a:lnTo>
                    <a:lnTo>
                      <a:pt x="17" y="7"/>
                    </a:lnTo>
                    <a:lnTo>
                      <a:pt x="7" y="14"/>
                    </a:lnTo>
                    <a:lnTo>
                      <a:pt x="3" y="22"/>
                    </a:lnTo>
                    <a:lnTo>
                      <a:pt x="0" y="31"/>
                    </a:lnTo>
                    <a:lnTo>
                      <a:pt x="0" y="40"/>
                    </a:lnTo>
                    <a:lnTo>
                      <a:pt x="3" y="48"/>
                    </a:lnTo>
                    <a:lnTo>
                      <a:pt x="6" y="55"/>
                    </a:lnTo>
                    <a:lnTo>
                      <a:pt x="14" y="61"/>
                    </a:lnTo>
                    <a:lnTo>
                      <a:pt x="26" y="66"/>
                    </a:lnTo>
                    <a:lnTo>
                      <a:pt x="48" y="73"/>
                    </a:lnTo>
                    <a:lnTo>
                      <a:pt x="35" y="74"/>
                    </a:lnTo>
                    <a:lnTo>
                      <a:pt x="28" y="78"/>
                    </a:lnTo>
                    <a:lnTo>
                      <a:pt x="24" y="83"/>
                    </a:lnTo>
                    <a:lnTo>
                      <a:pt x="22" y="91"/>
                    </a:lnTo>
                    <a:lnTo>
                      <a:pt x="22" y="97"/>
                    </a:lnTo>
                    <a:lnTo>
                      <a:pt x="24" y="105"/>
                    </a:lnTo>
                    <a:lnTo>
                      <a:pt x="26" y="110"/>
                    </a:lnTo>
                    <a:lnTo>
                      <a:pt x="31" y="116"/>
                    </a:lnTo>
                    <a:lnTo>
                      <a:pt x="38" y="123"/>
                    </a:lnTo>
                    <a:lnTo>
                      <a:pt x="50" y="130"/>
                    </a:lnTo>
                    <a:lnTo>
                      <a:pt x="68" y="138"/>
                    </a:lnTo>
                    <a:lnTo>
                      <a:pt x="85" y="144"/>
                    </a:lnTo>
                    <a:lnTo>
                      <a:pt x="103" y="148"/>
                    </a:lnTo>
                    <a:lnTo>
                      <a:pt x="122" y="152"/>
                    </a:lnTo>
                    <a:lnTo>
                      <a:pt x="142" y="154"/>
                    </a:lnTo>
                    <a:lnTo>
                      <a:pt x="151" y="154"/>
                    </a:lnTo>
                    <a:lnTo>
                      <a:pt x="135" y="140"/>
                    </a:lnTo>
                    <a:lnTo>
                      <a:pt x="128" y="131"/>
                    </a:lnTo>
                    <a:lnTo>
                      <a:pt x="121" y="123"/>
                    </a:lnTo>
                    <a:lnTo>
                      <a:pt x="114" y="114"/>
                    </a:lnTo>
                    <a:lnTo>
                      <a:pt x="108" y="106"/>
                    </a:lnTo>
                    <a:lnTo>
                      <a:pt x="104" y="97"/>
                    </a:lnTo>
                    <a:lnTo>
                      <a:pt x="100" y="89"/>
                    </a:lnTo>
                    <a:lnTo>
                      <a:pt x="98" y="79"/>
                    </a:lnTo>
                    <a:lnTo>
                      <a:pt x="97" y="65"/>
                    </a:lnTo>
                    <a:lnTo>
                      <a:pt x="98" y="54"/>
                    </a:lnTo>
                    <a:lnTo>
                      <a:pt x="101" y="44"/>
                    </a:lnTo>
                    <a:lnTo>
                      <a:pt x="108" y="34"/>
                    </a:lnTo>
                    <a:lnTo>
                      <a:pt x="115" y="29"/>
                    </a:lnTo>
                    <a:lnTo>
                      <a:pt x="122" y="25"/>
                    </a:lnTo>
                    <a:lnTo>
                      <a:pt x="129" y="21"/>
                    </a:lnTo>
                    <a:lnTo>
                      <a:pt x="131" y="13"/>
                    </a:lnTo>
                    <a:lnTo>
                      <a:pt x="129" y="7"/>
                    </a:lnTo>
                    <a:lnTo>
                      <a:pt x="126" y="2"/>
                    </a:lnTo>
                    <a:lnTo>
                      <a:pt x="119" y="0"/>
                    </a:lnTo>
                    <a:lnTo>
                      <a:pt x="111" y="2"/>
                    </a:lnTo>
                    <a:lnTo>
                      <a:pt x="106" y="6"/>
                    </a:lnTo>
                    <a:lnTo>
                      <a:pt x="101" y="11"/>
                    </a:lnTo>
                    <a:lnTo>
                      <a:pt x="99" y="16"/>
                    </a:lnTo>
                    <a:lnTo>
                      <a:pt x="99" y="24"/>
                    </a:lnTo>
                    <a:lnTo>
                      <a:pt x="93" y="29"/>
                    </a:lnTo>
                    <a:lnTo>
                      <a:pt x="89" y="34"/>
                    </a:lnTo>
                    <a:lnTo>
                      <a:pt x="81" y="46"/>
                    </a:lnTo>
                    <a:lnTo>
                      <a:pt x="81" y="30"/>
                    </a:lnTo>
                    <a:lnTo>
                      <a:pt x="74" y="21"/>
                    </a:lnTo>
                    <a:close/>
                  </a:path>
                </a:pathLst>
              </a:custGeom>
              <a:solidFill>
                <a:srgbClr val="800000"/>
              </a:solidFill>
              <a:ln w="9525">
                <a:noFill/>
                <a:round/>
                <a:headEnd/>
                <a:tailEnd/>
              </a:ln>
            </p:spPr>
            <p:txBody>
              <a:bodyPr/>
              <a:lstStyle/>
              <a:p>
                <a:endParaRPr lang="it-IT">
                  <a:solidFill>
                    <a:srgbClr val="000000"/>
                  </a:solidFill>
                </a:endParaRPr>
              </a:p>
            </p:txBody>
          </p:sp>
          <p:sp>
            <p:nvSpPr>
              <p:cNvPr id="87" name="Freeform 1049"/>
              <p:cNvSpPr>
                <a:spLocks/>
              </p:cNvSpPr>
              <p:nvPr/>
            </p:nvSpPr>
            <p:spPr bwMode="auto">
              <a:xfrm>
                <a:off x="883" y="1697"/>
                <a:ext cx="78" cy="148"/>
              </a:xfrm>
              <a:custGeom>
                <a:avLst/>
                <a:gdLst>
                  <a:gd name="T0" fmla="*/ 13 w 81"/>
                  <a:gd name="T1" fmla="*/ 0 h 148"/>
                  <a:gd name="T2" fmla="*/ 18 w 81"/>
                  <a:gd name="T3" fmla="*/ 1 h 148"/>
                  <a:gd name="T4" fmla="*/ 23 w 81"/>
                  <a:gd name="T5" fmla="*/ 6 h 148"/>
                  <a:gd name="T6" fmla="*/ 24 w 81"/>
                  <a:gd name="T7" fmla="*/ 11 h 148"/>
                  <a:gd name="T8" fmla="*/ 26 w 81"/>
                  <a:gd name="T9" fmla="*/ 20 h 148"/>
                  <a:gd name="T10" fmla="*/ 26 w 81"/>
                  <a:gd name="T11" fmla="*/ 29 h 148"/>
                  <a:gd name="T12" fmla="*/ 26 w 81"/>
                  <a:gd name="T13" fmla="*/ 39 h 148"/>
                  <a:gd name="T14" fmla="*/ 25 w 81"/>
                  <a:gd name="T15" fmla="*/ 48 h 148"/>
                  <a:gd name="T16" fmla="*/ 23 w 81"/>
                  <a:gd name="T17" fmla="*/ 53 h 148"/>
                  <a:gd name="T18" fmla="*/ 19 w 81"/>
                  <a:gd name="T19" fmla="*/ 56 h 148"/>
                  <a:gd name="T20" fmla="*/ 23 w 81"/>
                  <a:gd name="T21" fmla="*/ 62 h 148"/>
                  <a:gd name="T22" fmla="*/ 25 w 81"/>
                  <a:gd name="T23" fmla="*/ 72 h 148"/>
                  <a:gd name="T24" fmla="*/ 26 w 81"/>
                  <a:gd name="T25" fmla="*/ 82 h 148"/>
                  <a:gd name="T26" fmla="*/ 27 w 81"/>
                  <a:gd name="T27" fmla="*/ 89 h 148"/>
                  <a:gd name="T28" fmla="*/ 27 w 81"/>
                  <a:gd name="T29" fmla="*/ 104 h 148"/>
                  <a:gd name="T30" fmla="*/ 28 w 81"/>
                  <a:gd name="T31" fmla="*/ 118 h 148"/>
                  <a:gd name="T32" fmla="*/ 27 w 81"/>
                  <a:gd name="T33" fmla="*/ 130 h 148"/>
                  <a:gd name="T34" fmla="*/ 26 w 81"/>
                  <a:gd name="T35" fmla="*/ 142 h 148"/>
                  <a:gd name="T36" fmla="*/ 25 w 81"/>
                  <a:gd name="T37" fmla="*/ 147 h 148"/>
                  <a:gd name="T38" fmla="*/ 23 w 81"/>
                  <a:gd name="T39" fmla="*/ 148 h 148"/>
                  <a:gd name="T40" fmla="*/ 15 w 81"/>
                  <a:gd name="T41" fmla="*/ 140 h 148"/>
                  <a:gd name="T42" fmla="*/ 13 w 81"/>
                  <a:gd name="T43" fmla="*/ 133 h 148"/>
                  <a:gd name="T44" fmla="*/ 13 w 81"/>
                  <a:gd name="T45" fmla="*/ 123 h 148"/>
                  <a:gd name="T46" fmla="*/ 13 w 81"/>
                  <a:gd name="T47" fmla="*/ 114 h 148"/>
                  <a:gd name="T48" fmla="*/ 9 w 81"/>
                  <a:gd name="T49" fmla="*/ 104 h 148"/>
                  <a:gd name="T50" fmla="*/ 5 w 81"/>
                  <a:gd name="T51" fmla="*/ 95 h 148"/>
                  <a:gd name="T52" fmla="*/ 2 w 81"/>
                  <a:gd name="T53" fmla="*/ 85 h 148"/>
                  <a:gd name="T54" fmla="*/ 0 w 81"/>
                  <a:gd name="T55" fmla="*/ 75 h 148"/>
                  <a:gd name="T56" fmla="*/ 0 w 81"/>
                  <a:gd name="T57" fmla="*/ 67 h 148"/>
                  <a:gd name="T58" fmla="*/ 4 w 81"/>
                  <a:gd name="T59" fmla="*/ 56 h 148"/>
                  <a:gd name="T60" fmla="*/ 9 w 81"/>
                  <a:gd name="T61" fmla="*/ 49 h 148"/>
                  <a:gd name="T62" fmla="*/ 13 w 81"/>
                  <a:gd name="T63" fmla="*/ 43 h 148"/>
                  <a:gd name="T64" fmla="*/ 13 w 81"/>
                  <a:gd name="T65" fmla="*/ 41 h 148"/>
                  <a:gd name="T66" fmla="*/ 13 w 81"/>
                  <a:gd name="T67" fmla="*/ 42 h 148"/>
                  <a:gd name="T68" fmla="*/ 13 w 81"/>
                  <a:gd name="T69" fmla="*/ 49 h 148"/>
                  <a:gd name="T70" fmla="*/ 13 w 81"/>
                  <a:gd name="T71" fmla="*/ 62 h 148"/>
                  <a:gd name="T72" fmla="*/ 13 w 81"/>
                  <a:gd name="T73" fmla="*/ 44 h 148"/>
                  <a:gd name="T74" fmla="*/ 13 w 81"/>
                  <a:gd name="T75" fmla="*/ 35 h 148"/>
                  <a:gd name="T76" fmla="*/ 13 w 81"/>
                  <a:gd name="T77" fmla="*/ 28 h 148"/>
                  <a:gd name="T78" fmla="*/ 13 w 81"/>
                  <a:gd name="T79" fmla="*/ 22 h 148"/>
                  <a:gd name="T80" fmla="*/ 13 w 81"/>
                  <a:gd name="T81" fmla="*/ 14 h 148"/>
                  <a:gd name="T82" fmla="*/ 13 w 81"/>
                  <a:gd name="T83" fmla="*/ 7 h 148"/>
                  <a:gd name="T84" fmla="*/ 13 w 81"/>
                  <a:gd name="T85" fmla="*/ 1 h 148"/>
                  <a:gd name="T86" fmla="*/ 13 w 81"/>
                  <a:gd name="T87" fmla="*/ 0 h 1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1"/>
                  <a:gd name="T133" fmla="*/ 0 h 148"/>
                  <a:gd name="T134" fmla="*/ 81 w 81"/>
                  <a:gd name="T135" fmla="*/ 148 h 14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1" h="148">
                    <a:moveTo>
                      <a:pt x="47" y="0"/>
                    </a:moveTo>
                    <a:lnTo>
                      <a:pt x="57" y="1"/>
                    </a:lnTo>
                    <a:lnTo>
                      <a:pt x="67" y="6"/>
                    </a:lnTo>
                    <a:lnTo>
                      <a:pt x="71" y="11"/>
                    </a:lnTo>
                    <a:lnTo>
                      <a:pt x="75" y="20"/>
                    </a:lnTo>
                    <a:lnTo>
                      <a:pt x="76" y="29"/>
                    </a:lnTo>
                    <a:lnTo>
                      <a:pt x="76" y="39"/>
                    </a:lnTo>
                    <a:lnTo>
                      <a:pt x="73" y="48"/>
                    </a:lnTo>
                    <a:lnTo>
                      <a:pt x="67" y="53"/>
                    </a:lnTo>
                    <a:lnTo>
                      <a:pt x="59" y="56"/>
                    </a:lnTo>
                    <a:lnTo>
                      <a:pt x="67" y="62"/>
                    </a:lnTo>
                    <a:lnTo>
                      <a:pt x="73" y="72"/>
                    </a:lnTo>
                    <a:lnTo>
                      <a:pt x="76" y="82"/>
                    </a:lnTo>
                    <a:lnTo>
                      <a:pt x="78" y="89"/>
                    </a:lnTo>
                    <a:lnTo>
                      <a:pt x="80" y="104"/>
                    </a:lnTo>
                    <a:lnTo>
                      <a:pt x="81" y="118"/>
                    </a:lnTo>
                    <a:lnTo>
                      <a:pt x="80" y="130"/>
                    </a:lnTo>
                    <a:lnTo>
                      <a:pt x="76" y="142"/>
                    </a:lnTo>
                    <a:lnTo>
                      <a:pt x="73" y="147"/>
                    </a:lnTo>
                    <a:lnTo>
                      <a:pt x="66" y="148"/>
                    </a:lnTo>
                    <a:lnTo>
                      <a:pt x="50" y="140"/>
                    </a:lnTo>
                    <a:lnTo>
                      <a:pt x="38" y="133"/>
                    </a:lnTo>
                    <a:lnTo>
                      <a:pt x="25" y="123"/>
                    </a:lnTo>
                    <a:lnTo>
                      <a:pt x="16" y="114"/>
                    </a:lnTo>
                    <a:lnTo>
                      <a:pt x="9" y="104"/>
                    </a:lnTo>
                    <a:lnTo>
                      <a:pt x="5" y="95"/>
                    </a:lnTo>
                    <a:lnTo>
                      <a:pt x="2" y="85"/>
                    </a:lnTo>
                    <a:lnTo>
                      <a:pt x="0" y="75"/>
                    </a:lnTo>
                    <a:lnTo>
                      <a:pt x="0" y="67"/>
                    </a:lnTo>
                    <a:lnTo>
                      <a:pt x="4" y="56"/>
                    </a:lnTo>
                    <a:lnTo>
                      <a:pt x="9" y="49"/>
                    </a:lnTo>
                    <a:lnTo>
                      <a:pt x="16" y="43"/>
                    </a:lnTo>
                    <a:lnTo>
                      <a:pt x="24" y="41"/>
                    </a:lnTo>
                    <a:lnTo>
                      <a:pt x="31" y="42"/>
                    </a:lnTo>
                    <a:lnTo>
                      <a:pt x="39" y="49"/>
                    </a:lnTo>
                    <a:lnTo>
                      <a:pt x="45" y="62"/>
                    </a:lnTo>
                    <a:lnTo>
                      <a:pt x="42" y="44"/>
                    </a:lnTo>
                    <a:lnTo>
                      <a:pt x="38" y="35"/>
                    </a:lnTo>
                    <a:lnTo>
                      <a:pt x="32" y="28"/>
                    </a:lnTo>
                    <a:lnTo>
                      <a:pt x="28" y="22"/>
                    </a:lnTo>
                    <a:lnTo>
                      <a:pt x="28" y="14"/>
                    </a:lnTo>
                    <a:lnTo>
                      <a:pt x="31" y="7"/>
                    </a:lnTo>
                    <a:lnTo>
                      <a:pt x="39" y="1"/>
                    </a:lnTo>
                    <a:lnTo>
                      <a:pt x="47" y="0"/>
                    </a:lnTo>
                    <a:close/>
                  </a:path>
                </a:pathLst>
              </a:custGeom>
              <a:solidFill>
                <a:srgbClr val="800000"/>
              </a:solidFill>
              <a:ln w="9525">
                <a:noFill/>
                <a:round/>
                <a:headEnd/>
                <a:tailEnd/>
              </a:ln>
            </p:spPr>
            <p:txBody>
              <a:bodyPr/>
              <a:lstStyle/>
              <a:p>
                <a:endParaRPr lang="it-IT">
                  <a:solidFill>
                    <a:srgbClr val="000000"/>
                  </a:solidFill>
                </a:endParaRPr>
              </a:p>
            </p:txBody>
          </p:sp>
        </p:grpSp>
      </p:grpSp>
      <p:sp>
        <p:nvSpPr>
          <p:cNvPr id="97" name="Freeform 1050"/>
          <p:cNvSpPr>
            <a:spLocks/>
          </p:cNvSpPr>
          <p:nvPr/>
        </p:nvSpPr>
        <p:spPr bwMode="auto">
          <a:xfrm>
            <a:off x="2873379" y="3164737"/>
            <a:ext cx="4554942" cy="1028362"/>
          </a:xfrm>
          <a:custGeom>
            <a:avLst/>
            <a:gdLst>
              <a:gd name="T0" fmla="*/ 2147483647 w 2004"/>
              <a:gd name="T1" fmla="*/ 0 h 270"/>
              <a:gd name="T2" fmla="*/ 2147483647 w 2004"/>
              <a:gd name="T3" fmla="*/ 2147483647 h 270"/>
              <a:gd name="T4" fmla="*/ 0 w 2004"/>
              <a:gd name="T5" fmla="*/ 2147483647 h 270"/>
              <a:gd name="T6" fmla="*/ 0 60000 65536"/>
              <a:gd name="T7" fmla="*/ 0 60000 65536"/>
              <a:gd name="T8" fmla="*/ 0 60000 65536"/>
              <a:gd name="T9" fmla="*/ 0 w 2004"/>
              <a:gd name="T10" fmla="*/ 0 h 270"/>
              <a:gd name="T11" fmla="*/ 2004 w 2004"/>
              <a:gd name="T12" fmla="*/ 270 h 270"/>
            </a:gdLst>
            <a:ahLst/>
            <a:cxnLst>
              <a:cxn ang="T6">
                <a:pos x="T0" y="T1"/>
              </a:cxn>
              <a:cxn ang="T7">
                <a:pos x="T2" y="T3"/>
              </a:cxn>
              <a:cxn ang="T8">
                <a:pos x="T4" y="T5"/>
              </a:cxn>
            </a:cxnLst>
            <a:rect l="T9" t="T10" r="T11" b="T12"/>
            <a:pathLst>
              <a:path w="2004" h="270">
                <a:moveTo>
                  <a:pt x="2004" y="0"/>
                </a:moveTo>
                <a:cubicBezTo>
                  <a:pt x="1888" y="38"/>
                  <a:pt x="1642" y="186"/>
                  <a:pt x="1308" y="228"/>
                </a:cubicBezTo>
                <a:cubicBezTo>
                  <a:pt x="974" y="270"/>
                  <a:pt x="272" y="247"/>
                  <a:pt x="0" y="252"/>
                </a:cubicBezTo>
              </a:path>
            </a:pathLst>
          </a:custGeom>
          <a:noFill/>
          <a:ln w="28575">
            <a:solidFill>
              <a:srgbClr val="FF6703"/>
            </a:solidFill>
            <a:round/>
            <a:headEnd type="none" w="med" len="med"/>
            <a:tailEnd type="triangle" w="med" len="med"/>
          </a:ln>
        </p:spPr>
        <p:txBody>
          <a:bodyPr/>
          <a:lstStyle/>
          <a:p>
            <a:endParaRPr lang="it-IT">
              <a:solidFill>
                <a:srgbClr val="000000"/>
              </a:solidFill>
              <a:latin typeface="Calibri" panose="020F0502020204030204" pitchFamily="34" charset="0"/>
            </a:endParaRPr>
          </a:p>
        </p:txBody>
      </p:sp>
      <p:sp>
        <p:nvSpPr>
          <p:cNvPr id="98" name="Freeform 29"/>
          <p:cNvSpPr>
            <a:spLocks/>
          </p:cNvSpPr>
          <p:nvPr/>
        </p:nvSpPr>
        <p:spPr bwMode="auto">
          <a:xfrm rot="20470853" flipH="1">
            <a:off x="9256249" y="1937627"/>
            <a:ext cx="941895" cy="191312"/>
          </a:xfrm>
          <a:custGeom>
            <a:avLst/>
            <a:gdLst>
              <a:gd name="T0" fmla="*/ 0 w 438"/>
              <a:gd name="T1" fmla="*/ 0 h 289"/>
              <a:gd name="T2" fmla="*/ 2147483647 w 438"/>
              <a:gd name="T3" fmla="*/ 2147483647 h 289"/>
              <a:gd name="T4" fmla="*/ 2147483647 w 438"/>
              <a:gd name="T5" fmla="*/ 2147483647 h 289"/>
              <a:gd name="T6" fmla="*/ 2147483647 w 438"/>
              <a:gd name="T7" fmla="*/ 2147483647 h 289"/>
              <a:gd name="T8" fmla="*/ 2147483647 w 438"/>
              <a:gd name="T9" fmla="*/ 0 h 289"/>
              <a:gd name="T10" fmla="*/ 0 60000 65536"/>
              <a:gd name="T11" fmla="*/ 0 60000 65536"/>
              <a:gd name="T12" fmla="*/ 0 60000 65536"/>
              <a:gd name="T13" fmla="*/ 0 60000 65536"/>
              <a:gd name="T14" fmla="*/ 0 60000 65536"/>
              <a:gd name="T15" fmla="*/ 0 w 438"/>
              <a:gd name="T16" fmla="*/ 0 h 289"/>
              <a:gd name="T17" fmla="*/ 438 w 438"/>
              <a:gd name="T18" fmla="*/ 289 h 289"/>
            </a:gdLst>
            <a:ahLst/>
            <a:cxnLst>
              <a:cxn ang="T10">
                <a:pos x="T0" y="T1"/>
              </a:cxn>
              <a:cxn ang="T11">
                <a:pos x="T2" y="T3"/>
              </a:cxn>
              <a:cxn ang="T12">
                <a:pos x="T4" y="T5"/>
              </a:cxn>
              <a:cxn ang="T13">
                <a:pos x="T6" y="T7"/>
              </a:cxn>
              <a:cxn ang="T14">
                <a:pos x="T8" y="T9"/>
              </a:cxn>
            </a:cxnLst>
            <a:rect l="T15" t="T16" r="T17" b="T18"/>
            <a:pathLst>
              <a:path w="438" h="289">
                <a:moveTo>
                  <a:pt x="0" y="0"/>
                </a:moveTo>
                <a:cubicBezTo>
                  <a:pt x="46" y="106"/>
                  <a:pt x="116" y="204"/>
                  <a:pt x="172" y="247"/>
                </a:cubicBezTo>
                <a:cubicBezTo>
                  <a:pt x="227" y="289"/>
                  <a:pt x="291" y="276"/>
                  <a:pt x="332" y="250"/>
                </a:cubicBezTo>
                <a:cubicBezTo>
                  <a:pt x="373" y="225"/>
                  <a:pt x="400" y="135"/>
                  <a:pt x="418" y="93"/>
                </a:cubicBezTo>
                <a:cubicBezTo>
                  <a:pt x="436" y="51"/>
                  <a:pt x="434" y="19"/>
                  <a:pt x="438" y="0"/>
                </a:cubicBezTo>
              </a:path>
            </a:pathLst>
          </a:custGeom>
          <a:noFill/>
          <a:ln w="28575">
            <a:solidFill>
              <a:schemeClr val="tx1"/>
            </a:solidFill>
            <a:round/>
            <a:headEnd/>
            <a:tailEnd/>
          </a:ln>
        </p:spPr>
        <p:txBody>
          <a:bodyPr/>
          <a:lstStyle/>
          <a:p>
            <a:endParaRPr lang="it-IT">
              <a:solidFill>
                <a:srgbClr val="000000"/>
              </a:solidFill>
              <a:latin typeface="Calibri" panose="020F0502020204030204" pitchFamily="34" charset="0"/>
            </a:endParaRPr>
          </a:p>
        </p:txBody>
      </p:sp>
      <p:grpSp>
        <p:nvGrpSpPr>
          <p:cNvPr id="99" name="Gruppo 98"/>
          <p:cNvGrpSpPr/>
          <p:nvPr/>
        </p:nvGrpSpPr>
        <p:grpSpPr>
          <a:xfrm>
            <a:off x="3384961" y="2387674"/>
            <a:ext cx="4068992" cy="2826496"/>
            <a:chOff x="1125658" y="1498189"/>
            <a:chExt cx="4068992" cy="2826496"/>
          </a:xfrm>
        </p:grpSpPr>
        <p:pic>
          <p:nvPicPr>
            <p:cNvPr id="100" name="Immagine 99"/>
            <p:cNvPicPr>
              <a:picLocks noChangeAspect="1"/>
            </p:cNvPicPr>
            <p:nvPr/>
          </p:nvPicPr>
          <p:blipFill>
            <a:blip r:embed="rId5" cstate="print"/>
            <a:stretch>
              <a:fillRect/>
            </a:stretch>
          </p:blipFill>
          <p:spPr>
            <a:xfrm>
              <a:off x="1125658" y="2275252"/>
              <a:ext cx="2180388" cy="2049433"/>
            </a:xfrm>
            <a:prstGeom prst="rect">
              <a:avLst/>
            </a:prstGeom>
            <a:ln>
              <a:noFill/>
            </a:ln>
            <a:effectLst>
              <a:outerShdw blurRad="292100" dist="139700" dir="2700000" algn="tl" rotWithShape="0">
                <a:srgbClr val="333333">
                  <a:alpha val="65000"/>
                </a:srgbClr>
              </a:outerShdw>
            </a:effectLst>
          </p:spPr>
        </p:pic>
        <p:sp>
          <p:nvSpPr>
            <p:cNvPr id="101" name="Segnaposto testo 2"/>
            <p:cNvSpPr txBox="1">
              <a:spLocks/>
            </p:cNvSpPr>
            <p:nvPr/>
          </p:nvSpPr>
          <p:spPr>
            <a:xfrm>
              <a:off x="2317127" y="1498189"/>
              <a:ext cx="2877523" cy="66053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3000" kern="1200">
                  <a:solidFill>
                    <a:schemeClr val="tx1"/>
                  </a:solidFill>
                  <a:latin typeface="Titillium Web" panose="00000500000000000000" pitchFamily="2" charset="0"/>
                  <a:ea typeface="+mn-ea"/>
                  <a:cs typeface="+mn-cs"/>
                </a:defRPr>
              </a:lvl1pPr>
              <a:lvl2pPr marL="0" indent="0" algn="l" defTabSz="914400" rtl="0" eaLnBrk="1" latinLnBrk="0" hangingPunct="1">
                <a:lnSpc>
                  <a:spcPts val="2400"/>
                </a:lnSpc>
                <a:spcBef>
                  <a:spcPts val="0"/>
                </a:spcBef>
                <a:buFont typeface="Arial" panose="020B0604020202020204" pitchFamily="34" charset="0"/>
                <a:buNone/>
                <a:defRPr lang="it-IT" sz="2400" kern="1200" dirty="0" smtClean="0">
                  <a:solidFill>
                    <a:srgbClr val="006E73"/>
                  </a:solidFill>
                  <a:latin typeface="Titillium Web" panose="000005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Titillium Web" panose="000005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t-IT" sz="2000" dirty="0">
                  <a:solidFill>
                    <a:srgbClr val="FF6703"/>
                  </a:solidFill>
                  <a:latin typeface="Calibri" panose="020F0502020204030204" pitchFamily="34" charset="0"/>
                </a:rPr>
                <a:t>Y </a:t>
              </a:r>
              <a:r>
                <a:rPr lang="it-IT" sz="2000" dirty="0" err="1">
                  <a:solidFill>
                    <a:srgbClr val="FF6703"/>
                  </a:solidFill>
                  <a:latin typeface="Calibri" panose="020F0502020204030204" pitchFamily="34" charset="0"/>
                </a:rPr>
                <a:t>cable</a:t>
              </a:r>
              <a:r>
                <a:rPr lang="it-IT" sz="2000" dirty="0">
                  <a:solidFill>
                    <a:srgbClr val="FF6703"/>
                  </a:solidFill>
                  <a:latin typeface="Calibri" panose="020F0502020204030204" pitchFamily="34" charset="0"/>
                </a:rPr>
                <a:t> for</a:t>
              </a:r>
            </a:p>
            <a:p>
              <a:pPr algn="ctr"/>
              <a:r>
                <a:rPr lang="it-IT" sz="2000" dirty="0">
                  <a:solidFill>
                    <a:srgbClr val="FF6703"/>
                  </a:solidFill>
                  <a:latin typeface="Calibri" panose="020F0502020204030204" pitchFamily="34" charset="0"/>
                </a:rPr>
                <a:t>Edwards </a:t>
              </a:r>
              <a:r>
                <a:rPr lang="it-IT" sz="2000" dirty="0" err="1">
                  <a:solidFill>
                    <a:srgbClr val="FF6703"/>
                  </a:solidFill>
                  <a:latin typeface="Calibri" panose="020F0502020204030204" pitchFamily="34" charset="0"/>
                </a:rPr>
                <a:t>transducer</a:t>
              </a:r>
              <a:endParaRPr lang="it-IT" sz="2000" dirty="0">
                <a:solidFill>
                  <a:srgbClr val="FF6703"/>
                </a:solidFill>
                <a:latin typeface="Calibri" panose="020F0502020204030204" pitchFamily="34" charset="0"/>
              </a:endParaRPr>
            </a:p>
          </p:txBody>
        </p:sp>
      </p:grpSp>
      <p:sp>
        <p:nvSpPr>
          <p:cNvPr id="102" name="Freeform 1050"/>
          <p:cNvSpPr>
            <a:spLocks/>
          </p:cNvSpPr>
          <p:nvPr/>
        </p:nvSpPr>
        <p:spPr bwMode="auto">
          <a:xfrm rot="12752970">
            <a:off x="5784301" y="4076384"/>
            <a:ext cx="1181415" cy="321684"/>
          </a:xfrm>
          <a:custGeom>
            <a:avLst/>
            <a:gdLst>
              <a:gd name="T0" fmla="*/ 2147483647 w 2004"/>
              <a:gd name="T1" fmla="*/ 0 h 270"/>
              <a:gd name="T2" fmla="*/ 2147483647 w 2004"/>
              <a:gd name="T3" fmla="*/ 2147483647 h 270"/>
              <a:gd name="T4" fmla="*/ 0 w 2004"/>
              <a:gd name="T5" fmla="*/ 2147483647 h 270"/>
              <a:gd name="T6" fmla="*/ 0 60000 65536"/>
              <a:gd name="T7" fmla="*/ 0 60000 65536"/>
              <a:gd name="T8" fmla="*/ 0 60000 65536"/>
              <a:gd name="T9" fmla="*/ 0 w 2004"/>
              <a:gd name="T10" fmla="*/ 0 h 270"/>
              <a:gd name="T11" fmla="*/ 2004 w 2004"/>
              <a:gd name="T12" fmla="*/ 270 h 270"/>
            </a:gdLst>
            <a:ahLst/>
            <a:cxnLst>
              <a:cxn ang="T6">
                <a:pos x="T0" y="T1"/>
              </a:cxn>
              <a:cxn ang="T7">
                <a:pos x="T2" y="T3"/>
              </a:cxn>
              <a:cxn ang="T8">
                <a:pos x="T4" y="T5"/>
              </a:cxn>
            </a:cxnLst>
            <a:rect l="T9" t="T10" r="T11" b="T12"/>
            <a:pathLst>
              <a:path w="2004" h="270">
                <a:moveTo>
                  <a:pt x="2004" y="0"/>
                </a:moveTo>
                <a:cubicBezTo>
                  <a:pt x="1888" y="38"/>
                  <a:pt x="1642" y="186"/>
                  <a:pt x="1308" y="228"/>
                </a:cubicBezTo>
                <a:cubicBezTo>
                  <a:pt x="974" y="270"/>
                  <a:pt x="272" y="247"/>
                  <a:pt x="0" y="252"/>
                </a:cubicBezTo>
              </a:path>
            </a:pathLst>
          </a:custGeom>
          <a:noFill/>
          <a:ln w="28575">
            <a:solidFill>
              <a:srgbClr val="FF6703"/>
            </a:solidFill>
            <a:round/>
            <a:headEnd type="none" w="med" len="med"/>
            <a:tailEnd type="none" w="med" len="med"/>
          </a:ln>
        </p:spPr>
        <p:txBody>
          <a:bodyPr/>
          <a:lstStyle/>
          <a:p>
            <a:endParaRPr lang="it-IT">
              <a:solidFill>
                <a:srgbClr val="000000"/>
              </a:solidFill>
              <a:latin typeface="Calibri" panose="020F0502020204030204" pitchFamily="34" charset="0"/>
            </a:endParaRPr>
          </a:p>
        </p:txBody>
      </p:sp>
      <p:pic>
        <p:nvPicPr>
          <p:cNvPr id="103" name="Immagine 102"/>
          <p:cNvPicPr>
            <a:picLocks noChangeAspect="1"/>
          </p:cNvPicPr>
          <p:nvPr/>
        </p:nvPicPr>
        <p:blipFill rotWithShape="1">
          <a:blip r:embed="rId6" cstate="print"/>
          <a:srcRect l="17500" t="12385"/>
          <a:stretch/>
        </p:blipFill>
        <p:spPr>
          <a:xfrm rot="16509225">
            <a:off x="7396240" y="2538133"/>
            <a:ext cx="763021" cy="849149"/>
          </a:xfrm>
          <a:prstGeom prst="rect">
            <a:avLst/>
          </a:prstGeom>
        </p:spPr>
      </p:pic>
      <p:grpSp>
        <p:nvGrpSpPr>
          <p:cNvPr id="104" name="Gruppo 103"/>
          <p:cNvGrpSpPr/>
          <p:nvPr/>
        </p:nvGrpSpPr>
        <p:grpSpPr>
          <a:xfrm>
            <a:off x="9434243" y="5073252"/>
            <a:ext cx="2659782" cy="1727730"/>
            <a:chOff x="9566783" y="4993581"/>
            <a:chExt cx="2659782" cy="1727730"/>
          </a:xfrm>
        </p:grpSpPr>
        <p:pic>
          <p:nvPicPr>
            <p:cNvPr id="105" name="il_fi" descr="2-intellivue-mp60-mp70-mp9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425" b="16055"/>
            <a:stretch/>
          </p:blipFill>
          <p:spPr bwMode="auto">
            <a:xfrm>
              <a:off x="9566783" y="5204743"/>
              <a:ext cx="2659782" cy="1516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Segnaposto testo 2"/>
            <p:cNvSpPr txBox="1">
              <a:spLocks/>
            </p:cNvSpPr>
            <p:nvPr/>
          </p:nvSpPr>
          <p:spPr>
            <a:xfrm>
              <a:off x="10034806" y="4993581"/>
              <a:ext cx="1398284" cy="38370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3000" kern="1200">
                  <a:solidFill>
                    <a:schemeClr val="tx1"/>
                  </a:solidFill>
                  <a:latin typeface="Titillium Web" panose="00000500000000000000" pitchFamily="2" charset="0"/>
                  <a:ea typeface="+mn-ea"/>
                  <a:cs typeface="+mn-cs"/>
                </a:defRPr>
              </a:lvl1pPr>
              <a:lvl2pPr marL="0" indent="0" algn="l" defTabSz="914400" rtl="0" eaLnBrk="1" latinLnBrk="0" hangingPunct="1">
                <a:lnSpc>
                  <a:spcPts val="2400"/>
                </a:lnSpc>
                <a:spcBef>
                  <a:spcPts val="0"/>
                </a:spcBef>
                <a:buFont typeface="Arial" panose="020B0604020202020204" pitchFamily="34" charset="0"/>
                <a:buNone/>
                <a:defRPr lang="it-IT" sz="2400" kern="1200" dirty="0" smtClean="0">
                  <a:solidFill>
                    <a:srgbClr val="006E73"/>
                  </a:solidFill>
                  <a:latin typeface="Titillium Web" panose="000005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Titillium Web" panose="000005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dirty="0">
                  <a:solidFill>
                    <a:srgbClr val="006E73"/>
                  </a:solidFill>
                  <a:latin typeface="Calibri" panose="020F0502020204030204" pitchFamily="34" charset="0"/>
                </a:rPr>
                <a:t>Example of Philips monitor</a:t>
              </a:r>
            </a:p>
          </p:txBody>
        </p:sp>
      </p:grpSp>
      <p:sp>
        <p:nvSpPr>
          <p:cNvPr id="107" name="Freeform 1050"/>
          <p:cNvSpPr>
            <a:spLocks/>
          </p:cNvSpPr>
          <p:nvPr/>
        </p:nvSpPr>
        <p:spPr bwMode="auto">
          <a:xfrm rot="3141739">
            <a:off x="7856335" y="5555038"/>
            <a:ext cx="1718915" cy="606623"/>
          </a:xfrm>
          <a:custGeom>
            <a:avLst/>
            <a:gdLst>
              <a:gd name="T0" fmla="*/ 2147483647 w 2004"/>
              <a:gd name="T1" fmla="*/ 0 h 270"/>
              <a:gd name="T2" fmla="*/ 2147483647 w 2004"/>
              <a:gd name="T3" fmla="*/ 2147483647 h 270"/>
              <a:gd name="T4" fmla="*/ 0 w 2004"/>
              <a:gd name="T5" fmla="*/ 2147483647 h 270"/>
              <a:gd name="T6" fmla="*/ 0 60000 65536"/>
              <a:gd name="T7" fmla="*/ 0 60000 65536"/>
              <a:gd name="T8" fmla="*/ 0 60000 65536"/>
              <a:gd name="T9" fmla="*/ 0 w 2004"/>
              <a:gd name="T10" fmla="*/ 0 h 270"/>
              <a:gd name="T11" fmla="*/ 2004 w 2004"/>
              <a:gd name="T12" fmla="*/ 270 h 270"/>
            </a:gdLst>
            <a:ahLst/>
            <a:cxnLst>
              <a:cxn ang="T6">
                <a:pos x="T0" y="T1"/>
              </a:cxn>
              <a:cxn ang="T7">
                <a:pos x="T2" y="T3"/>
              </a:cxn>
              <a:cxn ang="T8">
                <a:pos x="T4" y="T5"/>
              </a:cxn>
            </a:cxnLst>
            <a:rect l="T9" t="T10" r="T11" b="T12"/>
            <a:pathLst>
              <a:path w="2004" h="270">
                <a:moveTo>
                  <a:pt x="2004" y="0"/>
                </a:moveTo>
                <a:cubicBezTo>
                  <a:pt x="1888" y="38"/>
                  <a:pt x="1642" y="186"/>
                  <a:pt x="1308" y="228"/>
                </a:cubicBezTo>
                <a:cubicBezTo>
                  <a:pt x="974" y="270"/>
                  <a:pt x="272" y="247"/>
                  <a:pt x="0" y="252"/>
                </a:cubicBezTo>
              </a:path>
            </a:pathLst>
          </a:custGeom>
          <a:noFill/>
          <a:ln w="28575">
            <a:solidFill>
              <a:schemeClr val="tx1"/>
            </a:solidFill>
            <a:round/>
            <a:headEnd type="triangle" w="med" len="med"/>
            <a:tailEnd type="triangle" w="med" len="med"/>
          </a:ln>
        </p:spPr>
        <p:txBody>
          <a:bodyPr/>
          <a:lstStyle/>
          <a:p>
            <a:endParaRPr lang="it-IT">
              <a:solidFill>
                <a:srgbClr val="000000"/>
              </a:solidFill>
              <a:latin typeface="Calibri" panose="020F0502020204030204" pitchFamily="34" charset="0"/>
            </a:endParaRPr>
          </a:p>
        </p:txBody>
      </p:sp>
      <p:pic>
        <p:nvPicPr>
          <p:cNvPr id="108" name="Immagine 107"/>
          <p:cNvPicPr>
            <a:picLocks noChangeAspect="1"/>
          </p:cNvPicPr>
          <p:nvPr/>
        </p:nvPicPr>
        <p:blipFill rotWithShape="1">
          <a:blip r:embed="rId6" cstate="print"/>
          <a:srcRect l="17500" t="12385"/>
          <a:stretch/>
        </p:blipFill>
        <p:spPr>
          <a:xfrm rot="10461315">
            <a:off x="7593834" y="5032386"/>
            <a:ext cx="763021" cy="849149"/>
          </a:xfrm>
          <a:prstGeom prst="rect">
            <a:avLst/>
          </a:prstGeom>
        </p:spPr>
      </p:pic>
      <p:pic>
        <p:nvPicPr>
          <p:cNvPr id="109" name="Immagine 108"/>
          <p:cNvPicPr>
            <a:picLocks noChangeAspect="1"/>
          </p:cNvPicPr>
          <p:nvPr/>
        </p:nvPicPr>
        <p:blipFill>
          <a:blip r:embed="rId8" cstate="print"/>
          <a:stretch>
            <a:fillRect/>
          </a:stretch>
        </p:blipFill>
        <p:spPr>
          <a:xfrm flipH="1">
            <a:off x="6572791" y="4164933"/>
            <a:ext cx="773358" cy="734946"/>
          </a:xfrm>
          <a:prstGeom prst="rect">
            <a:avLst/>
          </a:prstGeom>
          <a:ln>
            <a:noFill/>
          </a:ln>
          <a:effectLst>
            <a:outerShdw blurRad="190500" algn="tl" rotWithShape="0">
              <a:srgbClr val="000000">
                <a:alpha val="70000"/>
              </a:srgbClr>
            </a:outerShdw>
          </a:effectLst>
        </p:spPr>
      </p:pic>
      <p:pic>
        <p:nvPicPr>
          <p:cNvPr id="110" name="Immagine 109"/>
          <p:cNvPicPr>
            <a:picLocks noChangeAspect="1"/>
          </p:cNvPicPr>
          <p:nvPr/>
        </p:nvPicPr>
        <p:blipFill>
          <a:blip r:embed="rId9" cstate="print"/>
          <a:stretch>
            <a:fillRect/>
          </a:stretch>
        </p:blipFill>
        <p:spPr>
          <a:xfrm rot="10962305" flipV="1">
            <a:off x="8422075" y="1824900"/>
            <a:ext cx="1396062" cy="1105479"/>
          </a:xfrm>
          <a:prstGeom prst="rect">
            <a:avLst/>
          </a:prstGeom>
        </p:spPr>
      </p:pic>
      <p:sp>
        <p:nvSpPr>
          <p:cNvPr id="111" name="Segnaposto testo 2"/>
          <p:cNvSpPr txBox="1">
            <a:spLocks/>
          </p:cNvSpPr>
          <p:nvPr/>
        </p:nvSpPr>
        <p:spPr>
          <a:xfrm>
            <a:off x="9111415" y="2582549"/>
            <a:ext cx="1455667" cy="7218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3000" kern="1200">
                <a:solidFill>
                  <a:schemeClr val="tx1"/>
                </a:solidFill>
                <a:latin typeface="Titillium Web" panose="00000500000000000000" pitchFamily="2" charset="0"/>
                <a:ea typeface="+mn-ea"/>
                <a:cs typeface="+mn-cs"/>
              </a:defRPr>
            </a:lvl1pPr>
            <a:lvl2pPr marL="0" indent="0" algn="l" defTabSz="914400" rtl="0" eaLnBrk="1" latinLnBrk="0" hangingPunct="1">
              <a:lnSpc>
                <a:spcPts val="2400"/>
              </a:lnSpc>
              <a:spcBef>
                <a:spcPts val="0"/>
              </a:spcBef>
              <a:buFont typeface="Arial" panose="020B0604020202020204" pitchFamily="34" charset="0"/>
              <a:buNone/>
              <a:defRPr lang="it-IT" sz="2400" kern="1200" dirty="0" smtClean="0">
                <a:solidFill>
                  <a:srgbClr val="006E73"/>
                </a:solidFill>
                <a:latin typeface="Titillium Web" panose="000005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Titillium Web" panose="000005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dirty="0">
                <a:solidFill>
                  <a:srgbClr val="006E73"/>
                </a:solidFill>
                <a:latin typeface="Calibri" panose="020F0502020204030204" pitchFamily="34" charset="0"/>
              </a:rPr>
              <a:t>Example of Edwards transducer</a:t>
            </a:r>
          </a:p>
        </p:txBody>
      </p:sp>
    </p:spTree>
    <p:extLst>
      <p:ext uri="{BB962C8B-B14F-4D97-AF65-F5344CB8AC3E}">
        <p14:creationId xmlns:p14="http://schemas.microsoft.com/office/powerpoint/2010/main" val="49925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up)">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ttangolo 21"/>
          <p:cNvSpPr/>
          <p:nvPr/>
        </p:nvSpPr>
        <p:spPr>
          <a:xfrm>
            <a:off x="1498600" y="0"/>
            <a:ext cx="9144000" cy="6858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a:latin typeface="Gill Sans MT" pitchFamily="34" charset="0"/>
            </a:endParaRPr>
          </a:p>
        </p:txBody>
      </p:sp>
      <p:pic>
        <p:nvPicPr>
          <p:cNvPr id="19" name="Picture 4" descr="mostcare-front-alto(2)"/>
          <p:cNvPicPr>
            <a:picLocks noChangeAspect="1" noChangeArrowheads="1"/>
          </p:cNvPicPr>
          <p:nvPr/>
        </p:nvPicPr>
        <p:blipFill>
          <a:blip r:embed="rId3" cstate="print"/>
          <a:srcRect l="-5536" t="-7487" r="-5536" b="-7487"/>
          <a:stretch>
            <a:fillRect/>
          </a:stretch>
        </p:blipFill>
        <p:spPr bwMode="auto">
          <a:xfrm>
            <a:off x="6168008" y="764704"/>
            <a:ext cx="1224136" cy="933196"/>
          </a:xfrm>
          <a:prstGeom prst="rect">
            <a:avLst/>
          </a:prstGeom>
          <a:ln>
            <a:noFill/>
          </a:ln>
          <a:effectLst>
            <a:softEdge rad="12700"/>
          </a:effectLst>
        </p:spPr>
      </p:pic>
      <p:sp>
        <p:nvSpPr>
          <p:cNvPr id="12" name="Sottotitolo 21"/>
          <p:cNvSpPr txBox="1">
            <a:spLocks/>
          </p:cNvSpPr>
          <p:nvPr/>
        </p:nvSpPr>
        <p:spPr>
          <a:xfrm>
            <a:off x="1775520" y="260648"/>
            <a:ext cx="5645596" cy="432048"/>
          </a:xfrm>
          <a:prstGeom prst="rect">
            <a:avLst/>
          </a:prstGeom>
        </p:spPr>
        <p:txBody>
          <a:bodyPr/>
          <a:lstStyle/>
          <a:p>
            <a:pPr marL="1588" indent="-1588">
              <a:defRPr/>
            </a:pPr>
            <a:r>
              <a:rPr lang="it-IT" sz="2800" b="1" dirty="0">
                <a:solidFill>
                  <a:srgbClr val="C00000"/>
                </a:solidFill>
              </a:rPr>
              <a:t>LETTERATURA ed ESPERIENZE</a:t>
            </a:r>
          </a:p>
          <a:p>
            <a:pPr marL="342900" indent="-342900">
              <a:defRPr/>
            </a:pPr>
            <a:r>
              <a:rPr lang="it-IT" sz="2000" b="1" dirty="0">
                <a:solidFill>
                  <a:srgbClr val="CC9900"/>
                </a:solidFill>
              </a:rPr>
              <a:t>MostCare®</a:t>
            </a:r>
            <a:endParaRPr lang="it-IT" sz="2800" b="1" dirty="0">
              <a:solidFill>
                <a:srgbClr val="CC9900"/>
              </a:solidFill>
            </a:endParaRPr>
          </a:p>
        </p:txBody>
      </p:sp>
      <p:sp>
        <p:nvSpPr>
          <p:cNvPr id="9" name="CasellaDiTesto 8"/>
          <p:cNvSpPr txBox="1"/>
          <p:nvPr/>
        </p:nvSpPr>
        <p:spPr>
          <a:xfrm>
            <a:off x="7752184" y="188641"/>
            <a:ext cx="2743200" cy="116955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184150" indent="-184150">
              <a:buFont typeface="Arial" pitchFamily="34" charset="0"/>
              <a:buChar char="•"/>
            </a:pPr>
            <a:r>
              <a:rPr lang="it-IT" sz="1400" b="1" dirty="0">
                <a:latin typeface="Gill Sans MT" pitchFamily="34" charset="0"/>
              </a:rPr>
              <a:t>EMODINAMICA</a:t>
            </a:r>
          </a:p>
          <a:p>
            <a:pPr marL="184150" indent="-184150">
              <a:buFont typeface="Arial" pitchFamily="34" charset="0"/>
              <a:buChar char="•"/>
            </a:pPr>
            <a:r>
              <a:rPr lang="it-IT" sz="1400" dirty="0">
                <a:latin typeface="Gill Sans MT" pitchFamily="34" charset="0"/>
              </a:rPr>
              <a:t>CARDIOLOGIA INTERVENTISTA</a:t>
            </a:r>
          </a:p>
          <a:p>
            <a:pPr marL="184150" indent="-184150">
              <a:buFont typeface="Arial" pitchFamily="34" charset="0"/>
              <a:buChar char="•"/>
            </a:pPr>
            <a:r>
              <a:rPr lang="it-IT" sz="1400" dirty="0">
                <a:latin typeface="Gill Sans MT" pitchFamily="34" charset="0"/>
              </a:rPr>
              <a:t>ELETTROFISIOLOGIA</a:t>
            </a:r>
          </a:p>
          <a:p>
            <a:pPr marL="184150" indent="-184150">
              <a:buFont typeface="Arial" pitchFamily="34" charset="0"/>
              <a:buChar char="•"/>
            </a:pPr>
            <a:r>
              <a:rPr lang="it-IT" sz="1400" dirty="0">
                <a:latin typeface="Gill Sans MT" pitchFamily="34" charset="0"/>
              </a:rPr>
              <a:t>UTIC</a:t>
            </a:r>
          </a:p>
        </p:txBody>
      </p:sp>
      <p:sp>
        <p:nvSpPr>
          <p:cNvPr id="8" name="Titolo 1"/>
          <p:cNvSpPr txBox="1">
            <a:spLocks/>
          </p:cNvSpPr>
          <p:nvPr/>
        </p:nvSpPr>
        <p:spPr>
          <a:xfrm>
            <a:off x="1847528" y="1700808"/>
            <a:ext cx="8820472" cy="1440160"/>
          </a:xfrm>
          <a:prstGeom prst="rect">
            <a:avLst/>
          </a:prstGeom>
        </p:spPr>
        <p:txBody>
          <a:bodyPr vert="horz" lIns="91440" tIns="45720" rIns="91440" bIns="45720" rtlCol="0" anchor="ctr">
            <a:noAutofit/>
          </a:bodyPr>
          <a:lstStyle/>
          <a:p>
            <a:pPr marL="177800" indent="-177800">
              <a:spcBef>
                <a:spcPct val="0"/>
              </a:spcBef>
              <a:defRPr/>
            </a:pPr>
            <a:r>
              <a:rPr lang="it-IT" b="1" dirty="0">
                <a:latin typeface="Gill Sans MT" pitchFamily="34" charset="0"/>
                <a:ea typeface="+mj-ea"/>
                <a:cs typeface="Arial" pitchFamily="34" charset="0"/>
              </a:rPr>
              <a:t>PACEMAKER:</a:t>
            </a:r>
          </a:p>
          <a:p>
            <a:pPr marL="177800" indent="-177800">
              <a:spcBef>
                <a:spcPct val="0"/>
              </a:spcBef>
              <a:defRPr/>
            </a:pPr>
            <a:endParaRPr lang="it-IT" dirty="0">
              <a:latin typeface="Gill Sans MT" pitchFamily="34" charset="0"/>
              <a:ea typeface="+mj-ea"/>
              <a:cs typeface="Arial" pitchFamily="34" charset="0"/>
            </a:endParaRPr>
          </a:p>
          <a:p>
            <a:pPr marL="450850" indent="-177800">
              <a:spcBef>
                <a:spcPct val="0"/>
              </a:spcBef>
              <a:buFont typeface="Arial" pitchFamily="34" charset="0"/>
              <a:buChar char="•"/>
              <a:defRPr/>
            </a:pPr>
            <a:r>
              <a:rPr lang="it-IT" dirty="0">
                <a:latin typeface="Gill Sans MT" pitchFamily="34" charset="0"/>
                <a:ea typeface="+mj-ea"/>
                <a:cs typeface="Arial" pitchFamily="34" charset="0"/>
              </a:rPr>
              <a:t>CRT</a:t>
            </a:r>
          </a:p>
          <a:p>
            <a:pPr marL="450850" indent="-177800">
              <a:buFont typeface="Arial" pitchFamily="34" charset="0"/>
              <a:buChar char="•"/>
              <a:defRPr/>
            </a:pPr>
            <a:r>
              <a:rPr lang="it-IT" dirty="0">
                <a:latin typeface="Gill Sans MT" pitchFamily="34" charset="0"/>
                <a:cs typeface="Arial" pitchFamily="34" charset="0"/>
              </a:rPr>
              <a:t>Ottimizzazione</a:t>
            </a:r>
          </a:p>
          <a:p>
            <a:pPr marL="450850" indent="-177800">
              <a:buFont typeface="Arial" pitchFamily="34" charset="0"/>
              <a:buChar char="•"/>
              <a:defRPr/>
            </a:pPr>
            <a:endParaRPr lang="it-IT" dirty="0">
              <a:latin typeface="Gill Sans MT" pitchFamily="34" charset="0"/>
              <a:ea typeface="+mj-ea"/>
              <a:cs typeface="Arial" pitchFamily="34" charset="0"/>
            </a:endParaRPr>
          </a:p>
          <a:p>
            <a:pPr marL="177800" indent="-177800">
              <a:spcBef>
                <a:spcPct val="0"/>
              </a:spcBef>
              <a:buFont typeface="Arial" pitchFamily="34" charset="0"/>
              <a:buChar char="•"/>
              <a:defRPr/>
            </a:pPr>
            <a:endParaRPr lang="it-IT" b="1" dirty="0">
              <a:latin typeface="Gill Sans MT" pitchFamily="34" charset="0"/>
              <a:ea typeface="+mj-ea"/>
              <a:cs typeface="Arial" pitchFamily="34" charset="0"/>
            </a:endParaRPr>
          </a:p>
        </p:txBody>
      </p:sp>
      <p:pic>
        <p:nvPicPr>
          <p:cNvPr id="10" name="Picture 2" descr="http://www.cardiomyopathy.org/assets/images/news/Bivent%20in%20heart.jpg"/>
          <p:cNvPicPr>
            <a:picLocks noChangeAspect="1" noChangeArrowheads="1"/>
          </p:cNvPicPr>
          <p:nvPr/>
        </p:nvPicPr>
        <p:blipFill>
          <a:blip r:embed="rId4" cstate="print"/>
          <a:srcRect/>
          <a:stretch>
            <a:fillRect/>
          </a:stretch>
        </p:blipFill>
        <p:spPr bwMode="auto">
          <a:xfrm>
            <a:off x="7032104" y="1673276"/>
            <a:ext cx="3304548" cy="1971748"/>
          </a:xfrm>
          <a:prstGeom prst="rect">
            <a:avLst/>
          </a:prstGeom>
          <a:ln>
            <a:noFill/>
          </a:ln>
          <a:effectLst>
            <a:outerShdw blurRad="292100" dist="139700" dir="2700000" algn="tl" rotWithShape="0">
              <a:srgbClr val="333333">
                <a:alpha val="65000"/>
              </a:srgbClr>
            </a:outerShdw>
          </a:effectLst>
        </p:spPr>
      </p:pic>
      <p:sp>
        <p:nvSpPr>
          <p:cNvPr id="13" name="Rettangolo 12"/>
          <p:cNvSpPr/>
          <p:nvPr/>
        </p:nvSpPr>
        <p:spPr>
          <a:xfrm>
            <a:off x="2192740" y="2683044"/>
            <a:ext cx="8151732" cy="584775"/>
          </a:xfrm>
          <a:prstGeom prst="rect">
            <a:avLst/>
          </a:prstGeom>
        </p:spPr>
        <p:txBody>
          <a:bodyPr wrap="square">
            <a:spAutoFit/>
          </a:bodyPr>
          <a:lstStyle/>
          <a:p>
            <a:endParaRPr lang="it-IT" sz="1600" b="1" dirty="0">
              <a:latin typeface="Gill Sans MT" pitchFamily="34" charset="0"/>
            </a:endParaRPr>
          </a:p>
          <a:p>
            <a:endParaRPr lang="it-IT" sz="1600" dirty="0">
              <a:latin typeface="Gill Sans MT" pitchFamily="34" charset="0"/>
            </a:endParaRPr>
          </a:p>
        </p:txBody>
      </p:sp>
    </p:spTree>
    <p:extLst>
      <p:ext uri="{BB962C8B-B14F-4D97-AF65-F5344CB8AC3E}">
        <p14:creationId xmlns:p14="http://schemas.microsoft.com/office/powerpoint/2010/main" val="1835380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ttangolo 21"/>
          <p:cNvSpPr/>
          <p:nvPr/>
        </p:nvSpPr>
        <p:spPr>
          <a:xfrm>
            <a:off x="1498600" y="0"/>
            <a:ext cx="9144000" cy="6858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a:latin typeface="Gill Sans MT" pitchFamily="34" charset="0"/>
            </a:endParaRPr>
          </a:p>
        </p:txBody>
      </p:sp>
      <p:pic>
        <p:nvPicPr>
          <p:cNvPr id="19" name="Picture 4" descr="mostcare-front-alto(2)"/>
          <p:cNvPicPr>
            <a:picLocks noChangeAspect="1" noChangeArrowheads="1"/>
          </p:cNvPicPr>
          <p:nvPr/>
        </p:nvPicPr>
        <p:blipFill>
          <a:blip r:embed="rId3" cstate="print"/>
          <a:srcRect l="-5536" t="-7487" r="-5536" b="-7487"/>
          <a:stretch>
            <a:fillRect/>
          </a:stretch>
        </p:blipFill>
        <p:spPr bwMode="auto">
          <a:xfrm>
            <a:off x="6168008" y="764704"/>
            <a:ext cx="1224136" cy="933196"/>
          </a:xfrm>
          <a:prstGeom prst="rect">
            <a:avLst/>
          </a:prstGeom>
          <a:ln>
            <a:noFill/>
          </a:ln>
          <a:effectLst>
            <a:softEdge rad="12700"/>
          </a:effectLst>
        </p:spPr>
      </p:pic>
      <p:sp>
        <p:nvSpPr>
          <p:cNvPr id="12" name="Sottotitolo 21"/>
          <p:cNvSpPr txBox="1">
            <a:spLocks/>
          </p:cNvSpPr>
          <p:nvPr/>
        </p:nvSpPr>
        <p:spPr>
          <a:xfrm>
            <a:off x="1775520" y="260648"/>
            <a:ext cx="5645596" cy="432048"/>
          </a:xfrm>
          <a:prstGeom prst="rect">
            <a:avLst/>
          </a:prstGeom>
        </p:spPr>
        <p:txBody>
          <a:bodyPr/>
          <a:lstStyle/>
          <a:p>
            <a:pPr marL="1588" indent="-1588">
              <a:defRPr/>
            </a:pPr>
            <a:r>
              <a:rPr lang="it-IT" sz="2800" b="1" dirty="0">
                <a:solidFill>
                  <a:srgbClr val="C00000"/>
                </a:solidFill>
              </a:rPr>
              <a:t>LETTERATURA ed ESPERIENZE</a:t>
            </a:r>
          </a:p>
          <a:p>
            <a:pPr marL="342900" indent="-342900">
              <a:defRPr/>
            </a:pPr>
            <a:r>
              <a:rPr lang="it-IT" sz="2000" b="1" dirty="0">
                <a:solidFill>
                  <a:srgbClr val="CC9900"/>
                </a:solidFill>
              </a:rPr>
              <a:t>MostCare®</a:t>
            </a:r>
            <a:endParaRPr lang="it-IT" sz="2800" b="1" dirty="0">
              <a:solidFill>
                <a:srgbClr val="CC9900"/>
              </a:solidFill>
            </a:endParaRPr>
          </a:p>
        </p:txBody>
      </p:sp>
      <p:sp>
        <p:nvSpPr>
          <p:cNvPr id="9" name="CasellaDiTesto 8"/>
          <p:cNvSpPr txBox="1"/>
          <p:nvPr/>
        </p:nvSpPr>
        <p:spPr>
          <a:xfrm>
            <a:off x="7752184" y="188641"/>
            <a:ext cx="2743200" cy="116955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184150" indent="-184150">
              <a:buFont typeface="Arial" pitchFamily="34" charset="0"/>
              <a:buChar char="•"/>
            </a:pPr>
            <a:r>
              <a:rPr lang="it-IT" sz="1400" b="1" dirty="0">
                <a:latin typeface="Gill Sans MT" pitchFamily="34" charset="0"/>
              </a:rPr>
              <a:t>EMODINAMICA</a:t>
            </a:r>
          </a:p>
          <a:p>
            <a:pPr marL="184150" indent="-184150">
              <a:buFont typeface="Arial" pitchFamily="34" charset="0"/>
              <a:buChar char="•"/>
            </a:pPr>
            <a:r>
              <a:rPr lang="it-IT" sz="1400" dirty="0">
                <a:latin typeface="Gill Sans MT" pitchFamily="34" charset="0"/>
              </a:rPr>
              <a:t>CARDIOLOGIA INTERVENTISTA</a:t>
            </a:r>
          </a:p>
          <a:p>
            <a:pPr marL="184150" indent="-184150">
              <a:buFont typeface="Arial" pitchFamily="34" charset="0"/>
              <a:buChar char="•"/>
            </a:pPr>
            <a:r>
              <a:rPr lang="it-IT" sz="1400" dirty="0">
                <a:latin typeface="Gill Sans MT" pitchFamily="34" charset="0"/>
              </a:rPr>
              <a:t>ELETTROFISIOLOGIA</a:t>
            </a:r>
          </a:p>
          <a:p>
            <a:pPr marL="184150" indent="-184150">
              <a:buFont typeface="Arial" pitchFamily="34" charset="0"/>
              <a:buChar char="•"/>
            </a:pPr>
            <a:r>
              <a:rPr lang="it-IT" sz="1400" dirty="0">
                <a:latin typeface="Gill Sans MT" pitchFamily="34" charset="0"/>
              </a:rPr>
              <a:t>UTIC</a:t>
            </a:r>
          </a:p>
        </p:txBody>
      </p:sp>
      <p:sp>
        <p:nvSpPr>
          <p:cNvPr id="8" name="Titolo 1"/>
          <p:cNvSpPr txBox="1">
            <a:spLocks/>
          </p:cNvSpPr>
          <p:nvPr/>
        </p:nvSpPr>
        <p:spPr>
          <a:xfrm>
            <a:off x="1847528" y="1700808"/>
            <a:ext cx="8820472" cy="1440160"/>
          </a:xfrm>
          <a:prstGeom prst="rect">
            <a:avLst/>
          </a:prstGeom>
        </p:spPr>
        <p:txBody>
          <a:bodyPr vert="horz" lIns="91440" tIns="45720" rIns="91440" bIns="45720" rtlCol="0" anchor="ctr">
            <a:noAutofit/>
          </a:bodyPr>
          <a:lstStyle/>
          <a:p>
            <a:pPr marL="177800" indent="-177800">
              <a:spcBef>
                <a:spcPct val="0"/>
              </a:spcBef>
              <a:defRPr/>
            </a:pPr>
            <a:r>
              <a:rPr lang="it-IT" b="1" dirty="0">
                <a:latin typeface="Gill Sans MT" pitchFamily="34" charset="0"/>
                <a:ea typeface="+mj-ea"/>
                <a:cs typeface="Arial" pitchFamily="34" charset="0"/>
              </a:rPr>
              <a:t>PACEMAKER:</a:t>
            </a:r>
          </a:p>
          <a:p>
            <a:pPr marL="177800" indent="-177800">
              <a:spcBef>
                <a:spcPct val="0"/>
              </a:spcBef>
              <a:defRPr/>
            </a:pPr>
            <a:endParaRPr lang="it-IT" dirty="0">
              <a:latin typeface="Gill Sans MT" pitchFamily="34" charset="0"/>
              <a:ea typeface="+mj-ea"/>
              <a:cs typeface="Arial" pitchFamily="34" charset="0"/>
            </a:endParaRPr>
          </a:p>
          <a:p>
            <a:pPr marL="450850" indent="-177800">
              <a:spcBef>
                <a:spcPct val="0"/>
              </a:spcBef>
              <a:buFont typeface="Arial" pitchFamily="34" charset="0"/>
              <a:buChar char="•"/>
              <a:defRPr/>
            </a:pPr>
            <a:r>
              <a:rPr lang="it-IT" dirty="0">
                <a:latin typeface="Gill Sans MT" pitchFamily="34" charset="0"/>
                <a:ea typeface="+mj-ea"/>
                <a:cs typeface="Arial" pitchFamily="34" charset="0"/>
              </a:rPr>
              <a:t>CRT</a:t>
            </a:r>
          </a:p>
          <a:p>
            <a:pPr marL="450850" indent="-177800">
              <a:buFont typeface="Arial" pitchFamily="34" charset="0"/>
              <a:buChar char="•"/>
              <a:defRPr/>
            </a:pPr>
            <a:r>
              <a:rPr lang="it-IT" dirty="0">
                <a:latin typeface="Gill Sans MT" pitchFamily="34" charset="0"/>
                <a:cs typeface="Arial" pitchFamily="34" charset="0"/>
              </a:rPr>
              <a:t>Ottimizzazione</a:t>
            </a:r>
          </a:p>
          <a:p>
            <a:pPr marL="450850" indent="-177800">
              <a:buFont typeface="Arial" pitchFamily="34" charset="0"/>
              <a:buChar char="•"/>
              <a:defRPr/>
            </a:pPr>
            <a:endParaRPr lang="it-IT" dirty="0">
              <a:latin typeface="Gill Sans MT" pitchFamily="34" charset="0"/>
              <a:ea typeface="+mj-ea"/>
              <a:cs typeface="Arial" pitchFamily="34" charset="0"/>
            </a:endParaRPr>
          </a:p>
          <a:p>
            <a:pPr marL="177800" indent="-177800">
              <a:spcBef>
                <a:spcPct val="0"/>
              </a:spcBef>
              <a:buFont typeface="Arial" pitchFamily="34" charset="0"/>
              <a:buChar char="•"/>
              <a:defRPr/>
            </a:pPr>
            <a:endParaRPr lang="it-IT" b="1" dirty="0">
              <a:latin typeface="Gill Sans MT" pitchFamily="34" charset="0"/>
              <a:ea typeface="+mj-ea"/>
              <a:cs typeface="Arial" pitchFamily="34" charset="0"/>
            </a:endParaRPr>
          </a:p>
        </p:txBody>
      </p:sp>
      <p:pic>
        <p:nvPicPr>
          <p:cNvPr id="10" name="Picture 2" descr="http://www.cardiomyopathy.org/assets/images/news/Bivent%20in%20heart.jpg"/>
          <p:cNvPicPr>
            <a:picLocks noChangeAspect="1" noChangeArrowheads="1"/>
          </p:cNvPicPr>
          <p:nvPr/>
        </p:nvPicPr>
        <p:blipFill>
          <a:blip r:embed="rId4" cstate="print"/>
          <a:srcRect/>
          <a:stretch>
            <a:fillRect/>
          </a:stretch>
        </p:blipFill>
        <p:spPr bwMode="auto">
          <a:xfrm>
            <a:off x="7032104" y="1673276"/>
            <a:ext cx="3304548" cy="1971748"/>
          </a:xfrm>
          <a:prstGeom prst="rect">
            <a:avLst/>
          </a:prstGeom>
          <a:ln>
            <a:noFill/>
          </a:ln>
          <a:effectLst>
            <a:outerShdw blurRad="292100" dist="139700" dir="2700000" algn="tl" rotWithShape="0">
              <a:srgbClr val="333333">
                <a:alpha val="65000"/>
              </a:srgbClr>
            </a:outerShdw>
          </a:effectLst>
        </p:spPr>
      </p:pic>
      <p:pic>
        <p:nvPicPr>
          <p:cNvPr id="24" name="C4E51AD1-C078-437B-B0D4-26599D9F77E7" descr="C4E51AD1-C078-437B-B0D4-26599D9F77E7"/>
          <p:cNvPicPr>
            <a:picLocks noChangeAspect="1" noChangeArrowheads="1"/>
          </p:cNvPicPr>
          <p:nvPr/>
        </p:nvPicPr>
        <p:blipFill>
          <a:blip r:embed="rId5" cstate="print"/>
          <a:srcRect t="16267" r="4584" b="8134"/>
          <a:stretch>
            <a:fillRect/>
          </a:stretch>
        </p:blipFill>
        <p:spPr bwMode="auto">
          <a:xfrm>
            <a:off x="1919536" y="548681"/>
            <a:ext cx="8295748" cy="4922751"/>
          </a:xfrm>
          <a:prstGeom prst="rect">
            <a:avLst/>
          </a:prstGeom>
          <a:noFill/>
          <a:ln w="9525">
            <a:noFill/>
            <a:miter lim="800000"/>
            <a:headEnd/>
            <a:tailEnd/>
          </a:ln>
        </p:spPr>
      </p:pic>
      <p:sp>
        <p:nvSpPr>
          <p:cNvPr id="13" name="Rettangolo 12"/>
          <p:cNvSpPr/>
          <p:nvPr/>
        </p:nvSpPr>
        <p:spPr>
          <a:xfrm>
            <a:off x="2192740" y="2683044"/>
            <a:ext cx="8151732" cy="584775"/>
          </a:xfrm>
          <a:prstGeom prst="rect">
            <a:avLst/>
          </a:prstGeom>
        </p:spPr>
        <p:txBody>
          <a:bodyPr wrap="square">
            <a:spAutoFit/>
          </a:bodyPr>
          <a:lstStyle/>
          <a:p>
            <a:endParaRPr lang="it-IT" sz="1600" b="1" dirty="0">
              <a:latin typeface="Gill Sans MT" pitchFamily="34" charset="0"/>
            </a:endParaRPr>
          </a:p>
          <a:p>
            <a:endParaRPr lang="it-IT" sz="1600" dirty="0">
              <a:latin typeface="Gill Sans MT" pitchFamily="34" charset="0"/>
            </a:endParaRPr>
          </a:p>
        </p:txBody>
      </p:sp>
      <p:cxnSp>
        <p:nvCxnSpPr>
          <p:cNvPr id="14" name="Connettore 2 13"/>
          <p:cNvCxnSpPr/>
          <p:nvPr/>
        </p:nvCxnSpPr>
        <p:spPr>
          <a:xfrm flipV="1">
            <a:off x="6528048" y="3140968"/>
            <a:ext cx="216024" cy="2592288"/>
          </a:xfrm>
          <a:prstGeom prst="straightConnector1">
            <a:avLst/>
          </a:prstGeom>
          <a:ln>
            <a:solidFill>
              <a:schemeClr val="accent1"/>
            </a:solidFill>
            <a:tailEnd type="arrow"/>
          </a:ln>
        </p:spPr>
        <p:style>
          <a:lnRef idx="2">
            <a:schemeClr val="accent6"/>
          </a:lnRef>
          <a:fillRef idx="0">
            <a:schemeClr val="accent6"/>
          </a:fillRef>
          <a:effectRef idx="1">
            <a:schemeClr val="accent6"/>
          </a:effectRef>
          <a:fontRef idx="minor">
            <a:schemeClr val="tx1"/>
          </a:fontRef>
        </p:style>
      </p:cxnSp>
      <p:sp>
        <p:nvSpPr>
          <p:cNvPr id="15" name="CasellaDiTesto 14"/>
          <p:cNvSpPr txBox="1"/>
          <p:nvPr/>
        </p:nvSpPr>
        <p:spPr>
          <a:xfrm>
            <a:off x="4367808" y="5733256"/>
            <a:ext cx="252028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1600" dirty="0" err="1">
                <a:latin typeface="Gill Sans MT" pitchFamily="34" charset="0"/>
              </a:rPr>
              <a:t>From</a:t>
            </a:r>
            <a:r>
              <a:rPr lang="it-IT" sz="1600" dirty="0">
                <a:latin typeface="Gill Sans MT" pitchFamily="34" charset="0"/>
              </a:rPr>
              <a:t> 80 </a:t>
            </a:r>
            <a:r>
              <a:rPr lang="it-IT" sz="1600" dirty="0" err="1">
                <a:latin typeface="Gill Sans MT" pitchFamily="34" charset="0"/>
              </a:rPr>
              <a:t>bpm</a:t>
            </a:r>
            <a:r>
              <a:rPr lang="it-IT" sz="1600" dirty="0">
                <a:latin typeface="Gill Sans MT" pitchFamily="34" charset="0"/>
              </a:rPr>
              <a:t> </a:t>
            </a:r>
            <a:r>
              <a:rPr lang="it-IT" sz="1600" dirty="0" err="1">
                <a:latin typeface="Gill Sans MT" pitchFamily="34" charset="0"/>
              </a:rPr>
              <a:t>to</a:t>
            </a:r>
            <a:r>
              <a:rPr lang="it-IT" sz="1600" dirty="0">
                <a:latin typeface="Gill Sans MT" pitchFamily="34" charset="0"/>
              </a:rPr>
              <a:t> 60 </a:t>
            </a:r>
            <a:r>
              <a:rPr lang="it-IT" sz="1600" dirty="0" err="1">
                <a:latin typeface="Gill Sans MT" pitchFamily="34" charset="0"/>
              </a:rPr>
              <a:t>bpm</a:t>
            </a:r>
            <a:endParaRPr lang="it-IT" sz="1600" dirty="0">
              <a:latin typeface="Gill Sans MT" pitchFamily="34" charset="0"/>
            </a:endParaRPr>
          </a:p>
        </p:txBody>
      </p:sp>
      <p:sp>
        <p:nvSpPr>
          <p:cNvPr id="16" name="CasellaDiTesto 15"/>
          <p:cNvSpPr txBox="1"/>
          <p:nvPr/>
        </p:nvSpPr>
        <p:spPr>
          <a:xfrm>
            <a:off x="5231904" y="6330504"/>
            <a:ext cx="216024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1600" dirty="0">
                <a:latin typeface="Gill Sans MT" pitchFamily="34" charset="0"/>
              </a:rPr>
              <a:t>HR back </a:t>
            </a:r>
            <a:r>
              <a:rPr lang="it-IT" sz="1600" dirty="0" err="1">
                <a:latin typeface="Gill Sans MT" pitchFamily="34" charset="0"/>
              </a:rPr>
              <a:t>to</a:t>
            </a:r>
            <a:r>
              <a:rPr lang="it-IT" sz="1600" dirty="0">
                <a:latin typeface="Gill Sans MT" pitchFamily="34" charset="0"/>
              </a:rPr>
              <a:t> 80 </a:t>
            </a:r>
            <a:r>
              <a:rPr lang="it-IT" sz="1600" dirty="0" err="1">
                <a:latin typeface="Gill Sans MT" pitchFamily="34" charset="0"/>
              </a:rPr>
              <a:t>bpm</a:t>
            </a:r>
            <a:endParaRPr lang="it-IT" sz="1600" dirty="0">
              <a:latin typeface="Gill Sans MT" pitchFamily="34" charset="0"/>
            </a:endParaRPr>
          </a:p>
        </p:txBody>
      </p:sp>
      <p:cxnSp>
        <p:nvCxnSpPr>
          <p:cNvPr id="17" name="Connettore 2 16"/>
          <p:cNvCxnSpPr/>
          <p:nvPr/>
        </p:nvCxnSpPr>
        <p:spPr>
          <a:xfrm flipV="1">
            <a:off x="6888088" y="3356992"/>
            <a:ext cx="288032" cy="3096344"/>
          </a:xfrm>
          <a:prstGeom prst="straightConnector1">
            <a:avLst/>
          </a:prstGeom>
          <a:ln>
            <a:solidFill>
              <a:schemeClr val="accent1"/>
            </a:solidFill>
            <a:tailEnd type="arrow"/>
          </a:ln>
        </p:spPr>
        <p:style>
          <a:lnRef idx="2">
            <a:schemeClr val="accent6"/>
          </a:lnRef>
          <a:fillRef idx="0">
            <a:schemeClr val="accent6"/>
          </a:fillRef>
          <a:effectRef idx="1">
            <a:schemeClr val="accent6"/>
          </a:effectRef>
          <a:fontRef idx="minor">
            <a:schemeClr val="tx1"/>
          </a:fontRef>
        </p:style>
      </p:cxnSp>
      <p:sp>
        <p:nvSpPr>
          <p:cNvPr id="18" name="CasellaDiTesto 17"/>
          <p:cNvSpPr txBox="1"/>
          <p:nvPr/>
        </p:nvSpPr>
        <p:spPr>
          <a:xfrm>
            <a:off x="7392144" y="5949280"/>
            <a:ext cx="216024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1600" dirty="0">
                <a:latin typeface="Gill Sans MT" pitchFamily="34" charset="0"/>
              </a:rPr>
              <a:t>HR back </a:t>
            </a:r>
            <a:r>
              <a:rPr lang="it-IT" sz="1600" dirty="0" err="1">
                <a:latin typeface="Gill Sans MT" pitchFamily="34" charset="0"/>
              </a:rPr>
              <a:t>to</a:t>
            </a:r>
            <a:r>
              <a:rPr lang="it-IT" sz="1600" dirty="0">
                <a:latin typeface="Gill Sans MT" pitchFamily="34" charset="0"/>
              </a:rPr>
              <a:t> 60 </a:t>
            </a:r>
            <a:r>
              <a:rPr lang="it-IT" sz="1600" dirty="0" err="1">
                <a:latin typeface="Gill Sans MT" pitchFamily="34" charset="0"/>
              </a:rPr>
              <a:t>bpm</a:t>
            </a:r>
            <a:endParaRPr lang="it-IT" sz="1600" dirty="0">
              <a:latin typeface="Gill Sans MT" pitchFamily="34" charset="0"/>
            </a:endParaRPr>
          </a:p>
        </p:txBody>
      </p:sp>
      <p:cxnSp>
        <p:nvCxnSpPr>
          <p:cNvPr id="20" name="Connettore 2 19"/>
          <p:cNvCxnSpPr/>
          <p:nvPr/>
        </p:nvCxnSpPr>
        <p:spPr>
          <a:xfrm flipH="1" flipV="1">
            <a:off x="7320136" y="2996952"/>
            <a:ext cx="288032" cy="2952328"/>
          </a:xfrm>
          <a:prstGeom prst="straightConnector1">
            <a:avLst/>
          </a:prstGeom>
          <a:ln>
            <a:solidFill>
              <a:schemeClr val="accent1"/>
            </a:solidFill>
            <a:tailEnd type="arrow"/>
          </a:ln>
        </p:spPr>
        <p:style>
          <a:lnRef idx="2">
            <a:schemeClr val="accent6"/>
          </a:lnRef>
          <a:fillRef idx="0">
            <a:schemeClr val="accent6"/>
          </a:fillRef>
          <a:effectRef idx="1">
            <a:schemeClr val="accent6"/>
          </a:effectRef>
          <a:fontRef idx="minor">
            <a:schemeClr val="tx1"/>
          </a:fontRef>
        </p:style>
      </p:cxnSp>
      <p:sp>
        <p:nvSpPr>
          <p:cNvPr id="21" name="Rettangolo 20"/>
          <p:cNvSpPr/>
          <p:nvPr/>
        </p:nvSpPr>
        <p:spPr>
          <a:xfrm>
            <a:off x="1596008" y="5517233"/>
            <a:ext cx="3563888" cy="1200329"/>
          </a:xfrm>
          <a:prstGeom prst="rect">
            <a:avLst/>
          </a:prstGeom>
        </p:spPr>
        <p:txBody>
          <a:bodyPr wrap="square">
            <a:spAutoFit/>
          </a:bodyPr>
          <a:lstStyle/>
          <a:p>
            <a:pPr>
              <a:buNone/>
            </a:pPr>
            <a:r>
              <a:rPr lang="en-US" dirty="0">
                <a:latin typeface="Gill Sans MT" pitchFamily="34" charset="0"/>
              </a:rPr>
              <a:t>↓  HR:      80 </a:t>
            </a:r>
            <a:r>
              <a:rPr lang="it-IT" dirty="0">
                <a:latin typeface="Gill Sans MT" pitchFamily="34" charset="0"/>
                <a:sym typeface="Wingdings"/>
              </a:rPr>
              <a:t></a:t>
            </a:r>
            <a:r>
              <a:rPr lang="en-US" dirty="0">
                <a:latin typeface="Gill Sans MT" pitchFamily="34" charset="0"/>
              </a:rPr>
              <a:t> 60 </a:t>
            </a:r>
            <a:r>
              <a:rPr lang="en-US" dirty="0" err="1">
                <a:latin typeface="Gill Sans MT" pitchFamily="34" charset="0"/>
              </a:rPr>
              <a:t>bpm</a:t>
            </a:r>
            <a:endParaRPr lang="it-IT" dirty="0">
              <a:latin typeface="Gill Sans MT" pitchFamily="34" charset="0"/>
            </a:endParaRPr>
          </a:p>
          <a:p>
            <a:pPr>
              <a:buNone/>
            </a:pPr>
            <a:r>
              <a:rPr lang="en-US" dirty="0">
                <a:latin typeface="Gill Sans MT" pitchFamily="34" charset="0"/>
              </a:rPr>
              <a:t>↑  SV:       ~55 </a:t>
            </a:r>
            <a:r>
              <a:rPr lang="it-IT" dirty="0">
                <a:latin typeface="Gill Sans MT" pitchFamily="34" charset="0"/>
                <a:sym typeface="Wingdings"/>
              </a:rPr>
              <a:t></a:t>
            </a:r>
            <a:r>
              <a:rPr lang="en-US" dirty="0">
                <a:latin typeface="Gill Sans MT" pitchFamily="34" charset="0"/>
              </a:rPr>
              <a:t> ~70 ml</a:t>
            </a:r>
            <a:endParaRPr lang="it-IT" dirty="0">
              <a:latin typeface="Gill Sans MT" pitchFamily="34" charset="0"/>
            </a:endParaRPr>
          </a:p>
          <a:p>
            <a:pPr>
              <a:buNone/>
            </a:pPr>
            <a:r>
              <a:rPr lang="en-US" dirty="0">
                <a:latin typeface="Gill Sans MT" pitchFamily="34" charset="0"/>
              </a:rPr>
              <a:t>↑  CCE:   ~0.1  </a:t>
            </a:r>
            <a:r>
              <a:rPr lang="en-US" dirty="0">
                <a:latin typeface="Gill Sans MT" pitchFamily="34" charset="0"/>
                <a:sym typeface="Wingdings"/>
              </a:rPr>
              <a:t></a:t>
            </a:r>
            <a:r>
              <a:rPr lang="en-US" dirty="0">
                <a:latin typeface="Gill Sans MT" pitchFamily="34" charset="0"/>
              </a:rPr>
              <a:t> ~0.4</a:t>
            </a:r>
            <a:endParaRPr lang="it-IT" dirty="0">
              <a:latin typeface="Gill Sans MT" pitchFamily="34" charset="0"/>
            </a:endParaRPr>
          </a:p>
          <a:p>
            <a:pPr>
              <a:buNone/>
            </a:pPr>
            <a:r>
              <a:rPr lang="en-US" dirty="0">
                <a:latin typeface="Gill Sans MT" pitchFamily="34" charset="0"/>
              </a:rPr>
              <a:t>==  CO:    ~4.40 </a:t>
            </a:r>
            <a:r>
              <a:rPr lang="en-US" dirty="0">
                <a:latin typeface="Gill Sans MT" pitchFamily="34" charset="0"/>
                <a:sym typeface="Wingdings"/>
              </a:rPr>
              <a:t></a:t>
            </a:r>
            <a:r>
              <a:rPr lang="en-US" dirty="0">
                <a:latin typeface="Gill Sans MT" pitchFamily="34" charset="0"/>
              </a:rPr>
              <a:t> ~4.24 L/min</a:t>
            </a:r>
          </a:p>
        </p:txBody>
      </p:sp>
      <p:sp>
        <p:nvSpPr>
          <p:cNvPr id="23" name="Ovale 22"/>
          <p:cNvSpPr/>
          <p:nvPr/>
        </p:nvSpPr>
        <p:spPr>
          <a:xfrm>
            <a:off x="9120337" y="2996952"/>
            <a:ext cx="736979" cy="2477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Gill Sans MT" pitchFamily="34" charset="0"/>
            </a:endParaRPr>
          </a:p>
        </p:txBody>
      </p:sp>
    </p:spTree>
    <p:extLst>
      <p:ext uri="{BB962C8B-B14F-4D97-AF65-F5344CB8AC3E}">
        <p14:creationId xmlns:p14="http://schemas.microsoft.com/office/powerpoint/2010/main" val="407467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21" grpId="0"/>
      <p:bldP spid="23"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ttangolo 21"/>
          <p:cNvSpPr/>
          <p:nvPr/>
        </p:nvSpPr>
        <p:spPr>
          <a:xfrm>
            <a:off x="1498600" y="0"/>
            <a:ext cx="9144000" cy="6858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a:latin typeface="Gill Sans MT" pitchFamily="34" charset="0"/>
            </a:endParaRPr>
          </a:p>
        </p:txBody>
      </p:sp>
      <p:pic>
        <p:nvPicPr>
          <p:cNvPr id="19" name="Picture 4" descr="mostcare-front-alto(2)"/>
          <p:cNvPicPr>
            <a:picLocks noChangeAspect="1" noChangeArrowheads="1"/>
          </p:cNvPicPr>
          <p:nvPr/>
        </p:nvPicPr>
        <p:blipFill>
          <a:blip r:embed="rId3" cstate="print"/>
          <a:srcRect l="-5536" t="-7487" r="-5536" b="-7487"/>
          <a:stretch>
            <a:fillRect/>
          </a:stretch>
        </p:blipFill>
        <p:spPr bwMode="auto">
          <a:xfrm>
            <a:off x="6168008" y="764704"/>
            <a:ext cx="1224136" cy="933196"/>
          </a:xfrm>
          <a:prstGeom prst="rect">
            <a:avLst/>
          </a:prstGeom>
          <a:ln>
            <a:noFill/>
          </a:ln>
          <a:effectLst>
            <a:softEdge rad="12700"/>
          </a:effectLst>
        </p:spPr>
      </p:pic>
      <p:sp>
        <p:nvSpPr>
          <p:cNvPr id="12" name="Sottotitolo 21"/>
          <p:cNvSpPr txBox="1">
            <a:spLocks/>
          </p:cNvSpPr>
          <p:nvPr/>
        </p:nvSpPr>
        <p:spPr>
          <a:xfrm>
            <a:off x="1775520" y="260648"/>
            <a:ext cx="5645596" cy="432048"/>
          </a:xfrm>
          <a:prstGeom prst="rect">
            <a:avLst/>
          </a:prstGeom>
        </p:spPr>
        <p:txBody>
          <a:bodyPr/>
          <a:lstStyle/>
          <a:p>
            <a:pPr marL="1588" indent="-1588">
              <a:defRPr/>
            </a:pPr>
            <a:r>
              <a:rPr lang="it-IT" sz="2800" b="1" dirty="0">
                <a:solidFill>
                  <a:srgbClr val="C00000"/>
                </a:solidFill>
              </a:rPr>
              <a:t>LETTERATURA ed ESPERIENZE</a:t>
            </a:r>
          </a:p>
          <a:p>
            <a:pPr marL="342900" indent="-342900">
              <a:defRPr/>
            </a:pPr>
            <a:r>
              <a:rPr lang="it-IT" sz="2000" b="1" dirty="0">
                <a:solidFill>
                  <a:srgbClr val="CC9900"/>
                </a:solidFill>
              </a:rPr>
              <a:t>MostCare®</a:t>
            </a:r>
            <a:endParaRPr lang="it-IT" sz="2800" b="1" dirty="0">
              <a:solidFill>
                <a:srgbClr val="CC9900"/>
              </a:solidFill>
            </a:endParaRPr>
          </a:p>
        </p:txBody>
      </p:sp>
      <p:sp>
        <p:nvSpPr>
          <p:cNvPr id="9" name="CasellaDiTesto 8"/>
          <p:cNvSpPr txBox="1"/>
          <p:nvPr/>
        </p:nvSpPr>
        <p:spPr>
          <a:xfrm>
            <a:off x="7752184" y="188641"/>
            <a:ext cx="2743200" cy="116955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184150" indent="-184150">
              <a:buFont typeface="Arial" pitchFamily="34" charset="0"/>
              <a:buChar char="•"/>
            </a:pPr>
            <a:r>
              <a:rPr lang="it-IT" sz="1400" b="1" dirty="0">
                <a:latin typeface="Gill Sans MT" pitchFamily="34" charset="0"/>
              </a:rPr>
              <a:t>EMODINAMICA</a:t>
            </a:r>
          </a:p>
          <a:p>
            <a:pPr marL="184150" indent="-184150">
              <a:buFont typeface="Arial" pitchFamily="34" charset="0"/>
              <a:buChar char="•"/>
            </a:pPr>
            <a:r>
              <a:rPr lang="it-IT" sz="1400" dirty="0">
                <a:latin typeface="Gill Sans MT" pitchFamily="34" charset="0"/>
              </a:rPr>
              <a:t>CARDIOLOGIA INTERVENTISTA</a:t>
            </a:r>
          </a:p>
          <a:p>
            <a:pPr marL="184150" indent="-184150">
              <a:buFont typeface="Arial" pitchFamily="34" charset="0"/>
              <a:buChar char="•"/>
            </a:pPr>
            <a:r>
              <a:rPr lang="it-IT" sz="1400" dirty="0">
                <a:latin typeface="Gill Sans MT" pitchFamily="34" charset="0"/>
              </a:rPr>
              <a:t>ELETTROFISIOLOGIA</a:t>
            </a:r>
          </a:p>
          <a:p>
            <a:pPr marL="184150" indent="-184150">
              <a:buFont typeface="Arial" pitchFamily="34" charset="0"/>
              <a:buChar char="•"/>
            </a:pPr>
            <a:r>
              <a:rPr lang="it-IT" sz="1400" dirty="0">
                <a:latin typeface="Gill Sans MT" pitchFamily="34" charset="0"/>
              </a:rPr>
              <a:t>UTIC</a:t>
            </a:r>
          </a:p>
        </p:txBody>
      </p:sp>
      <p:sp>
        <p:nvSpPr>
          <p:cNvPr id="8" name="Titolo 1"/>
          <p:cNvSpPr txBox="1">
            <a:spLocks/>
          </p:cNvSpPr>
          <p:nvPr/>
        </p:nvSpPr>
        <p:spPr>
          <a:xfrm>
            <a:off x="1847528" y="1700808"/>
            <a:ext cx="8820472" cy="1440160"/>
          </a:xfrm>
          <a:prstGeom prst="rect">
            <a:avLst/>
          </a:prstGeom>
        </p:spPr>
        <p:txBody>
          <a:bodyPr vert="horz" lIns="91440" tIns="45720" rIns="91440" bIns="45720" rtlCol="0" anchor="ctr">
            <a:noAutofit/>
          </a:bodyPr>
          <a:lstStyle/>
          <a:p>
            <a:pPr marL="177800" indent="-177800">
              <a:spcBef>
                <a:spcPct val="0"/>
              </a:spcBef>
              <a:defRPr/>
            </a:pPr>
            <a:r>
              <a:rPr lang="it-IT" b="1" dirty="0">
                <a:latin typeface="Gill Sans MT" pitchFamily="34" charset="0"/>
                <a:ea typeface="+mj-ea"/>
                <a:cs typeface="Arial" pitchFamily="34" charset="0"/>
              </a:rPr>
              <a:t>PACEMAKER:</a:t>
            </a:r>
          </a:p>
          <a:p>
            <a:pPr marL="177800" indent="-177800">
              <a:spcBef>
                <a:spcPct val="0"/>
              </a:spcBef>
              <a:defRPr/>
            </a:pPr>
            <a:endParaRPr lang="it-IT" dirty="0">
              <a:latin typeface="Gill Sans MT" pitchFamily="34" charset="0"/>
              <a:ea typeface="+mj-ea"/>
              <a:cs typeface="Arial" pitchFamily="34" charset="0"/>
            </a:endParaRPr>
          </a:p>
          <a:p>
            <a:pPr marL="450850" indent="-177800">
              <a:spcBef>
                <a:spcPct val="0"/>
              </a:spcBef>
              <a:buFont typeface="Arial" pitchFamily="34" charset="0"/>
              <a:buChar char="•"/>
              <a:defRPr/>
            </a:pPr>
            <a:r>
              <a:rPr lang="it-IT" dirty="0">
                <a:latin typeface="Gill Sans MT" pitchFamily="34" charset="0"/>
                <a:ea typeface="+mj-ea"/>
                <a:cs typeface="Arial" pitchFamily="34" charset="0"/>
              </a:rPr>
              <a:t>CRT</a:t>
            </a:r>
          </a:p>
          <a:p>
            <a:pPr marL="450850" indent="-177800">
              <a:buFont typeface="Arial" pitchFamily="34" charset="0"/>
              <a:buChar char="•"/>
              <a:defRPr/>
            </a:pPr>
            <a:r>
              <a:rPr lang="it-IT" dirty="0">
                <a:latin typeface="Gill Sans MT" pitchFamily="34" charset="0"/>
                <a:cs typeface="Arial" pitchFamily="34" charset="0"/>
              </a:rPr>
              <a:t>Ottimizzazione</a:t>
            </a:r>
          </a:p>
          <a:p>
            <a:pPr marL="450850" indent="-177800">
              <a:buFont typeface="Arial" pitchFamily="34" charset="0"/>
              <a:buChar char="•"/>
              <a:defRPr/>
            </a:pPr>
            <a:endParaRPr lang="it-IT" dirty="0">
              <a:latin typeface="Gill Sans MT" pitchFamily="34" charset="0"/>
              <a:ea typeface="+mj-ea"/>
              <a:cs typeface="Arial" pitchFamily="34" charset="0"/>
            </a:endParaRPr>
          </a:p>
          <a:p>
            <a:pPr marL="177800" indent="-177800">
              <a:spcBef>
                <a:spcPct val="0"/>
              </a:spcBef>
              <a:buFont typeface="Arial" pitchFamily="34" charset="0"/>
              <a:buChar char="•"/>
              <a:defRPr/>
            </a:pPr>
            <a:endParaRPr lang="it-IT" b="1" dirty="0">
              <a:latin typeface="Gill Sans MT" pitchFamily="34" charset="0"/>
              <a:ea typeface="+mj-ea"/>
              <a:cs typeface="Arial" pitchFamily="34" charset="0"/>
            </a:endParaRPr>
          </a:p>
        </p:txBody>
      </p:sp>
      <p:pic>
        <p:nvPicPr>
          <p:cNvPr id="10" name="Picture 2" descr="http://www.cardiomyopathy.org/assets/images/news/Bivent%20in%20heart.jpg"/>
          <p:cNvPicPr>
            <a:picLocks noChangeAspect="1" noChangeArrowheads="1"/>
          </p:cNvPicPr>
          <p:nvPr/>
        </p:nvPicPr>
        <p:blipFill>
          <a:blip r:embed="rId4" cstate="print"/>
          <a:srcRect/>
          <a:stretch>
            <a:fillRect/>
          </a:stretch>
        </p:blipFill>
        <p:spPr bwMode="auto">
          <a:xfrm>
            <a:off x="7032104" y="1673276"/>
            <a:ext cx="3304548" cy="1971748"/>
          </a:xfrm>
          <a:prstGeom prst="rect">
            <a:avLst/>
          </a:prstGeom>
          <a:ln>
            <a:noFill/>
          </a:ln>
          <a:effectLst>
            <a:outerShdw blurRad="292100" dist="139700" dir="2700000" algn="tl" rotWithShape="0">
              <a:srgbClr val="333333">
                <a:alpha val="65000"/>
              </a:srgbClr>
            </a:outerShdw>
          </a:effectLst>
        </p:spPr>
      </p:pic>
      <p:sp>
        <p:nvSpPr>
          <p:cNvPr id="13" name="Rettangolo 12"/>
          <p:cNvSpPr/>
          <p:nvPr/>
        </p:nvSpPr>
        <p:spPr>
          <a:xfrm>
            <a:off x="2192740" y="2683044"/>
            <a:ext cx="8151732" cy="584775"/>
          </a:xfrm>
          <a:prstGeom prst="rect">
            <a:avLst/>
          </a:prstGeom>
        </p:spPr>
        <p:txBody>
          <a:bodyPr wrap="square">
            <a:spAutoFit/>
          </a:bodyPr>
          <a:lstStyle/>
          <a:p>
            <a:endParaRPr lang="it-IT" sz="1600" b="1" dirty="0">
              <a:latin typeface="Gill Sans MT" pitchFamily="34" charset="0"/>
            </a:endParaRPr>
          </a:p>
          <a:p>
            <a:endParaRPr lang="it-IT" sz="1600" dirty="0">
              <a:latin typeface="Gill Sans MT" pitchFamily="34" charset="0"/>
            </a:endParaRPr>
          </a:p>
        </p:txBody>
      </p:sp>
      <p:pic>
        <p:nvPicPr>
          <p:cNvPr id="11" name="CCD16873-91F4-490F-A22D-E79C0F2B5FDD" descr="cid:CCD16873-91F4-490F-A22D-E79C0F2B5FDD"/>
          <p:cNvPicPr/>
          <p:nvPr/>
        </p:nvPicPr>
        <p:blipFill>
          <a:blip r:embed="rId5" cstate="print"/>
          <a:srcRect l="7143" t="24189" r="10544" b="13777"/>
          <a:stretch>
            <a:fillRect/>
          </a:stretch>
        </p:blipFill>
        <p:spPr bwMode="auto">
          <a:xfrm>
            <a:off x="1847528" y="692696"/>
            <a:ext cx="8280920" cy="4680520"/>
          </a:xfrm>
          <a:prstGeom prst="rect">
            <a:avLst/>
          </a:prstGeom>
          <a:ln>
            <a:noFill/>
          </a:ln>
          <a:effectLst>
            <a:outerShdw blurRad="292100" dist="139700" dir="2700000" algn="tl" rotWithShape="0">
              <a:srgbClr val="333333">
                <a:alpha val="65000"/>
              </a:srgbClr>
            </a:outerShdw>
          </a:effectLst>
        </p:spPr>
      </p:pic>
      <p:cxnSp>
        <p:nvCxnSpPr>
          <p:cNvPr id="14" name="Connettore 2 13"/>
          <p:cNvCxnSpPr/>
          <p:nvPr/>
        </p:nvCxnSpPr>
        <p:spPr>
          <a:xfrm flipV="1">
            <a:off x="6528048" y="3356992"/>
            <a:ext cx="216024" cy="2376264"/>
          </a:xfrm>
          <a:prstGeom prst="straightConnector1">
            <a:avLst/>
          </a:prstGeom>
          <a:ln>
            <a:solidFill>
              <a:schemeClr val="accent1"/>
            </a:solidFill>
            <a:tailEnd type="arrow"/>
          </a:ln>
        </p:spPr>
        <p:style>
          <a:lnRef idx="2">
            <a:schemeClr val="accent6"/>
          </a:lnRef>
          <a:fillRef idx="0">
            <a:schemeClr val="accent6"/>
          </a:fillRef>
          <a:effectRef idx="1">
            <a:schemeClr val="accent6"/>
          </a:effectRef>
          <a:fontRef idx="minor">
            <a:schemeClr val="tx1"/>
          </a:fontRef>
        </p:style>
      </p:cxnSp>
      <p:sp>
        <p:nvSpPr>
          <p:cNvPr id="15" name="CasellaDiTesto 14"/>
          <p:cNvSpPr txBox="1"/>
          <p:nvPr/>
        </p:nvSpPr>
        <p:spPr>
          <a:xfrm>
            <a:off x="4367808" y="5733256"/>
            <a:ext cx="252028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1600" dirty="0" err="1">
                <a:latin typeface="Gill Sans MT" pitchFamily="34" charset="0"/>
              </a:rPr>
              <a:t>From</a:t>
            </a:r>
            <a:r>
              <a:rPr lang="it-IT" sz="1600" dirty="0">
                <a:latin typeface="Gill Sans MT" pitchFamily="34" charset="0"/>
              </a:rPr>
              <a:t> 80 </a:t>
            </a:r>
            <a:r>
              <a:rPr lang="it-IT" sz="1600" dirty="0" err="1">
                <a:latin typeface="Gill Sans MT" pitchFamily="34" charset="0"/>
              </a:rPr>
              <a:t>bpm</a:t>
            </a:r>
            <a:r>
              <a:rPr lang="it-IT" sz="1600" dirty="0">
                <a:latin typeface="Gill Sans MT" pitchFamily="34" charset="0"/>
              </a:rPr>
              <a:t> </a:t>
            </a:r>
            <a:r>
              <a:rPr lang="it-IT" sz="1600" dirty="0" err="1">
                <a:latin typeface="Gill Sans MT" pitchFamily="34" charset="0"/>
              </a:rPr>
              <a:t>to</a:t>
            </a:r>
            <a:r>
              <a:rPr lang="it-IT" sz="1600" dirty="0">
                <a:latin typeface="Gill Sans MT" pitchFamily="34" charset="0"/>
              </a:rPr>
              <a:t> 60 </a:t>
            </a:r>
            <a:r>
              <a:rPr lang="it-IT" sz="1600" dirty="0" err="1">
                <a:latin typeface="Gill Sans MT" pitchFamily="34" charset="0"/>
              </a:rPr>
              <a:t>bpm</a:t>
            </a:r>
            <a:endParaRPr lang="it-IT" sz="1600" dirty="0">
              <a:latin typeface="Gill Sans MT" pitchFamily="34" charset="0"/>
            </a:endParaRPr>
          </a:p>
        </p:txBody>
      </p:sp>
      <p:sp>
        <p:nvSpPr>
          <p:cNvPr id="16" name="CasellaDiTesto 15"/>
          <p:cNvSpPr txBox="1"/>
          <p:nvPr/>
        </p:nvSpPr>
        <p:spPr>
          <a:xfrm>
            <a:off x="5231904" y="6330504"/>
            <a:ext cx="216024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1600" dirty="0">
                <a:latin typeface="Gill Sans MT" pitchFamily="34" charset="0"/>
              </a:rPr>
              <a:t>HR back </a:t>
            </a:r>
            <a:r>
              <a:rPr lang="it-IT" sz="1600" dirty="0" err="1">
                <a:latin typeface="Gill Sans MT" pitchFamily="34" charset="0"/>
              </a:rPr>
              <a:t>to</a:t>
            </a:r>
            <a:r>
              <a:rPr lang="it-IT" sz="1600" dirty="0">
                <a:latin typeface="Gill Sans MT" pitchFamily="34" charset="0"/>
              </a:rPr>
              <a:t> 80 </a:t>
            </a:r>
            <a:r>
              <a:rPr lang="it-IT" sz="1600" dirty="0" err="1">
                <a:latin typeface="Gill Sans MT" pitchFamily="34" charset="0"/>
              </a:rPr>
              <a:t>bpm</a:t>
            </a:r>
            <a:endParaRPr lang="it-IT" sz="1600" dirty="0">
              <a:latin typeface="Gill Sans MT" pitchFamily="34" charset="0"/>
            </a:endParaRPr>
          </a:p>
        </p:txBody>
      </p:sp>
      <p:cxnSp>
        <p:nvCxnSpPr>
          <p:cNvPr id="17" name="Connettore 2 16"/>
          <p:cNvCxnSpPr/>
          <p:nvPr/>
        </p:nvCxnSpPr>
        <p:spPr>
          <a:xfrm flipV="1">
            <a:off x="6888088" y="3356992"/>
            <a:ext cx="288032" cy="3096344"/>
          </a:xfrm>
          <a:prstGeom prst="straightConnector1">
            <a:avLst/>
          </a:prstGeom>
          <a:ln>
            <a:solidFill>
              <a:schemeClr val="accent1"/>
            </a:solidFill>
            <a:tailEnd type="arrow"/>
          </a:ln>
        </p:spPr>
        <p:style>
          <a:lnRef idx="2">
            <a:schemeClr val="accent6"/>
          </a:lnRef>
          <a:fillRef idx="0">
            <a:schemeClr val="accent6"/>
          </a:fillRef>
          <a:effectRef idx="1">
            <a:schemeClr val="accent6"/>
          </a:effectRef>
          <a:fontRef idx="minor">
            <a:schemeClr val="tx1"/>
          </a:fontRef>
        </p:style>
      </p:cxnSp>
      <p:sp>
        <p:nvSpPr>
          <p:cNvPr id="18" name="CasellaDiTesto 17"/>
          <p:cNvSpPr txBox="1"/>
          <p:nvPr/>
        </p:nvSpPr>
        <p:spPr>
          <a:xfrm>
            <a:off x="7392144" y="5949280"/>
            <a:ext cx="216024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1600" dirty="0">
                <a:latin typeface="Gill Sans MT" pitchFamily="34" charset="0"/>
              </a:rPr>
              <a:t>HR back </a:t>
            </a:r>
            <a:r>
              <a:rPr lang="it-IT" sz="1600" dirty="0" err="1">
                <a:latin typeface="Gill Sans MT" pitchFamily="34" charset="0"/>
              </a:rPr>
              <a:t>to</a:t>
            </a:r>
            <a:r>
              <a:rPr lang="it-IT" sz="1600" dirty="0">
                <a:latin typeface="Gill Sans MT" pitchFamily="34" charset="0"/>
              </a:rPr>
              <a:t> 60 </a:t>
            </a:r>
            <a:r>
              <a:rPr lang="it-IT" sz="1600" dirty="0" err="1">
                <a:latin typeface="Gill Sans MT" pitchFamily="34" charset="0"/>
              </a:rPr>
              <a:t>bpm</a:t>
            </a:r>
            <a:endParaRPr lang="it-IT" sz="1600" dirty="0">
              <a:latin typeface="Gill Sans MT" pitchFamily="34" charset="0"/>
            </a:endParaRPr>
          </a:p>
        </p:txBody>
      </p:sp>
      <p:cxnSp>
        <p:nvCxnSpPr>
          <p:cNvPr id="20" name="Connettore 2 19"/>
          <p:cNvCxnSpPr/>
          <p:nvPr/>
        </p:nvCxnSpPr>
        <p:spPr>
          <a:xfrm flipH="1" flipV="1">
            <a:off x="7320136" y="2996952"/>
            <a:ext cx="288032" cy="2952328"/>
          </a:xfrm>
          <a:prstGeom prst="straightConnector1">
            <a:avLst/>
          </a:prstGeom>
          <a:ln>
            <a:solidFill>
              <a:schemeClr val="accent1"/>
            </a:solidFill>
            <a:tailEnd type="arrow"/>
          </a:ln>
        </p:spPr>
        <p:style>
          <a:lnRef idx="2">
            <a:schemeClr val="accent6"/>
          </a:lnRef>
          <a:fillRef idx="0">
            <a:schemeClr val="accent6"/>
          </a:fillRef>
          <a:effectRef idx="1">
            <a:schemeClr val="accent6"/>
          </a:effectRef>
          <a:fontRef idx="minor">
            <a:schemeClr val="tx1"/>
          </a:fontRef>
        </p:style>
      </p:cxnSp>
      <p:sp>
        <p:nvSpPr>
          <p:cNvPr id="21" name="Rettangolo 20"/>
          <p:cNvSpPr/>
          <p:nvPr/>
        </p:nvSpPr>
        <p:spPr>
          <a:xfrm>
            <a:off x="1596008" y="5517233"/>
            <a:ext cx="3563888" cy="1200329"/>
          </a:xfrm>
          <a:prstGeom prst="rect">
            <a:avLst/>
          </a:prstGeom>
        </p:spPr>
        <p:txBody>
          <a:bodyPr wrap="square">
            <a:spAutoFit/>
          </a:bodyPr>
          <a:lstStyle/>
          <a:p>
            <a:pPr>
              <a:buNone/>
            </a:pPr>
            <a:r>
              <a:rPr lang="en-US" dirty="0">
                <a:latin typeface="Gill Sans MT" pitchFamily="34" charset="0"/>
              </a:rPr>
              <a:t>↓  HR:      80 </a:t>
            </a:r>
            <a:r>
              <a:rPr lang="it-IT" dirty="0">
                <a:latin typeface="Gill Sans MT" pitchFamily="34" charset="0"/>
                <a:sym typeface="Wingdings"/>
              </a:rPr>
              <a:t></a:t>
            </a:r>
            <a:r>
              <a:rPr lang="en-US" dirty="0">
                <a:latin typeface="Gill Sans MT" pitchFamily="34" charset="0"/>
              </a:rPr>
              <a:t> 60 </a:t>
            </a:r>
            <a:r>
              <a:rPr lang="en-US" dirty="0" err="1">
                <a:latin typeface="Gill Sans MT" pitchFamily="34" charset="0"/>
              </a:rPr>
              <a:t>bpm</a:t>
            </a:r>
            <a:endParaRPr lang="it-IT" dirty="0">
              <a:latin typeface="Gill Sans MT" pitchFamily="34" charset="0"/>
            </a:endParaRPr>
          </a:p>
          <a:p>
            <a:pPr>
              <a:buNone/>
            </a:pPr>
            <a:r>
              <a:rPr lang="en-US" dirty="0">
                <a:latin typeface="Gill Sans MT" pitchFamily="34" charset="0"/>
              </a:rPr>
              <a:t>↑  SV:       ~55 </a:t>
            </a:r>
            <a:r>
              <a:rPr lang="it-IT" dirty="0">
                <a:latin typeface="Gill Sans MT" pitchFamily="34" charset="0"/>
                <a:sym typeface="Wingdings"/>
              </a:rPr>
              <a:t></a:t>
            </a:r>
            <a:r>
              <a:rPr lang="en-US" dirty="0">
                <a:latin typeface="Gill Sans MT" pitchFamily="34" charset="0"/>
              </a:rPr>
              <a:t> ~70 ml</a:t>
            </a:r>
            <a:endParaRPr lang="it-IT" dirty="0">
              <a:latin typeface="Gill Sans MT" pitchFamily="34" charset="0"/>
            </a:endParaRPr>
          </a:p>
          <a:p>
            <a:pPr>
              <a:buNone/>
            </a:pPr>
            <a:r>
              <a:rPr lang="en-US" dirty="0">
                <a:latin typeface="Gill Sans MT" pitchFamily="34" charset="0"/>
              </a:rPr>
              <a:t>↑  CCE:   ~0.1  </a:t>
            </a:r>
            <a:r>
              <a:rPr lang="en-US" dirty="0">
                <a:latin typeface="Gill Sans MT" pitchFamily="34" charset="0"/>
                <a:sym typeface="Wingdings"/>
              </a:rPr>
              <a:t></a:t>
            </a:r>
            <a:r>
              <a:rPr lang="en-US" dirty="0">
                <a:latin typeface="Gill Sans MT" pitchFamily="34" charset="0"/>
              </a:rPr>
              <a:t> ~0.4</a:t>
            </a:r>
            <a:endParaRPr lang="it-IT" dirty="0">
              <a:latin typeface="Gill Sans MT" pitchFamily="34" charset="0"/>
            </a:endParaRPr>
          </a:p>
          <a:p>
            <a:pPr>
              <a:buNone/>
            </a:pPr>
            <a:r>
              <a:rPr lang="en-US" dirty="0">
                <a:latin typeface="Gill Sans MT" pitchFamily="34" charset="0"/>
              </a:rPr>
              <a:t>==  CO:    ~4.40 </a:t>
            </a:r>
            <a:r>
              <a:rPr lang="en-US" dirty="0">
                <a:latin typeface="Gill Sans MT" pitchFamily="34" charset="0"/>
                <a:sym typeface="Wingdings"/>
              </a:rPr>
              <a:t></a:t>
            </a:r>
            <a:r>
              <a:rPr lang="en-US" dirty="0">
                <a:latin typeface="Gill Sans MT" pitchFamily="34" charset="0"/>
              </a:rPr>
              <a:t> ~4.24 L/min</a:t>
            </a:r>
          </a:p>
        </p:txBody>
      </p:sp>
      <p:sp>
        <p:nvSpPr>
          <p:cNvPr id="23" name="Ovale 22"/>
          <p:cNvSpPr/>
          <p:nvPr/>
        </p:nvSpPr>
        <p:spPr>
          <a:xfrm>
            <a:off x="9156322" y="2965218"/>
            <a:ext cx="736979" cy="2477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Gill Sans MT" pitchFamily="34" charset="0"/>
            </a:endParaRPr>
          </a:p>
        </p:txBody>
      </p:sp>
    </p:spTree>
    <p:extLst>
      <p:ext uri="{BB962C8B-B14F-4D97-AF65-F5344CB8AC3E}">
        <p14:creationId xmlns:p14="http://schemas.microsoft.com/office/powerpoint/2010/main" val="18981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2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6" y="91621"/>
            <a:ext cx="2423885" cy="530946"/>
          </a:xfrm>
          <a:prstGeom prst="rect">
            <a:avLst/>
          </a:prstGeom>
        </p:spPr>
      </p:pic>
      <p:sp>
        <p:nvSpPr>
          <p:cNvPr id="9" name="Rettangolo 8"/>
          <p:cNvSpPr/>
          <p:nvPr/>
        </p:nvSpPr>
        <p:spPr>
          <a:xfrm>
            <a:off x="261258" y="690806"/>
            <a:ext cx="468000" cy="6167194"/>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7" name="Gruppo 16"/>
          <p:cNvGrpSpPr>
            <a:grpSpLocks noChangeAspect="1"/>
          </p:cNvGrpSpPr>
          <p:nvPr/>
        </p:nvGrpSpPr>
        <p:grpSpPr>
          <a:xfrm>
            <a:off x="11045143" y="-13648"/>
            <a:ext cx="1139755" cy="864000"/>
            <a:chOff x="74848" y="-145328"/>
            <a:chExt cx="1254914" cy="951298"/>
          </a:xfrm>
        </p:grpSpPr>
        <p:pic>
          <p:nvPicPr>
            <p:cNvPr id="18"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8" y="213733"/>
              <a:ext cx="939713" cy="264512"/>
            </a:xfrm>
            <a:prstGeom prst="rect">
              <a:avLst/>
            </a:prstGeom>
          </p:spPr>
        </p:pic>
        <p:pic>
          <p:nvPicPr>
            <p:cNvPr id="19" name="Immagin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69" y="-145328"/>
              <a:ext cx="1015793" cy="951298"/>
            </a:xfrm>
            <a:prstGeom prst="rect">
              <a:avLst/>
            </a:prstGeom>
          </p:spPr>
        </p:pic>
      </p:grpSp>
      <p:grpSp>
        <p:nvGrpSpPr>
          <p:cNvPr id="6" name="Gruppo 5"/>
          <p:cNvGrpSpPr/>
          <p:nvPr/>
        </p:nvGrpSpPr>
        <p:grpSpPr>
          <a:xfrm>
            <a:off x="1009936" y="1018398"/>
            <a:ext cx="4297971" cy="866071"/>
            <a:chOff x="1009936" y="1018398"/>
            <a:chExt cx="4297971" cy="866071"/>
          </a:xfrm>
        </p:grpSpPr>
        <p:sp>
          <p:nvSpPr>
            <p:cNvPr id="15" name="Rettangolo 14"/>
            <p:cNvSpPr/>
            <p:nvPr/>
          </p:nvSpPr>
          <p:spPr>
            <a:xfrm>
              <a:off x="1009936" y="1018398"/>
              <a:ext cx="4068891" cy="553998"/>
            </a:xfrm>
            <a:prstGeom prst="rect">
              <a:avLst/>
            </a:prstGeom>
          </p:spPr>
          <p:txBody>
            <a:bodyPr wrap="square">
              <a:spAutoFit/>
            </a:bodyPr>
            <a:lstStyle/>
            <a:p>
              <a:r>
                <a:rPr lang="it-IT" sz="3000" dirty="0">
                  <a:solidFill>
                    <a:schemeClr val="bg2">
                      <a:lumMod val="25000"/>
                    </a:schemeClr>
                  </a:solidFill>
                  <a:ea typeface="Open Sans Condensed" panose="020B0806030504020204" pitchFamily="34" charset="0"/>
                  <a:cs typeface="Open Sans Condensed" panose="020B0806030504020204" pitchFamily="34" charset="0"/>
                </a:rPr>
                <a:t>Interfaccia utente</a:t>
              </a:r>
            </a:p>
          </p:txBody>
        </p:sp>
        <p:sp>
          <p:nvSpPr>
            <p:cNvPr id="5" name="Rettangolo 4"/>
            <p:cNvSpPr/>
            <p:nvPr/>
          </p:nvSpPr>
          <p:spPr>
            <a:xfrm>
              <a:off x="1009936" y="1295397"/>
              <a:ext cx="4297971" cy="589072"/>
            </a:xfrm>
            <a:prstGeom prst="rect">
              <a:avLst/>
            </a:prstGeom>
          </p:spPr>
          <p:txBody>
            <a:bodyPr wrap="none">
              <a:spAutoFit/>
            </a:bodyPr>
            <a:lstStyle/>
            <a:p>
              <a:pPr>
                <a:lnSpc>
                  <a:spcPct val="150000"/>
                </a:lnSpc>
                <a:spcAft>
                  <a:spcPts val="1200"/>
                </a:spcAft>
                <a:buSzPct val="200000"/>
              </a:pPr>
              <a:r>
                <a:rPr lang="en-US" sz="2400" dirty="0" err="1">
                  <a:solidFill>
                    <a:srgbClr val="006E73"/>
                  </a:solidFill>
                  <a:cs typeface="Arial" charset="0"/>
                </a:rPr>
                <a:t>Accensione</a:t>
              </a:r>
              <a:r>
                <a:rPr lang="en-US" sz="2400" dirty="0">
                  <a:solidFill>
                    <a:srgbClr val="006E73"/>
                  </a:solidFill>
                  <a:cs typeface="Arial" charset="0"/>
                </a:rPr>
                <a:t> e </a:t>
              </a:r>
              <a:r>
                <a:rPr lang="en-US" sz="2400" dirty="0" err="1">
                  <a:solidFill>
                    <a:srgbClr val="006E73"/>
                  </a:solidFill>
                  <a:cs typeface="Arial" charset="0"/>
                </a:rPr>
                <a:t>inizio</a:t>
              </a:r>
              <a:r>
                <a:rPr lang="en-US" sz="2400" dirty="0">
                  <a:solidFill>
                    <a:srgbClr val="006E73"/>
                  </a:solidFill>
                  <a:cs typeface="Arial" charset="0"/>
                </a:rPr>
                <a:t> </a:t>
              </a:r>
              <a:r>
                <a:rPr lang="en-US" sz="2400" dirty="0" err="1">
                  <a:solidFill>
                    <a:srgbClr val="006E73"/>
                  </a:solidFill>
                  <a:cs typeface="Arial" charset="0"/>
                </a:rPr>
                <a:t>monitoraggio</a:t>
              </a:r>
              <a:endParaRPr lang="en-US" sz="2400" dirty="0">
                <a:solidFill>
                  <a:srgbClr val="006E73"/>
                </a:solidFill>
                <a:cs typeface="Arial" charset="0"/>
              </a:endParaRPr>
            </a:p>
          </p:txBody>
        </p:sp>
      </p:grpSp>
      <p:sp>
        <p:nvSpPr>
          <p:cNvPr id="28" name="Rettangolo 27"/>
          <p:cNvSpPr/>
          <p:nvPr/>
        </p:nvSpPr>
        <p:spPr>
          <a:xfrm>
            <a:off x="1292686" y="3550946"/>
            <a:ext cx="7851314" cy="2582245"/>
          </a:xfrm>
          <a:prstGeom prst="rect">
            <a:avLst/>
          </a:prstGeom>
        </p:spPr>
        <p:txBody>
          <a:bodyPr wrap="square">
            <a:spAutoFit/>
          </a:bodyPr>
          <a:lstStyle/>
          <a:p>
            <a:pPr>
              <a:spcAft>
                <a:spcPts val="600"/>
              </a:spcAft>
            </a:pPr>
            <a:r>
              <a:rPr lang="it-IT" sz="2000" dirty="0">
                <a:ea typeface="Calibri" panose="020F0502020204030204" pitchFamily="34" charset="0"/>
                <a:cs typeface="Tahoma" panose="020B0604030504040204" pitchFamily="34" charset="0"/>
              </a:rPr>
              <a:t>Pochi semplici passi:</a:t>
            </a:r>
          </a:p>
          <a:p>
            <a:pPr marL="531813" lvl="0" indent="-273050">
              <a:lnSpc>
                <a:spcPct val="114000"/>
              </a:lnSpc>
              <a:spcAft>
                <a:spcPts val="0"/>
              </a:spcAft>
              <a:buBlip>
                <a:blip r:embed="rId5"/>
              </a:buBlip>
            </a:pPr>
            <a:r>
              <a:rPr lang="it-IT" sz="2000" dirty="0">
                <a:ea typeface="Calibri" panose="020F0502020204030204" pitchFamily="34" charset="0"/>
                <a:cs typeface="Tahoma" panose="020B0604030504040204" pitchFamily="34" charset="0"/>
              </a:rPr>
              <a:t>Collegare i cavi e accendere (o riprendere da stand-by)</a:t>
            </a:r>
          </a:p>
          <a:p>
            <a:pPr marL="531813" lvl="0" indent="-273050">
              <a:lnSpc>
                <a:spcPct val="114000"/>
              </a:lnSpc>
              <a:spcAft>
                <a:spcPts val="0"/>
              </a:spcAft>
              <a:buBlip>
                <a:blip r:embed="rId5"/>
              </a:buBlip>
            </a:pPr>
            <a:r>
              <a:rPr lang="it-IT" sz="2000" dirty="0">
                <a:ea typeface="Calibri" panose="020F0502020204030204" pitchFamily="34" charset="0"/>
                <a:cs typeface="Tahoma" panose="020B0604030504040204" pitchFamily="34" charset="0"/>
              </a:rPr>
              <a:t>Nuovo monitoraggio (caricare nuovi crediti se finiti)</a:t>
            </a:r>
          </a:p>
          <a:p>
            <a:pPr marL="531813" lvl="0" indent="-273050">
              <a:lnSpc>
                <a:spcPct val="114000"/>
              </a:lnSpc>
              <a:spcAft>
                <a:spcPts val="0"/>
              </a:spcAft>
              <a:buBlip>
                <a:blip r:embed="rId5"/>
              </a:buBlip>
            </a:pPr>
            <a:r>
              <a:rPr lang="it-IT" sz="2000" dirty="0">
                <a:ea typeface="Calibri" panose="020F0502020204030204" pitchFamily="34" charset="0"/>
                <a:cs typeface="Tahoma" panose="020B0604030504040204" pitchFamily="34" charset="0"/>
              </a:rPr>
              <a:t>Peso e altezza (eventuale modifica di altre info </a:t>
            </a:r>
            <a:r>
              <a:rPr lang="it-IT" sz="2000" dirty="0" err="1">
                <a:ea typeface="Calibri" panose="020F0502020204030204" pitchFamily="34" charset="0"/>
                <a:cs typeface="Tahoma" panose="020B0604030504040204" pitchFamily="34" charset="0"/>
              </a:rPr>
              <a:t>pre</a:t>
            </a:r>
            <a:r>
              <a:rPr lang="it-IT" sz="2000" dirty="0">
                <a:ea typeface="Calibri" panose="020F0502020204030204" pitchFamily="34" charset="0"/>
                <a:cs typeface="Tahoma" panose="020B0604030504040204" pitchFamily="34" charset="0"/>
              </a:rPr>
              <a:t>-settate)</a:t>
            </a:r>
          </a:p>
          <a:p>
            <a:pPr marL="531813" lvl="0" indent="-273050">
              <a:lnSpc>
                <a:spcPct val="114000"/>
              </a:lnSpc>
              <a:spcAft>
                <a:spcPts val="0"/>
              </a:spcAft>
              <a:buBlip>
                <a:blip r:embed="rId5"/>
              </a:buBlip>
            </a:pPr>
            <a:r>
              <a:rPr lang="it-IT" sz="2000" dirty="0">
                <a:ea typeface="Calibri" panose="020F0502020204030204" pitchFamily="34" charset="0"/>
                <a:cs typeface="Tahoma" panose="020B0604030504040204" pitchFamily="34" charset="0"/>
              </a:rPr>
              <a:t>(Azzerare ABP e) iniziare il monitoraggio</a:t>
            </a:r>
          </a:p>
          <a:p>
            <a:pPr marL="531813" lvl="0" indent="-273050">
              <a:lnSpc>
                <a:spcPct val="114000"/>
              </a:lnSpc>
              <a:spcAft>
                <a:spcPts val="0"/>
              </a:spcAft>
              <a:buBlip>
                <a:blip r:embed="rId5"/>
              </a:buBlip>
            </a:pPr>
            <a:endParaRPr lang="it-IT" sz="2000" dirty="0">
              <a:ea typeface="Calibri" panose="020F0502020204030204" pitchFamily="34" charset="0"/>
              <a:cs typeface="Tahoma" panose="020B0604030504040204" pitchFamily="34" charset="0"/>
            </a:endParaRPr>
          </a:p>
          <a:p>
            <a:pPr marL="531813" lvl="0" indent="-273050">
              <a:lnSpc>
                <a:spcPct val="114000"/>
              </a:lnSpc>
              <a:spcAft>
                <a:spcPts val="0"/>
              </a:spcAft>
              <a:buBlip>
                <a:blip r:embed="rId5"/>
              </a:buBlip>
            </a:pPr>
            <a:endParaRPr lang="it-IT" sz="2000" dirty="0">
              <a:ea typeface="Calibri" panose="020F0502020204030204" pitchFamily="34" charset="0"/>
              <a:cs typeface="Tahoma" panose="020B0604030504040204" pitchFamily="34" charset="0"/>
            </a:endParaRPr>
          </a:p>
        </p:txBody>
      </p:sp>
      <p:pic>
        <p:nvPicPr>
          <p:cNvPr id="3" name="Immagine 2"/>
          <p:cNvPicPr>
            <a:picLocks noChangeAspect="1"/>
          </p:cNvPicPr>
          <p:nvPr/>
        </p:nvPicPr>
        <p:blipFill rotWithShape="1">
          <a:blip r:embed="rId6" cstate="print"/>
          <a:srcRect l="799" t="1656" r="956" b="2005"/>
          <a:stretch/>
        </p:blipFill>
        <p:spPr>
          <a:xfrm>
            <a:off x="5829444" y="66410"/>
            <a:ext cx="6269486" cy="29518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286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6" y="91621"/>
            <a:ext cx="2423885" cy="530946"/>
          </a:xfrm>
          <a:prstGeom prst="rect">
            <a:avLst/>
          </a:prstGeom>
        </p:spPr>
      </p:pic>
      <p:sp>
        <p:nvSpPr>
          <p:cNvPr id="9" name="Rettangolo 8"/>
          <p:cNvSpPr/>
          <p:nvPr/>
        </p:nvSpPr>
        <p:spPr>
          <a:xfrm>
            <a:off x="261258" y="690806"/>
            <a:ext cx="468000" cy="6167194"/>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7" name="Gruppo 16"/>
          <p:cNvGrpSpPr>
            <a:grpSpLocks noChangeAspect="1"/>
          </p:cNvGrpSpPr>
          <p:nvPr/>
        </p:nvGrpSpPr>
        <p:grpSpPr>
          <a:xfrm>
            <a:off x="11045143" y="-13648"/>
            <a:ext cx="1139755" cy="864000"/>
            <a:chOff x="74848" y="-145328"/>
            <a:chExt cx="1254914" cy="951298"/>
          </a:xfrm>
        </p:grpSpPr>
        <p:pic>
          <p:nvPicPr>
            <p:cNvPr id="18"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8" y="213733"/>
              <a:ext cx="939713" cy="264512"/>
            </a:xfrm>
            <a:prstGeom prst="rect">
              <a:avLst/>
            </a:prstGeom>
          </p:spPr>
        </p:pic>
        <p:pic>
          <p:nvPicPr>
            <p:cNvPr id="19" name="Immagin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69" y="-145328"/>
              <a:ext cx="1015793" cy="951298"/>
            </a:xfrm>
            <a:prstGeom prst="rect">
              <a:avLst/>
            </a:prstGeom>
          </p:spPr>
        </p:pic>
      </p:grpSp>
      <p:grpSp>
        <p:nvGrpSpPr>
          <p:cNvPr id="6" name="Gruppo 5"/>
          <p:cNvGrpSpPr/>
          <p:nvPr/>
        </p:nvGrpSpPr>
        <p:grpSpPr>
          <a:xfrm>
            <a:off x="1009936" y="1018398"/>
            <a:ext cx="4068891" cy="866071"/>
            <a:chOff x="1009936" y="1018398"/>
            <a:chExt cx="4068891" cy="866071"/>
          </a:xfrm>
        </p:grpSpPr>
        <p:sp>
          <p:nvSpPr>
            <p:cNvPr id="15" name="Rettangolo 14"/>
            <p:cNvSpPr/>
            <p:nvPr/>
          </p:nvSpPr>
          <p:spPr>
            <a:xfrm>
              <a:off x="1009936" y="1018398"/>
              <a:ext cx="4068891" cy="553998"/>
            </a:xfrm>
            <a:prstGeom prst="rect">
              <a:avLst/>
            </a:prstGeom>
          </p:spPr>
          <p:txBody>
            <a:bodyPr wrap="square">
              <a:spAutoFit/>
            </a:bodyPr>
            <a:lstStyle/>
            <a:p>
              <a:r>
                <a:rPr lang="it-IT" sz="3000" dirty="0">
                  <a:solidFill>
                    <a:schemeClr val="bg2">
                      <a:lumMod val="25000"/>
                    </a:schemeClr>
                  </a:solidFill>
                  <a:ea typeface="Open Sans Condensed" panose="020B0806030504020204" pitchFamily="34" charset="0"/>
                  <a:cs typeface="Open Sans Condensed" panose="020B0806030504020204" pitchFamily="34" charset="0"/>
                </a:rPr>
                <a:t>Interfaccia utente</a:t>
              </a:r>
            </a:p>
          </p:txBody>
        </p:sp>
        <p:sp>
          <p:nvSpPr>
            <p:cNvPr id="5" name="Rettangolo 4"/>
            <p:cNvSpPr/>
            <p:nvPr/>
          </p:nvSpPr>
          <p:spPr>
            <a:xfrm>
              <a:off x="1009936" y="1295397"/>
              <a:ext cx="2610779" cy="589072"/>
            </a:xfrm>
            <a:prstGeom prst="rect">
              <a:avLst/>
            </a:prstGeom>
          </p:spPr>
          <p:txBody>
            <a:bodyPr wrap="none">
              <a:spAutoFit/>
            </a:bodyPr>
            <a:lstStyle/>
            <a:p>
              <a:pPr>
                <a:lnSpc>
                  <a:spcPct val="150000"/>
                </a:lnSpc>
                <a:spcAft>
                  <a:spcPts val="1200"/>
                </a:spcAft>
                <a:buSzPct val="200000"/>
              </a:pPr>
              <a:r>
                <a:rPr lang="en-US" sz="2400" dirty="0" err="1">
                  <a:solidFill>
                    <a:srgbClr val="006E73"/>
                  </a:solidFill>
                  <a:cs typeface="Arial" charset="0"/>
                </a:rPr>
                <a:t>Aree</a:t>
              </a:r>
              <a:r>
                <a:rPr lang="en-US" sz="2400" dirty="0">
                  <a:solidFill>
                    <a:srgbClr val="006E73"/>
                  </a:solidFill>
                  <a:cs typeface="Arial" charset="0"/>
                </a:rPr>
                <a:t> </a:t>
              </a:r>
              <a:r>
                <a:rPr lang="en-US" sz="2400" dirty="0" err="1">
                  <a:solidFill>
                    <a:srgbClr val="006E73"/>
                  </a:solidFill>
                  <a:cs typeface="Arial" charset="0"/>
                </a:rPr>
                <a:t>dello</a:t>
              </a:r>
              <a:r>
                <a:rPr lang="en-US" sz="2400" dirty="0">
                  <a:solidFill>
                    <a:srgbClr val="006E73"/>
                  </a:solidFill>
                  <a:cs typeface="Arial" charset="0"/>
                </a:rPr>
                <a:t> </a:t>
              </a:r>
              <a:r>
                <a:rPr lang="en-US" sz="2400" dirty="0" err="1">
                  <a:solidFill>
                    <a:srgbClr val="006E73"/>
                  </a:solidFill>
                  <a:cs typeface="Arial" charset="0"/>
                </a:rPr>
                <a:t>schermo</a:t>
              </a:r>
              <a:endParaRPr lang="en-US" sz="2400" dirty="0">
                <a:solidFill>
                  <a:srgbClr val="006E73"/>
                </a:solidFill>
                <a:cs typeface="Arial" charset="0"/>
              </a:endParaRPr>
            </a:p>
          </p:txBody>
        </p:sp>
      </p:grpSp>
      <p:grpSp>
        <p:nvGrpSpPr>
          <p:cNvPr id="3" name="Gruppo 2"/>
          <p:cNvGrpSpPr/>
          <p:nvPr/>
        </p:nvGrpSpPr>
        <p:grpSpPr>
          <a:xfrm>
            <a:off x="4107412" y="645520"/>
            <a:ext cx="7928458" cy="600164"/>
            <a:chOff x="3938493" y="497838"/>
            <a:chExt cx="7928458" cy="600164"/>
          </a:xfrm>
        </p:grpSpPr>
        <p:sp>
          <p:nvSpPr>
            <p:cNvPr id="16" name="Rettangolo 15"/>
            <p:cNvSpPr>
              <a:spLocks/>
            </p:cNvSpPr>
            <p:nvPr/>
          </p:nvSpPr>
          <p:spPr>
            <a:xfrm>
              <a:off x="3938493" y="637960"/>
              <a:ext cx="7928458" cy="432000"/>
            </a:xfrm>
            <a:prstGeom prst="rect">
              <a:avLst/>
            </a:prstGeom>
            <a:solidFill>
              <a:schemeClr val="tx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20" name="Rettangolo 19"/>
            <p:cNvSpPr/>
            <p:nvPr/>
          </p:nvSpPr>
          <p:spPr>
            <a:xfrm>
              <a:off x="6716588" y="497838"/>
              <a:ext cx="1843774" cy="600164"/>
            </a:xfrm>
            <a:prstGeom prst="rect">
              <a:avLst/>
            </a:prstGeom>
          </p:spPr>
          <p:txBody>
            <a:bodyPr wrap="none">
              <a:spAutoFit/>
            </a:bodyPr>
            <a:lstStyle/>
            <a:p>
              <a:pPr>
                <a:lnSpc>
                  <a:spcPct val="150000"/>
                </a:lnSpc>
                <a:spcAft>
                  <a:spcPts val="1200"/>
                </a:spcAft>
                <a:buSzPct val="200000"/>
              </a:pPr>
              <a:r>
                <a:rPr lang="en-US" sz="2400" dirty="0">
                  <a:solidFill>
                    <a:schemeClr val="bg1"/>
                  </a:solidFill>
                  <a:latin typeface="Titillium Web" panose="00000500000000000000" pitchFamily="2" charset="0"/>
                  <a:cs typeface="Arial" charset="0"/>
                </a:rPr>
                <a:t>Barra in Alto</a:t>
              </a:r>
            </a:p>
          </p:txBody>
        </p:sp>
      </p:grpSp>
      <p:grpSp>
        <p:nvGrpSpPr>
          <p:cNvPr id="7" name="Gruppo 6"/>
          <p:cNvGrpSpPr/>
          <p:nvPr/>
        </p:nvGrpSpPr>
        <p:grpSpPr>
          <a:xfrm>
            <a:off x="4109540" y="1245684"/>
            <a:ext cx="7928458" cy="1800000"/>
            <a:chOff x="3940621" y="1098002"/>
            <a:chExt cx="7928458" cy="1800000"/>
          </a:xfrm>
        </p:grpSpPr>
        <p:sp>
          <p:nvSpPr>
            <p:cNvPr id="12" name="Rettangolo 11"/>
            <p:cNvSpPr>
              <a:spLocks/>
            </p:cNvSpPr>
            <p:nvPr/>
          </p:nvSpPr>
          <p:spPr>
            <a:xfrm>
              <a:off x="3940621" y="1098002"/>
              <a:ext cx="7928458" cy="1800000"/>
            </a:xfrm>
            <a:prstGeom prst="rect">
              <a:avLst/>
            </a:prstGeom>
            <a:solidFill>
              <a:schemeClr val="tx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21" name="Rettangolo 20"/>
            <p:cNvSpPr/>
            <p:nvPr/>
          </p:nvSpPr>
          <p:spPr>
            <a:xfrm>
              <a:off x="6989900" y="1575818"/>
              <a:ext cx="1297150" cy="854080"/>
            </a:xfrm>
            <a:prstGeom prst="rect">
              <a:avLst/>
            </a:prstGeom>
          </p:spPr>
          <p:txBody>
            <a:bodyPr wrap="none">
              <a:spAutoFit/>
            </a:bodyPr>
            <a:lstStyle/>
            <a:p>
              <a:pPr>
                <a:lnSpc>
                  <a:spcPct val="150000"/>
                </a:lnSpc>
                <a:spcAft>
                  <a:spcPts val="1200"/>
                </a:spcAft>
                <a:buSzPct val="200000"/>
              </a:pPr>
              <a:r>
                <a:rPr lang="en-US" sz="3600" dirty="0">
                  <a:solidFill>
                    <a:schemeClr val="bg1"/>
                  </a:solidFill>
                  <a:latin typeface="Titillium Web" panose="00000500000000000000" pitchFamily="2" charset="0"/>
                  <a:cs typeface="Arial" charset="0"/>
                </a:rPr>
                <a:t>Curve</a:t>
              </a:r>
            </a:p>
          </p:txBody>
        </p:sp>
      </p:grpSp>
      <p:grpSp>
        <p:nvGrpSpPr>
          <p:cNvPr id="25" name="Gruppo 24"/>
          <p:cNvGrpSpPr/>
          <p:nvPr/>
        </p:nvGrpSpPr>
        <p:grpSpPr>
          <a:xfrm>
            <a:off x="5587641" y="3087046"/>
            <a:ext cx="4968000" cy="3600000"/>
            <a:chOff x="5418722" y="2939364"/>
            <a:chExt cx="4968000" cy="3600000"/>
          </a:xfrm>
        </p:grpSpPr>
        <p:sp>
          <p:nvSpPr>
            <p:cNvPr id="11" name="Rettangolo 10"/>
            <p:cNvSpPr>
              <a:spLocks/>
            </p:cNvSpPr>
            <p:nvPr/>
          </p:nvSpPr>
          <p:spPr>
            <a:xfrm>
              <a:off x="5418722" y="2939364"/>
              <a:ext cx="4968000" cy="3600000"/>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22" name="Rettangolo 21"/>
            <p:cNvSpPr/>
            <p:nvPr/>
          </p:nvSpPr>
          <p:spPr>
            <a:xfrm>
              <a:off x="6716588" y="4063220"/>
              <a:ext cx="2103562" cy="1554272"/>
            </a:xfrm>
            <a:prstGeom prst="rect">
              <a:avLst/>
            </a:prstGeom>
          </p:spPr>
          <p:txBody>
            <a:bodyPr wrap="square">
              <a:spAutoFit/>
            </a:bodyPr>
            <a:lstStyle/>
            <a:p>
              <a:pPr algn="ctr">
                <a:lnSpc>
                  <a:spcPct val="150000"/>
                </a:lnSpc>
                <a:spcAft>
                  <a:spcPts val="600"/>
                </a:spcAft>
                <a:buSzPct val="200000"/>
              </a:pPr>
              <a:r>
                <a:rPr lang="en-US" sz="3600" dirty="0">
                  <a:solidFill>
                    <a:schemeClr val="bg1"/>
                  </a:solidFill>
                  <a:latin typeface="Titillium Web" panose="00000500000000000000" pitchFamily="2" charset="0"/>
                  <a:cs typeface="Arial" charset="0"/>
                </a:rPr>
                <a:t>Trend</a:t>
              </a:r>
            </a:p>
            <a:p>
              <a:pPr algn="ctr">
                <a:lnSpc>
                  <a:spcPct val="150000"/>
                </a:lnSpc>
                <a:spcAft>
                  <a:spcPts val="1200"/>
                </a:spcAft>
                <a:buSzPct val="200000"/>
              </a:pPr>
              <a:r>
                <a:rPr lang="en-US" sz="2400" dirty="0">
                  <a:solidFill>
                    <a:srgbClr val="00ABB4"/>
                  </a:solidFill>
                  <a:latin typeface="Titillium Web" panose="00000500000000000000" pitchFamily="2" charset="0"/>
                  <a:cs typeface="Arial" charset="0"/>
                </a:rPr>
                <a:t>/</a:t>
              </a:r>
              <a:r>
                <a:rPr lang="en-US" sz="2400" dirty="0" err="1">
                  <a:solidFill>
                    <a:srgbClr val="00ABB4"/>
                  </a:solidFill>
                  <a:latin typeface="Titillium Web" panose="00000500000000000000" pitchFamily="2" charset="0"/>
                  <a:cs typeface="Arial" charset="0"/>
                </a:rPr>
                <a:t>altre</a:t>
              </a:r>
              <a:r>
                <a:rPr lang="en-US" sz="2400" dirty="0">
                  <a:solidFill>
                    <a:srgbClr val="00ABB4"/>
                  </a:solidFill>
                  <a:latin typeface="Titillium Web" panose="00000500000000000000" pitchFamily="2" charset="0"/>
                  <a:cs typeface="Arial" charset="0"/>
                </a:rPr>
                <a:t> </a:t>
              </a:r>
              <a:r>
                <a:rPr lang="en-US" sz="2400" dirty="0" err="1">
                  <a:solidFill>
                    <a:srgbClr val="00ABB4"/>
                  </a:solidFill>
                  <a:latin typeface="Titillium Web" panose="00000500000000000000" pitchFamily="2" charset="0"/>
                  <a:cs typeface="Arial" charset="0"/>
                </a:rPr>
                <a:t>funzioni</a:t>
              </a:r>
              <a:endParaRPr lang="en-US" sz="4000" dirty="0">
                <a:solidFill>
                  <a:srgbClr val="00ABB4"/>
                </a:solidFill>
                <a:latin typeface="Titillium Web" panose="00000500000000000000" pitchFamily="2" charset="0"/>
                <a:cs typeface="Arial" charset="0"/>
              </a:endParaRPr>
            </a:p>
          </p:txBody>
        </p:sp>
      </p:grpSp>
      <p:grpSp>
        <p:nvGrpSpPr>
          <p:cNvPr id="8" name="Gruppo 7"/>
          <p:cNvGrpSpPr/>
          <p:nvPr/>
        </p:nvGrpSpPr>
        <p:grpSpPr>
          <a:xfrm>
            <a:off x="4109540" y="3077855"/>
            <a:ext cx="1440000" cy="3600000"/>
            <a:chOff x="3940621" y="2930173"/>
            <a:chExt cx="1440000" cy="3600000"/>
          </a:xfrm>
        </p:grpSpPr>
        <p:sp>
          <p:nvSpPr>
            <p:cNvPr id="13" name="Rettangolo 12"/>
            <p:cNvSpPr>
              <a:spLocks/>
            </p:cNvSpPr>
            <p:nvPr/>
          </p:nvSpPr>
          <p:spPr>
            <a:xfrm>
              <a:off x="3940621" y="2930173"/>
              <a:ext cx="1440000" cy="3600000"/>
            </a:xfrm>
            <a:prstGeom prst="rect">
              <a:avLst/>
            </a:prstGeom>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23" name="Rettangolo 22"/>
            <p:cNvSpPr/>
            <p:nvPr/>
          </p:nvSpPr>
          <p:spPr>
            <a:xfrm rot="16200000">
              <a:off x="3556894" y="4303132"/>
              <a:ext cx="2122697" cy="854080"/>
            </a:xfrm>
            <a:prstGeom prst="rect">
              <a:avLst/>
            </a:prstGeom>
          </p:spPr>
          <p:txBody>
            <a:bodyPr wrap="none">
              <a:spAutoFit/>
            </a:bodyPr>
            <a:lstStyle/>
            <a:p>
              <a:pPr>
                <a:lnSpc>
                  <a:spcPct val="150000"/>
                </a:lnSpc>
                <a:spcAft>
                  <a:spcPts val="1200"/>
                </a:spcAft>
                <a:buSzPct val="200000"/>
              </a:pPr>
              <a:r>
                <a:rPr lang="en-US" sz="3600" dirty="0" err="1">
                  <a:solidFill>
                    <a:schemeClr val="bg1"/>
                  </a:solidFill>
                  <a:latin typeface="Titillium Web" panose="00000500000000000000" pitchFamily="2" charset="0"/>
                  <a:cs typeface="Arial" charset="0"/>
                </a:rPr>
                <a:t>Parametri</a:t>
              </a:r>
              <a:endParaRPr lang="en-US" sz="3600" dirty="0">
                <a:solidFill>
                  <a:schemeClr val="bg1"/>
                </a:solidFill>
                <a:latin typeface="Titillium Web" panose="00000500000000000000" pitchFamily="2" charset="0"/>
                <a:cs typeface="Arial" charset="0"/>
              </a:endParaRPr>
            </a:p>
          </p:txBody>
        </p:sp>
      </p:grpSp>
      <p:grpSp>
        <p:nvGrpSpPr>
          <p:cNvPr id="10" name="Gruppo 9"/>
          <p:cNvGrpSpPr/>
          <p:nvPr/>
        </p:nvGrpSpPr>
        <p:grpSpPr>
          <a:xfrm>
            <a:off x="10597487" y="3085592"/>
            <a:ext cx="1440000" cy="3600000"/>
            <a:chOff x="10428568" y="2937910"/>
            <a:chExt cx="1440000" cy="3600000"/>
          </a:xfrm>
        </p:grpSpPr>
        <p:sp>
          <p:nvSpPr>
            <p:cNvPr id="14" name="Rettangolo 13"/>
            <p:cNvSpPr>
              <a:spLocks/>
            </p:cNvSpPr>
            <p:nvPr/>
          </p:nvSpPr>
          <p:spPr>
            <a:xfrm>
              <a:off x="10428568" y="2937910"/>
              <a:ext cx="1440000" cy="3600000"/>
            </a:xfrm>
            <a:prstGeom prst="rect">
              <a:avLst/>
            </a:prstGeom>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24" name="Rettangolo 23"/>
            <p:cNvSpPr/>
            <p:nvPr/>
          </p:nvSpPr>
          <p:spPr>
            <a:xfrm rot="16200000">
              <a:off x="9983494" y="4408711"/>
              <a:ext cx="2122697" cy="854080"/>
            </a:xfrm>
            <a:prstGeom prst="rect">
              <a:avLst/>
            </a:prstGeom>
          </p:spPr>
          <p:txBody>
            <a:bodyPr wrap="none">
              <a:spAutoFit/>
            </a:bodyPr>
            <a:lstStyle/>
            <a:p>
              <a:pPr>
                <a:lnSpc>
                  <a:spcPct val="150000"/>
                </a:lnSpc>
                <a:spcAft>
                  <a:spcPts val="1200"/>
                </a:spcAft>
                <a:buSzPct val="200000"/>
              </a:pPr>
              <a:r>
                <a:rPr lang="en-US" sz="3600" dirty="0" err="1">
                  <a:solidFill>
                    <a:schemeClr val="bg1"/>
                  </a:solidFill>
                  <a:latin typeface="Titillium Web" panose="00000500000000000000" pitchFamily="2" charset="0"/>
                  <a:cs typeface="Arial" charset="0"/>
                </a:rPr>
                <a:t>Parametri</a:t>
              </a:r>
              <a:endParaRPr lang="en-US" sz="3600" dirty="0">
                <a:solidFill>
                  <a:schemeClr val="bg1"/>
                </a:solidFill>
                <a:latin typeface="Titillium Web" panose="00000500000000000000" pitchFamily="2" charset="0"/>
                <a:cs typeface="Arial" charset="0"/>
              </a:endParaRPr>
            </a:p>
          </p:txBody>
        </p:sp>
      </p:grpSp>
      <p:pic>
        <p:nvPicPr>
          <p:cNvPr id="27" name="Immagin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6696" y="812146"/>
            <a:ext cx="7843212" cy="5892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639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6" y="91621"/>
            <a:ext cx="2423885" cy="530946"/>
          </a:xfrm>
          <a:prstGeom prst="rect">
            <a:avLst/>
          </a:prstGeom>
        </p:spPr>
      </p:pic>
      <p:sp>
        <p:nvSpPr>
          <p:cNvPr id="9" name="Rettangolo 8"/>
          <p:cNvSpPr/>
          <p:nvPr/>
        </p:nvSpPr>
        <p:spPr>
          <a:xfrm>
            <a:off x="261258" y="690806"/>
            <a:ext cx="468000" cy="6167194"/>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7" name="Gruppo 16"/>
          <p:cNvGrpSpPr>
            <a:grpSpLocks noChangeAspect="1"/>
          </p:cNvGrpSpPr>
          <p:nvPr/>
        </p:nvGrpSpPr>
        <p:grpSpPr>
          <a:xfrm>
            <a:off x="11045143" y="-13648"/>
            <a:ext cx="1139755" cy="864000"/>
            <a:chOff x="74848" y="-145328"/>
            <a:chExt cx="1254914" cy="951298"/>
          </a:xfrm>
        </p:grpSpPr>
        <p:pic>
          <p:nvPicPr>
            <p:cNvPr id="18"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8" y="213733"/>
              <a:ext cx="939713" cy="264512"/>
            </a:xfrm>
            <a:prstGeom prst="rect">
              <a:avLst/>
            </a:prstGeom>
          </p:spPr>
        </p:pic>
        <p:pic>
          <p:nvPicPr>
            <p:cNvPr id="19" name="Immagin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69" y="-145328"/>
              <a:ext cx="1015793" cy="951298"/>
            </a:xfrm>
            <a:prstGeom prst="rect">
              <a:avLst/>
            </a:prstGeom>
          </p:spPr>
        </p:pic>
      </p:grpSp>
      <p:sp>
        <p:nvSpPr>
          <p:cNvPr id="46" name="ZoneTexte 5"/>
          <p:cNvSpPr txBox="1">
            <a:spLocks noChangeArrowheads="1"/>
          </p:cNvSpPr>
          <p:nvPr/>
        </p:nvSpPr>
        <p:spPr bwMode="auto">
          <a:xfrm>
            <a:off x="9470994" y="2527645"/>
            <a:ext cx="3055950" cy="1727396"/>
          </a:xfrm>
          <a:prstGeom prst="rect">
            <a:avLst/>
          </a:prstGeom>
          <a:noFill/>
          <a:ln w="9525">
            <a:noFill/>
            <a:miter lim="800000"/>
            <a:headEnd/>
            <a:tailEnd/>
          </a:ln>
        </p:spPr>
        <p:txBody>
          <a:bodyPr wrap="square">
            <a:spAutoFit/>
          </a:bodyPr>
          <a:lstStyle/>
          <a:p>
            <a:pPr marL="531813" indent="-531813">
              <a:lnSpc>
                <a:spcPct val="150000"/>
              </a:lnSpc>
              <a:spcAft>
                <a:spcPts val="600"/>
              </a:spcAft>
              <a:buSzPct val="190000"/>
              <a:buBlip>
                <a:blip r:embed="rId5"/>
              </a:buBlip>
            </a:pPr>
            <a:r>
              <a:rPr lang="en-US" sz="2200" dirty="0" err="1">
                <a:cs typeface="Arial" charset="0"/>
              </a:rPr>
              <a:t>Autoscale</a:t>
            </a:r>
            <a:endParaRPr lang="en-US" sz="2200" dirty="0">
              <a:cs typeface="Arial" charset="0"/>
            </a:endParaRPr>
          </a:p>
          <a:p>
            <a:pPr marL="531813" indent="-531813">
              <a:lnSpc>
                <a:spcPct val="150000"/>
              </a:lnSpc>
              <a:spcAft>
                <a:spcPts val="600"/>
              </a:spcAft>
              <a:buSzPct val="190000"/>
              <a:buBlip>
                <a:blip r:embed="rId5"/>
              </a:buBlip>
            </a:pPr>
            <a:r>
              <a:rPr lang="en-US" sz="2200" dirty="0" err="1">
                <a:cs typeface="Arial" charset="0"/>
              </a:rPr>
              <a:t>Filtro</a:t>
            </a:r>
            <a:r>
              <a:rPr lang="en-US" sz="2200" dirty="0">
                <a:cs typeface="Arial" charset="0"/>
              </a:rPr>
              <a:t> </a:t>
            </a:r>
            <a:r>
              <a:rPr lang="en-US" sz="2200" dirty="0" err="1">
                <a:cs typeface="Arial" charset="0"/>
              </a:rPr>
              <a:t>dinamico</a:t>
            </a:r>
            <a:endParaRPr lang="en-US" sz="2200" dirty="0">
              <a:cs typeface="Arial" charset="0"/>
            </a:endParaRPr>
          </a:p>
          <a:p>
            <a:pPr marL="531813" indent="-531813">
              <a:lnSpc>
                <a:spcPct val="150000"/>
              </a:lnSpc>
              <a:spcAft>
                <a:spcPts val="600"/>
              </a:spcAft>
              <a:buSzPct val="190000"/>
              <a:buBlip>
                <a:blip r:embed="rId5"/>
              </a:buBlip>
            </a:pPr>
            <a:r>
              <a:rPr lang="en-US" sz="2200" dirty="0">
                <a:cs typeface="Arial" charset="0"/>
              </a:rPr>
              <a:t>Menu </a:t>
            </a:r>
            <a:r>
              <a:rPr lang="en-US" sz="2200" dirty="0" err="1">
                <a:cs typeface="Arial" charset="0"/>
              </a:rPr>
              <a:t>dicrota</a:t>
            </a:r>
            <a:endParaRPr lang="en-US" sz="2200" dirty="0">
              <a:cs typeface="Arial" charset="0"/>
            </a:endParaRPr>
          </a:p>
        </p:txBody>
      </p:sp>
      <p:pic>
        <p:nvPicPr>
          <p:cNvPr id="47" name="Immagine 46"/>
          <p:cNvPicPr>
            <a:picLocks noChangeAspect="1"/>
          </p:cNvPicPr>
          <p:nvPr/>
        </p:nvPicPr>
        <p:blipFill rotWithShape="1">
          <a:blip r:embed="rId6" cstate="print"/>
          <a:srcRect t="11670"/>
          <a:stretch/>
        </p:blipFill>
        <p:spPr>
          <a:xfrm>
            <a:off x="2953265" y="1970952"/>
            <a:ext cx="5943759" cy="4723702"/>
          </a:xfrm>
          <a:prstGeom prst="rect">
            <a:avLst/>
          </a:prstGeom>
        </p:spPr>
      </p:pic>
      <p:grpSp>
        <p:nvGrpSpPr>
          <p:cNvPr id="26" name="Gruppo 25"/>
          <p:cNvGrpSpPr/>
          <p:nvPr/>
        </p:nvGrpSpPr>
        <p:grpSpPr>
          <a:xfrm>
            <a:off x="1009936" y="833043"/>
            <a:ext cx="6670654" cy="866071"/>
            <a:chOff x="1009936" y="1018398"/>
            <a:chExt cx="4068891" cy="866071"/>
          </a:xfrm>
        </p:grpSpPr>
        <p:sp>
          <p:nvSpPr>
            <p:cNvPr id="27" name="Rettangolo 26"/>
            <p:cNvSpPr/>
            <p:nvPr/>
          </p:nvSpPr>
          <p:spPr>
            <a:xfrm>
              <a:off x="1009936" y="1018398"/>
              <a:ext cx="4068891" cy="553998"/>
            </a:xfrm>
            <a:prstGeom prst="rect">
              <a:avLst/>
            </a:prstGeom>
          </p:spPr>
          <p:txBody>
            <a:bodyPr wrap="square">
              <a:spAutoFit/>
            </a:bodyPr>
            <a:lstStyle/>
            <a:p>
              <a:r>
                <a:rPr lang="it-IT" sz="3000" dirty="0">
                  <a:solidFill>
                    <a:schemeClr val="bg2">
                      <a:lumMod val="25000"/>
                    </a:schemeClr>
                  </a:solidFill>
                  <a:ea typeface="Open Sans Condensed" panose="020B0806030504020204" pitchFamily="34" charset="0"/>
                  <a:cs typeface="Open Sans Condensed" panose="020B0806030504020204" pitchFamily="34" charset="0"/>
                </a:rPr>
                <a:t>L’importanza della qualità del segnale</a:t>
              </a:r>
            </a:p>
          </p:txBody>
        </p:sp>
        <p:sp>
          <p:nvSpPr>
            <p:cNvPr id="28" name="Rettangolo 27"/>
            <p:cNvSpPr/>
            <p:nvPr/>
          </p:nvSpPr>
          <p:spPr>
            <a:xfrm>
              <a:off x="1009936" y="1295397"/>
              <a:ext cx="2619087" cy="589072"/>
            </a:xfrm>
            <a:prstGeom prst="rect">
              <a:avLst/>
            </a:prstGeom>
          </p:spPr>
          <p:txBody>
            <a:bodyPr wrap="none">
              <a:spAutoFit/>
            </a:bodyPr>
            <a:lstStyle/>
            <a:p>
              <a:pPr>
                <a:lnSpc>
                  <a:spcPct val="150000"/>
                </a:lnSpc>
                <a:spcAft>
                  <a:spcPts val="1200"/>
                </a:spcAft>
                <a:buSzPct val="200000"/>
              </a:pPr>
              <a:r>
                <a:rPr lang="en-US" sz="2400" dirty="0" err="1">
                  <a:solidFill>
                    <a:srgbClr val="006E73"/>
                  </a:solidFill>
                  <a:cs typeface="Arial" charset="0"/>
                </a:rPr>
                <a:t>Filtro</a:t>
              </a:r>
              <a:r>
                <a:rPr lang="en-US" sz="2400" dirty="0">
                  <a:solidFill>
                    <a:srgbClr val="006E73"/>
                  </a:solidFill>
                  <a:cs typeface="Arial" charset="0"/>
                </a:rPr>
                <a:t> </a:t>
              </a:r>
              <a:r>
                <a:rPr lang="en-US" sz="2400" dirty="0" err="1">
                  <a:solidFill>
                    <a:srgbClr val="006E73"/>
                  </a:solidFill>
                  <a:cs typeface="Arial" charset="0"/>
                </a:rPr>
                <a:t>dinamico</a:t>
              </a:r>
              <a:r>
                <a:rPr lang="en-US" sz="2400" dirty="0">
                  <a:solidFill>
                    <a:srgbClr val="006E73"/>
                  </a:solidFill>
                  <a:cs typeface="Arial" charset="0"/>
                </a:rPr>
                <a:t> di </a:t>
              </a:r>
              <a:r>
                <a:rPr lang="en-US" sz="2400" dirty="0" err="1">
                  <a:solidFill>
                    <a:srgbClr val="006E73"/>
                  </a:solidFill>
                  <a:cs typeface="Arial" charset="0"/>
                </a:rPr>
                <a:t>ottimizzazione</a:t>
              </a:r>
              <a:r>
                <a:rPr lang="en-US" sz="2400" dirty="0">
                  <a:solidFill>
                    <a:srgbClr val="006E73"/>
                  </a:solidFill>
                  <a:cs typeface="Arial" charset="0"/>
                </a:rPr>
                <a:t> </a:t>
              </a:r>
            </a:p>
          </p:txBody>
        </p:sp>
      </p:grpSp>
      <p:sp>
        <p:nvSpPr>
          <p:cNvPr id="2" name="Rettangolo 1"/>
          <p:cNvSpPr/>
          <p:nvPr/>
        </p:nvSpPr>
        <p:spPr>
          <a:xfrm>
            <a:off x="2421924" y="4819135"/>
            <a:ext cx="6796217" cy="1952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Rettangolo 41"/>
          <p:cNvSpPr/>
          <p:nvPr/>
        </p:nvSpPr>
        <p:spPr>
          <a:xfrm>
            <a:off x="6166182" y="2059182"/>
            <a:ext cx="2520619" cy="2637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9648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par>
                                <p:cTn id="13" presetID="22" presetClass="exit" presetSubtype="8" fill="hold" grpId="0" nodeType="withEffect">
                                  <p:stCondLst>
                                    <p:cond delay="0"/>
                                  </p:stCondLst>
                                  <p:childTnLst>
                                    <p:animEffect transition="out" filter="wipe(left)">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6">
                                            <p:txEl>
                                              <p:pRg st="0" end="0"/>
                                            </p:txEl>
                                          </p:spTgt>
                                        </p:tgtEl>
                                        <p:attrNameLst>
                                          <p:attrName>style.visibility</p:attrName>
                                        </p:attrNameLst>
                                      </p:cBhvr>
                                      <p:to>
                                        <p:strVal val="visible"/>
                                      </p:to>
                                    </p:set>
                                    <p:animEffect transition="in" filter="wipe(left)">
                                      <p:cBhvr>
                                        <p:cTn id="24" dur="500"/>
                                        <p:tgtEl>
                                          <p:spTgt spid="46">
                                            <p:txEl>
                                              <p:pRg st="0" end="0"/>
                                            </p:txEl>
                                          </p:spTgt>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46">
                                            <p:txEl>
                                              <p:pRg st="1" end="1"/>
                                            </p:txEl>
                                          </p:spTgt>
                                        </p:tgtEl>
                                        <p:attrNameLst>
                                          <p:attrName>style.visibility</p:attrName>
                                        </p:attrNameLst>
                                      </p:cBhvr>
                                      <p:to>
                                        <p:strVal val="visible"/>
                                      </p:to>
                                    </p:set>
                                    <p:animEffect transition="in" filter="wipe(left)">
                                      <p:cBhvr>
                                        <p:cTn id="28" dur="500"/>
                                        <p:tgtEl>
                                          <p:spTgt spid="46">
                                            <p:txEl>
                                              <p:pRg st="1" end="1"/>
                                            </p:txEl>
                                          </p:spTgt>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46">
                                            <p:txEl>
                                              <p:pRg st="2" end="2"/>
                                            </p:txEl>
                                          </p:spTgt>
                                        </p:tgtEl>
                                        <p:attrNameLst>
                                          <p:attrName>style.visibility</p:attrName>
                                        </p:attrNameLst>
                                      </p:cBhvr>
                                      <p:to>
                                        <p:strVal val="visible"/>
                                      </p:to>
                                    </p:set>
                                    <p:animEffect transition="in" filter="wipe(left)">
                                      <p:cBhvr>
                                        <p:cTn id="32" dur="500"/>
                                        <p:tgtEl>
                                          <p:spTgt spid="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6" y="91621"/>
            <a:ext cx="2423885" cy="530946"/>
          </a:xfrm>
          <a:prstGeom prst="rect">
            <a:avLst/>
          </a:prstGeom>
        </p:spPr>
      </p:pic>
      <p:sp>
        <p:nvSpPr>
          <p:cNvPr id="9" name="Rettangolo 8"/>
          <p:cNvSpPr/>
          <p:nvPr/>
        </p:nvSpPr>
        <p:spPr>
          <a:xfrm>
            <a:off x="261258" y="690806"/>
            <a:ext cx="468000" cy="6167194"/>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7" name="Gruppo 16"/>
          <p:cNvGrpSpPr>
            <a:grpSpLocks noChangeAspect="1"/>
          </p:cNvGrpSpPr>
          <p:nvPr/>
        </p:nvGrpSpPr>
        <p:grpSpPr>
          <a:xfrm>
            <a:off x="11045143" y="-13648"/>
            <a:ext cx="1139755" cy="864000"/>
            <a:chOff x="74848" y="-145328"/>
            <a:chExt cx="1254914" cy="951298"/>
          </a:xfrm>
        </p:grpSpPr>
        <p:pic>
          <p:nvPicPr>
            <p:cNvPr id="18"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8" y="213733"/>
              <a:ext cx="939713" cy="264512"/>
            </a:xfrm>
            <a:prstGeom prst="rect">
              <a:avLst/>
            </a:prstGeom>
          </p:spPr>
        </p:pic>
        <p:pic>
          <p:nvPicPr>
            <p:cNvPr id="19" name="Immagin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69" y="-145328"/>
              <a:ext cx="1015793" cy="951298"/>
            </a:xfrm>
            <a:prstGeom prst="rect">
              <a:avLst/>
            </a:prstGeom>
          </p:spPr>
        </p:pic>
      </p:grpSp>
      <p:sp>
        <p:nvSpPr>
          <p:cNvPr id="15" name="Rettangolo 14"/>
          <p:cNvSpPr/>
          <p:nvPr/>
        </p:nvSpPr>
        <p:spPr>
          <a:xfrm>
            <a:off x="1009936" y="1018398"/>
            <a:ext cx="4068891" cy="553998"/>
          </a:xfrm>
          <a:prstGeom prst="rect">
            <a:avLst/>
          </a:prstGeom>
        </p:spPr>
        <p:txBody>
          <a:bodyPr wrap="square">
            <a:spAutoFit/>
          </a:bodyPr>
          <a:lstStyle/>
          <a:p>
            <a:r>
              <a:rPr lang="it-IT" sz="3000" dirty="0">
                <a:solidFill>
                  <a:schemeClr val="bg2">
                    <a:lumMod val="25000"/>
                  </a:schemeClr>
                </a:solidFill>
                <a:ea typeface="Open Sans Condensed" panose="020B0806030504020204" pitchFamily="34" charset="0"/>
                <a:cs typeface="Open Sans Condensed" panose="020B0806030504020204" pitchFamily="34" charset="0"/>
              </a:rPr>
              <a:t>Parametri</a:t>
            </a:r>
          </a:p>
        </p:txBody>
      </p:sp>
      <p:pic>
        <p:nvPicPr>
          <p:cNvPr id="2" name="Immagine 1"/>
          <p:cNvPicPr>
            <a:picLocks noChangeAspect="1"/>
          </p:cNvPicPr>
          <p:nvPr/>
        </p:nvPicPr>
        <p:blipFill>
          <a:blip r:embed="rId5" cstate="print"/>
          <a:stretch>
            <a:fillRect/>
          </a:stretch>
        </p:blipFill>
        <p:spPr>
          <a:xfrm>
            <a:off x="3740972" y="1901176"/>
            <a:ext cx="1617028" cy="4129977"/>
          </a:xfrm>
          <a:prstGeom prst="rect">
            <a:avLst/>
          </a:prstGeom>
        </p:spPr>
      </p:pic>
      <p:pic>
        <p:nvPicPr>
          <p:cNvPr id="3" name="Immagine 2"/>
          <p:cNvPicPr>
            <a:picLocks noChangeAspect="1"/>
          </p:cNvPicPr>
          <p:nvPr/>
        </p:nvPicPr>
        <p:blipFill>
          <a:blip r:embed="rId6" cstate="print"/>
          <a:stretch>
            <a:fillRect/>
          </a:stretch>
        </p:blipFill>
        <p:spPr>
          <a:xfrm>
            <a:off x="7923192" y="1901176"/>
            <a:ext cx="1599207" cy="4129461"/>
          </a:xfrm>
          <a:prstGeom prst="rect">
            <a:avLst/>
          </a:prstGeom>
        </p:spPr>
      </p:pic>
      <p:sp>
        <p:nvSpPr>
          <p:cNvPr id="20" name="Arco 19"/>
          <p:cNvSpPr/>
          <p:nvPr/>
        </p:nvSpPr>
        <p:spPr>
          <a:xfrm flipH="1">
            <a:off x="3373943" y="2232774"/>
            <a:ext cx="688725" cy="742121"/>
          </a:xfrm>
          <a:prstGeom prst="arc">
            <a:avLst>
              <a:gd name="adj1" fmla="val 17330295"/>
              <a:gd name="adj2" fmla="val 3948429"/>
            </a:avLst>
          </a:prstGeom>
          <a:ln w="19050">
            <a:solidFill>
              <a:srgbClr val="006E73"/>
            </a:solidFill>
            <a:headEnd type="triangle" w="med" len="med"/>
            <a:tailEnd type="triangle" w="med" len="med"/>
          </a:ln>
          <a:effectLst>
            <a:glow rad="114300">
              <a:schemeClr val="bg1">
                <a:alpha val="45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2" name="ZoneTexte 5"/>
          <p:cNvSpPr txBox="1">
            <a:spLocks noChangeArrowheads="1"/>
          </p:cNvSpPr>
          <p:nvPr/>
        </p:nvSpPr>
        <p:spPr bwMode="auto">
          <a:xfrm>
            <a:off x="1009936" y="2338386"/>
            <a:ext cx="2466932" cy="473206"/>
          </a:xfrm>
          <a:prstGeom prst="rect">
            <a:avLst/>
          </a:prstGeom>
          <a:noFill/>
          <a:ln w="9525">
            <a:noFill/>
            <a:miter lim="800000"/>
            <a:headEnd/>
            <a:tailEnd/>
          </a:ln>
        </p:spPr>
        <p:txBody>
          <a:bodyPr wrap="square">
            <a:spAutoFit/>
          </a:bodyPr>
          <a:lstStyle/>
          <a:p>
            <a:pPr marL="531813" indent="-531813">
              <a:lnSpc>
                <a:spcPct val="150000"/>
              </a:lnSpc>
              <a:spcAft>
                <a:spcPts val="600"/>
              </a:spcAft>
              <a:buSzPct val="190000"/>
              <a:buBlip>
                <a:blip r:embed="rId7"/>
              </a:buBlip>
            </a:pPr>
            <a:r>
              <a:rPr lang="en-US" dirty="0">
                <a:cs typeface="Arial" charset="0"/>
              </a:rPr>
              <a:t>CO / SV </a:t>
            </a:r>
            <a:r>
              <a:rPr lang="en-US" dirty="0" err="1">
                <a:cs typeface="Arial" charset="0"/>
              </a:rPr>
              <a:t>invertibili</a:t>
            </a:r>
            <a:endParaRPr lang="en-US" dirty="0">
              <a:cs typeface="Arial" charset="0"/>
            </a:endParaRPr>
          </a:p>
        </p:txBody>
      </p:sp>
      <p:sp>
        <p:nvSpPr>
          <p:cNvPr id="24" name="Rettangolo 23"/>
          <p:cNvSpPr/>
          <p:nvPr/>
        </p:nvSpPr>
        <p:spPr>
          <a:xfrm>
            <a:off x="3846080" y="3261189"/>
            <a:ext cx="1476000" cy="1296000"/>
          </a:xfrm>
          <a:prstGeom prst="rect">
            <a:avLst/>
          </a:prstGeom>
          <a:solidFill>
            <a:srgbClr val="090807"/>
          </a:solidFill>
          <a:ln w="38100">
            <a:solidFill>
              <a:srgbClr val="CC99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25" name="Rettangolo 24"/>
          <p:cNvSpPr/>
          <p:nvPr/>
        </p:nvSpPr>
        <p:spPr>
          <a:xfrm>
            <a:off x="7981854" y="3241311"/>
            <a:ext cx="1476000" cy="1296000"/>
          </a:xfrm>
          <a:prstGeom prst="rect">
            <a:avLst/>
          </a:prstGeom>
          <a:solidFill>
            <a:srgbClr val="090807"/>
          </a:solidFill>
          <a:ln w="38100">
            <a:solidFill>
              <a:srgbClr val="CC99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26" name="Rettangolo 25"/>
          <p:cNvSpPr/>
          <p:nvPr/>
        </p:nvSpPr>
        <p:spPr>
          <a:xfrm>
            <a:off x="7981854" y="1878465"/>
            <a:ext cx="1476000" cy="1296000"/>
          </a:xfrm>
          <a:prstGeom prst="rect">
            <a:avLst/>
          </a:prstGeom>
          <a:solidFill>
            <a:srgbClr val="090807"/>
          </a:solidFill>
          <a:ln w="38100">
            <a:solidFill>
              <a:srgbClr val="CC99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27" name="ZoneTexte 5"/>
          <p:cNvSpPr txBox="1">
            <a:spLocks noChangeArrowheads="1"/>
          </p:cNvSpPr>
          <p:nvPr/>
        </p:nvSpPr>
        <p:spPr bwMode="auto">
          <a:xfrm>
            <a:off x="5401669" y="3244755"/>
            <a:ext cx="1694870" cy="464871"/>
          </a:xfrm>
          <a:prstGeom prst="rect">
            <a:avLst/>
          </a:prstGeom>
          <a:noFill/>
          <a:ln w="9525">
            <a:noFill/>
            <a:miter lim="800000"/>
            <a:headEnd/>
            <a:tailEnd/>
          </a:ln>
        </p:spPr>
        <p:txBody>
          <a:bodyPr wrap="square">
            <a:spAutoFit/>
          </a:bodyPr>
          <a:lstStyle/>
          <a:p>
            <a:pPr marL="531813" indent="-531813">
              <a:lnSpc>
                <a:spcPct val="150000"/>
              </a:lnSpc>
              <a:spcAft>
                <a:spcPts val="600"/>
              </a:spcAft>
              <a:buSzPct val="140000"/>
              <a:buBlip>
                <a:blip r:embed="rId8"/>
              </a:buBlip>
            </a:pPr>
            <a:r>
              <a:rPr lang="en-US" dirty="0">
                <a:cs typeface="Arial" charset="0"/>
              </a:rPr>
              <a:t>CVP </a:t>
            </a:r>
            <a:r>
              <a:rPr lang="en-US" dirty="0" err="1">
                <a:cs typeface="Arial" charset="0"/>
              </a:rPr>
              <a:t>fissa</a:t>
            </a:r>
            <a:endParaRPr lang="en-US" dirty="0">
              <a:cs typeface="Arial" charset="0"/>
            </a:endParaRPr>
          </a:p>
        </p:txBody>
      </p:sp>
      <p:sp>
        <p:nvSpPr>
          <p:cNvPr id="28" name="ZoneTexte 5"/>
          <p:cNvSpPr txBox="1">
            <a:spLocks noChangeArrowheads="1"/>
          </p:cNvSpPr>
          <p:nvPr/>
        </p:nvSpPr>
        <p:spPr bwMode="auto">
          <a:xfrm>
            <a:off x="9576990" y="3392899"/>
            <a:ext cx="2064670" cy="880369"/>
          </a:xfrm>
          <a:prstGeom prst="rect">
            <a:avLst/>
          </a:prstGeom>
          <a:noFill/>
          <a:ln w="9525">
            <a:noFill/>
            <a:miter lim="800000"/>
            <a:headEnd/>
            <a:tailEnd/>
          </a:ln>
        </p:spPr>
        <p:txBody>
          <a:bodyPr wrap="square">
            <a:spAutoFit/>
          </a:bodyPr>
          <a:lstStyle/>
          <a:p>
            <a:pPr marL="531813" indent="-531813">
              <a:lnSpc>
                <a:spcPct val="150000"/>
              </a:lnSpc>
              <a:spcAft>
                <a:spcPts val="600"/>
              </a:spcAft>
              <a:buSzPct val="140000"/>
              <a:buBlip>
                <a:blip r:embed="rId8"/>
              </a:buBlip>
            </a:pPr>
            <a:r>
              <a:rPr lang="en-US" dirty="0" err="1">
                <a:cs typeface="Arial" charset="0"/>
              </a:rPr>
              <a:t>dP</a:t>
            </a:r>
            <a:r>
              <a:rPr lang="en-US" dirty="0">
                <a:cs typeface="Arial" charset="0"/>
              </a:rPr>
              <a:t>/</a:t>
            </a:r>
            <a:r>
              <a:rPr lang="en-US" dirty="0" err="1">
                <a:cs typeface="Arial" charset="0"/>
              </a:rPr>
              <a:t>dt</a:t>
            </a:r>
            <a:r>
              <a:rPr lang="en-US" baseline="-25000" dirty="0" err="1">
                <a:cs typeface="Arial" charset="0"/>
              </a:rPr>
              <a:t>max</a:t>
            </a:r>
            <a:r>
              <a:rPr lang="en-US" dirty="0">
                <a:cs typeface="Arial" charset="0"/>
              </a:rPr>
              <a:t> </a:t>
            </a:r>
            <a:r>
              <a:rPr lang="en-US" dirty="0" err="1">
                <a:solidFill>
                  <a:srgbClr val="FF0000"/>
                </a:solidFill>
                <a:cs typeface="Arial" charset="0"/>
              </a:rPr>
              <a:t>rosso</a:t>
            </a:r>
            <a:r>
              <a:rPr lang="en-US" dirty="0">
                <a:solidFill>
                  <a:srgbClr val="FF0000"/>
                </a:solidFill>
                <a:cs typeface="Arial" charset="0"/>
              </a:rPr>
              <a:t> se &gt; 1.7</a:t>
            </a:r>
          </a:p>
        </p:txBody>
      </p:sp>
      <p:sp>
        <p:nvSpPr>
          <p:cNvPr id="29" name="Rettangolo 28"/>
          <p:cNvSpPr/>
          <p:nvPr/>
        </p:nvSpPr>
        <p:spPr>
          <a:xfrm>
            <a:off x="3844835" y="4602771"/>
            <a:ext cx="1476000" cy="1332000"/>
          </a:xfrm>
          <a:prstGeom prst="rect">
            <a:avLst/>
          </a:prstGeom>
          <a:solidFill>
            <a:srgbClr val="090807"/>
          </a:solidFill>
          <a:ln w="38100">
            <a:solidFill>
              <a:srgbClr val="CC99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30" name="Rettangolo 29"/>
          <p:cNvSpPr/>
          <p:nvPr/>
        </p:nvSpPr>
        <p:spPr>
          <a:xfrm>
            <a:off x="7972511" y="4612105"/>
            <a:ext cx="1476000" cy="1332000"/>
          </a:xfrm>
          <a:prstGeom prst="rect">
            <a:avLst/>
          </a:prstGeom>
          <a:solidFill>
            <a:srgbClr val="090807"/>
          </a:solidFill>
          <a:ln w="38100">
            <a:solidFill>
              <a:srgbClr val="006E7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31" name="Rettangolo 30"/>
          <p:cNvSpPr/>
          <p:nvPr/>
        </p:nvSpPr>
        <p:spPr>
          <a:xfrm>
            <a:off x="3835789" y="1898343"/>
            <a:ext cx="1476000" cy="1296000"/>
          </a:xfrm>
          <a:prstGeom prst="rect">
            <a:avLst/>
          </a:prstGeom>
          <a:solidFill>
            <a:srgbClr val="090807"/>
          </a:solidFill>
          <a:ln w="38100">
            <a:solidFill>
              <a:srgbClr val="CC99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2683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500"/>
                                        <p:tgtEl>
                                          <p:spTgt spid="22">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7">
                                            <p:txEl>
                                              <p:pRg st="0" end="0"/>
                                            </p:txEl>
                                          </p:spTgt>
                                        </p:tgtEl>
                                        <p:attrNameLst>
                                          <p:attrName>style.visibility</p:attrName>
                                        </p:attrNameLst>
                                      </p:cBhvr>
                                      <p:to>
                                        <p:strVal val="visible"/>
                                      </p:to>
                                    </p:set>
                                    <p:animEffect transition="in" filter="wipe(left)">
                                      <p:cBhvr>
                                        <p:cTn id="25" dur="500"/>
                                        <p:tgtEl>
                                          <p:spTgt spid="2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5"/>
                                        </p:tgtEl>
                                      </p:cBhvr>
                                    </p:animEffect>
                                    <p:set>
                                      <p:cBhvr>
                                        <p:cTn id="35" dur="1" fill="hold">
                                          <p:stCondLst>
                                            <p:cond delay="499"/>
                                          </p:stCondLst>
                                        </p:cTn>
                                        <p:tgtEl>
                                          <p:spTgt spid="25"/>
                                        </p:tgtEl>
                                        <p:attrNameLst>
                                          <p:attrName>style.visibility</p:attrName>
                                        </p:attrNameLst>
                                      </p:cBhvr>
                                      <p:to>
                                        <p:strVal val="hidden"/>
                                      </p:to>
                                    </p:se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animEffect transition="in" filter="wipe(left)">
                                      <p:cBhvr>
                                        <p:cTn id="39" dur="500"/>
                                        <p:tgtEl>
                                          <p:spTgt spid="2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30"/>
                                        </p:tgtEl>
                                      </p:cBhvr>
                                    </p:animEffect>
                                    <p:set>
                                      <p:cBhvr>
                                        <p:cTn id="49"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5" grpId="0" animBg="1"/>
      <p:bldP spid="26" grpId="0" animBg="1"/>
      <p:bldP spid="29" grpId="0" animBg="1"/>
      <p:bldP spid="30" grpId="0" animBg="1"/>
      <p:bldP spid="31"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8" name="Tabella 17"/>
          <p:cNvGraphicFramePr>
            <a:graphicFrameLocks noGrp="1"/>
          </p:cNvGraphicFramePr>
          <p:nvPr>
            <p:extLst/>
          </p:nvPr>
        </p:nvGraphicFramePr>
        <p:xfrm>
          <a:off x="1371601" y="1853067"/>
          <a:ext cx="10461514" cy="4501009"/>
        </p:xfrm>
        <a:graphic>
          <a:graphicData uri="http://schemas.openxmlformats.org/drawingml/2006/table">
            <a:tbl>
              <a:tblPr firstRow="1" firstCol="1" bandRow="1">
                <a:tableStyleId>{0505E3EF-67EA-436B-97B2-0124C06EBD24}</a:tableStyleId>
              </a:tblPr>
              <a:tblGrid>
                <a:gridCol w="1072551">
                  <a:extLst>
                    <a:ext uri="{9D8B030D-6E8A-4147-A177-3AD203B41FA5}">
                      <a16:colId xmlns:a16="http://schemas.microsoft.com/office/drawing/2014/main" val="20000"/>
                    </a:ext>
                  </a:extLst>
                </a:gridCol>
                <a:gridCol w="3896074">
                  <a:extLst>
                    <a:ext uri="{9D8B030D-6E8A-4147-A177-3AD203B41FA5}">
                      <a16:colId xmlns:a16="http://schemas.microsoft.com/office/drawing/2014/main" val="20001"/>
                    </a:ext>
                  </a:extLst>
                </a:gridCol>
                <a:gridCol w="2282758">
                  <a:extLst>
                    <a:ext uri="{9D8B030D-6E8A-4147-A177-3AD203B41FA5}">
                      <a16:colId xmlns:a16="http://schemas.microsoft.com/office/drawing/2014/main" val="20002"/>
                    </a:ext>
                  </a:extLst>
                </a:gridCol>
                <a:gridCol w="1454804">
                  <a:extLst>
                    <a:ext uri="{9D8B030D-6E8A-4147-A177-3AD203B41FA5}">
                      <a16:colId xmlns:a16="http://schemas.microsoft.com/office/drawing/2014/main" val="20003"/>
                    </a:ext>
                  </a:extLst>
                </a:gridCol>
                <a:gridCol w="1755327">
                  <a:extLst>
                    <a:ext uri="{9D8B030D-6E8A-4147-A177-3AD203B41FA5}">
                      <a16:colId xmlns:a16="http://schemas.microsoft.com/office/drawing/2014/main" val="20004"/>
                    </a:ext>
                  </a:extLst>
                </a:gridCol>
              </a:tblGrid>
              <a:tr h="691745">
                <a:tc gridSpan="2">
                  <a:txBody>
                    <a:bodyPr/>
                    <a:lstStyle/>
                    <a:p>
                      <a:pPr marL="39370" algn="l">
                        <a:spcAft>
                          <a:spcPts val="0"/>
                        </a:spcAft>
                      </a:pPr>
                      <a:r>
                        <a:rPr lang="en-US" sz="1800" dirty="0" err="1">
                          <a:solidFill>
                            <a:schemeClr val="bg1"/>
                          </a:solidFill>
                          <a:effectLst/>
                          <a:latin typeface="+mn-lt"/>
                        </a:rPr>
                        <a:t>Variabili</a:t>
                      </a:r>
                      <a:r>
                        <a:rPr lang="en-US" sz="1800" dirty="0">
                          <a:solidFill>
                            <a:schemeClr val="bg1"/>
                          </a:solidFill>
                          <a:effectLst/>
                          <a:latin typeface="+mn-lt"/>
                        </a:rPr>
                        <a:t> </a:t>
                      </a:r>
                      <a:r>
                        <a:rPr lang="en-US" sz="1800" dirty="0" err="1">
                          <a:solidFill>
                            <a:schemeClr val="bg1"/>
                          </a:solidFill>
                          <a:effectLst/>
                          <a:latin typeface="+mn-lt"/>
                        </a:rPr>
                        <a:t>emodinamiche</a:t>
                      </a:r>
                      <a:endParaRPr lang="it-IT" sz="1800" dirty="0">
                        <a:solidFill>
                          <a:schemeClr val="bg1"/>
                        </a:solidFill>
                        <a:effectLst/>
                        <a:latin typeface="+mn-lt"/>
                        <a:ea typeface="Calibri" panose="020F0502020204030204" pitchFamily="34" charset="0"/>
                        <a:cs typeface="Tahoma" panose="020B0604030504040204" pitchFamily="34" charset="0"/>
                      </a:endParaRPr>
                    </a:p>
                  </a:txBody>
                  <a:tcPr marL="109881" marR="109881" marT="0" marB="0" anchor="ctr">
                    <a:solidFill>
                      <a:srgbClr val="CC9900"/>
                    </a:solidFill>
                  </a:tcPr>
                </a:tc>
                <a:tc hMerge="1">
                  <a:txBody>
                    <a:bodyPr/>
                    <a:lstStyle/>
                    <a:p>
                      <a:pPr marL="39370" algn="ctr">
                        <a:spcAft>
                          <a:spcPts val="0"/>
                        </a:spcAft>
                      </a:pPr>
                      <a:endParaRPr lang="it-IT" sz="14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tc>
                  <a:txBody>
                    <a:bodyPr/>
                    <a:lstStyle/>
                    <a:p>
                      <a:pPr marL="39370" algn="l">
                        <a:spcAft>
                          <a:spcPts val="0"/>
                        </a:spcAft>
                      </a:pPr>
                      <a:r>
                        <a:rPr lang="it-IT" sz="1600" dirty="0">
                          <a:solidFill>
                            <a:schemeClr val="bg1"/>
                          </a:solidFill>
                          <a:effectLst/>
                          <a:latin typeface="+mn-lt"/>
                          <a:ea typeface="Calibri" panose="020F0502020204030204" pitchFamily="34" charset="0"/>
                          <a:cs typeface="Tahoma" panose="020B0604030504040204" pitchFamily="34" charset="0"/>
                        </a:rPr>
                        <a:t>Formule (se derivate)</a:t>
                      </a:r>
                    </a:p>
                  </a:txBody>
                  <a:tcPr marL="109881" marR="109881" marT="0" marB="0" anchor="ctr">
                    <a:solidFill>
                      <a:srgbClr val="CC9900"/>
                    </a:solidFill>
                  </a:tcPr>
                </a:tc>
                <a:tc>
                  <a:txBody>
                    <a:bodyPr/>
                    <a:lstStyle/>
                    <a:p>
                      <a:pPr marL="39370" algn="l">
                        <a:spcAft>
                          <a:spcPts val="0"/>
                        </a:spcAft>
                      </a:pPr>
                      <a:r>
                        <a:rPr lang="it-IT" sz="1800" dirty="0" err="1">
                          <a:solidFill>
                            <a:schemeClr val="bg1"/>
                          </a:solidFill>
                          <a:effectLst/>
                          <a:latin typeface="+mn-lt"/>
                        </a:rPr>
                        <a:t>Range</a:t>
                      </a:r>
                      <a:r>
                        <a:rPr lang="it-IT" sz="1800" dirty="0">
                          <a:solidFill>
                            <a:schemeClr val="bg1"/>
                          </a:solidFill>
                          <a:effectLst/>
                          <a:latin typeface="+mn-lt"/>
                        </a:rPr>
                        <a:t> fisiologico</a:t>
                      </a:r>
                      <a:endParaRPr lang="it-IT" sz="1800" dirty="0">
                        <a:solidFill>
                          <a:schemeClr val="bg1"/>
                        </a:solidFill>
                        <a:effectLst/>
                        <a:latin typeface="+mn-lt"/>
                        <a:ea typeface="Calibri" panose="020F0502020204030204" pitchFamily="34" charset="0"/>
                        <a:cs typeface="Tahoma" panose="020B0604030504040204" pitchFamily="34" charset="0"/>
                      </a:endParaRPr>
                    </a:p>
                  </a:txBody>
                  <a:tcPr marL="109881" marR="109881" marT="0" marB="0" anchor="ctr">
                    <a:solidFill>
                      <a:srgbClr val="CC9900"/>
                    </a:solidFill>
                  </a:tcPr>
                </a:tc>
                <a:tc>
                  <a:txBody>
                    <a:bodyPr/>
                    <a:lstStyle/>
                    <a:p>
                      <a:pPr marL="39370" algn="l">
                        <a:spcAft>
                          <a:spcPts val="0"/>
                        </a:spcAft>
                      </a:pPr>
                      <a:r>
                        <a:rPr lang="en-US" sz="1800" dirty="0" err="1">
                          <a:solidFill>
                            <a:schemeClr val="bg1"/>
                          </a:solidFill>
                          <a:effectLst/>
                          <a:latin typeface="+mn-lt"/>
                        </a:rPr>
                        <a:t>Unità</a:t>
                      </a:r>
                      <a:r>
                        <a:rPr lang="en-US" sz="1800" dirty="0">
                          <a:solidFill>
                            <a:schemeClr val="bg1"/>
                          </a:solidFill>
                          <a:effectLst/>
                          <a:latin typeface="+mn-lt"/>
                        </a:rPr>
                        <a:t> di </a:t>
                      </a:r>
                      <a:r>
                        <a:rPr lang="en-US" sz="1800" dirty="0" err="1">
                          <a:solidFill>
                            <a:schemeClr val="bg1"/>
                          </a:solidFill>
                          <a:effectLst/>
                          <a:latin typeface="+mn-lt"/>
                        </a:rPr>
                        <a:t>misura</a:t>
                      </a:r>
                      <a:endParaRPr lang="it-IT" sz="1800" dirty="0">
                        <a:solidFill>
                          <a:schemeClr val="bg1"/>
                        </a:solidFill>
                        <a:effectLst/>
                        <a:latin typeface="+mn-lt"/>
                        <a:ea typeface="Calibri" panose="020F0502020204030204" pitchFamily="34" charset="0"/>
                        <a:cs typeface="Tahoma" panose="020B0604030504040204" pitchFamily="34" charset="0"/>
                      </a:endParaRPr>
                    </a:p>
                  </a:txBody>
                  <a:tcPr marL="109881" marR="109881" marT="0" marB="0" anchor="ctr">
                    <a:solidFill>
                      <a:srgbClr val="CC9900"/>
                    </a:solidFill>
                  </a:tcPr>
                </a:tc>
                <a:extLst>
                  <a:ext uri="{0D108BD9-81ED-4DB2-BD59-A6C34878D82A}">
                    <a16:rowId xmlns:a16="http://schemas.microsoft.com/office/drawing/2014/main" val="10000"/>
                  </a:ext>
                </a:extLst>
              </a:tr>
              <a:tr h="314812">
                <a:tc>
                  <a:txBody>
                    <a:bodyPr/>
                    <a:lstStyle/>
                    <a:p>
                      <a:pPr marL="39370" algn="l">
                        <a:spcAft>
                          <a:spcPts val="0"/>
                        </a:spcAft>
                      </a:pPr>
                      <a:r>
                        <a:rPr lang="en-US" sz="1600" dirty="0">
                          <a:effectLst/>
                          <a:latin typeface="+mn-lt"/>
                        </a:rPr>
                        <a:t>CO</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it-IT" sz="1600" b="0" dirty="0">
                          <a:effectLst/>
                          <a:latin typeface="+mn-lt"/>
                        </a:rPr>
                        <a:t>Gittata cardiaca </a:t>
                      </a:r>
                      <a:r>
                        <a:rPr lang="it-IT" sz="1200" b="0" dirty="0">
                          <a:effectLst/>
                          <a:latin typeface="+mn-lt"/>
                        </a:rPr>
                        <a:t>(</a:t>
                      </a:r>
                      <a:r>
                        <a:rPr lang="it-IT" sz="1200" b="0" dirty="0" err="1">
                          <a:effectLst/>
                          <a:latin typeface="+mn-lt"/>
                        </a:rPr>
                        <a:t>Cardiac</a:t>
                      </a:r>
                      <a:r>
                        <a:rPr lang="it-IT" sz="1200" b="0" dirty="0">
                          <a:effectLst/>
                          <a:latin typeface="+mn-lt"/>
                        </a:rPr>
                        <a:t> </a:t>
                      </a:r>
                      <a:r>
                        <a:rPr lang="it-IT" sz="1200" b="0" dirty="0" err="1">
                          <a:effectLst/>
                          <a:latin typeface="+mn-lt"/>
                        </a:rPr>
                        <a:t>Ouput</a:t>
                      </a:r>
                      <a:r>
                        <a:rPr lang="it-IT" sz="1200" b="0" dirty="0">
                          <a:effectLst/>
                          <a:latin typeface="+mn-lt"/>
                        </a:rPr>
                        <a:t>)</a:t>
                      </a:r>
                      <a:endParaRPr lang="it-IT" sz="12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endParaRPr lang="it-IT" sz="11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ctr">
                        <a:spcAft>
                          <a:spcPts val="0"/>
                        </a:spcAft>
                      </a:pPr>
                      <a:r>
                        <a:rPr lang="it-IT" sz="1600" dirty="0">
                          <a:effectLst/>
                          <a:latin typeface="+mn-lt"/>
                          <a:ea typeface="Calibri" panose="020F0502020204030204" pitchFamily="34" charset="0"/>
                          <a:cs typeface="Tahoma" panose="020B0604030504040204" pitchFamily="34" charset="0"/>
                        </a:rPr>
                        <a:t>4.0 </a:t>
                      </a:r>
                      <a:r>
                        <a:rPr lang="it-IT" sz="2000" b="0" kern="1200" dirty="0">
                          <a:solidFill>
                            <a:schemeClr val="dk1"/>
                          </a:solidFill>
                          <a:effectLst/>
                          <a:latin typeface="+mn-lt"/>
                          <a:ea typeface="+mn-ea"/>
                          <a:cs typeface="+mn-cs"/>
                        </a:rPr>
                        <a:t>÷ </a:t>
                      </a:r>
                      <a:r>
                        <a:rPr lang="it-IT" sz="1600" dirty="0">
                          <a:effectLst/>
                          <a:latin typeface="+mn-lt"/>
                          <a:ea typeface="Calibri" panose="020F0502020204030204" pitchFamily="34" charset="0"/>
                          <a:cs typeface="Tahoma" panose="020B0604030504040204" pitchFamily="34" charset="0"/>
                        </a:rPr>
                        <a:t>8.0</a:t>
                      </a:r>
                    </a:p>
                  </a:txBody>
                  <a:tcPr marL="109881" marR="109881" marT="0" marB="0" anchor="ctr"/>
                </a:tc>
                <a:tc>
                  <a:txBody>
                    <a:bodyPr/>
                    <a:lstStyle/>
                    <a:p>
                      <a:pPr marL="39370" algn="l">
                        <a:spcAft>
                          <a:spcPts val="0"/>
                        </a:spcAft>
                      </a:pPr>
                      <a:r>
                        <a:rPr lang="en-US" sz="1600" dirty="0">
                          <a:effectLst/>
                          <a:latin typeface="+mn-lt"/>
                        </a:rPr>
                        <a:t>l/min</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1"/>
                  </a:ext>
                </a:extLst>
              </a:tr>
              <a:tr h="290266">
                <a:tc>
                  <a:txBody>
                    <a:bodyPr/>
                    <a:lstStyle/>
                    <a:p>
                      <a:pPr marL="39370" algn="l">
                        <a:spcAft>
                          <a:spcPts val="0"/>
                        </a:spcAft>
                      </a:pPr>
                      <a:r>
                        <a:rPr lang="en-US" sz="1600" dirty="0">
                          <a:effectLst/>
                          <a:latin typeface="+mn-lt"/>
                        </a:rPr>
                        <a:t>CI</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b="0" dirty="0">
                          <a:effectLst/>
                          <a:latin typeface="+mn-lt"/>
                        </a:rPr>
                        <a:t>Cardiac index</a:t>
                      </a:r>
                      <a:endParaRPr lang="it-IT" sz="16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endParaRPr lang="it-IT" sz="14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ctr">
                        <a:spcAft>
                          <a:spcPts val="0"/>
                        </a:spcAft>
                      </a:pPr>
                      <a:r>
                        <a:rPr lang="it-IT" sz="1600" dirty="0">
                          <a:effectLst/>
                          <a:latin typeface="+mn-lt"/>
                          <a:ea typeface="Calibri" panose="020F0502020204030204" pitchFamily="34" charset="0"/>
                          <a:cs typeface="Tahoma" panose="020B0604030504040204" pitchFamily="34" charset="0"/>
                        </a:rPr>
                        <a:t>2.6 </a:t>
                      </a:r>
                      <a:r>
                        <a:rPr lang="it-IT" sz="1600" b="0" kern="1200" dirty="0">
                          <a:solidFill>
                            <a:schemeClr val="dk1"/>
                          </a:solidFill>
                          <a:effectLst/>
                          <a:latin typeface="+mn-lt"/>
                          <a:ea typeface="+mn-ea"/>
                          <a:cs typeface="+mn-cs"/>
                        </a:rPr>
                        <a:t>÷ 4.2</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a:effectLst/>
                          <a:latin typeface="+mn-lt"/>
                        </a:rPr>
                        <a:t>l/(min*m</a:t>
                      </a:r>
                      <a:r>
                        <a:rPr lang="en-US" sz="1600" baseline="30000">
                          <a:effectLst/>
                          <a:latin typeface="+mn-lt"/>
                        </a:rPr>
                        <a:t>2</a:t>
                      </a:r>
                      <a:r>
                        <a:rPr lang="en-US" sz="1600">
                          <a:effectLst/>
                          <a:latin typeface="+mn-lt"/>
                        </a:rPr>
                        <a:t>)</a:t>
                      </a:r>
                      <a:endParaRPr lang="it-IT" sz="1600">
                        <a:effectLst/>
                        <a:latin typeface="+mn-lt"/>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2"/>
                  </a:ext>
                </a:extLst>
              </a:tr>
              <a:tr h="290266">
                <a:tc>
                  <a:txBody>
                    <a:bodyPr/>
                    <a:lstStyle/>
                    <a:p>
                      <a:pPr marL="39370" algn="l">
                        <a:spcAft>
                          <a:spcPts val="0"/>
                        </a:spcAft>
                      </a:pPr>
                      <a:r>
                        <a:rPr lang="en-US" sz="1600" dirty="0">
                          <a:effectLst/>
                          <a:latin typeface="+mn-lt"/>
                        </a:rPr>
                        <a:t>SV</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it-IT" sz="1600" b="0" dirty="0">
                          <a:effectLst/>
                          <a:latin typeface="+mn-lt"/>
                        </a:rPr>
                        <a:t>Gittata sistolica </a:t>
                      </a:r>
                      <a:r>
                        <a:rPr lang="it-IT" sz="1200" b="0" dirty="0">
                          <a:effectLst/>
                          <a:latin typeface="+mn-lt"/>
                        </a:rPr>
                        <a:t>(</a:t>
                      </a:r>
                      <a:r>
                        <a:rPr lang="it-IT" sz="1200" b="0" dirty="0" err="1">
                          <a:effectLst/>
                          <a:latin typeface="+mn-lt"/>
                        </a:rPr>
                        <a:t>Stroke</a:t>
                      </a:r>
                      <a:r>
                        <a:rPr lang="it-IT" sz="1200" b="0" dirty="0">
                          <a:effectLst/>
                          <a:latin typeface="+mn-lt"/>
                        </a:rPr>
                        <a:t> Volume)</a:t>
                      </a:r>
                      <a:endParaRPr lang="it-IT" sz="12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endParaRPr lang="it-IT" sz="11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ctr">
                        <a:spcAft>
                          <a:spcPts val="0"/>
                        </a:spcAft>
                      </a:pPr>
                      <a:r>
                        <a:rPr lang="it-IT" sz="1600" dirty="0">
                          <a:effectLst/>
                          <a:latin typeface="+mn-lt"/>
                          <a:ea typeface="Calibri" panose="020F0502020204030204" pitchFamily="34" charset="0"/>
                          <a:cs typeface="Tahoma" panose="020B0604030504040204" pitchFamily="34" charset="0"/>
                        </a:rPr>
                        <a:t>60 </a:t>
                      </a:r>
                      <a:r>
                        <a:rPr lang="it-IT" sz="1600" b="0" kern="1200" dirty="0">
                          <a:solidFill>
                            <a:schemeClr val="dk1"/>
                          </a:solidFill>
                          <a:effectLst/>
                          <a:latin typeface="+mn-lt"/>
                          <a:ea typeface="+mn-ea"/>
                          <a:cs typeface="+mn-cs"/>
                        </a:rPr>
                        <a:t>÷ 100</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dirty="0">
                          <a:effectLst/>
                          <a:latin typeface="+mn-lt"/>
                        </a:rPr>
                        <a:t>ml</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3"/>
                  </a:ext>
                </a:extLst>
              </a:tr>
              <a:tr h="290266">
                <a:tc>
                  <a:txBody>
                    <a:bodyPr/>
                    <a:lstStyle/>
                    <a:p>
                      <a:pPr marL="39370" algn="l">
                        <a:spcAft>
                          <a:spcPts val="0"/>
                        </a:spcAft>
                      </a:pPr>
                      <a:r>
                        <a:rPr lang="en-US" sz="1600" dirty="0">
                          <a:effectLst/>
                          <a:latin typeface="+mn-lt"/>
                        </a:rPr>
                        <a:t>SVI</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b="0" dirty="0">
                          <a:effectLst/>
                          <a:latin typeface="+mn-lt"/>
                        </a:rPr>
                        <a:t>Stroke volume index</a:t>
                      </a:r>
                      <a:endParaRPr lang="it-IT" sz="16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endParaRPr lang="it-IT" sz="14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ctr">
                        <a:spcAft>
                          <a:spcPts val="0"/>
                        </a:spcAft>
                      </a:pPr>
                      <a:r>
                        <a:rPr lang="it-IT" sz="1600" dirty="0">
                          <a:effectLst/>
                          <a:latin typeface="+mn-lt"/>
                          <a:ea typeface="Calibri" panose="020F0502020204030204" pitchFamily="34" charset="0"/>
                          <a:cs typeface="Tahoma" panose="020B0604030504040204" pitchFamily="34" charset="0"/>
                        </a:rPr>
                        <a:t>35 </a:t>
                      </a:r>
                      <a:r>
                        <a:rPr lang="it-IT" sz="1600" b="0" kern="1200" dirty="0">
                          <a:solidFill>
                            <a:schemeClr val="dk1"/>
                          </a:solidFill>
                          <a:effectLst/>
                          <a:latin typeface="+mn-lt"/>
                          <a:ea typeface="+mn-ea"/>
                          <a:cs typeface="+mn-cs"/>
                        </a:rPr>
                        <a:t>÷ 45</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a:effectLst/>
                          <a:latin typeface="+mn-lt"/>
                        </a:rPr>
                        <a:t>ml/m</a:t>
                      </a:r>
                      <a:r>
                        <a:rPr lang="en-US" sz="1600" baseline="30000">
                          <a:effectLst/>
                          <a:latin typeface="+mn-lt"/>
                        </a:rPr>
                        <a:t>2</a:t>
                      </a:r>
                      <a:endParaRPr lang="it-IT" sz="1600">
                        <a:effectLst/>
                        <a:latin typeface="+mn-lt"/>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4"/>
                  </a:ext>
                </a:extLst>
              </a:tr>
              <a:tr h="353508">
                <a:tc>
                  <a:txBody>
                    <a:bodyPr/>
                    <a:lstStyle/>
                    <a:p>
                      <a:pPr marL="39370" algn="l">
                        <a:spcAft>
                          <a:spcPts val="0"/>
                        </a:spcAft>
                      </a:pPr>
                      <a:r>
                        <a:rPr lang="en-US" sz="1600">
                          <a:effectLst/>
                          <a:latin typeface="+mn-lt"/>
                        </a:rPr>
                        <a:t>SVR</a:t>
                      </a:r>
                      <a:endParaRPr lang="it-IT" sz="160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b="0" dirty="0" err="1">
                          <a:effectLst/>
                          <a:latin typeface="+mn-lt"/>
                        </a:rPr>
                        <a:t>Resistenze</a:t>
                      </a:r>
                      <a:r>
                        <a:rPr lang="en-US" sz="1600" b="0" dirty="0">
                          <a:effectLst/>
                          <a:latin typeface="+mn-lt"/>
                        </a:rPr>
                        <a:t> </a:t>
                      </a:r>
                      <a:r>
                        <a:rPr lang="en-US" sz="1600" b="0" dirty="0" err="1">
                          <a:effectLst/>
                          <a:latin typeface="+mn-lt"/>
                        </a:rPr>
                        <a:t>sistemiche</a:t>
                      </a:r>
                      <a:r>
                        <a:rPr lang="en-US" sz="1600" b="0" dirty="0">
                          <a:effectLst/>
                          <a:latin typeface="+mn-lt"/>
                        </a:rPr>
                        <a:t> </a:t>
                      </a:r>
                      <a:r>
                        <a:rPr lang="en-US" sz="1600" b="0" dirty="0" err="1">
                          <a:effectLst/>
                          <a:latin typeface="+mn-lt"/>
                        </a:rPr>
                        <a:t>vascolari</a:t>
                      </a:r>
                      <a:endParaRPr lang="it-IT" sz="16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algn="ctr">
                        <a:lnSpc>
                          <a:spcPts val="1300"/>
                        </a:lnSpc>
                        <a:tabLst/>
                      </a:pPr>
                      <a:r>
                        <a:rPr lang="en-GB" sz="1400" u="sng" dirty="0">
                          <a:latin typeface="+mn-lt"/>
                        </a:rPr>
                        <a:t>(MAP–PVC)</a:t>
                      </a:r>
                      <a:r>
                        <a:rPr lang="it-IT" sz="1400" dirty="0">
                          <a:latin typeface="+mn-lt"/>
                        </a:rPr>
                        <a:t>·</a:t>
                      </a:r>
                      <a:r>
                        <a:rPr lang="en-GB" sz="1400" u="none" dirty="0">
                          <a:latin typeface="+mn-lt"/>
                        </a:rPr>
                        <a:t>80</a:t>
                      </a:r>
                    </a:p>
                    <a:p>
                      <a:pPr algn="ctr">
                        <a:lnSpc>
                          <a:spcPts val="1300"/>
                        </a:lnSpc>
                      </a:pPr>
                      <a:r>
                        <a:rPr lang="en-GB" sz="1400" dirty="0">
                          <a:latin typeface="+mn-lt"/>
                        </a:rPr>
                        <a:t> CO</a:t>
                      </a:r>
                      <a:endParaRPr lang="it-IT" sz="1400" dirty="0">
                        <a:latin typeface="+mn-lt"/>
                      </a:endParaRPr>
                    </a:p>
                  </a:txBody>
                  <a:tcPr marL="109881" marR="109881" marT="0" marB="0" anchor="ctr"/>
                </a:tc>
                <a:tc>
                  <a:txBody>
                    <a:bodyPr/>
                    <a:lstStyle/>
                    <a:p>
                      <a:pPr marL="39370" algn="ctr">
                        <a:spcAft>
                          <a:spcPts val="0"/>
                        </a:spcAft>
                      </a:pPr>
                      <a:r>
                        <a:rPr lang="it-IT" sz="1600" dirty="0">
                          <a:effectLst/>
                          <a:latin typeface="+mn-lt"/>
                          <a:ea typeface="Calibri" panose="020F0502020204030204" pitchFamily="34" charset="0"/>
                          <a:cs typeface="Tahoma" panose="020B0604030504040204" pitchFamily="34" charset="0"/>
                        </a:rPr>
                        <a:t>800 </a:t>
                      </a:r>
                      <a:r>
                        <a:rPr lang="it-IT" sz="1600" b="0" kern="1200" dirty="0">
                          <a:solidFill>
                            <a:schemeClr val="dk1"/>
                          </a:solidFill>
                          <a:effectLst/>
                          <a:latin typeface="+mn-lt"/>
                          <a:ea typeface="+mn-ea"/>
                          <a:cs typeface="+mn-cs"/>
                        </a:rPr>
                        <a:t>÷ 1400</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a:effectLst/>
                          <a:latin typeface="+mn-lt"/>
                        </a:rPr>
                        <a:t>dyne*sec/cm</a:t>
                      </a:r>
                      <a:r>
                        <a:rPr lang="en-US" sz="1600" baseline="30000">
                          <a:effectLst/>
                          <a:latin typeface="+mn-lt"/>
                        </a:rPr>
                        <a:t>5</a:t>
                      </a:r>
                      <a:endParaRPr lang="it-IT" sz="1600">
                        <a:effectLst/>
                        <a:latin typeface="+mn-lt"/>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5"/>
                  </a:ext>
                </a:extLst>
              </a:tr>
              <a:tr h="503700">
                <a:tc>
                  <a:txBody>
                    <a:bodyPr/>
                    <a:lstStyle/>
                    <a:p>
                      <a:pPr marL="39370" algn="l">
                        <a:spcAft>
                          <a:spcPts val="0"/>
                        </a:spcAft>
                      </a:pPr>
                      <a:r>
                        <a:rPr lang="en-US" sz="1600">
                          <a:effectLst/>
                          <a:latin typeface="+mn-lt"/>
                        </a:rPr>
                        <a:t>SVRI</a:t>
                      </a:r>
                      <a:endParaRPr lang="it-IT" sz="160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it-IT" sz="1600" b="0" dirty="0">
                          <a:effectLst/>
                          <a:latin typeface="+mn-lt"/>
                        </a:rPr>
                        <a:t>Resistenze sistemiche vascolari Indicizzate</a:t>
                      </a:r>
                      <a:endParaRPr lang="it-IT" sz="16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algn="ctr">
                        <a:lnSpc>
                          <a:spcPts val="1300"/>
                        </a:lnSpc>
                      </a:pPr>
                      <a:r>
                        <a:rPr lang="en-GB" sz="1400" u="sng" dirty="0">
                          <a:latin typeface="+mn-lt"/>
                        </a:rPr>
                        <a:t>(MAP–PVC)</a:t>
                      </a:r>
                      <a:r>
                        <a:rPr lang="it-IT" sz="1400" dirty="0">
                          <a:latin typeface="+mn-lt"/>
                        </a:rPr>
                        <a:t>·</a:t>
                      </a:r>
                      <a:r>
                        <a:rPr lang="en-GB" sz="1400" u="none" dirty="0">
                          <a:latin typeface="+mn-lt"/>
                        </a:rPr>
                        <a:t>80</a:t>
                      </a:r>
                    </a:p>
                    <a:p>
                      <a:pPr algn="ctr">
                        <a:lnSpc>
                          <a:spcPts val="1200"/>
                        </a:lnSpc>
                      </a:pPr>
                      <a:r>
                        <a:rPr lang="en-GB" sz="1400" dirty="0">
                          <a:latin typeface="+mn-lt"/>
                        </a:rPr>
                        <a:t>CI</a:t>
                      </a:r>
                      <a:endParaRPr lang="it-IT" sz="1400" dirty="0">
                        <a:latin typeface="+mn-lt"/>
                      </a:endParaRPr>
                    </a:p>
                  </a:txBody>
                  <a:tcPr marL="109881" marR="109881" marT="0" marB="0" anchor="ctr"/>
                </a:tc>
                <a:tc>
                  <a:txBody>
                    <a:bodyPr/>
                    <a:lstStyle/>
                    <a:p>
                      <a:pPr marL="39370" algn="ctr">
                        <a:spcAft>
                          <a:spcPts val="0"/>
                        </a:spcAft>
                      </a:pPr>
                      <a:r>
                        <a:rPr lang="it-IT" sz="1600" dirty="0">
                          <a:effectLst/>
                          <a:latin typeface="+mn-lt"/>
                          <a:ea typeface="Calibri" panose="020F0502020204030204" pitchFamily="34" charset="0"/>
                          <a:cs typeface="Tahoma" panose="020B0604030504040204" pitchFamily="34" charset="0"/>
                        </a:rPr>
                        <a:t>1600 </a:t>
                      </a:r>
                      <a:r>
                        <a:rPr lang="it-IT" sz="1600" b="0" kern="1200" dirty="0">
                          <a:solidFill>
                            <a:schemeClr val="dk1"/>
                          </a:solidFill>
                          <a:effectLst/>
                          <a:latin typeface="+mn-lt"/>
                          <a:ea typeface="+mn-ea"/>
                          <a:cs typeface="+mn-cs"/>
                        </a:rPr>
                        <a:t>÷ 2400</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a:effectLst/>
                          <a:latin typeface="+mn-lt"/>
                        </a:rPr>
                        <a:t>dyne*sec*m</a:t>
                      </a:r>
                      <a:r>
                        <a:rPr lang="en-US" sz="1600" baseline="30000">
                          <a:effectLst/>
                          <a:latin typeface="+mn-lt"/>
                        </a:rPr>
                        <a:t>2</a:t>
                      </a:r>
                      <a:r>
                        <a:rPr lang="en-US" sz="1600">
                          <a:effectLst/>
                          <a:latin typeface="+mn-lt"/>
                        </a:rPr>
                        <a:t>/cm</a:t>
                      </a:r>
                      <a:r>
                        <a:rPr lang="en-US" sz="1600" baseline="30000">
                          <a:effectLst/>
                          <a:latin typeface="+mn-lt"/>
                        </a:rPr>
                        <a:t>5</a:t>
                      </a:r>
                      <a:endParaRPr lang="it-IT" sz="1600">
                        <a:effectLst/>
                        <a:latin typeface="+mn-lt"/>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6"/>
                  </a:ext>
                </a:extLst>
              </a:tr>
              <a:tr h="290266">
                <a:tc>
                  <a:txBody>
                    <a:bodyPr/>
                    <a:lstStyle/>
                    <a:p>
                      <a:pPr marL="39370" algn="l">
                        <a:spcAft>
                          <a:spcPts val="0"/>
                        </a:spcAft>
                      </a:pPr>
                      <a:r>
                        <a:rPr lang="en-US" sz="1600" dirty="0">
                          <a:effectLst/>
                          <a:latin typeface="+mn-lt"/>
                        </a:rPr>
                        <a:t>CCE</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b="0" dirty="0" err="1">
                          <a:effectLst/>
                          <a:latin typeface="+mn-lt"/>
                        </a:rPr>
                        <a:t>Efficienza</a:t>
                      </a:r>
                      <a:r>
                        <a:rPr lang="en-US" sz="1600" b="0" dirty="0">
                          <a:effectLst/>
                          <a:latin typeface="+mn-lt"/>
                        </a:rPr>
                        <a:t> del </a:t>
                      </a:r>
                      <a:r>
                        <a:rPr lang="en-US" sz="1600" b="0" dirty="0" err="1">
                          <a:effectLst/>
                          <a:latin typeface="+mn-lt"/>
                        </a:rPr>
                        <a:t>ciclo</a:t>
                      </a:r>
                      <a:r>
                        <a:rPr lang="en-US" sz="1600" b="0" dirty="0">
                          <a:effectLst/>
                          <a:latin typeface="+mn-lt"/>
                        </a:rPr>
                        <a:t> </a:t>
                      </a:r>
                      <a:r>
                        <a:rPr lang="en-US" sz="1600" b="0" dirty="0" err="1">
                          <a:effectLst/>
                          <a:latin typeface="+mn-lt"/>
                        </a:rPr>
                        <a:t>cardiaco</a:t>
                      </a:r>
                      <a:endParaRPr lang="it-IT" sz="16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endParaRPr lang="it-IT" sz="14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ctr">
                        <a:spcAft>
                          <a:spcPts val="0"/>
                        </a:spcAft>
                      </a:pPr>
                      <a:r>
                        <a:rPr lang="it-IT" sz="1600" dirty="0">
                          <a:effectLst/>
                          <a:latin typeface="+mn-lt"/>
                          <a:ea typeface="Calibri" panose="020F0502020204030204" pitchFamily="34" charset="0"/>
                          <a:cs typeface="Tahoma" panose="020B0604030504040204" pitchFamily="34" charset="0"/>
                        </a:rPr>
                        <a:t>-0.2 </a:t>
                      </a:r>
                      <a:r>
                        <a:rPr lang="it-IT" sz="1600" b="0" kern="1200" dirty="0">
                          <a:solidFill>
                            <a:schemeClr val="dk1"/>
                          </a:solidFill>
                          <a:effectLst/>
                          <a:latin typeface="+mn-lt"/>
                          <a:ea typeface="+mn-ea"/>
                          <a:cs typeface="+mn-cs"/>
                        </a:rPr>
                        <a:t>÷ 0.3</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a:effectLst/>
                          <a:latin typeface="+mn-lt"/>
                        </a:rPr>
                        <a:t>units</a:t>
                      </a:r>
                      <a:endParaRPr lang="it-IT" sz="1600">
                        <a:effectLst/>
                        <a:latin typeface="+mn-lt"/>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7"/>
                  </a:ext>
                </a:extLst>
              </a:tr>
              <a:tr h="290266">
                <a:tc>
                  <a:txBody>
                    <a:bodyPr/>
                    <a:lstStyle/>
                    <a:p>
                      <a:pPr marL="39370" algn="l">
                        <a:spcAft>
                          <a:spcPts val="0"/>
                        </a:spcAft>
                      </a:pPr>
                      <a:r>
                        <a:rPr lang="en-US" sz="1600" dirty="0" err="1">
                          <a:effectLst/>
                          <a:latin typeface="+mn-lt"/>
                        </a:rPr>
                        <a:t>dP</a:t>
                      </a:r>
                      <a:r>
                        <a:rPr lang="en-US" sz="1600" dirty="0">
                          <a:effectLst/>
                          <a:latin typeface="+mn-lt"/>
                        </a:rPr>
                        <a:t>/</a:t>
                      </a:r>
                      <a:r>
                        <a:rPr lang="en-US" sz="1600" dirty="0" err="1">
                          <a:effectLst/>
                          <a:latin typeface="+mn-lt"/>
                        </a:rPr>
                        <a:t>dt</a:t>
                      </a:r>
                      <a:r>
                        <a:rPr lang="en-US" sz="1600" baseline="-25000" dirty="0" err="1">
                          <a:effectLst/>
                          <a:latin typeface="+mn-lt"/>
                        </a:rPr>
                        <a:t>max</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it-IT" sz="1600" b="0" dirty="0">
                          <a:effectLst/>
                          <a:latin typeface="+mn-lt"/>
                        </a:rPr>
                        <a:t>Pendenza massima di salita sistolica</a:t>
                      </a:r>
                      <a:endParaRPr lang="it-IT" sz="16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endParaRPr lang="it-IT" sz="14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ctr">
                        <a:spcAft>
                          <a:spcPts val="0"/>
                        </a:spcAft>
                      </a:pPr>
                      <a:r>
                        <a:rPr lang="it-IT" sz="1600" dirty="0">
                          <a:effectLst/>
                          <a:latin typeface="+mn-lt"/>
                          <a:ea typeface="Calibri" panose="020F0502020204030204" pitchFamily="34" charset="0"/>
                          <a:cs typeface="Tahoma" panose="020B0604030504040204" pitchFamily="34" charset="0"/>
                        </a:rPr>
                        <a:t>0.9 </a:t>
                      </a:r>
                      <a:r>
                        <a:rPr lang="it-IT" sz="1600" b="0" kern="1200" dirty="0">
                          <a:solidFill>
                            <a:schemeClr val="dk1"/>
                          </a:solidFill>
                          <a:effectLst/>
                          <a:latin typeface="+mn-lt"/>
                          <a:ea typeface="+mn-ea"/>
                          <a:cs typeface="+mn-cs"/>
                        </a:rPr>
                        <a:t>÷ 1.3</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a:effectLst/>
                          <a:latin typeface="+mn-lt"/>
                        </a:rPr>
                        <a:t>mmHg/msec</a:t>
                      </a:r>
                      <a:endParaRPr lang="it-IT" sz="1600">
                        <a:effectLst/>
                        <a:latin typeface="+mn-lt"/>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8"/>
                  </a:ext>
                </a:extLst>
              </a:tr>
              <a:tr h="315116">
                <a:tc>
                  <a:txBody>
                    <a:bodyPr/>
                    <a:lstStyle/>
                    <a:p>
                      <a:pPr marL="39370" algn="l">
                        <a:spcAft>
                          <a:spcPts val="0"/>
                        </a:spcAft>
                      </a:pPr>
                      <a:r>
                        <a:rPr lang="en-US" sz="1600" dirty="0">
                          <a:effectLst/>
                          <a:latin typeface="+mn-lt"/>
                        </a:rPr>
                        <a:t>PPV</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marR="0" indent="0" algn="l" defTabSz="914400" rtl="0" eaLnBrk="1" fontAlgn="auto" latinLnBrk="0" hangingPunct="1">
                        <a:lnSpc>
                          <a:spcPct val="100000"/>
                        </a:lnSpc>
                        <a:spcBef>
                          <a:spcPts val="0"/>
                        </a:spcBef>
                        <a:spcAft>
                          <a:spcPts val="0"/>
                        </a:spcAft>
                        <a:buClrTx/>
                        <a:buSzTx/>
                        <a:buFontTx/>
                        <a:buNone/>
                        <a:tabLst/>
                        <a:defRPr/>
                      </a:pPr>
                      <a:r>
                        <a:rPr lang="it-IT" sz="1600" b="0" dirty="0">
                          <a:effectLst/>
                          <a:latin typeface="+mn-lt"/>
                        </a:rPr>
                        <a:t>Variazione di pressione di polso</a:t>
                      </a:r>
                      <a:endParaRPr lang="it-IT" sz="16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marR="0" indent="0" algn="l" defTabSz="914400" rtl="0" eaLnBrk="1" fontAlgn="auto" latinLnBrk="0" hangingPunct="1">
                        <a:lnSpc>
                          <a:spcPct val="100000"/>
                        </a:lnSpc>
                        <a:spcBef>
                          <a:spcPts val="0"/>
                        </a:spcBef>
                        <a:spcAft>
                          <a:spcPts val="0"/>
                        </a:spcAft>
                        <a:buClrTx/>
                        <a:buSzTx/>
                        <a:buFontTx/>
                        <a:buNone/>
                        <a:tabLst/>
                        <a:defRPr/>
                      </a:pPr>
                      <a:endParaRPr lang="it-IT" sz="14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ctr">
                        <a:spcAft>
                          <a:spcPts val="0"/>
                        </a:spcAft>
                      </a:pPr>
                      <a:r>
                        <a:rPr lang="it-IT" sz="1600" dirty="0">
                          <a:effectLst/>
                          <a:latin typeface="+mn-lt"/>
                          <a:ea typeface="Calibri" panose="020F0502020204030204" pitchFamily="34" charset="0"/>
                          <a:cs typeface="Tahoma" panose="020B0604030504040204" pitchFamily="34" charset="0"/>
                        </a:rPr>
                        <a:t>&lt; </a:t>
                      </a:r>
                      <a:r>
                        <a:rPr lang="it-IT" sz="1600" b="0" kern="1200" dirty="0">
                          <a:solidFill>
                            <a:schemeClr val="dk1"/>
                          </a:solidFill>
                          <a:effectLst/>
                          <a:latin typeface="+mn-lt"/>
                          <a:ea typeface="+mn-ea"/>
                          <a:cs typeface="+mn-cs"/>
                        </a:rPr>
                        <a:t>15**</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a:effectLst/>
                          <a:latin typeface="+mn-lt"/>
                        </a:rPr>
                        <a:t>%</a:t>
                      </a:r>
                      <a:endParaRPr lang="it-IT" sz="1600">
                        <a:effectLst/>
                        <a:latin typeface="+mn-lt"/>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9"/>
                  </a:ext>
                </a:extLst>
              </a:tr>
              <a:tr h="290266">
                <a:tc>
                  <a:txBody>
                    <a:bodyPr/>
                    <a:lstStyle/>
                    <a:p>
                      <a:pPr marL="39370" algn="l">
                        <a:spcAft>
                          <a:spcPts val="0"/>
                        </a:spcAft>
                      </a:pPr>
                      <a:r>
                        <a:rPr lang="en-US" sz="1600" dirty="0">
                          <a:effectLst/>
                          <a:latin typeface="+mn-lt"/>
                        </a:rPr>
                        <a:t>SVV</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it-IT" sz="1600" b="0" dirty="0">
                          <a:effectLst/>
                          <a:latin typeface="+mn-lt"/>
                        </a:rPr>
                        <a:t>Variazione di </a:t>
                      </a:r>
                      <a:r>
                        <a:rPr lang="it-IT" sz="1600" b="0" dirty="0" err="1">
                          <a:effectLst/>
                          <a:latin typeface="+mn-lt"/>
                        </a:rPr>
                        <a:t>stroke</a:t>
                      </a:r>
                      <a:r>
                        <a:rPr lang="it-IT" sz="1600" b="0" dirty="0">
                          <a:effectLst/>
                          <a:latin typeface="+mn-lt"/>
                        </a:rPr>
                        <a:t> volume</a:t>
                      </a:r>
                      <a:endParaRPr lang="it-IT" sz="16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endParaRPr lang="it-IT" sz="14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ctr">
                        <a:spcAft>
                          <a:spcPts val="0"/>
                        </a:spcAft>
                      </a:pPr>
                      <a:r>
                        <a:rPr lang="it-IT" sz="1600" dirty="0">
                          <a:effectLst/>
                          <a:latin typeface="+mn-lt"/>
                          <a:ea typeface="Calibri" panose="020F0502020204030204" pitchFamily="34" charset="0"/>
                          <a:cs typeface="Tahoma" panose="020B0604030504040204" pitchFamily="34" charset="0"/>
                        </a:rPr>
                        <a:t>&lt; </a:t>
                      </a:r>
                      <a:r>
                        <a:rPr lang="it-IT" sz="1600" b="0" kern="1200" dirty="0">
                          <a:solidFill>
                            <a:schemeClr val="dk1"/>
                          </a:solidFill>
                          <a:effectLst/>
                          <a:latin typeface="+mn-lt"/>
                          <a:ea typeface="+mn-ea"/>
                          <a:cs typeface="+mn-cs"/>
                        </a:rPr>
                        <a:t>15**</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a:effectLst/>
                          <a:latin typeface="+mn-lt"/>
                        </a:rPr>
                        <a:t>%</a:t>
                      </a:r>
                      <a:endParaRPr lang="it-IT" sz="1600">
                        <a:effectLst/>
                        <a:latin typeface="+mn-lt"/>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10"/>
                  </a:ext>
                </a:extLst>
              </a:tr>
              <a:tr h="290266">
                <a:tc>
                  <a:txBody>
                    <a:bodyPr/>
                    <a:lstStyle/>
                    <a:p>
                      <a:pPr marL="39370" algn="l">
                        <a:spcAft>
                          <a:spcPts val="0"/>
                        </a:spcAft>
                      </a:pPr>
                      <a:r>
                        <a:rPr lang="en-US" sz="1600" dirty="0">
                          <a:effectLst/>
                          <a:latin typeface="+mn-lt"/>
                        </a:rPr>
                        <a:t>SPV</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b="0" dirty="0" err="1">
                          <a:effectLst/>
                          <a:latin typeface="+mn-lt"/>
                        </a:rPr>
                        <a:t>Variazione</a:t>
                      </a:r>
                      <a:r>
                        <a:rPr lang="en-US" sz="1600" b="0" dirty="0">
                          <a:effectLst/>
                          <a:latin typeface="+mn-lt"/>
                        </a:rPr>
                        <a:t> di </a:t>
                      </a:r>
                      <a:r>
                        <a:rPr lang="en-US" sz="1600" b="0" dirty="0" err="1">
                          <a:effectLst/>
                          <a:latin typeface="+mn-lt"/>
                        </a:rPr>
                        <a:t>pressione</a:t>
                      </a:r>
                      <a:r>
                        <a:rPr lang="en-US" sz="1600" b="0" dirty="0">
                          <a:effectLst/>
                          <a:latin typeface="+mn-lt"/>
                        </a:rPr>
                        <a:t> </a:t>
                      </a:r>
                      <a:r>
                        <a:rPr lang="en-US" sz="1600" b="0" dirty="0" err="1">
                          <a:effectLst/>
                          <a:latin typeface="+mn-lt"/>
                        </a:rPr>
                        <a:t>sistolica</a:t>
                      </a:r>
                      <a:endParaRPr lang="it-IT" sz="16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endParaRPr lang="it-IT" sz="14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ctr">
                        <a:spcAft>
                          <a:spcPts val="0"/>
                        </a:spcAft>
                      </a:pPr>
                      <a:r>
                        <a:rPr lang="it-IT" sz="1600" dirty="0">
                          <a:effectLst/>
                          <a:latin typeface="+mn-lt"/>
                          <a:ea typeface="Calibri" panose="020F0502020204030204" pitchFamily="34" charset="0"/>
                          <a:cs typeface="Tahoma" panose="020B0604030504040204" pitchFamily="34" charset="0"/>
                        </a:rPr>
                        <a:t>&lt; </a:t>
                      </a:r>
                      <a:r>
                        <a:rPr lang="it-IT" sz="1600" b="0" kern="1200" dirty="0">
                          <a:solidFill>
                            <a:schemeClr val="dk1"/>
                          </a:solidFill>
                          <a:effectLst/>
                          <a:latin typeface="+mn-lt"/>
                          <a:ea typeface="+mn-ea"/>
                          <a:cs typeface="+mn-cs"/>
                        </a:rPr>
                        <a:t>15**</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dirty="0">
                          <a:effectLst/>
                          <a:latin typeface="+mn-lt"/>
                        </a:rPr>
                        <a:t>%</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11"/>
                  </a:ext>
                </a:extLst>
              </a:tr>
              <a:tr h="290266">
                <a:tc>
                  <a:txBody>
                    <a:bodyPr/>
                    <a:lstStyle/>
                    <a:p>
                      <a:pPr marL="39370" algn="l">
                        <a:spcAft>
                          <a:spcPts val="0"/>
                        </a:spcAft>
                      </a:pPr>
                      <a:r>
                        <a:rPr lang="en-US" sz="1600" dirty="0">
                          <a:effectLst/>
                          <a:latin typeface="+mn-lt"/>
                        </a:rPr>
                        <a:t>DPV</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b="0" dirty="0" err="1">
                          <a:effectLst/>
                          <a:latin typeface="+mn-lt"/>
                        </a:rPr>
                        <a:t>Variazione</a:t>
                      </a:r>
                      <a:r>
                        <a:rPr lang="en-US" sz="1600" b="0" dirty="0">
                          <a:effectLst/>
                          <a:latin typeface="+mn-lt"/>
                        </a:rPr>
                        <a:t> di </a:t>
                      </a:r>
                      <a:r>
                        <a:rPr lang="en-US" sz="1600" b="0" dirty="0" err="1">
                          <a:effectLst/>
                          <a:latin typeface="+mn-lt"/>
                        </a:rPr>
                        <a:t>pressione</a:t>
                      </a:r>
                      <a:r>
                        <a:rPr lang="en-US" sz="1600" b="0" dirty="0">
                          <a:effectLst/>
                          <a:latin typeface="+mn-lt"/>
                        </a:rPr>
                        <a:t> </a:t>
                      </a:r>
                      <a:r>
                        <a:rPr lang="en-US" sz="1600" b="0" dirty="0" err="1">
                          <a:effectLst/>
                          <a:latin typeface="+mn-lt"/>
                        </a:rPr>
                        <a:t>dicrota</a:t>
                      </a:r>
                      <a:endParaRPr lang="it-IT" sz="16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endParaRPr lang="it-IT" sz="14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ctr">
                        <a:spcAft>
                          <a:spcPts val="0"/>
                        </a:spcAft>
                      </a:pPr>
                      <a:r>
                        <a:rPr lang="it-IT" sz="1600" dirty="0">
                          <a:effectLst/>
                          <a:latin typeface="+mn-lt"/>
                          <a:ea typeface="Calibri" panose="020F0502020204030204" pitchFamily="34" charset="0"/>
                          <a:cs typeface="Tahoma" panose="020B0604030504040204" pitchFamily="34" charset="0"/>
                        </a:rPr>
                        <a:t>-</a:t>
                      </a:r>
                    </a:p>
                  </a:txBody>
                  <a:tcPr marL="109881" marR="109881" marT="0" marB="0" anchor="ctr"/>
                </a:tc>
                <a:tc>
                  <a:txBody>
                    <a:bodyPr/>
                    <a:lstStyle/>
                    <a:p>
                      <a:pPr marL="39370" algn="l">
                        <a:spcAft>
                          <a:spcPts val="0"/>
                        </a:spcAft>
                      </a:pPr>
                      <a:r>
                        <a:rPr lang="en-US" sz="1600" dirty="0">
                          <a:effectLst/>
                          <a:latin typeface="+mn-lt"/>
                        </a:rPr>
                        <a:t>%</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12"/>
                  </a:ext>
                </a:extLst>
              </a:tr>
            </a:tbl>
          </a:graphicData>
        </a:graphic>
      </p:graphicFrame>
      <p:pic>
        <p:nvPicPr>
          <p:cNvPr id="23" name="Immagin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818" y="105269"/>
            <a:ext cx="2423885" cy="530946"/>
          </a:xfrm>
          <a:prstGeom prst="rect">
            <a:avLst/>
          </a:prstGeom>
        </p:spPr>
      </p:pic>
      <p:sp>
        <p:nvSpPr>
          <p:cNvPr id="24" name="Rettangolo 23"/>
          <p:cNvSpPr/>
          <p:nvPr/>
        </p:nvSpPr>
        <p:spPr>
          <a:xfrm>
            <a:off x="268360" y="704454"/>
            <a:ext cx="468000" cy="6167194"/>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5" name="Gruppo 24"/>
          <p:cNvGrpSpPr/>
          <p:nvPr/>
        </p:nvGrpSpPr>
        <p:grpSpPr>
          <a:xfrm>
            <a:off x="1017038" y="836974"/>
            <a:ext cx="5179495" cy="866071"/>
            <a:chOff x="1009936" y="1018398"/>
            <a:chExt cx="5179495" cy="866071"/>
          </a:xfrm>
        </p:grpSpPr>
        <p:sp>
          <p:nvSpPr>
            <p:cNvPr id="26" name="Rettangolo 25"/>
            <p:cNvSpPr/>
            <p:nvPr/>
          </p:nvSpPr>
          <p:spPr>
            <a:xfrm>
              <a:off x="1009936" y="1018398"/>
              <a:ext cx="4068891" cy="553998"/>
            </a:xfrm>
            <a:prstGeom prst="rect">
              <a:avLst/>
            </a:prstGeom>
          </p:spPr>
          <p:txBody>
            <a:bodyPr wrap="square">
              <a:spAutoFit/>
            </a:bodyPr>
            <a:lstStyle/>
            <a:p>
              <a:r>
                <a:rPr lang="it-IT" sz="3000" dirty="0">
                  <a:solidFill>
                    <a:schemeClr val="bg2">
                      <a:lumMod val="25000"/>
                    </a:schemeClr>
                  </a:solidFill>
                  <a:ea typeface="Open Sans Condensed" panose="020B0806030504020204" pitchFamily="34" charset="0"/>
                  <a:cs typeface="Open Sans Condensed" panose="020B0806030504020204" pitchFamily="34" charset="0"/>
                </a:rPr>
                <a:t>Variabili emodinamiche</a:t>
              </a:r>
            </a:p>
          </p:txBody>
        </p:sp>
        <p:sp>
          <p:nvSpPr>
            <p:cNvPr id="27" name="Rettangolo 26"/>
            <p:cNvSpPr/>
            <p:nvPr/>
          </p:nvSpPr>
          <p:spPr>
            <a:xfrm>
              <a:off x="1009936" y="1295397"/>
              <a:ext cx="5179495" cy="589072"/>
            </a:xfrm>
            <a:prstGeom prst="rect">
              <a:avLst/>
            </a:prstGeom>
          </p:spPr>
          <p:txBody>
            <a:bodyPr wrap="none">
              <a:spAutoFit/>
            </a:bodyPr>
            <a:lstStyle/>
            <a:p>
              <a:pPr>
                <a:lnSpc>
                  <a:spcPct val="150000"/>
                </a:lnSpc>
                <a:spcAft>
                  <a:spcPts val="1200"/>
                </a:spcAft>
                <a:buSzPct val="200000"/>
              </a:pPr>
              <a:r>
                <a:rPr lang="en-US" sz="2400" dirty="0" err="1">
                  <a:solidFill>
                    <a:srgbClr val="006E73"/>
                  </a:solidFill>
                  <a:cs typeface="Arial" charset="0"/>
                </a:rPr>
                <a:t>Tutte</a:t>
              </a:r>
              <a:r>
                <a:rPr lang="en-US" sz="2400" dirty="0">
                  <a:solidFill>
                    <a:srgbClr val="006E73"/>
                  </a:solidFill>
                  <a:cs typeface="Arial" charset="0"/>
                </a:rPr>
                <a:t> le </a:t>
              </a:r>
              <a:r>
                <a:rPr lang="en-US" sz="2400" dirty="0" err="1">
                  <a:solidFill>
                    <a:srgbClr val="006E73"/>
                  </a:solidFill>
                  <a:cs typeface="Arial" charset="0"/>
                </a:rPr>
                <a:t>variabili</a:t>
              </a:r>
              <a:r>
                <a:rPr lang="en-US" sz="2400" dirty="0">
                  <a:solidFill>
                    <a:srgbClr val="006E73"/>
                  </a:solidFill>
                  <a:cs typeface="Arial" charset="0"/>
                </a:rPr>
                <a:t> del “</a:t>
              </a:r>
              <a:r>
                <a:rPr lang="en-US" sz="2400" dirty="0" err="1">
                  <a:solidFill>
                    <a:srgbClr val="006E73"/>
                  </a:solidFill>
                  <a:cs typeface="Arial" charset="0"/>
                </a:rPr>
                <a:t>vecchio</a:t>
              </a:r>
              <a:r>
                <a:rPr lang="en-US" sz="2400" dirty="0">
                  <a:solidFill>
                    <a:srgbClr val="006E73"/>
                  </a:solidFill>
                  <a:cs typeface="Arial" charset="0"/>
                </a:rPr>
                <a:t>” </a:t>
              </a:r>
              <a:r>
                <a:rPr lang="en-US" sz="2400" dirty="0" err="1">
                  <a:solidFill>
                    <a:srgbClr val="006E73"/>
                  </a:solidFill>
                  <a:cs typeface="Arial" charset="0"/>
                </a:rPr>
                <a:t>MostCare</a:t>
              </a:r>
              <a:endParaRPr lang="en-US" sz="2400" dirty="0">
                <a:solidFill>
                  <a:srgbClr val="006E73"/>
                </a:solidFill>
                <a:cs typeface="Arial" charset="0"/>
              </a:endParaRPr>
            </a:p>
          </p:txBody>
        </p:sp>
      </p:grpSp>
      <p:grpSp>
        <p:nvGrpSpPr>
          <p:cNvPr id="11" name="Gruppo 10"/>
          <p:cNvGrpSpPr>
            <a:grpSpLocks noChangeAspect="1"/>
          </p:cNvGrpSpPr>
          <p:nvPr/>
        </p:nvGrpSpPr>
        <p:grpSpPr>
          <a:xfrm>
            <a:off x="11052245" y="0"/>
            <a:ext cx="1139755" cy="864000"/>
            <a:chOff x="74848" y="-145328"/>
            <a:chExt cx="1254914" cy="951298"/>
          </a:xfrm>
        </p:grpSpPr>
        <p:pic>
          <p:nvPicPr>
            <p:cNvPr id="12"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8" y="213733"/>
              <a:ext cx="939713" cy="264512"/>
            </a:xfrm>
            <a:prstGeom prst="rect">
              <a:avLst/>
            </a:prstGeom>
          </p:spPr>
        </p:pic>
        <p:pic>
          <p:nvPicPr>
            <p:cNvPr id="13" name="Immagin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69" y="-145328"/>
              <a:ext cx="1015793" cy="951298"/>
            </a:xfrm>
            <a:prstGeom prst="rect">
              <a:avLst/>
            </a:prstGeom>
          </p:spPr>
        </p:pic>
      </p:grpSp>
      <p:pic>
        <p:nvPicPr>
          <p:cNvPr id="14" name="Picture 4" descr="mostcare-front-alto(2)"/>
          <p:cNvPicPr>
            <a:picLocks noChangeAspect="1" noChangeArrowheads="1"/>
          </p:cNvPicPr>
          <p:nvPr/>
        </p:nvPicPr>
        <p:blipFill>
          <a:blip r:embed="rId5" cstate="print"/>
          <a:srcRect l="-5536" t="-7487" r="-5536" b="-7487"/>
          <a:stretch>
            <a:fillRect/>
          </a:stretch>
        </p:blipFill>
        <p:spPr bwMode="auto">
          <a:xfrm>
            <a:off x="7759623" y="54596"/>
            <a:ext cx="2367977" cy="18050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34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3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800" decel="100000"/>
                                        <p:tgtEl>
                                          <p:spTgt spid="14"/>
                                        </p:tgtEl>
                                      </p:cBhvr>
                                    </p:animEffect>
                                    <p:anim calcmode="lin" valueType="num">
                                      <p:cBhvr>
                                        <p:cTn id="12" dur="800" decel="100000" fill="hold"/>
                                        <p:tgtEl>
                                          <p:spTgt spid="14"/>
                                        </p:tgtEl>
                                        <p:attrNameLst>
                                          <p:attrName>style.rotation</p:attrName>
                                        </p:attrNameLst>
                                      </p:cBhvr>
                                      <p:tavLst>
                                        <p:tav tm="0">
                                          <p:val>
                                            <p:fltVal val="-90"/>
                                          </p:val>
                                        </p:tav>
                                        <p:tav tm="100000">
                                          <p:val>
                                            <p:fltVal val="0"/>
                                          </p:val>
                                        </p:tav>
                                      </p:tavLst>
                                    </p:anim>
                                    <p:anim calcmode="lin" valueType="num">
                                      <p:cBhvr>
                                        <p:cTn id="13" dur="800" decel="100000" fill="hold"/>
                                        <p:tgtEl>
                                          <p:spTgt spid="14"/>
                                        </p:tgtEl>
                                        <p:attrNameLst>
                                          <p:attrName>ppt_x</p:attrName>
                                        </p:attrNameLst>
                                      </p:cBhvr>
                                      <p:tavLst>
                                        <p:tav tm="0">
                                          <p:val>
                                            <p:strVal val="#ppt_x+0.4"/>
                                          </p:val>
                                        </p:tav>
                                        <p:tav tm="100000">
                                          <p:val>
                                            <p:strVal val="#ppt_x-0.05"/>
                                          </p:val>
                                        </p:tav>
                                      </p:tavLst>
                                    </p:anim>
                                    <p:anim calcmode="lin" valueType="num">
                                      <p:cBhvr>
                                        <p:cTn id="14" dur="800" decel="100000" fill="hold"/>
                                        <p:tgtEl>
                                          <p:spTgt spid="1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dirty="0"/>
              <a:t>Parametri </a:t>
            </a:r>
            <a:r>
              <a:rPr lang="it-IT" dirty="0" err="1"/>
              <a:t>MostCare®</a:t>
            </a:r>
            <a:endParaRPr lang="it-IT" dirty="0"/>
          </a:p>
        </p:txBody>
      </p:sp>
      <p:sp>
        <p:nvSpPr>
          <p:cNvPr id="8" name="Sottotitolo 7"/>
          <p:cNvSpPr>
            <a:spLocks noGrp="1"/>
          </p:cNvSpPr>
          <p:nvPr>
            <p:ph type="subTitle" idx="1"/>
          </p:nvPr>
        </p:nvSpPr>
        <p:spPr/>
        <p:txBody>
          <a:bodyPr/>
          <a:lstStyle/>
          <a:p>
            <a:r>
              <a:rPr lang="it-IT" dirty="0"/>
              <a:t>Resistenze Vascolari Sistemiche (SVR)</a:t>
            </a:r>
          </a:p>
        </p:txBody>
      </p:sp>
      <p:cxnSp>
        <p:nvCxnSpPr>
          <p:cNvPr id="14" name="Connettore 2 13"/>
          <p:cNvCxnSpPr/>
          <p:nvPr/>
        </p:nvCxnSpPr>
        <p:spPr bwMode="auto">
          <a:xfrm flipH="1">
            <a:off x="4439816" y="4437112"/>
            <a:ext cx="432048" cy="288032"/>
          </a:xfrm>
          <a:prstGeom prst="straightConnector1">
            <a:avLst/>
          </a:prstGeom>
          <a:solidFill>
            <a:srgbClr val="FF9900"/>
          </a:solidFill>
          <a:ln w="38100" cap="flat" cmpd="sng" algn="ctr">
            <a:solidFill>
              <a:srgbClr val="FF0000"/>
            </a:solidFill>
            <a:prstDash val="solid"/>
            <a:round/>
            <a:headEnd type="arrow" w="med" len="med"/>
            <a:tailEnd type="none" w="med" len="med"/>
          </a:ln>
          <a:effectLst/>
        </p:spPr>
      </p:cxnSp>
      <p:pic>
        <p:nvPicPr>
          <p:cNvPr id="15" name="Immagine 14" descr="MCrendering_displayNOwave.png"/>
          <p:cNvPicPr>
            <a:picLocks noChangeAspect="1"/>
          </p:cNvPicPr>
          <p:nvPr/>
        </p:nvPicPr>
        <p:blipFill>
          <a:blip r:embed="rId2" cstate="print"/>
          <a:stretch>
            <a:fillRect/>
          </a:stretch>
        </p:blipFill>
        <p:spPr>
          <a:xfrm>
            <a:off x="4583832" y="2132856"/>
            <a:ext cx="3895022" cy="2834406"/>
          </a:xfrm>
          <a:prstGeom prst="rect">
            <a:avLst/>
          </a:prstGeom>
        </p:spPr>
      </p:pic>
      <p:grpSp>
        <p:nvGrpSpPr>
          <p:cNvPr id="16" name="Gruppo 16"/>
          <p:cNvGrpSpPr/>
          <p:nvPr/>
        </p:nvGrpSpPr>
        <p:grpSpPr>
          <a:xfrm>
            <a:off x="5163191" y="2314891"/>
            <a:ext cx="2663456" cy="1163160"/>
            <a:chOff x="3750918" y="1994576"/>
            <a:chExt cx="2663456" cy="1163160"/>
          </a:xfrm>
        </p:grpSpPr>
        <p:sp>
          <p:nvSpPr>
            <p:cNvPr id="17" name="Figura a mano libera 16"/>
            <p:cNvSpPr/>
            <p:nvPr/>
          </p:nvSpPr>
          <p:spPr>
            <a:xfrm>
              <a:off x="3750918" y="1994576"/>
              <a:ext cx="2663456" cy="992736"/>
            </a:xfrm>
            <a:custGeom>
              <a:avLst/>
              <a:gdLst>
                <a:gd name="connsiteX0" fmla="*/ 0 w 7608711"/>
                <a:gd name="connsiteY0" fmla="*/ 2602089 h 3064933"/>
                <a:gd name="connsiteX1" fmla="*/ 237067 w 7608711"/>
                <a:gd name="connsiteY1" fmla="*/ 2590800 h 3064933"/>
                <a:gd name="connsiteX2" fmla="*/ 417689 w 7608711"/>
                <a:gd name="connsiteY2" fmla="*/ 2827866 h 3064933"/>
                <a:gd name="connsiteX3" fmla="*/ 485422 w 7608711"/>
                <a:gd name="connsiteY3" fmla="*/ 2692400 h 3064933"/>
                <a:gd name="connsiteX4" fmla="*/ 643467 w 7608711"/>
                <a:gd name="connsiteY4" fmla="*/ 592666 h 3064933"/>
                <a:gd name="connsiteX5" fmla="*/ 722489 w 7608711"/>
                <a:gd name="connsiteY5" fmla="*/ 310444 h 3064933"/>
                <a:gd name="connsiteX6" fmla="*/ 959556 w 7608711"/>
                <a:gd name="connsiteY6" fmla="*/ 942622 h 3064933"/>
                <a:gd name="connsiteX7" fmla="*/ 1083733 w 7608711"/>
                <a:gd name="connsiteY7" fmla="*/ 1890889 h 3064933"/>
                <a:gd name="connsiteX8" fmla="*/ 1241778 w 7608711"/>
                <a:gd name="connsiteY8" fmla="*/ 1913466 h 3064933"/>
                <a:gd name="connsiteX9" fmla="*/ 1377244 w 7608711"/>
                <a:gd name="connsiteY9" fmla="*/ 2071511 h 3064933"/>
                <a:gd name="connsiteX10" fmla="*/ 1659467 w 7608711"/>
                <a:gd name="connsiteY10" fmla="*/ 2568222 h 3064933"/>
                <a:gd name="connsiteX11" fmla="*/ 1919111 w 7608711"/>
                <a:gd name="connsiteY11" fmla="*/ 2579511 h 3064933"/>
                <a:gd name="connsiteX12" fmla="*/ 2122311 w 7608711"/>
                <a:gd name="connsiteY12" fmla="*/ 2782711 h 3064933"/>
                <a:gd name="connsiteX13" fmla="*/ 2246489 w 7608711"/>
                <a:gd name="connsiteY13" fmla="*/ 2579511 h 3064933"/>
                <a:gd name="connsiteX14" fmla="*/ 2494844 w 7608711"/>
                <a:gd name="connsiteY14" fmla="*/ 254000 h 3064933"/>
                <a:gd name="connsiteX15" fmla="*/ 2731911 w 7608711"/>
                <a:gd name="connsiteY15" fmla="*/ 1055511 h 3064933"/>
                <a:gd name="connsiteX16" fmla="*/ 2822222 w 7608711"/>
                <a:gd name="connsiteY16" fmla="*/ 1845733 h 3064933"/>
                <a:gd name="connsiteX17" fmla="*/ 2935111 w 7608711"/>
                <a:gd name="connsiteY17" fmla="*/ 1834444 h 3064933"/>
                <a:gd name="connsiteX18" fmla="*/ 3183467 w 7608711"/>
                <a:gd name="connsiteY18" fmla="*/ 2455333 h 3064933"/>
                <a:gd name="connsiteX19" fmla="*/ 3499556 w 7608711"/>
                <a:gd name="connsiteY19" fmla="*/ 2545644 h 3064933"/>
                <a:gd name="connsiteX20" fmla="*/ 3668889 w 7608711"/>
                <a:gd name="connsiteY20" fmla="*/ 2726266 h 3064933"/>
                <a:gd name="connsiteX21" fmla="*/ 3849511 w 7608711"/>
                <a:gd name="connsiteY21" fmla="*/ 2816578 h 3064933"/>
                <a:gd name="connsiteX22" fmla="*/ 3894667 w 7608711"/>
                <a:gd name="connsiteY22" fmla="*/ 2003778 h 3064933"/>
                <a:gd name="connsiteX23" fmla="*/ 3996267 w 7608711"/>
                <a:gd name="connsiteY23" fmla="*/ 728133 h 3064933"/>
                <a:gd name="connsiteX24" fmla="*/ 4109156 w 7608711"/>
                <a:gd name="connsiteY24" fmla="*/ 299155 h 3064933"/>
                <a:gd name="connsiteX25" fmla="*/ 4380089 w 7608711"/>
                <a:gd name="connsiteY25" fmla="*/ 1190978 h 3064933"/>
                <a:gd name="connsiteX26" fmla="*/ 4459111 w 7608711"/>
                <a:gd name="connsiteY26" fmla="*/ 1958622 h 3064933"/>
                <a:gd name="connsiteX27" fmla="*/ 4515556 w 7608711"/>
                <a:gd name="connsiteY27" fmla="*/ 1902178 h 3064933"/>
                <a:gd name="connsiteX28" fmla="*/ 4831644 w 7608711"/>
                <a:gd name="connsiteY28" fmla="*/ 2218266 h 3064933"/>
                <a:gd name="connsiteX29" fmla="*/ 4989689 w 7608711"/>
                <a:gd name="connsiteY29" fmla="*/ 2613378 h 3064933"/>
                <a:gd name="connsiteX30" fmla="*/ 5249333 w 7608711"/>
                <a:gd name="connsiteY30" fmla="*/ 2590800 h 3064933"/>
                <a:gd name="connsiteX31" fmla="*/ 5441244 w 7608711"/>
                <a:gd name="connsiteY31" fmla="*/ 2748844 h 3064933"/>
                <a:gd name="connsiteX32" fmla="*/ 5565422 w 7608711"/>
                <a:gd name="connsiteY32" fmla="*/ 2026355 h 3064933"/>
                <a:gd name="connsiteX33" fmla="*/ 5768622 w 7608711"/>
                <a:gd name="connsiteY33" fmla="*/ 378178 h 3064933"/>
                <a:gd name="connsiteX34" fmla="*/ 6141156 w 7608711"/>
                <a:gd name="connsiteY34" fmla="*/ 1981200 h 3064933"/>
                <a:gd name="connsiteX35" fmla="*/ 6287911 w 7608711"/>
                <a:gd name="connsiteY35" fmla="*/ 1981200 h 3064933"/>
                <a:gd name="connsiteX36" fmla="*/ 6671733 w 7608711"/>
                <a:gd name="connsiteY36" fmla="*/ 2545644 h 3064933"/>
                <a:gd name="connsiteX37" fmla="*/ 7066844 w 7608711"/>
                <a:gd name="connsiteY37" fmla="*/ 2647244 h 3064933"/>
                <a:gd name="connsiteX38" fmla="*/ 7168444 w 7608711"/>
                <a:gd name="connsiteY38" fmla="*/ 2760133 h 3064933"/>
                <a:gd name="connsiteX39" fmla="*/ 7281333 w 7608711"/>
                <a:gd name="connsiteY39" fmla="*/ 1857022 h 3064933"/>
                <a:gd name="connsiteX40" fmla="*/ 7495822 w 7608711"/>
                <a:gd name="connsiteY40" fmla="*/ 378178 h 3064933"/>
                <a:gd name="connsiteX41" fmla="*/ 7608711 w 7608711"/>
                <a:gd name="connsiteY41" fmla="*/ 1179689 h 3064933"/>
                <a:gd name="connsiteX0" fmla="*/ 0 w 7608711"/>
                <a:gd name="connsiteY0" fmla="*/ 2568519 h 3031363"/>
                <a:gd name="connsiteX1" fmla="*/ 237067 w 7608711"/>
                <a:gd name="connsiteY1" fmla="*/ 2557230 h 3031363"/>
                <a:gd name="connsiteX2" fmla="*/ 417689 w 7608711"/>
                <a:gd name="connsiteY2" fmla="*/ 2794296 h 3031363"/>
                <a:gd name="connsiteX3" fmla="*/ 485422 w 7608711"/>
                <a:gd name="connsiteY3" fmla="*/ 2658830 h 3031363"/>
                <a:gd name="connsiteX4" fmla="*/ 643467 w 7608711"/>
                <a:gd name="connsiteY4" fmla="*/ 559096 h 3031363"/>
                <a:gd name="connsiteX5" fmla="*/ 722489 w 7608711"/>
                <a:gd name="connsiteY5" fmla="*/ 276874 h 3031363"/>
                <a:gd name="connsiteX6" fmla="*/ 959556 w 7608711"/>
                <a:gd name="connsiteY6" fmla="*/ 909052 h 3031363"/>
                <a:gd name="connsiteX7" fmla="*/ 1083733 w 7608711"/>
                <a:gd name="connsiteY7" fmla="*/ 1857319 h 3031363"/>
                <a:gd name="connsiteX8" fmla="*/ 1241778 w 7608711"/>
                <a:gd name="connsiteY8" fmla="*/ 1879896 h 3031363"/>
                <a:gd name="connsiteX9" fmla="*/ 1377244 w 7608711"/>
                <a:gd name="connsiteY9" fmla="*/ 2037941 h 3031363"/>
                <a:gd name="connsiteX10" fmla="*/ 1659467 w 7608711"/>
                <a:gd name="connsiteY10" fmla="*/ 2534652 h 3031363"/>
                <a:gd name="connsiteX11" fmla="*/ 1919111 w 7608711"/>
                <a:gd name="connsiteY11" fmla="*/ 2545941 h 3031363"/>
                <a:gd name="connsiteX12" fmla="*/ 2122311 w 7608711"/>
                <a:gd name="connsiteY12" fmla="*/ 2749141 h 3031363"/>
                <a:gd name="connsiteX13" fmla="*/ 2276624 w 7608711"/>
                <a:gd name="connsiteY13" fmla="*/ 2344524 h 3031363"/>
                <a:gd name="connsiteX14" fmla="*/ 2494844 w 7608711"/>
                <a:gd name="connsiteY14" fmla="*/ 220430 h 3031363"/>
                <a:gd name="connsiteX15" fmla="*/ 2731911 w 7608711"/>
                <a:gd name="connsiteY15" fmla="*/ 1021941 h 3031363"/>
                <a:gd name="connsiteX16" fmla="*/ 2822222 w 7608711"/>
                <a:gd name="connsiteY16" fmla="*/ 1812163 h 3031363"/>
                <a:gd name="connsiteX17" fmla="*/ 2935111 w 7608711"/>
                <a:gd name="connsiteY17" fmla="*/ 1800874 h 3031363"/>
                <a:gd name="connsiteX18" fmla="*/ 3183467 w 7608711"/>
                <a:gd name="connsiteY18" fmla="*/ 2421763 h 3031363"/>
                <a:gd name="connsiteX19" fmla="*/ 3499556 w 7608711"/>
                <a:gd name="connsiteY19" fmla="*/ 2512074 h 3031363"/>
                <a:gd name="connsiteX20" fmla="*/ 3668889 w 7608711"/>
                <a:gd name="connsiteY20" fmla="*/ 2692696 h 3031363"/>
                <a:gd name="connsiteX21" fmla="*/ 3849511 w 7608711"/>
                <a:gd name="connsiteY21" fmla="*/ 2783008 h 3031363"/>
                <a:gd name="connsiteX22" fmla="*/ 3894667 w 7608711"/>
                <a:gd name="connsiteY22" fmla="*/ 1970208 h 3031363"/>
                <a:gd name="connsiteX23" fmla="*/ 3996267 w 7608711"/>
                <a:gd name="connsiteY23" fmla="*/ 694563 h 3031363"/>
                <a:gd name="connsiteX24" fmla="*/ 4109156 w 7608711"/>
                <a:gd name="connsiteY24" fmla="*/ 265585 h 3031363"/>
                <a:gd name="connsiteX25" fmla="*/ 4380089 w 7608711"/>
                <a:gd name="connsiteY25" fmla="*/ 1157408 h 3031363"/>
                <a:gd name="connsiteX26" fmla="*/ 4459111 w 7608711"/>
                <a:gd name="connsiteY26" fmla="*/ 1925052 h 3031363"/>
                <a:gd name="connsiteX27" fmla="*/ 4515556 w 7608711"/>
                <a:gd name="connsiteY27" fmla="*/ 1868608 h 3031363"/>
                <a:gd name="connsiteX28" fmla="*/ 4831644 w 7608711"/>
                <a:gd name="connsiteY28" fmla="*/ 2184696 h 3031363"/>
                <a:gd name="connsiteX29" fmla="*/ 4989689 w 7608711"/>
                <a:gd name="connsiteY29" fmla="*/ 2579808 h 3031363"/>
                <a:gd name="connsiteX30" fmla="*/ 5249333 w 7608711"/>
                <a:gd name="connsiteY30" fmla="*/ 2557230 h 3031363"/>
                <a:gd name="connsiteX31" fmla="*/ 5441244 w 7608711"/>
                <a:gd name="connsiteY31" fmla="*/ 2715274 h 3031363"/>
                <a:gd name="connsiteX32" fmla="*/ 5565422 w 7608711"/>
                <a:gd name="connsiteY32" fmla="*/ 1992785 h 3031363"/>
                <a:gd name="connsiteX33" fmla="*/ 5768622 w 7608711"/>
                <a:gd name="connsiteY33" fmla="*/ 344608 h 3031363"/>
                <a:gd name="connsiteX34" fmla="*/ 6141156 w 7608711"/>
                <a:gd name="connsiteY34" fmla="*/ 1947630 h 3031363"/>
                <a:gd name="connsiteX35" fmla="*/ 6287911 w 7608711"/>
                <a:gd name="connsiteY35" fmla="*/ 1947630 h 3031363"/>
                <a:gd name="connsiteX36" fmla="*/ 6671733 w 7608711"/>
                <a:gd name="connsiteY36" fmla="*/ 2512074 h 3031363"/>
                <a:gd name="connsiteX37" fmla="*/ 7066844 w 7608711"/>
                <a:gd name="connsiteY37" fmla="*/ 2613674 h 3031363"/>
                <a:gd name="connsiteX38" fmla="*/ 7168444 w 7608711"/>
                <a:gd name="connsiteY38" fmla="*/ 2726563 h 3031363"/>
                <a:gd name="connsiteX39" fmla="*/ 7281333 w 7608711"/>
                <a:gd name="connsiteY39" fmla="*/ 1823452 h 3031363"/>
                <a:gd name="connsiteX40" fmla="*/ 7495822 w 7608711"/>
                <a:gd name="connsiteY40" fmla="*/ 344608 h 3031363"/>
                <a:gd name="connsiteX41" fmla="*/ 7608711 w 7608711"/>
                <a:gd name="connsiteY41" fmla="*/ 1146119 h 3031363"/>
                <a:gd name="connsiteX0" fmla="*/ 0 w 7608711"/>
                <a:gd name="connsiteY0" fmla="*/ 2568519 h 2903423"/>
                <a:gd name="connsiteX1" fmla="*/ 237067 w 7608711"/>
                <a:gd name="connsiteY1" fmla="*/ 2557230 h 2903423"/>
                <a:gd name="connsiteX2" fmla="*/ 417689 w 7608711"/>
                <a:gd name="connsiteY2" fmla="*/ 2794296 h 2903423"/>
                <a:gd name="connsiteX3" fmla="*/ 476424 w 7608711"/>
                <a:gd name="connsiteY3" fmla="*/ 2488540 h 2903423"/>
                <a:gd name="connsiteX4" fmla="*/ 643467 w 7608711"/>
                <a:gd name="connsiteY4" fmla="*/ 559096 h 2903423"/>
                <a:gd name="connsiteX5" fmla="*/ 722489 w 7608711"/>
                <a:gd name="connsiteY5" fmla="*/ 276874 h 2903423"/>
                <a:gd name="connsiteX6" fmla="*/ 959556 w 7608711"/>
                <a:gd name="connsiteY6" fmla="*/ 909052 h 2903423"/>
                <a:gd name="connsiteX7" fmla="*/ 1083733 w 7608711"/>
                <a:gd name="connsiteY7" fmla="*/ 1857319 h 2903423"/>
                <a:gd name="connsiteX8" fmla="*/ 1241778 w 7608711"/>
                <a:gd name="connsiteY8" fmla="*/ 1879896 h 2903423"/>
                <a:gd name="connsiteX9" fmla="*/ 1377244 w 7608711"/>
                <a:gd name="connsiteY9" fmla="*/ 2037941 h 2903423"/>
                <a:gd name="connsiteX10" fmla="*/ 1659467 w 7608711"/>
                <a:gd name="connsiteY10" fmla="*/ 2534652 h 2903423"/>
                <a:gd name="connsiteX11" fmla="*/ 1919111 w 7608711"/>
                <a:gd name="connsiteY11" fmla="*/ 2545941 h 2903423"/>
                <a:gd name="connsiteX12" fmla="*/ 2122311 w 7608711"/>
                <a:gd name="connsiteY12" fmla="*/ 2749141 h 2903423"/>
                <a:gd name="connsiteX13" fmla="*/ 2276624 w 7608711"/>
                <a:gd name="connsiteY13" fmla="*/ 2344524 h 2903423"/>
                <a:gd name="connsiteX14" fmla="*/ 2494844 w 7608711"/>
                <a:gd name="connsiteY14" fmla="*/ 220430 h 2903423"/>
                <a:gd name="connsiteX15" fmla="*/ 2731911 w 7608711"/>
                <a:gd name="connsiteY15" fmla="*/ 1021941 h 2903423"/>
                <a:gd name="connsiteX16" fmla="*/ 2822222 w 7608711"/>
                <a:gd name="connsiteY16" fmla="*/ 1812163 h 2903423"/>
                <a:gd name="connsiteX17" fmla="*/ 2935111 w 7608711"/>
                <a:gd name="connsiteY17" fmla="*/ 1800874 h 2903423"/>
                <a:gd name="connsiteX18" fmla="*/ 3183467 w 7608711"/>
                <a:gd name="connsiteY18" fmla="*/ 2421763 h 2903423"/>
                <a:gd name="connsiteX19" fmla="*/ 3499556 w 7608711"/>
                <a:gd name="connsiteY19" fmla="*/ 2512074 h 2903423"/>
                <a:gd name="connsiteX20" fmla="*/ 3668889 w 7608711"/>
                <a:gd name="connsiteY20" fmla="*/ 2692696 h 2903423"/>
                <a:gd name="connsiteX21" fmla="*/ 3849511 w 7608711"/>
                <a:gd name="connsiteY21" fmla="*/ 2783008 h 2903423"/>
                <a:gd name="connsiteX22" fmla="*/ 3894667 w 7608711"/>
                <a:gd name="connsiteY22" fmla="*/ 1970208 h 2903423"/>
                <a:gd name="connsiteX23" fmla="*/ 3996267 w 7608711"/>
                <a:gd name="connsiteY23" fmla="*/ 694563 h 2903423"/>
                <a:gd name="connsiteX24" fmla="*/ 4109156 w 7608711"/>
                <a:gd name="connsiteY24" fmla="*/ 265585 h 2903423"/>
                <a:gd name="connsiteX25" fmla="*/ 4380089 w 7608711"/>
                <a:gd name="connsiteY25" fmla="*/ 1157408 h 2903423"/>
                <a:gd name="connsiteX26" fmla="*/ 4459111 w 7608711"/>
                <a:gd name="connsiteY26" fmla="*/ 1925052 h 2903423"/>
                <a:gd name="connsiteX27" fmla="*/ 4515556 w 7608711"/>
                <a:gd name="connsiteY27" fmla="*/ 1868608 h 2903423"/>
                <a:gd name="connsiteX28" fmla="*/ 4831644 w 7608711"/>
                <a:gd name="connsiteY28" fmla="*/ 2184696 h 2903423"/>
                <a:gd name="connsiteX29" fmla="*/ 4989689 w 7608711"/>
                <a:gd name="connsiteY29" fmla="*/ 2579808 h 2903423"/>
                <a:gd name="connsiteX30" fmla="*/ 5249333 w 7608711"/>
                <a:gd name="connsiteY30" fmla="*/ 2557230 h 2903423"/>
                <a:gd name="connsiteX31" fmla="*/ 5441244 w 7608711"/>
                <a:gd name="connsiteY31" fmla="*/ 2715274 h 2903423"/>
                <a:gd name="connsiteX32" fmla="*/ 5565422 w 7608711"/>
                <a:gd name="connsiteY32" fmla="*/ 1992785 h 2903423"/>
                <a:gd name="connsiteX33" fmla="*/ 5768622 w 7608711"/>
                <a:gd name="connsiteY33" fmla="*/ 344608 h 2903423"/>
                <a:gd name="connsiteX34" fmla="*/ 6141156 w 7608711"/>
                <a:gd name="connsiteY34" fmla="*/ 1947630 h 2903423"/>
                <a:gd name="connsiteX35" fmla="*/ 6287911 w 7608711"/>
                <a:gd name="connsiteY35" fmla="*/ 1947630 h 2903423"/>
                <a:gd name="connsiteX36" fmla="*/ 6671733 w 7608711"/>
                <a:gd name="connsiteY36" fmla="*/ 2512074 h 2903423"/>
                <a:gd name="connsiteX37" fmla="*/ 7066844 w 7608711"/>
                <a:gd name="connsiteY37" fmla="*/ 2613674 h 2903423"/>
                <a:gd name="connsiteX38" fmla="*/ 7168444 w 7608711"/>
                <a:gd name="connsiteY38" fmla="*/ 2726563 h 2903423"/>
                <a:gd name="connsiteX39" fmla="*/ 7281333 w 7608711"/>
                <a:gd name="connsiteY39" fmla="*/ 1823452 h 2903423"/>
                <a:gd name="connsiteX40" fmla="*/ 7495822 w 7608711"/>
                <a:gd name="connsiteY40" fmla="*/ 344608 h 2903423"/>
                <a:gd name="connsiteX41" fmla="*/ 7608711 w 7608711"/>
                <a:gd name="connsiteY41" fmla="*/ 1146119 h 2903423"/>
                <a:gd name="connsiteX0" fmla="*/ 0 w 7371644"/>
                <a:gd name="connsiteY0" fmla="*/ 2557230 h 2903423"/>
                <a:gd name="connsiteX1" fmla="*/ 180622 w 7371644"/>
                <a:gd name="connsiteY1" fmla="*/ 2794296 h 2903423"/>
                <a:gd name="connsiteX2" fmla="*/ 239357 w 7371644"/>
                <a:gd name="connsiteY2" fmla="*/ 2488540 h 2903423"/>
                <a:gd name="connsiteX3" fmla="*/ 406400 w 7371644"/>
                <a:gd name="connsiteY3" fmla="*/ 559096 h 2903423"/>
                <a:gd name="connsiteX4" fmla="*/ 485422 w 7371644"/>
                <a:gd name="connsiteY4" fmla="*/ 276874 h 2903423"/>
                <a:gd name="connsiteX5" fmla="*/ 722489 w 7371644"/>
                <a:gd name="connsiteY5" fmla="*/ 909052 h 2903423"/>
                <a:gd name="connsiteX6" fmla="*/ 846666 w 7371644"/>
                <a:gd name="connsiteY6" fmla="*/ 1857319 h 2903423"/>
                <a:gd name="connsiteX7" fmla="*/ 1004711 w 7371644"/>
                <a:gd name="connsiteY7" fmla="*/ 1879896 h 2903423"/>
                <a:gd name="connsiteX8" fmla="*/ 1140177 w 7371644"/>
                <a:gd name="connsiteY8" fmla="*/ 2037941 h 2903423"/>
                <a:gd name="connsiteX9" fmla="*/ 1422400 w 7371644"/>
                <a:gd name="connsiteY9" fmla="*/ 2534652 h 2903423"/>
                <a:gd name="connsiteX10" fmla="*/ 1682044 w 7371644"/>
                <a:gd name="connsiteY10" fmla="*/ 2545941 h 2903423"/>
                <a:gd name="connsiteX11" fmla="*/ 1885244 w 7371644"/>
                <a:gd name="connsiteY11" fmla="*/ 2749141 h 2903423"/>
                <a:gd name="connsiteX12" fmla="*/ 2039557 w 7371644"/>
                <a:gd name="connsiteY12" fmla="*/ 2344524 h 2903423"/>
                <a:gd name="connsiteX13" fmla="*/ 2257777 w 7371644"/>
                <a:gd name="connsiteY13" fmla="*/ 220430 h 2903423"/>
                <a:gd name="connsiteX14" fmla="*/ 2494844 w 7371644"/>
                <a:gd name="connsiteY14" fmla="*/ 1021941 h 2903423"/>
                <a:gd name="connsiteX15" fmla="*/ 2585155 w 7371644"/>
                <a:gd name="connsiteY15" fmla="*/ 1812163 h 2903423"/>
                <a:gd name="connsiteX16" fmla="*/ 2698044 w 7371644"/>
                <a:gd name="connsiteY16" fmla="*/ 1800874 h 2903423"/>
                <a:gd name="connsiteX17" fmla="*/ 2946400 w 7371644"/>
                <a:gd name="connsiteY17" fmla="*/ 2421763 h 2903423"/>
                <a:gd name="connsiteX18" fmla="*/ 3262489 w 7371644"/>
                <a:gd name="connsiteY18" fmla="*/ 2512074 h 2903423"/>
                <a:gd name="connsiteX19" fmla="*/ 3431822 w 7371644"/>
                <a:gd name="connsiteY19" fmla="*/ 2692696 h 2903423"/>
                <a:gd name="connsiteX20" fmla="*/ 3612444 w 7371644"/>
                <a:gd name="connsiteY20" fmla="*/ 2783008 h 2903423"/>
                <a:gd name="connsiteX21" fmla="*/ 3657600 w 7371644"/>
                <a:gd name="connsiteY21" fmla="*/ 1970208 h 2903423"/>
                <a:gd name="connsiteX22" fmla="*/ 3759200 w 7371644"/>
                <a:gd name="connsiteY22" fmla="*/ 694563 h 2903423"/>
                <a:gd name="connsiteX23" fmla="*/ 3872089 w 7371644"/>
                <a:gd name="connsiteY23" fmla="*/ 265585 h 2903423"/>
                <a:gd name="connsiteX24" fmla="*/ 4143022 w 7371644"/>
                <a:gd name="connsiteY24" fmla="*/ 1157408 h 2903423"/>
                <a:gd name="connsiteX25" fmla="*/ 4222044 w 7371644"/>
                <a:gd name="connsiteY25" fmla="*/ 1925052 h 2903423"/>
                <a:gd name="connsiteX26" fmla="*/ 4278489 w 7371644"/>
                <a:gd name="connsiteY26" fmla="*/ 1868608 h 2903423"/>
                <a:gd name="connsiteX27" fmla="*/ 4594577 w 7371644"/>
                <a:gd name="connsiteY27" fmla="*/ 2184696 h 2903423"/>
                <a:gd name="connsiteX28" fmla="*/ 4752622 w 7371644"/>
                <a:gd name="connsiteY28" fmla="*/ 2579808 h 2903423"/>
                <a:gd name="connsiteX29" fmla="*/ 5012266 w 7371644"/>
                <a:gd name="connsiteY29" fmla="*/ 2557230 h 2903423"/>
                <a:gd name="connsiteX30" fmla="*/ 5204177 w 7371644"/>
                <a:gd name="connsiteY30" fmla="*/ 2715274 h 2903423"/>
                <a:gd name="connsiteX31" fmla="*/ 5328355 w 7371644"/>
                <a:gd name="connsiteY31" fmla="*/ 1992785 h 2903423"/>
                <a:gd name="connsiteX32" fmla="*/ 5531555 w 7371644"/>
                <a:gd name="connsiteY32" fmla="*/ 344608 h 2903423"/>
                <a:gd name="connsiteX33" fmla="*/ 5904089 w 7371644"/>
                <a:gd name="connsiteY33" fmla="*/ 1947630 h 2903423"/>
                <a:gd name="connsiteX34" fmla="*/ 6050844 w 7371644"/>
                <a:gd name="connsiteY34" fmla="*/ 1947630 h 2903423"/>
                <a:gd name="connsiteX35" fmla="*/ 6434666 w 7371644"/>
                <a:gd name="connsiteY35" fmla="*/ 2512074 h 2903423"/>
                <a:gd name="connsiteX36" fmla="*/ 6829777 w 7371644"/>
                <a:gd name="connsiteY36" fmla="*/ 2613674 h 2903423"/>
                <a:gd name="connsiteX37" fmla="*/ 6931377 w 7371644"/>
                <a:gd name="connsiteY37" fmla="*/ 2726563 h 2903423"/>
                <a:gd name="connsiteX38" fmla="*/ 7044266 w 7371644"/>
                <a:gd name="connsiteY38" fmla="*/ 1823452 h 2903423"/>
                <a:gd name="connsiteX39" fmla="*/ 7258755 w 7371644"/>
                <a:gd name="connsiteY39" fmla="*/ 344608 h 2903423"/>
                <a:gd name="connsiteX40" fmla="*/ 7371644 w 7371644"/>
                <a:gd name="connsiteY40" fmla="*/ 1146119 h 2903423"/>
                <a:gd name="connsiteX0" fmla="*/ 0 w 7420320"/>
                <a:gd name="connsiteY0" fmla="*/ 2416532 h 2903423"/>
                <a:gd name="connsiteX1" fmla="*/ 229298 w 7420320"/>
                <a:gd name="connsiteY1" fmla="*/ 2794296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27165 w 7420320"/>
                <a:gd name="connsiteY26" fmla="*/ 1868608 h 2903423"/>
                <a:gd name="connsiteX27" fmla="*/ 4643253 w 7420320"/>
                <a:gd name="connsiteY27" fmla="*/ 218469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27165 w 7420320"/>
                <a:gd name="connsiteY26" fmla="*/ 1868608 h 2903423"/>
                <a:gd name="connsiteX27" fmla="*/ 4643253 w 7420320"/>
                <a:gd name="connsiteY27" fmla="*/ 218469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43253 w 7420320"/>
                <a:gd name="connsiteY27" fmla="*/ 218469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12568 w 7420320"/>
                <a:gd name="connsiteY29" fmla="*/ 2632556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252853 w 7420320"/>
                <a:gd name="connsiteY29" fmla="*/ 2715274 h 2903423"/>
                <a:gd name="connsiteX30" fmla="*/ 5377031 w 7420320"/>
                <a:gd name="connsiteY30" fmla="*/ 1992785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12568 w 7420320"/>
                <a:gd name="connsiteY29" fmla="*/ 2704564 h 2903423"/>
                <a:gd name="connsiteX30" fmla="*/ 5377031 w 7420320"/>
                <a:gd name="connsiteY30" fmla="*/ 1992785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84576 w 7420320"/>
                <a:gd name="connsiteY29" fmla="*/ 2704564 h 2903423"/>
                <a:gd name="connsiteX30" fmla="*/ 5377031 w 7420320"/>
                <a:gd name="connsiteY30" fmla="*/ 1992785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84576 w 7420320"/>
                <a:gd name="connsiteY29" fmla="*/ 2704564 h 2903423"/>
                <a:gd name="connsiteX30" fmla="*/ 5328592 w 7420320"/>
                <a:gd name="connsiteY30" fmla="*/ 1984484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84576 w 7420320"/>
                <a:gd name="connsiteY29" fmla="*/ 2704564 h 2903423"/>
                <a:gd name="connsiteX30" fmla="*/ 5328592 w 7420320"/>
                <a:gd name="connsiteY30" fmla="*/ 1984484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07876 w 7420320"/>
                <a:gd name="connsiteY22" fmla="*/ 694563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672408 w 7420320"/>
                <a:gd name="connsiteY21" fmla="*/ 1912476 h 2913045"/>
                <a:gd name="connsiteX22" fmla="*/ 3807876 w 7420320"/>
                <a:gd name="connsiteY22" fmla="*/ 694563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07876 w 7420320"/>
                <a:gd name="connsiteY22" fmla="*/ 694563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0720 w 7420320"/>
                <a:gd name="connsiteY34" fmla="*/ 2416532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0720 w 7420320"/>
                <a:gd name="connsiteY34" fmla="*/ 2416532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0720 w 7420320"/>
                <a:gd name="connsiteY34" fmla="*/ 2272516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08712 w 7420320"/>
                <a:gd name="connsiteY34" fmla="*/ 2128500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192688 w 7420320"/>
                <a:gd name="connsiteY33" fmla="*/ 1984484 h 2913045"/>
                <a:gd name="connsiteX34" fmla="*/ 6408712 w 7420320"/>
                <a:gd name="connsiteY34" fmla="*/ 2128500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746720 w 7420320"/>
                <a:gd name="connsiteY16" fmla="*/ 1800874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270720 w 7420320"/>
                <a:gd name="connsiteY25" fmla="*/ 1925052 h 2861414"/>
                <a:gd name="connsiteX26" fmla="*/ 4392488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270720 w 7420320"/>
                <a:gd name="connsiteY25" fmla="*/ 1925052 h 2861414"/>
                <a:gd name="connsiteX26" fmla="*/ 4392488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270720 w 7420320"/>
                <a:gd name="connsiteY25" fmla="*/ 1925052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92488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768460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768460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768460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560840"/>
                <a:gd name="connsiteY0" fmla="*/ 2416532 h 2861414"/>
                <a:gd name="connsiteX1" fmla="*/ 144016 w 7560840"/>
                <a:gd name="connsiteY1" fmla="*/ 2704564 h 2861414"/>
                <a:gd name="connsiteX2" fmla="*/ 288033 w 7560840"/>
                <a:gd name="connsiteY2" fmla="*/ 2488540 h 2861414"/>
                <a:gd name="connsiteX3" fmla="*/ 455076 w 7560840"/>
                <a:gd name="connsiteY3" fmla="*/ 559096 h 2861414"/>
                <a:gd name="connsiteX4" fmla="*/ 534098 w 7560840"/>
                <a:gd name="connsiteY4" fmla="*/ 276874 h 2861414"/>
                <a:gd name="connsiteX5" fmla="*/ 771165 w 7560840"/>
                <a:gd name="connsiteY5" fmla="*/ 909052 h 2861414"/>
                <a:gd name="connsiteX6" fmla="*/ 895342 w 7560840"/>
                <a:gd name="connsiteY6" fmla="*/ 1857319 h 2861414"/>
                <a:gd name="connsiteX7" fmla="*/ 1053387 w 7560840"/>
                <a:gd name="connsiteY7" fmla="*/ 1879896 h 2861414"/>
                <a:gd name="connsiteX8" fmla="*/ 1188853 w 7560840"/>
                <a:gd name="connsiteY8" fmla="*/ 2037941 h 2861414"/>
                <a:gd name="connsiteX9" fmla="*/ 1471076 w 7560840"/>
                <a:gd name="connsiteY9" fmla="*/ 2534652 h 2861414"/>
                <a:gd name="connsiteX10" fmla="*/ 1730720 w 7560840"/>
                <a:gd name="connsiteY10" fmla="*/ 2545941 h 2861414"/>
                <a:gd name="connsiteX11" fmla="*/ 1933920 w 7560840"/>
                <a:gd name="connsiteY11" fmla="*/ 2749141 h 2861414"/>
                <a:gd name="connsiteX12" fmla="*/ 2088233 w 7560840"/>
                <a:gd name="connsiteY12" fmla="*/ 2344524 h 2861414"/>
                <a:gd name="connsiteX13" fmla="*/ 2306453 w 7560840"/>
                <a:gd name="connsiteY13" fmla="*/ 220430 h 2861414"/>
                <a:gd name="connsiteX14" fmla="*/ 2543520 w 7560840"/>
                <a:gd name="connsiteY14" fmla="*/ 1021941 h 2861414"/>
                <a:gd name="connsiteX15" fmla="*/ 2633831 w 7560840"/>
                <a:gd name="connsiteY15" fmla="*/ 1812163 h 2861414"/>
                <a:gd name="connsiteX16" fmla="*/ 2808312 w 7560840"/>
                <a:gd name="connsiteY16" fmla="*/ 1840468 h 2861414"/>
                <a:gd name="connsiteX17" fmla="*/ 2995076 w 7560840"/>
                <a:gd name="connsiteY17" fmla="*/ 2421763 h 2861414"/>
                <a:gd name="connsiteX18" fmla="*/ 3311165 w 7560840"/>
                <a:gd name="connsiteY18" fmla="*/ 2512074 h 2861414"/>
                <a:gd name="connsiteX19" fmla="*/ 3480498 w 7560840"/>
                <a:gd name="connsiteY19" fmla="*/ 2692696 h 2861414"/>
                <a:gd name="connsiteX20" fmla="*/ 3672408 w 7560840"/>
                <a:gd name="connsiteY20" fmla="*/ 2632556 h 2861414"/>
                <a:gd name="connsiteX21" fmla="*/ 3744416 w 7560840"/>
                <a:gd name="connsiteY21" fmla="*/ 1912476 h 2861414"/>
                <a:gd name="connsiteX22" fmla="*/ 3816424 w 7560840"/>
                <a:gd name="connsiteY22" fmla="*/ 976372 h 2861414"/>
                <a:gd name="connsiteX23" fmla="*/ 3920765 w 7560840"/>
                <a:gd name="connsiteY23" fmla="*/ 265585 h 2861414"/>
                <a:gd name="connsiteX24" fmla="*/ 4176464 w 7560840"/>
                <a:gd name="connsiteY24" fmla="*/ 1192396 h 2861414"/>
                <a:gd name="connsiteX25" fmla="*/ 4320480 w 7560840"/>
                <a:gd name="connsiteY25" fmla="*/ 1768460 h 2861414"/>
                <a:gd name="connsiteX26" fmla="*/ 4464496 w 7560840"/>
                <a:gd name="connsiteY26" fmla="*/ 1912476 h 2861414"/>
                <a:gd name="connsiteX27" fmla="*/ 4680520 w 7560840"/>
                <a:gd name="connsiteY27" fmla="*/ 2272516 h 2861414"/>
                <a:gd name="connsiteX28" fmla="*/ 4824536 w 7560840"/>
                <a:gd name="connsiteY28" fmla="*/ 2488540 h 2861414"/>
                <a:gd name="connsiteX29" fmla="*/ 5184576 w 7560840"/>
                <a:gd name="connsiteY29" fmla="*/ 2704564 h 2861414"/>
                <a:gd name="connsiteX30" fmla="*/ 5328592 w 7560840"/>
                <a:gd name="connsiteY30" fmla="*/ 1984484 h 2861414"/>
                <a:gd name="connsiteX31" fmla="*/ 5580231 w 7560840"/>
                <a:gd name="connsiteY31" fmla="*/ 344608 h 2861414"/>
                <a:gd name="connsiteX32" fmla="*/ 5952765 w 7560840"/>
                <a:gd name="connsiteY32" fmla="*/ 1947630 h 2861414"/>
                <a:gd name="connsiteX33" fmla="*/ 6192688 w 7560840"/>
                <a:gd name="connsiteY33" fmla="*/ 1984484 h 2861414"/>
                <a:gd name="connsiteX34" fmla="*/ 6408712 w 7560840"/>
                <a:gd name="connsiteY34" fmla="*/ 2128500 h 2861414"/>
                <a:gd name="connsiteX35" fmla="*/ 6768752 w 7560840"/>
                <a:gd name="connsiteY35" fmla="*/ 2632556 h 2861414"/>
                <a:gd name="connsiteX36" fmla="*/ 6980053 w 7560840"/>
                <a:gd name="connsiteY36" fmla="*/ 2726563 h 2861414"/>
                <a:gd name="connsiteX37" fmla="*/ 7092942 w 7560840"/>
                <a:gd name="connsiteY37" fmla="*/ 1823452 h 2861414"/>
                <a:gd name="connsiteX38" fmla="*/ 7307431 w 7560840"/>
                <a:gd name="connsiteY38" fmla="*/ 344608 h 2861414"/>
                <a:gd name="connsiteX39" fmla="*/ 7560840 w 7560840"/>
                <a:gd name="connsiteY39" fmla="*/ 1048380 h 2861414"/>
                <a:gd name="connsiteX0" fmla="*/ 0 w 7560840"/>
                <a:gd name="connsiteY0" fmla="*/ 2416532 h 2861414"/>
                <a:gd name="connsiteX1" fmla="*/ 144016 w 7560840"/>
                <a:gd name="connsiteY1" fmla="*/ 2704564 h 2861414"/>
                <a:gd name="connsiteX2" fmla="*/ 288033 w 7560840"/>
                <a:gd name="connsiteY2" fmla="*/ 2488540 h 2861414"/>
                <a:gd name="connsiteX3" fmla="*/ 455076 w 7560840"/>
                <a:gd name="connsiteY3" fmla="*/ 559096 h 2861414"/>
                <a:gd name="connsiteX4" fmla="*/ 534098 w 7560840"/>
                <a:gd name="connsiteY4" fmla="*/ 276874 h 2861414"/>
                <a:gd name="connsiteX5" fmla="*/ 771165 w 7560840"/>
                <a:gd name="connsiteY5" fmla="*/ 909052 h 2861414"/>
                <a:gd name="connsiteX6" fmla="*/ 895342 w 7560840"/>
                <a:gd name="connsiteY6" fmla="*/ 1857319 h 2861414"/>
                <a:gd name="connsiteX7" fmla="*/ 1053387 w 7560840"/>
                <a:gd name="connsiteY7" fmla="*/ 1879896 h 2861414"/>
                <a:gd name="connsiteX8" fmla="*/ 1188853 w 7560840"/>
                <a:gd name="connsiteY8" fmla="*/ 2037941 h 2861414"/>
                <a:gd name="connsiteX9" fmla="*/ 1471076 w 7560840"/>
                <a:gd name="connsiteY9" fmla="*/ 2534652 h 2861414"/>
                <a:gd name="connsiteX10" fmla="*/ 1730720 w 7560840"/>
                <a:gd name="connsiteY10" fmla="*/ 2545941 h 2861414"/>
                <a:gd name="connsiteX11" fmla="*/ 1933920 w 7560840"/>
                <a:gd name="connsiteY11" fmla="*/ 2749141 h 2861414"/>
                <a:gd name="connsiteX12" fmla="*/ 2088233 w 7560840"/>
                <a:gd name="connsiteY12" fmla="*/ 2344524 h 2861414"/>
                <a:gd name="connsiteX13" fmla="*/ 2306453 w 7560840"/>
                <a:gd name="connsiteY13" fmla="*/ 220430 h 2861414"/>
                <a:gd name="connsiteX14" fmla="*/ 2543520 w 7560840"/>
                <a:gd name="connsiteY14" fmla="*/ 1021941 h 2861414"/>
                <a:gd name="connsiteX15" fmla="*/ 2633831 w 7560840"/>
                <a:gd name="connsiteY15" fmla="*/ 1812163 h 2861414"/>
                <a:gd name="connsiteX16" fmla="*/ 2808312 w 7560840"/>
                <a:gd name="connsiteY16" fmla="*/ 1840468 h 2861414"/>
                <a:gd name="connsiteX17" fmla="*/ 2995076 w 7560840"/>
                <a:gd name="connsiteY17" fmla="*/ 2421763 h 2861414"/>
                <a:gd name="connsiteX18" fmla="*/ 3311165 w 7560840"/>
                <a:gd name="connsiteY18" fmla="*/ 2512074 h 2861414"/>
                <a:gd name="connsiteX19" fmla="*/ 3480498 w 7560840"/>
                <a:gd name="connsiteY19" fmla="*/ 2692696 h 2861414"/>
                <a:gd name="connsiteX20" fmla="*/ 3672408 w 7560840"/>
                <a:gd name="connsiteY20" fmla="*/ 2632556 h 2861414"/>
                <a:gd name="connsiteX21" fmla="*/ 3744416 w 7560840"/>
                <a:gd name="connsiteY21" fmla="*/ 1912476 h 2861414"/>
                <a:gd name="connsiteX22" fmla="*/ 3816424 w 7560840"/>
                <a:gd name="connsiteY22" fmla="*/ 976372 h 2861414"/>
                <a:gd name="connsiteX23" fmla="*/ 3920765 w 7560840"/>
                <a:gd name="connsiteY23" fmla="*/ 265585 h 2861414"/>
                <a:gd name="connsiteX24" fmla="*/ 4176464 w 7560840"/>
                <a:gd name="connsiteY24" fmla="*/ 1192396 h 2861414"/>
                <a:gd name="connsiteX25" fmla="*/ 4320480 w 7560840"/>
                <a:gd name="connsiteY25" fmla="*/ 1768460 h 2861414"/>
                <a:gd name="connsiteX26" fmla="*/ 4464496 w 7560840"/>
                <a:gd name="connsiteY26" fmla="*/ 1912476 h 2861414"/>
                <a:gd name="connsiteX27" fmla="*/ 4680520 w 7560840"/>
                <a:gd name="connsiteY27" fmla="*/ 2272516 h 2861414"/>
                <a:gd name="connsiteX28" fmla="*/ 4824536 w 7560840"/>
                <a:gd name="connsiteY28" fmla="*/ 2488540 h 2861414"/>
                <a:gd name="connsiteX29" fmla="*/ 5184576 w 7560840"/>
                <a:gd name="connsiteY29" fmla="*/ 2704564 h 2861414"/>
                <a:gd name="connsiteX30" fmla="*/ 5328592 w 7560840"/>
                <a:gd name="connsiteY30" fmla="*/ 1984484 h 2861414"/>
                <a:gd name="connsiteX31" fmla="*/ 5580231 w 7560840"/>
                <a:gd name="connsiteY31" fmla="*/ 344608 h 2861414"/>
                <a:gd name="connsiteX32" fmla="*/ 5952765 w 7560840"/>
                <a:gd name="connsiteY32" fmla="*/ 1947630 h 2861414"/>
                <a:gd name="connsiteX33" fmla="*/ 6192688 w 7560840"/>
                <a:gd name="connsiteY33" fmla="*/ 1984484 h 2861414"/>
                <a:gd name="connsiteX34" fmla="*/ 6408712 w 7560840"/>
                <a:gd name="connsiteY34" fmla="*/ 2200508 h 2861414"/>
                <a:gd name="connsiteX35" fmla="*/ 6768752 w 7560840"/>
                <a:gd name="connsiteY35" fmla="*/ 2632556 h 2861414"/>
                <a:gd name="connsiteX36" fmla="*/ 6980053 w 7560840"/>
                <a:gd name="connsiteY36" fmla="*/ 2726563 h 2861414"/>
                <a:gd name="connsiteX37" fmla="*/ 7092942 w 7560840"/>
                <a:gd name="connsiteY37" fmla="*/ 1823452 h 2861414"/>
                <a:gd name="connsiteX38" fmla="*/ 7307431 w 7560840"/>
                <a:gd name="connsiteY38" fmla="*/ 344608 h 2861414"/>
                <a:gd name="connsiteX39" fmla="*/ 7560840 w 7560840"/>
                <a:gd name="connsiteY39" fmla="*/ 1048380 h 2861414"/>
                <a:gd name="connsiteX0" fmla="*/ 0 w 7307430"/>
                <a:gd name="connsiteY0" fmla="*/ 2416532 h 2861414"/>
                <a:gd name="connsiteX1" fmla="*/ 144016 w 7307430"/>
                <a:gd name="connsiteY1" fmla="*/ 2704564 h 2861414"/>
                <a:gd name="connsiteX2" fmla="*/ 288033 w 7307430"/>
                <a:gd name="connsiteY2" fmla="*/ 2488540 h 2861414"/>
                <a:gd name="connsiteX3" fmla="*/ 455076 w 7307430"/>
                <a:gd name="connsiteY3" fmla="*/ 559096 h 2861414"/>
                <a:gd name="connsiteX4" fmla="*/ 534098 w 7307430"/>
                <a:gd name="connsiteY4" fmla="*/ 276874 h 2861414"/>
                <a:gd name="connsiteX5" fmla="*/ 771165 w 7307430"/>
                <a:gd name="connsiteY5" fmla="*/ 909052 h 2861414"/>
                <a:gd name="connsiteX6" fmla="*/ 895342 w 7307430"/>
                <a:gd name="connsiteY6" fmla="*/ 1857319 h 2861414"/>
                <a:gd name="connsiteX7" fmla="*/ 1053387 w 7307430"/>
                <a:gd name="connsiteY7" fmla="*/ 1879896 h 2861414"/>
                <a:gd name="connsiteX8" fmla="*/ 1188853 w 7307430"/>
                <a:gd name="connsiteY8" fmla="*/ 2037941 h 2861414"/>
                <a:gd name="connsiteX9" fmla="*/ 1471076 w 7307430"/>
                <a:gd name="connsiteY9" fmla="*/ 2534652 h 2861414"/>
                <a:gd name="connsiteX10" fmla="*/ 1730720 w 7307430"/>
                <a:gd name="connsiteY10" fmla="*/ 2545941 h 2861414"/>
                <a:gd name="connsiteX11" fmla="*/ 1933920 w 7307430"/>
                <a:gd name="connsiteY11" fmla="*/ 2749141 h 2861414"/>
                <a:gd name="connsiteX12" fmla="*/ 2088233 w 7307430"/>
                <a:gd name="connsiteY12" fmla="*/ 2344524 h 2861414"/>
                <a:gd name="connsiteX13" fmla="*/ 2306453 w 7307430"/>
                <a:gd name="connsiteY13" fmla="*/ 220430 h 2861414"/>
                <a:gd name="connsiteX14" fmla="*/ 2543520 w 7307430"/>
                <a:gd name="connsiteY14" fmla="*/ 1021941 h 2861414"/>
                <a:gd name="connsiteX15" fmla="*/ 2633831 w 7307430"/>
                <a:gd name="connsiteY15" fmla="*/ 1812163 h 2861414"/>
                <a:gd name="connsiteX16" fmla="*/ 2808312 w 7307430"/>
                <a:gd name="connsiteY16" fmla="*/ 1840468 h 2861414"/>
                <a:gd name="connsiteX17" fmla="*/ 2995076 w 7307430"/>
                <a:gd name="connsiteY17" fmla="*/ 2421763 h 2861414"/>
                <a:gd name="connsiteX18" fmla="*/ 3311165 w 7307430"/>
                <a:gd name="connsiteY18" fmla="*/ 2512074 h 2861414"/>
                <a:gd name="connsiteX19" fmla="*/ 3480498 w 7307430"/>
                <a:gd name="connsiteY19" fmla="*/ 2692696 h 2861414"/>
                <a:gd name="connsiteX20" fmla="*/ 3672408 w 7307430"/>
                <a:gd name="connsiteY20" fmla="*/ 2632556 h 2861414"/>
                <a:gd name="connsiteX21" fmla="*/ 3744416 w 7307430"/>
                <a:gd name="connsiteY21" fmla="*/ 1912476 h 2861414"/>
                <a:gd name="connsiteX22" fmla="*/ 3816424 w 7307430"/>
                <a:gd name="connsiteY22" fmla="*/ 976372 h 2861414"/>
                <a:gd name="connsiteX23" fmla="*/ 3920765 w 7307430"/>
                <a:gd name="connsiteY23" fmla="*/ 265585 h 2861414"/>
                <a:gd name="connsiteX24" fmla="*/ 4176464 w 7307430"/>
                <a:gd name="connsiteY24" fmla="*/ 1192396 h 2861414"/>
                <a:gd name="connsiteX25" fmla="*/ 4320480 w 7307430"/>
                <a:gd name="connsiteY25" fmla="*/ 1768460 h 2861414"/>
                <a:gd name="connsiteX26" fmla="*/ 4464496 w 7307430"/>
                <a:gd name="connsiteY26" fmla="*/ 1912476 h 2861414"/>
                <a:gd name="connsiteX27" fmla="*/ 4680520 w 7307430"/>
                <a:gd name="connsiteY27" fmla="*/ 2272516 h 2861414"/>
                <a:gd name="connsiteX28" fmla="*/ 4824536 w 7307430"/>
                <a:gd name="connsiteY28" fmla="*/ 2488540 h 2861414"/>
                <a:gd name="connsiteX29" fmla="*/ 5184576 w 7307430"/>
                <a:gd name="connsiteY29" fmla="*/ 2704564 h 2861414"/>
                <a:gd name="connsiteX30" fmla="*/ 5328592 w 7307430"/>
                <a:gd name="connsiteY30" fmla="*/ 1984484 h 2861414"/>
                <a:gd name="connsiteX31" fmla="*/ 5580231 w 7307430"/>
                <a:gd name="connsiteY31" fmla="*/ 344608 h 2861414"/>
                <a:gd name="connsiteX32" fmla="*/ 5952765 w 7307430"/>
                <a:gd name="connsiteY32" fmla="*/ 1947630 h 2861414"/>
                <a:gd name="connsiteX33" fmla="*/ 6192688 w 7307430"/>
                <a:gd name="connsiteY33" fmla="*/ 1984484 h 2861414"/>
                <a:gd name="connsiteX34" fmla="*/ 6408712 w 7307430"/>
                <a:gd name="connsiteY34" fmla="*/ 2200508 h 2861414"/>
                <a:gd name="connsiteX35" fmla="*/ 6768752 w 7307430"/>
                <a:gd name="connsiteY35" fmla="*/ 2632556 h 2861414"/>
                <a:gd name="connsiteX36" fmla="*/ 6980053 w 7307430"/>
                <a:gd name="connsiteY36" fmla="*/ 2726563 h 2861414"/>
                <a:gd name="connsiteX37" fmla="*/ 7092942 w 7307430"/>
                <a:gd name="connsiteY37" fmla="*/ 1823452 h 2861414"/>
                <a:gd name="connsiteX38" fmla="*/ 7307431 w 7307430"/>
                <a:gd name="connsiteY38" fmla="*/ 344608 h 286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07430" h="2861414">
                  <a:moveTo>
                    <a:pt x="0" y="2416532"/>
                  </a:moveTo>
                  <a:cubicBezTo>
                    <a:pt x="69615" y="2454162"/>
                    <a:pt x="96011" y="2692563"/>
                    <a:pt x="144016" y="2704564"/>
                  </a:cubicBezTo>
                  <a:cubicBezTo>
                    <a:pt x="192021" y="2716565"/>
                    <a:pt x="236190" y="2846118"/>
                    <a:pt x="288033" y="2488540"/>
                  </a:cubicBezTo>
                  <a:cubicBezTo>
                    <a:pt x="339876" y="2130962"/>
                    <a:pt x="414065" y="927707"/>
                    <a:pt x="455076" y="559096"/>
                  </a:cubicBezTo>
                  <a:cubicBezTo>
                    <a:pt x="496087" y="190485"/>
                    <a:pt x="481417" y="218548"/>
                    <a:pt x="534098" y="276874"/>
                  </a:cubicBezTo>
                  <a:cubicBezTo>
                    <a:pt x="586779" y="335200"/>
                    <a:pt x="710958" y="645645"/>
                    <a:pt x="771165" y="909052"/>
                  </a:cubicBezTo>
                  <a:cubicBezTo>
                    <a:pt x="831372" y="1172459"/>
                    <a:pt x="848305" y="1695512"/>
                    <a:pt x="895342" y="1857319"/>
                  </a:cubicBezTo>
                  <a:cubicBezTo>
                    <a:pt x="942379" y="2019126"/>
                    <a:pt x="1004469" y="1849792"/>
                    <a:pt x="1053387" y="1879896"/>
                  </a:cubicBezTo>
                  <a:cubicBezTo>
                    <a:pt x="1102306" y="1910000"/>
                    <a:pt x="1119238" y="1928815"/>
                    <a:pt x="1188853" y="2037941"/>
                  </a:cubicBezTo>
                  <a:cubicBezTo>
                    <a:pt x="1258468" y="2147067"/>
                    <a:pt x="1380765" y="2449985"/>
                    <a:pt x="1471076" y="2534652"/>
                  </a:cubicBezTo>
                  <a:cubicBezTo>
                    <a:pt x="1561387" y="2619319"/>
                    <a:pt x="1653579" y="2510193"/>
                    <a:pt x="1730720" y="2545941"/>
                  </a:cubicBezTo>
                  <a:cubicBezTo>
                    <a:pt x="1807861" y="2581689"/>
                    <a:pt x="1874335" y="2782710"/>
                    <a:pt x="1933920" y="2749141"/>
                  </a:cubicBezTo>
                  <a:cubicBezTo>
                    <a:pt x="1993505" y="2715572"/>
                    <a:pt x="2026144" y="2765976"/>
                    <a:pt x="2088233" y="2344524"/>
                  </a:cubicBezTo>
                  <a:cubicBezTo>
                    <a:pt x="2150322" y="1923072"/>
                    <a:pt x="2230572" y="440861"/>
                    <a:pt x="2306453" y="220430"/>
                  </a:cubicBezTo>
                  <a:cubicBezTo>
                    <a:pt x="2382334" y="0"/>
                    <a:pt x="2488957" y="756652"/>
                    <a:pt x="2543520" y="1021941"/>
                  </a:cubicBezTo>
                  <a:cubicBezTo>
                    <a:pt x="2598083" y="1287230"/>
                    <a:pt x="2589699" y="1675742"/>
                    <a:pt x="2633831" y="1812163"/>
                  </a:cubicBezTo>
                  <a:cubicBezTo>
                    <a:pt x="2651025" y="1946302"/>
                    <a:pt x="2748105" y="1738868"/>
                    <a:pt x="2808312" y="1840468"/>
                  </a:cubicBezTo>
                  <a:cubicBezTo>
                    <a:pt x="2868520" y="1942068"/>
                    <a:pt x="2911267" y="2309829"/>
                    <a:pt x="2995076" y="2421763"/>
                  </a:cubicBezTo>
                  <a:cubicBezTo>
                    <a:pt x="3078885" y="2533697"/>
                    <a:pt x="3230261" y="2466919"/>
                    <a:pt x="3311165" y="2512074"/>
                  </a:cubicBezTo>
                  <a:cubicBezTo>
                    <a:pt x="3392069" y="2557229"/>
                    <a:pt x="3420291" y="2672616"/>
                    <a:pt x="3480498" y="2692696"/>
                  </a:cubicBezTo>
                  <a:cubicBezTo>
                    <a:pt x="3540705" y="2712776"/>
                    <a:pt x="3628422" y="2762593"/>
                    <a:pt x="3672408" y="2632556"/>
                  </a:cubicBezTo>
                  <a:cubicBezTo>
                    <a:pt x="3716394" y="2502519"/>
                    <a:pt x="3720413" y="2188507"/>
                    <a:pt x="3744416" y="1912476"/>
                  </a:cubicBezTo>
                  <a:cubicBezTo>
                    <a:pt x="3768419" y="1636445"/>
                    <a:pt x="3787033" y="1250854"/>
                    <a:pt x="3816424" y="976372"/>
                  </a:cubicBezTo>
                  <a:cubicBezTo>
                    <a:pt x="3845815" y="701890"/>
                    <a:pt x="3860759" y="229581"/>
                    <a:pt x="3920765" y="265585"/>
                  </a:cubicBezTo>
                  <a:cubicBezTo>
                    <a:pt x="3980771" y="301589"/>
                    <a:pt x="4109845" y="941917"/>
                    <a:pt x="4176464" y="1192396"/>
                  </a:cubicBezTo>
                  <a:cubicBezTo>
                    <a:pt x="4243083" y="1442875"/>
                    <a:pt x="4263347" y="1570089"/>
                    <a:pt x="4320480" y="1768460"/>
                  </a:cubicBezTo>
                  <a:cubicBezTo>
                    <a:pt x="4390115" y="1974595"/>
                    <a:pt x="4374029" y="1981379"/>
                    <a:pt x="4464496" y="1912476"/>
                  </a:cubicBezTo>
                  <a:cubicBezTo>
                    <a:pt x="4524503" y="1972483"/>
                    <a:pt x="4620513" y="2176505"/>
                    <a:pt x="4680520" y="2272516"/>
                  </a:cubicBezTo>
                  <a:cubicBezTo>
                    <a:pt x="4740527" y="2368527"/>
                    <a:pt x="4740527" y="2416532"/>
                    <a:pt x="4824536" y="2488540"/>
                  </a:cubicBezTo>
                  <a:cubicBezTo>
                    <a:pt x="4908545" y="2560548"/>
                    <a:pt x="5100567" y="2788573"/>
                    <a:pt x="5184576" y="2704564"/>
                  </a:cubicBezTo>
                  <a:cubicBezTo>
                    <a:pt x="5268585" y="2620555"/>
                    <a:pt x="5292784" y="2349174"/>
                    <a:pt x="5328592" y="1984484"/>
                  </a:cubicBezTo>
                  <a:cubicBezTo>
                    <a:pt x="5394535" y="1591158"/>
                    <a:pt x="5476202" y="350750"/>
                    <a:pt x="5580231" y="344608"/>
                  </a:cubicBezTo>
                  <a:cubicBezTo>
                    <a:pt x="5684260" y="338466"/>
                    <a:pt x="5850689" y="1674317"/>
                    <a:pt x="5952765" y="1947630"/>
                  </a:cubicBezTo>
                  <a:cubicBezTo>
                    <a:pt x="6054841" y="2220943"/>
                    <a:pt x="6116697" y="1942338"/>
                    <a:pt x="6192688" y="1984484"/>
                  </a:cubicBezTo>
                  <a:cubicBezTo>
                    <a:pt x="6268679" y="2026630"/>
                    <a:pt x="6312701" y="2092496"/>
                    <a:pt x="6408712" y="2200508"/>
                  </a:cubicBezTo>
                  <a:cubicBezTo>
                    <a:pt x="6504723" y="2308520"/>
                    <a:pt x="6673529" y="2544880"/>
                    <a:pt x="6768752" y="2632556"/>
                  </a:cubicBezTo>
                  <a:cubicBezTo>
                    <a:pt x="6863975" y="2720232"/>
                    <a:pt x="6926021" y="2861414"/>
                    <a:pt x="6980053" y="2726563"/>
                  </a:cubicBezTo>
                  <a:cubicBezTo>
                    <a:pt x="7034085" y="2591712"/>
                    <a:pt x="7038379" y="2220444"/>
                    <a:pt x="7092942" y="1823452"/>
                  </a:cubicBezTo>
                  <a:cubicBezTo>
                    <a:pt x="7147505" y="1426460"/>
                    <a:pt x="7229448" y="473787"/>
                    <a:pt x="7307431" y="344608"/>
                  </a:cubicBezTo>
                </a:path>
              </a:pathLst>
            </a:custGeom>
            <a:ln w="25400">
              <a:solidFill>
                <a:srgbClr val="FF0000"/>
              </a:solidFill>
            </a:ln>
          </p:spPr>
          <p:style>
            <a:lnRef idx="3">
              <a:schemeClr val="accent6"/>
            </a:lnRef>
            <a:fillRef idx="0">
              <a:schemeClr val="accent6"/>
            </a:fillRef>
            <a:effectRef idx="2">
              <a:schemeClr val="accent6"/>
            </a:effectRef>
            <a:fontRef idx="minor">
              <a:schemeClr val="tx1"/>
            </a:fontRef>
          </p:style>
          <p:txBody>
            <a:bodyPr rtlCol="0" anchor="ctr"/>
            <a:lstStyle/>
            <a:p>
              <a:pPr algn="ctr" defTabSz="457200" fontAlgn="base">
                <a:spcBef>
                  <a:spcPct val="0"/>
                </a:spcBef>
                <a:spcAft>
                  <a:spcPct val="0"/>
                </a:spcAft>
              </a:pPr>
              <a:endParaRPr lang="it-IT">
                <a:solidFill>
                  <a:prstClr val="black"/>
                </a:solidFill>
              </a:endParaRPr>
            </a:p>
          </p:txBody>
        </p:sp>
        <p:cxnSp>
          <p:nvCxnSpPr>
            <p:cNvPr id="21" name="Connettore 1 20"/>
            <p:cNvCxnSpPr/>
            <p:nvPr/>
          </p:nvCxnSpPr>
          <p:spPr>
            <a:xfrm>
              <a:off x="4092115" y="2670634"/>
              <a:ext cx="0" cy="487102"/>
            </a:xfrm>
            <a:prstGeom prst="line">
              <a:avLst/>
            </a:prstGeom>
            <a:ln w="190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4722017" y="2645654"/>
              <a:ext cx="0" cy="512082"/>
            </a:xfrm>
            <a:prstGeom prst="line">
              <a:avLst/>
            </a:prstGeom>
            <a:ln w="190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28" name="Connettore 1 27"/>
            <p:cNvCxnSpPr/>
            <p:nvPr/>
          </p:nvCxnSpPr>
          <p:spPr>
            <a:xfrm>
              <a:off x="5351918" y="2683071"/>
              <a:ext cx="0" cy="474665"/>
            </a:xfrm>
            <a:prstGeom prst="line">
              <a:avLst/>
            </a:prstGeom>
            <a:ln w="190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29" name="Connettore 1 28"/>
            <p:cNvCxnSpPr/>
            <p:nvPr/>
          </p:nvCxnSpPr>
          <p:spPr>
            <a:xfrm>
              <a:off x="5956920" y="2720593"/>
              <a:ext cx="0" cy="437143"/>
            </a:xfrm>
            <a:prstGeom prst="line">
              <a:avLst/>
            </a:prstGeom>
            <a:ln w="19050">
              <a:solidFill>
                <a:srgbClr val="00CC00"/>
              </a:solidFill>
            </a:ln>
          </p:spPr>
          <p:style>
            <a:lnRef idx="1">
              <a:schemeClr val="accent1"/>
            </a:lnRef>
            <a:fillRef idx="0">
              <a:schemeClr val="accent1"/>
            </a:fillRef>
            <a:effectRef idx="0">
              <a:schemeClr val="accent1"/>
            </a:effectRef>
            <a:fontRef idx="minor">
              <a:schemeClr val="tx1"/>
            </a:fontRef>
          </p:style>
        </p:cxnSp>
      </p:grpSp>
      <p:sp>
        <p:nvSpPr>
          <p:cNvPr id="30" name="Rounded Rectangle 5"/>
          <p:cNvSpPr/>
          <p:nvPr/>
        </p:nvSpPr>
        <p:spPr>
          <a:xfrm>
            <a:off x="5190720" y="4194574"/>
            <a:ext cx="473232" cy="360040"/>
          </a:xfrm>
          <a:prstGeom prst="roundRect">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it-IT">
              <a:solidFill>
                <a:prstClr val="white"/>
              </a:solidFill>
            </a:endParaRPr>
          </a:p>
        </p:txBody>
      </p:sp>
      <p:sp>
        <p:nvSpPr>
          <p:cNvPr id="31" name="Rettangolo 30"/>
          <p:cNvSpPr/>
          <p:nvPr/>
        </p:nvSpPr>
        <p:spPr>
          <a:xfrm>
            <a:off x="2962775" y="5603748"/>
            <a:ext cx="1365423" cy="369332"/>
          </a:xfrm>
          <a:prstGeom prst="rect">
            <a:avLst/>
          </a:prstGeom>
        </p:spPr>
        <p:txBody>
          <a:bodyPr wrap="square">
            <a:spAutoFit/>
          </a:bodyPr>
          <a:lstStyle/>
          <a:p>
            <a:pPr defTabSz="457200" fontAlgn="base">
              <a:spcBef>
                <a:spcPct val="0"/>
              </a:spcBef>
              <a:spcAft>
                <a:spcPct val="0"/>
              </a:spcAft>
            </a:pPr>
            <a:r>
              <a:rPr lang="it-IT" b="1" dirty="0" err="1">
                <a:solidFill>
                  <a:prstClr val="black"/>
                </a:solidFill>
                <a:latin typeface="Gill Sans MT" pitchFamily="34" charset="0"/>
                <a:ea typeface="MS PGothic" pitchFamily="34" charset="-128"/>
              </a:rPr>
              <a:t>Postcarico</a:t>
            </a:r>
            <a:endParaRPr lang="it-IT" dirty="0">
              <a:solidFill>
                <a:srgbClr val="FF0000"/>
              </a:solidFill>
              <a:latin typeface="Gill Sans MT" pitchFamily="34" charset="0"/>
              <a:ea typeface="MS PGothic" pitchFamily="34" charset="-128"/>
            </a:endParaRPr>
          </a:p>
        </p:txBody>
      </p:sp>
      <p:grpSp>
        <p:nvGrpSpPr>
          <p:cNvPr id="32" name="Gruppo 24"/>
          <p:cNvGrpSpPr/>
          <p:nvPr/>
        </p:nvGrpSpPr>
        <p:grpSpPr>
          <a:xfrm>
            <a:off x="3322814" y="4810590"/>
            <a:ext cx="1549050" cy="793159"/>
            <a:chOff x="7236296" y="5301208"/>
            <a:chExt cx="1549050" cy="793159"/>
          </a:xfrm>
        </p:grpSpPr>
        <p:pic>
          <p:nvPicPr>
            <p:cNvPr id="33" name="Picture 2"/>
            <p:cNvPicPr>
              <a:picLocks noChangeAspect="1" noChangeArrowheads="1"/>
            </p:cNvPicPr>
            <p:nvPr/>
          </p:nvPicPr>
          <p:blipFill>
            <a:blip r:embed="rId3" cstate="print"/>
            <a:srcRect/>
            <a:stretch>
              <a:fillRect/>
            </a:stretch>
          </p:blipFill>
          <p:spPr bwMode="auto">
            <a:xfrm>
              <a:off x="7668344" y="5373216"/>
              <a:ext cx="1117002" cy="661330"/>
            </a:xfrm>
            <a:prstGeom prst="rect">
              <a:avLst/>
            </a:prstGeom>
            <a:noFill/>
            <a:ln w="9525">
              <a:noFill/>
              <a:miter lim="800000"/>
              <a:headEnd/>
              <a:tailEnd/>
            </a:ln>
          </p:spPr>
        </p:pic>
        <p:pic>
          <p:nvPicPr>
            <p:cNvPr id="34" name="Picture 7" descr="CMEN046"/>
            <p:cNvPicPr>
              <a:picLocks noChangeAspect="1" noChangeArrowheads="1"/>
            </p:cNvPicPr>
            <p:nvPr/>
          </p:nvPicPr>
          <p:blipFill>
            <a:blip r:embed="rId4" cstate="print"/>
            <a:srcRect/>
            <a:stretch>
              <a:fillRect/>
            </a:stretch>
          </p:blipFill>
          <p:spPr bwMode="auto">
            <a:xfrm>
              <a:off x="7236296" y="5301208"/>
              <a:ext cx="1075895" cy="793159"/>
            </a:xfrm>
            <a:prstGeom prst="rect">
              <a:avLst/>
            </a:prstGeom>
            <a:noFill/>
            <a:ln w="9525">
              <a:noFill/>
              <a:miter lim="800000"/>
              <a:headEnd/>
              <a:tailEnd/>
            </a:ln>
          </p:spPr>
        </p:pic>
      </p:grpSp>
      <p:grpSp>
        <p:nvGrpSpPr>
          <p:cNvPr id="37" name="Gruppo 36"/>
          <p:cNvGrpSpPr/>
          <p:nvPr/>
        </p:nvGrpSpPr>
        <p:grpSpPr>
          <a:xfrm>
            <a:off x="6452314" y="5494286"/>
            <a:ext cx="3305966" cy="646331"/>
            <a:chOff x="4928314" y="5494285"/>
            <a:chExt cx="3305966" cy="646331"/>
          </a:xfrm>
        </p:grpSpPr>
        <p:sp>
          <p:nvSpPr>
            <p:cNvPr id="35" name="Rettangolo 34"/>
            <p:cNvSpPr/>
            <p:nvPr/>
          </p:nvSpPr>
          <p:spPr>
            <a:xfrm>
              <a:off x="4954137" y="5494285"/>
              <a:ext cx="3280143" cy="646331"/>
            </a:xfrm>
            <a:prstGeom prst="rect">
              <a:avLst/>
            </a:prstGeom>
          </p:spPr>
          <p:txBody>
            <a:bodyPr wrap="square">
              <a:spAutoFit/>
            </a:bodyPr>
            <a:lstStyle/>
            <a:p>
              <a:pPr algn="ctr" defTabSz="457200" fontAlgn="base">
                <a:spcBef>
                  <a:spcPct val="0"/>
                </a:spcBef>
                <a:spcAft>
                  <a:spcPct val="0"/>
                </a:spcAft>
              </a:pPr>
              <a:r>
                <a:rPr lang="it-IT" b="1" u="sng" dirty="0">
                  <a:solidFill>
                    <a:prstClr val="black"/>
                  </a:solidFill>
                  <a:ea typeface="MS PGothic" pitchFamily="34" charset="-128"/>
                </a:rPr>
                <a:t>(MAP-CVP)  * 80</a:t>
              </a:r>
            </a:p>
            <a:p>
              <a:pPr algn="ctr" defTabSz="457200" fontAlgn="base">
                <a:spcBef>
                  <a:spcPct val="0"/>
                </a:spcBef>
                <a:spcAft>
                  <a:spcPct val="0"/>
                </a:spcAft>
              </a:pPr>
              <a:r>
                <a:rPr lang="it-IT" b="1" dirty="0">
                  <a:solidFill>
                    <a:prstClr val="black"/>
                  </a:solidFill>
                  <a:ea typeface="MS PGothic" pitchFamily="34" charset="-128"/>
                </a:rPr>
                <a:t>CO </a:t>
              </a:r>
            </a:p>
          </p:txBody>
        </p:sp>
        <p:sp>
          <p:nvSpPr>
            <p:cNvPr id="36" name="Rettangolo 35"/>
            <p:cNvSpPr/>
            <p:nvPr/>
          </p:nvSpPr>
          <p:spPr>
            <a:xfrm>
              <a:off x="4928314" y="5603748"/>
              <a:ext cx="725711" cy="369332"/>
            </a:xfrm>
            <a:prstGeom prst="rect">
              <a:avLst/>
            </a:prstGeom>
            <a:solidFill>
              <a:schemeClr val="bg1"/>
            </a:solidFill>
          </p:spPr>
          <p:txBody>
            <a:bodyPr wrap="none">
              <a:spAutoFit/>
            </a:bodyPr>
            <a:lstStyle/>
            <a:p>
              <a:pPr defTabSz="457200" fontAlgn="base">
                <a:spcBef>
                  <a:spcPct val="0"/>
                </a:spcBef>
                <a:spcAft>
                  <a:spcPct val="0"/>
                </a:spcAft>
              </a:pPr>
              <a:r>
                <a:rPr lang="it-IT" b="1" dirty="0">
                  <a:solidFill>
                    <a:prstClr val="black"/>
                  </a:solidFill>
                  <a:ea typeface="MS PGothic" pitchFamily="34" charset="-128"/>
                </a:rPr>
                <a:t>SVR =</a:t>
              </a:r>
            </a:p>
          </p:txBody>
        </p:sp>
      </p:grpSp>
    </p:spTree>
    <p:extLst>
      <p:ext uri="{BB962C8B-B14F-4D97-AF65-F5344CB8AC3E}">
        <p14:creationId xmlns:p14="http://schemas.microsoft.com/office/powerpoint/2010/main" val="759811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8" repeatCount="indefinite"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0"/>
                                        <p:tgtEl>
                                          <p:spTgt spid="16"/>
                                        </p:tgtEl>
                                      </p:cBhvr>
                                    </p:animEffect>
                                  </p:childTnLst>
                                </p:cTn>
                              </p:par>
                              <p:par>
                                <p:cTn id="12" presetID="22" presetClass="entr" presetSubtype="4"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5500"/>
                            </p:stCondLst>
                            <p:childTnLst>
                              <p:par>
                                <p:cTn id="16" presetID="22" presetClass="entr" presetSubtype="1" fill="hold" grpId="1"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up)">
                                      <p:cBhvr>
                                        <p:cTn id="18" dur="500"/>
                                        <p:tgtEl>
                                          <p:spTgt spid="30"/>
                                        </p:tgtEl>
                                      </p:cBhvr>
                                    </p:animEffect>
                                  </p:childTnLst>
                                </p:cTn>
                              </p:par>
                              <p:par>
                                <p:cTn id="19" presetID="26" presetClass="emph" presetSubtype="0" repeatCount="3000" fill="hold" grpId="0" nodeType="withEffect">
                                  <p:stCondLst>
                                    <p:cond delay="0"/>
                                  </p:stCondLst>
                                  <p:childTnLst>
                                    <p:animEffect transition="out" filter="fade">
                                      <p:cBhvr>
                                        <p:cTn id="20" dur="500" tmFilter="0, 0; .2, .5; .8, .5; 1, 0"/>
                                        <p:tgtEl>
                                          <p:spTgt spid="30"/>
                                        </p:tgtEl>
                                      </p:cBhvr>
                                    </p:animEffect>
                                    <p:animScale>
                                      <p:cBhvr>
                                        <p:cTn id="21" dur="250" autoRev="1" fill="hold"/>
                                        <p:tgtEl>
                                          <p:spTgt spid="30"/>
                                        </p:tgtEl>
                                      </p:cBhvr>
                                      <p:by x="105000" y="105000"/>
                                    </p:animScale>
                                  </p:childTnLst>
                                </p:cTn>
                              </p:par>
                              <p:par>
                                <p:cTn id="22" presetID="22" presetClass="entr" presetSubtype="8"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500"/>
                                        <p:tgtEl>
                                          <p:spTgt spid="32"/>
                                        </p:tgtEl>
                                      </p:cBhvr>
                                    </p:animEffect>
                                  </p:childTnLst>
                                </p:cTn>
                              </p:par>
                            </p:childTnLst>
                          </p:cTn>
                        </p:par>
                        <p:par>
                          <p:cTn id="25" fill="hold">
                            <p:stCondLst>
                              <p:cond delay="7000"/>
                            </p:stCondLst>
                            <p:childTnLst>
                              <p:par>
                                <p:cTn id="26" presetID="10" presetClass="entr" presetSubtype="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dirty="0"/>
              <a:t>Parametri </a:t>
            </a:r>
            <a:r>
              <a:rPr lang="it-IT" dirty="0" err="1"/>
              <a:t>MostCare®</a:t>
            </a:r>
            <a:endParaRPr lang="it-IT" dirty="0"/>
          </a:p>
        </p:txBody>
      </p:sp>
      <p:sp>
        <p:nvSpPr>
          <p:cNvPr id="8" name="Sottotitolo 7"/>
          <p:cNvSpPr>
            <a:spLocks noGrp="1"/>
          </p:cNvSpPr>
          <p:nvPr>
            <p:ph type="subTitle" idx="1"/>
          </p:nvPr>
        </p:nvSpPr>
        <p:spPr/>
        <p:txBody>
          <a:bodyPr/>
          <a:lstStyle/>
          <a:p>
            <a:r>
              <a:rPr lang="it-IT" dirty="0"/>
              <a:t>Parametri dinamici di </a:t>
            </a:r>
            <a:r>
              <a:rPr lang="it-IT" dirty="0" err="1"/>
              <a:t>fluid</a:t>
            </a:r>
            <a:r>
              <a:rPr lang="it-IT" dirty="0"/>
              <a:t> </a:t>
            </a:r>
            <a:r>
              <a:rPr lang="it-IT" dirty="0" err="1"/>
              <a:t>responsiveness</a:t>
            </a:r>
            <a:endParaRPr lang="it-IT" dirty="0"/>
          </a:p>
        </p:txBody>
      </p:sp>
      <p:cxnSp>
        <p:nvCxnSpPr>
          <p:cNvPr id="22" name="Connettore 2 21"/>
          <p:cNvCxnSpPr/>
          <p:nvPr/>
        </p:nvCxnSpPr>
        <p:spPr bwMode="auto">
          <a:xfrm>
            <a:off x="5811736" y="4658328"/>
            <a:ext cx="216024" cy="576064"/>
          </a:xfrm>
          <a:prstGeom prst="straightConnector1">
            <a:avLst/>
          </a:prstGeom>
          <a:solidFill>
            <a:srgbClr val="FF9900"/>
          </a:solidFill>
          <a:ln w="38100" cap="flat" cmpd="sng" algn="ctr">
            <a:solidFill>
              <a:srgbClr val="FF0000"/>
            </a:solidFill>
            <a:prstDash val="solid"/>
            <a:round/>
            <a:headEnd type="arrow" w="med" len="med"/>
            <a:tailEnd type="none" w="med" len="med"/>
          </a:ln>
          <a:effectLst/>
        </p:spPr>
      </p:cxnSp>
      <p:pic>
        <p:nvPicPr>
          <p:cNvPr id="23" name="Picture 2"/>
          <p:cNvPicPr>
            <a:picLocks noChangeAspect="1" noChangeArrowheads="1"/>
          </p:cNvPicPr>
          <p:nvPr/>
        </p:nvPicPr>
        <p:blipFill>
          <a:blip r:embed="rId2" cstate="print"/>
          <a:srcRect/>
          <a:stretch>
            <a:fillRect/>
          </a:stretch>
        </p:blipFill>
        <p:spPr bwMode="auto">
          <a:xfrm>
            <a:off x="7896201" y="1955432"/>
            <a:ext cx="2432971" cy="2232248"/>
          </a:xfrm>
          <a:prstGeom prst="rect">
            <a:avLst/>
          </a:prstGeom>
          <a:noFill/>
          <a:ln w="9525">
            <a:noFill/>
            <a:miter lim="800000"/>
            <a:headEnd/>
            <a:tailEnd/>
          </a:ln>
        </p:spPr>
      </p:pic>
      <p:sp>
        <p:nvSpPr>
          <p:cNvPr id="24" name="Rettangolo 23"/>
          <p:cNvSpPr/>
          <p:nvPr/>
        </p:nvSpPr>
        <p:spPr>
          <a:xfrm>
            <a:off x="3651496" y="5234392"/>
            <a:ext cx="1584176" cy="369332"/>
          </a:xfrm>
          <a:prstGeom prst="rect">
            <a:avLst/>
          </a:prstGeom>
        </p:spPr>
        <p:txBody>
          <a:bodyPr wrap="square">
            <a:spAutoFit/>
          </a:bodyPr>
          <a:lstStyle/>
          <a:p>
            <a:pPr algn="ctr" defTabSz="457200" fontAlgn="base">
              <a:spcBef>
                <a:spcPct val="0"/>
              </a:spcBef>
              <a:spcAft>
                <a:spcPct val="0"/>
              </a:spcAft>
            </a:pPr>
            <a:r>
              <a:rPr lang="it-IT" b="1" dirty="0" err="1">
                <a:solidFill>
                  <a:prstClr val="black"/>
                </a:solidFill>
                <a:latin typeface="Gill Sans MT" pitchFamily="34" charset="0"/>
                <a:ea typeface="MS PGothic" pitchFamily="34" charset="-128"/>
              </a:rPr>
              <a:t>Precarico</a:t>
            </a:r>
            <a:endParaRPr lang="it-IT" dirty="0">
              <a:solidFill>
                <a:srgbClr val="FF0000"/>
              </a:solidFill>
              <a:latin typeface="Gill Sans MT" pitchFamily="34" charset="0"/>
              <a:ea typeface="MS PGothic" pitchFamily="34" charset="-128"/>
            </a:endParaRPr>
          </a:p>
        </p:txBody>
      </p:sp>
      <p:sp>
        <p:nvSpPr>
          <p:cNvPr id="25" name="Rettangolo 24"/>
          <p:cNvSpPr/>
          <p:nvPr/>
        </p:nvSpPr>
        <p:spPr>
          <a:xfrm>
            <a:off x="6099768" y="4874352"/>
            <a:ext cx="705642" cy="400110"/>
          </a:xfrm>
          <a:prstGeom prst="rect">
            <a:avLst/>
          </a:prstGeom>
          <a:solidFill>
            <a:schemeClr val="bg1"/>
          </a:solidFill>
        </p:spPr>
        <p:txBody>
          <a:bodyPr wrap="none">
            <a:spAutoFit/>
          </a:bodyPr>
          <a:lstStyle/>
          <a:p>
            <a:pPr defTabSz="457200" fontAlgn="base">
              <a:spcBef>
                <a:spcPct val="0"/>
              </a:spcBef>
              <a:spcAft>
                <a:spcPct val="0"/>
              </a:spcAft>
            </a:pPr>
            <a:r>
              <a:rPr lang="it-IT" sz="2000" b="1" dirty="0">
                <a:solidFill>
                  <a:srgbClr val="FF0000"/>
                </a:solidFill>
                <a:latin typeface="Gill Sans MT" pitchFamily="34" charset="0"/>
                <a:ea typeface="MS PGothic" pitchFamily="34" charset="-128"/>
              </a:rPr>
              <a:t>PPV</a:t>
            </a:r>
            <a:endParaRPr lang="it-IT" sz="2000" dirty="0">
              <a:solidFill>
                <a:srgbClr val="FF0000"/>
              </a:solidFill>
              <a:latin typeface="Gill Sans MT" pitchFamily="34" charset="0"/>
              <a:ea typeface="MS PGothic" pitchFamily="34" charset="-128"/>
            </a:endParaRPr>
          </a:p>
        </p:txBody>
      </p:sp>
      <p:sp>
        <p:nvSpPr>
          <p:cNvPr id="26" name="Rettangolo 25"/>
          <p:cNvSpPr/>
          <p:nvPr/>
        </p:nvSpPr>
        <p:spPr>
          <a:xfrm>
            <a:off x="6099768" y="5194322"/>
            <a:ext cx="708848" cy="400110"/>
          </a:xfrm>
          <a:prstGeom prst="rect">
            <a:avLst/>
          </a:prstGeom>
          <a:solidFill>
            <a:schemeClr val="bg1"/>
          </a:solidFill>
        </p:spPr>
        <p:txBody>
          <a:bodyPr wrap="none">
            <a:spAutoFit/>
          </a:bodyPr>
          <a:lstStyle/>
          <a:p>
            <a:pPr defTabSz="457200" fontAlgn="base">
              <a:spcBef>
                <a:spcPct val="0"/>
              </a:spcBef>
              <a:spcAft>
                <a:spcPct val="0"/>
              </a:spcAft>
            </a:pPr>
            <a:r>
              <a:rPr lang="it-IT" sz="2000" b="1" dirty="0">
                <a:solidFill>
                  <a:srgbClr val="FF0000"/>
                </a:solidFill>
                <a:latin typeface="Gill Sans MT" pitchFamily="34" charset="0"/>
                <a:ea typeface="MS PGothic" pitchFamily="34" charset="-128"/>
              </a:rPr>
              <a:t>SVV</a:t>
            </a:r>
            <a:endParaRPr lang="it-IT" sz="2000" dirty="0">
              <a:solidFill>
                <a:srgbClr val="FF0000"/>
              </a:solidFill>
              <a:latin typeface="Gill Sans MT" pitchFamily="34" charset="0"/>
              <a:ea typeface="MS PGothic" pitchFamily="34" charset="-128"/>
            </a:endParaRPr>
          </a:p>
        </p:txBody>
      </p:sp>
      <p:pic>
        <p:nvPicPr>
          <p:cNvPr id="39" name="Immagine 38" descr="MCrendering_displayNOwave.png"/>
          <p:cNvPicPr>
            <a:picLocks noChangeAspect="1"/>
          </p:cNvPicPr>
          <p:nvPr/>
        </p:nvPicPr>
        <p:blipFill>
          <a:blip r:embed="rId3" cstate="print"/>
          <a:stretch>
            <a:fillRect/>
          </a:stretch>
        </p:blipFill>
        <p:spPr>
          <a:xfrm>
            <a:off x="2859408" y="1850016"/>
            <a:ext cx="3895022" cy="2834406"/>
          </a:xfrm>
          <a:prstGeom prst="rect">
            <a:avLst/>
          </a:prstGeom>
        </p:spPr>
      </p:pic>
      <p:grpSp>
        <p:nvGrpSpPr>
          <p:cNvPr id="40" name="Gruppo 31"/>
          <p:cNvGrpSpPr/>
          <p:nvPr/>
        </p:nvGrpSpPr>
        <p:grpSpPr>
          <a:xfrm>
            <a:off x="3438767" y="2032051"/>
            <a:ext cx="2663456" cy="1163160"/>
            <a:chOff x="3750918" y="1994576"/>
            <a:chExt cx="2663456" cy="1163160"/>
          </a:xfrm>
        </p:grpSpPr>
        <p:sp>
          <p:nvSpPr>
            <p:cNvPr id="41" name="Figura a mano libera 40"/>
            <p:cNvSpPr/>
            <p:nvPr/>
          </p:nvSpPr>
          <p:spPr>
            <a:xfrm>
              <a:off x="3750918" y="1994576"/>
              <a:ext cx="2663456" cy="992736"/>
            </a:xfrm>
            <a:custGeom>
              <a:avLst/>
              <a:gdLst>
                <a:gd name="connsiteX0" fmla="*/ 0 w 7608711"/>
                <a:gd name="connsiteY0" fmla="*/ 2602089 h 3064933"/>
                <a:gd name="connsiteX1" fmla="*/ 237067 w 7608711"/>
                <a:gd name="connsiteY1" fmla="*/ 2590800 h 3064933"/>
                <a:gd name="connsiteX2" fmla="*/ 417689 w 7608711"/>
                <a:gd name="connsiteY2" fmla="*/ 2827866 h 3064933"/>
                <a:gd name="connsiteX3" fmla="*/ 485422 w 7608711"/>
                <a:gd name="connsiteY3" fmla="*/ 2692400 h 3064933"/>
                <a:gd name="connsiteX4" fmla="*/ 643467 w 7608711"/>
                <a:gd name="connsiteY4" fmla="*/ 592666 h 3064933"/>
                <a:gd name="connsiteX5" fmla="*/ 722489 w 7608711"/>
                <a:gd name="connsiteY5" fmla="*/ 310444 h 3064933"/>
                <a:gd name="connsiteX6" fmla="*/ 959556 w 7608711"/>
                <a:gd name="connsiteY6" fmla="*/ 942622 h 3064933"/>
                <a:gd name="connsiteX7" fmla="*/ 1083733 w 7608711"/>
                <a:gd name="connsiteY7" fmla="*/ 1890889 h 3064933"/>
                <a:gd name="connsiteX8" fmla="*/ 1241778 w 7608711"/>
                <a:gd name="connsiteY8" fmla="*/ 1913466 h 3064933"/>
                <a:gd name="connsiteX9" fmla="*/ 1377244 w 7608711"/>
                <a:gd name="connsiteY9" fmla="*/ 2071511 h 3064933"/>
                <a:gd name="connsiteX10" fmla="*/ 1659467 w 7608711"/>
                <a:gd name="connsiteY10" fmla="*/ 2568222 h 3064933"/>
                <a:gd name="connsiteX11" fmla="*/ 1919111 w 7608711"/>
                <a:gd name="connsiteY11" fmla="*/ 2579511 h 3064933"/>
                <a:gd name="connsiteX12" fmla="*/ 2122311 w 7608711"/>
                <a:gd name="connsiteY12" fmla="*/ 2782711 h 3064933"/>
                <a:gd name="connsiteX13" fmla="*/ 2246489 w 7608711"/>
                <a:gd name="connsiteY13" fmla="*/ 2579511 h 3064933"/>
                <a:gd name="connsiteX14" fmla="*/ 2494844 w 7608711"/>
                <a:gd name="connsiteY14" fmla="*/ 254000 h 3064933"/>
                <a:gd name="connsiteX15" fmla="*/ 2731911 w 7608711"/>
                <a:gd name="connsiteY15" fmla="*/ 1055511 h 3064933"/>
                <a:gd name="connsiteX16" fmla="*/ 2822222 w 7608711"/>
                <a:gd name="connsiteY16" fmla="*/ 1845733 h 3064933"/>
                <a:gd name="connsiteX17" fmla="*/ 2935111 w 7608711"/>
                <a:gd name="connsiteY17" fmla="*/ 1834444 h 3064933"/>
                <a:gd name="connsiteX18" fmla="*/ 3183467 w 7608711"/>
                <a:gd name="connsiteY18" fmla="*/ 2455333 h 3064933"/>
                <a:gd name="connsiteX19" fmla="*/ 3499556 w 7608711"/>
                <a:gd name="connsiteY19" fmla="*/ 2545644 h 3064933"/>
                <a:gd name="connsiteX20" fmla="*/ 3668889 w 7608711"/>
                <a:gd name="connsiteY20" fmla="*/ 2726266 h 3064933"/>
                <a:gd name="connsiteX21" fmla="*/ 3849511 w 7608711"/>
                <a:gd name="connsiteY21" fmla="*/ 2816578 h 3064933"/>
                <a:gd name="connsiteX22" fmla="*/ 3894667 w 7608711"/>
                <a:gd name="connsiteY22" fmla="*/ 2003778 h 3064933"/>
                <a:gd name="connsiteX23" fmla="*/ 3996267 w 7608711"/>
                <a:gd name="connsiteY23" fmla="*/ 728133 h 3064933"/>
                <a:gd name="connsiteX24" fmla="*/ 4109156 w 7608711"/>
                <a:gd name="connsiteY24" fmla="*/ 299155 h 3064933"/>
                <a:gd name="connsiteX25" fmla="*/ 4380089 w 7608711"/>
                <a:gd name="connsiteY25" fmla="*/ 1190978 h 3064933"/>
                <a:gd name="connsiteX26" fmla="*/ 4459111 w 7608711"/>
                <a:gd name="connsiteY26" fmla="*/ 1958622 h 3064933"/>
                <a:gd name="connsiteX27" fmla="*/ 4515556 w 7608711"/>
                <a:gd name="connsiteY27" fmla="*/ 1902178 h 3064933"/>
                <a:gd name="connsiteX28" fmla="*/ 4831644 w 7608711"/>
                <a:gd name="connsiteY28" fmla="*/ 2218266 h 3064933"/>
                <a:gd name="connsiteX29" fmla="*/ 4989689 w 7608711"/>
                <a:gd name="connsiteY29" fmla="*/ 2613378 h 3064933"/>
                <a:gd name="connsiteX30" fmla="*/ 5249333 w 7608711"/>
                <a:gd name="connsiteY30" fmla="*/ 2590800 h 3064933"/>
                <a:gd name="connsiteX31" fmla="*/ 5441244 w 7608711"/>
                <a:gd name="connsiteY31" fmla="*/ 2748844 h 3064933"/>
                <a:gd name="connsiteX32" fmla="*/ 5565422 w 7608711"/>
                <a:gd name="connsiteY32" fmla="*/ 2026355 h 3064933"/>
                <a:gd name="connsiteX33" fmla="*/ 5768622 w 7608711"/>
                <a:gd name="connsiteY33" fmla="*/ 378178 h 3064933"/>
                <a:gd name="connsiteX34" fmla="*/ 6141156 w 7608711"/>
                <a:gd name="connsiteY34" fmla="*/ 1981200 h 3064933"/>
                <a:gd name="connsiteX35" fmla="*/ 6287911 w 7608711"/>
                <a:gd name="connsiteY35" fmla="*/ 1981200 h 3064933"/>
                <a:gd name="connsiteX36" fmla="*/ 6671733 w 7608711"/>
                <a:gd name="connsiteY36" fmla="*/ 2545644 h 3064933"/>
                <a:gd name="connsiteX37" fmla="*/ 7066844 w 7608711"/>
                <a:gd name="connsiteY37" fmla="*/ 2647244 h 3064933"/>
                <a:gd name="connsiteX38" fmla="*/ 7168444 w 7608711"/>
                <a:gd name="connsiteY38" fmla="*/ 2760133 h 3064933"/>
                <a:gd name="connsiteX39" fmla="*/ 7281333 w 7608711"/>
                <a:gd name="connsiteY39" fmla="*/ 1857022 h 3064933"/>
                <a:gd name="connsiteX40" fmla="*/ 7495822 w 7608711"/>
                <a:gd name="connsiteY40" fmla="*/ 378178 h 3064933"/>
                <a:gd name="connsiteX41" fmla="*/ 7608711 w 7608711"/>
                <a:gd name="connsiteY41" fmla="*/ 1179689 h 3064933"/>
                <a:gd name="connsiteX0" fmla="*/ 0 w 7608711"/>
                <a:gd name="connsiteY0" fmla="*/ 2568519 h 3031363"/>
                <a:gd name="connsiteX1" fmla="*/ 237067 w 7608711"/>
                <a:gd name="connsiteY1" fmla="*/ 2557230 h 3031363"/>
                <a:gd name="connsiteX2" fmla="*/ 417689 w 7608711"/>
                <a:gd name="connsiteY2" fmla="*/ 2794296 h 3031363"/>
                <a:gd name="connsiteX3" fmla="*/ 485422 w 7608711"/>
                <a:gd name="connsiteY3" fmla="*/ 2658830 h 3031363"/>
                <a:gd name="connsiteX4" fmla="*/ 643467 w 7608711"/>
                <a:gd name="connsiteY4" fmla="*/ 559096 h 3031363"/>
                <a:gd name="connsiteX5" fmla="*/ 722489 w 7608711"/>
                <a:gd name="connsiteY5" fmla="*/ 276874 h 3031363"/>
                <a:gd name="connsiteX6" fmla="*/ 959556 w 7608711"/>
                <a:gd name="connsiteY6" fmla="*/ 909052 h 3031363"/>
                <a:gd name="connsiteX7" fmla="*/ 1083733 w 7608711"/>
                <a:gd name="connsiteY7" fmla="*/ 1857319 h 3031363"/>
                <a:gd name="connsiteX8" fmla="*/ 1241778 w 7608711"/>
                <a:gd name="connsiteY8" fmla="*/ 1879896 h 3031363"/>
                <a:gd name="connsiteX9" fmla="*/ 1377244 w 7608711"/>
                <a:gd name="connsiteY9" fmla="*/ 2037941 h 3031363"/>
                <a:gd name="connsiteX10" fmla="*/ 1659467 w 7608711"/>
                <a:gd name="connsiteY10" fmla="*/ 2534652 h 3031363"/>
                <a:gd name="connsiteX11" fmla="*/ 1919111 w 7608711"/>
                <a:gd name="connsiteY11" fmla="*/ 2545941 h 3031363"/>
                <a:gd name="connsiteX12" fmla="*/ 2122311 w 7608711"/>
                <a:gd name="connsiteY12" fmla="*/ 2749141 h 3031363"/>
                <a:gd name="connsiteX13" fmla="*/ 2276624 w 7608711"/>
                <a:gd name="connsiteY13" fmla="*/ 2344524 h 3031363"/>
                <a:gd name="connsiteX14" fmla="*/ 2494844 w 7608711"/>
                <a:gd name="connsiteY14" fmla="*/ 220430 h 3031363"/>
                <a:gd name="connsiteX15" fmla="*/ 2731911 w 7608711"/>
                <a:gd name="connsiteY15" fmla="*/ 1021941 h 3031363"/>
                <a:gd name="connsiteX16" fmla="*/ 2822222 w 7608711"/>
                <a:gd name="connsiteY16" fmla="*/ 1812163 h 3031363"/>
                <a:gd name="connsiteX17" fmla="*/ 2935111 w 7608711"/>
                <a:gd name="connsiteY17" fmla="*/ 1800874 h 3031363"/>
                <a:gd name="connsiteX18" fmla="*/ 3183467 w 7608711"/>
                <a:gd name="connsiteY18" fmla="*/ 2421763 h 3031363"/>
                <a:gd name="connsiteX19" fmla="*/ 3499556 w 7608711"/>
                <a:gd name="connsiteY19" fmla="*/ 2512074 h 3031363"/>
                <a:gd name="connsiteX20" fmla="*/ 3668889 w 7608711"/>
                <a:gd name="connsiteY20" fmla="*/ 2692696 h 3031363"/>
                <a:gd name="connsiteX21" fmla="*/ 3849511 w 7608711"/>
                <a:gd name="connsiteY21" fmla="*/ 2783008 h 3031363"/>
                <a:gd name="connsiteX22" fmla="*/ 3894667 w 7608711"/>
                <a:gd name="connsiteY22" fmla="*/ 1970208 h 3031363"/>
                <a:gd name="connsiteX23" fmla="*/ 3996267 w 7608711"/>
                <a:gd name="connsiteY23" fmla="*/ 694563 h 3031363"/>
                <a:gd name="connsiteX24" fmla="*/ 4109156 w 7608711"/>
                <a:gd name="connsiteY24" fmla="*/ 265585 h 3031363"/>
                <a:gd name="connsiteX25" fmla="*/ 4380089 w 7608711"/>
                <a:gd name="connsiteY25" fmla="*/ 1157408 h 3031363"/>
                <a:gd name="connsiteX26" fmla="*/ 4459111 w 7608711"/>
                <a:gd name="connsiteY26" fmla="*/ 1925052 h 3031363"/>
                <a:gd name="connsiteX27" fmla="*/ 4515556 w 7608711"/>
                <a:gd name="connsiteY27" fmla="*/ 1868608 h 3031363"/>
                <a:gd name="connsiteX28" fmla="*/ 4831644 w 7608711"/>
                <a:gd name="connsiteY28" fmla="*/ 2184696 h 3031363"/>
                <a:gd name="connsiteX29" fmla="*/ 4989689 w 7608711"/>
                <a:gd name="connsiteY29" fmla="*/ 2579808 h 3031363"/>
                <a:gd name="connsiteX30" fmla="*/ 5249333 w 7608711"/>
                <a:gd name="connsiteY30" fmla="*/ 2557230 h 3031363"/>
                <a:gd name="connsiteX31" fmla="*/ 5441244 w 7608711"/>
                <a:gd name="connsiteY31" fmla="*/ 2715274 h 3031363"/>
                <a:gd name="connsiteX32" fmla="*/ 5565422 w 7608711"/>
                <a:gd name="connsiteY32" fmla="*/ 1992785 h 3031363"/>
                <a:gd name="connsiteX33" fmla="*/ 5768622 w 7608711"/>
                <a:gd name="connsiteY33" fmla="*/ 344608 h 3031363"/>
                <a:gd name="connsiteX34" fmla="*/ 6141156 w 7608711"/>
                <a:gd name="connsiteY34" fmla="*/ 1947630 h 3031363"/>
                <a:gd name="connsiteX35" fmla="*/ 6287911 w 7608711"/>
                <a:gd name="connsiteY35" fmla="*/ 1947630 h 3031363"/>
                <a:gd name="connsiteX36" fmla="*/ 6671733 w 7608711"/>
                <a:gd name="connsiteY36" fmla="*/ 2512074 h 3031363"/>
                <a:gd name="connsiteX37" fmla="*/ 7066844 w 7608711"/>
                <a:gd name="connsiteY37" fmla="*/ 2613674 h 3031363"/>
                <a:gd name="connsiteX38" fmla="*/ 7168444 w 7608711"/>
                <a:gd name="connsiteY38" fmla="*/ 2726563 h 3031363"/>
                <a:gd name="connsiteX39" fmla="*/ 7281333 w 7608711"/>
                <a:gd name="connsiteY39" fmla="*/ 1823452 h 3031363"/>
                <a:gd name="connsiteX40" fmla="*/ 7495822 w 7608711"/>
                <a:gd name="connsiteY40" fmla="*/ 344608 h 3031363"/>
                <a:gd name="connsiteX41" fmla="*/ 7608711 w 7608711"/>
                <a:gd name="connsiteY41" fmla="*/ 1146119 h 3031363"/>
                <a:gd name="connsiteX0" fmla="*/ 0 w 7608711"/>
                <a:gd name="connsiteY0" fmla="*/ 2568519 h 2903423"/>
                <a:gd name="connsiteX1" fmla="*/ 237067 w 7608711"/>
                <a:gd name="connsiteY1" fmla="*/ 2557230 h 2903423"/>
                <a:gd name="connsiteX2" fmla="*/ 417689 w 7608711"/>
                <a:gd name="connsiteY2" fmla="*/ 2794296 h 2903423"/>
                <a:gd name="connsiteX3" fmla="*/ 476424 w 7608711"/>
                <a:gd name="connsiteY3" fmla="*/ 2488540 h 2903423"/>
                <a:gd name="connsiteX4" fmla="*/ 643467 w 7608711"/>
                <a:gd name="connsiteY4" fmla="*/ 559096 h 2903423"/>
                <a:gd name="connsiteX5" fmla="*/ 722489 w 7608711"/>
                <a:gd name="connsiteY5" fmla="*/ 276874 h 2903423"/>
                <a:gd name="connsiteX6" fmla="*/ 959556 w 7608711"/>
                <a:gd name="connsiteY6" fmla="*/ 909052 h 2903423"/>
                <a:gd name="connsiteX7" fmla="*/ 1083733 w 7608711"/>
                <a:gd name="connsiteY7" fmla="*/ 1857319 h 2903423"/>
                <a:gd name="connsiteX8" fmla="*/ 1241778 w 7608711"/>
                <a:gd name="connsiteY8" fmla="*/ 1879896 h 2903423"/>
                <a:gd name="connsiteX9" fmla="*/ 1377244 w 7608711"/>
                <a:gd name="connsiteY9" fmla="*/ 2037941 h 2903423"/>
                <a:gd name="connsiteX10" fmla="*/ 1659467 w 7608711"/>
                <a:gd name="connsiteY10" fmla="*/ 2534652 h 2903423"/>
                <a:gd name="connsiteX11" fmla="*/ 1919111 w 7608711"/>
                <a:gd name="connsiteY11" fmla="*/ 2545941 h 2903423"/>
                <a:gd name="connsiteX12" fmla="*/ 2122311 w 7608711"/>
                <a:gd name="connsiteY12" fmla="*/ 2749141 h 2903423"/>
                <a:gd name="connsiteX13" fmla="*/ 2276624 w 7608711"/>
                <a:gd name="connsiteY13" fmla="*/ 2344524 h 2903423"/>
                <a:gd name="connsiteX14" fmla="*/ 2494844 w 7608711"/>
                <a:gd name="connsiteY14" fmla="*/ 220430 h 2903423"/>
                <a:gd name="connsiteX15" fmla="*/ 2731911 w 7608711"/>
                <a:gd name="connsiteY15" fmla="*/ 1021941 h 2903423"/>
                <a:gd name="connsiteX16" fmla="*/ 2822222 w 7608711"/>
                <a:gd name="connsiteY16" fmla="*/ 1812163 h 2903423"/>
                <a:gd name="connsiteX17" fmla="*/ 2935111 w 7608711"/>
                <a:gd name="connsiteY17" fmla="*/ 1800874 h 2903423"/>
                <a:gd name="connsiteX18" fmla="*/ 3183467 w 7608711"/>
                <a:gd name="connsiteY18" fmla="*/ 2421763 h 2903423"/>
                <a:gd name="connsiteX19" fmla="*/ 3499556 w 7608711"/>
                <a:gd name="connsiteY19" fmla="*/ 2512074 h 2903423"/>
                <a:gd name="connsiteX20" fmla="*/ 3668889 w 7608711"/>
                <a:gd name="connsiteY20" fmla="*/ 2692696 h 2903423"/>
                <a:gd name="connsiteX21" fmla="*/ 3849511 w 7608711"/>
                <a:gd name="connsiteY21" fmla="*/ 2783008 h 2903423"/>
                <a:gd name="connsiteX22" fmla="*/ 3894667 w 7608711"/>
                <a:gd name="connsiteY22" fmla="*/ 1970208 h 2903423"/>
                <a:gd name="connsiteX23" fmla="*/ 3996267 w 7608711"/>
                <a:gd name="connsiteY23" fmla="*/ 694563 h 2903423"/>
                <a:gd name="connsiteX24" fmla="*/ 4109156 w 7608711"/>
                <a:gd name="connsiteY24" fmla="*/ 265585 h 2903423"/>
                <a:gd name="connsiteX25" fmla="*/ 4380089 w 7608711"/>
                <a:gd name="connsiteY25" fmla="*/ 1157408 h 2903423"/>
                <a:gd name="connsiteX26" fmla="*/ 4459111 w 7608711"/>
                <a:gd name="connsiteY26" fmla="*/ 1925052 h 2903423"/>
                <a:gd name="connsiteX27" fmla="*/ 4515556 w 7608711"/>
                <a:gd name="connsiteY27" fmla="*/ 1868608 h 2903423"/>
                <a:gd name="connsiteX28" fmla="*/ 4831644 w 7608711"/>
                <a:gd name="connsiteY28" fmla="*/ 2184696 h 2903423"/>
                <a:gd name="connsiteX29" fmla="*/ 4989689 w 7608711"/>
                <a:gd name="connsiteY29" fmla="*/ 2579808 h 2903423"/>
                <a:gd name="connsiteX30" fmla="*/ 5249333 w 7608711"/>
                <a:gd name="connsiteY30" fmla="*/ 2557230 h 2903423"/>
                <a:gd name="connsiteX31" fmla="*/ 5441244 w 7608711"/>
                <a:gd name="connsiteY31" fmla="*/ 2715274 h 2903423"/>
                <a:gd name="connsiteX32" fmla="*/ 5565422 w 7608711"/>
                <a:gd name="connsiteY32" fmla="*/ 1992785 h 2903423"/>
                <a:gd name="connsiteX33" fmla="*/ 5768622 w 7608711"/>
                <a:gd name="connsiteY33" fmla="*/ 344608 h 2903423"/>
                <a:gd name="connsiteX34" fmla="*/ 6141156 w 7608711"/>
                <a:gd name="connsiteY34" fmla="*/ 1947630 h 2903423"/>
                <a:gd name="connsiteX35" fmla="*/ 6287911 w 7608711"/>
                <a:gd name="connsiteY35" fmla="*/ 1947630 h 2903423"/>
                <a:gd name="connsiteX36" fmla="*/ 6671733 w 7608711"/>
                <a:gd name="connsiteY36" fmla="*/ 2512074 h 2903423"/>
                <a:gd name="connsiteX37" fmla="*/ 7066844 w 7608711"/>
                <a:gd name="connsiteY37" fmla="*/ 2613674 h 2903423"/>
                <a:gd name="connsiteX38" fmla="*/ 7168444 w 7608711"/>
                <a:gd name="connsiteY38" fmla="*/ 2726563 h 2903423"/>
                <a:gd name="connsiteX39" fmla="*/ 7281333 w 7608711"/>
                <a:gd name="connsiteY39" fmla="*/ 1823452 h 2903423"/>
                <a:gd name="connsiteX40" fmla="*/ 7495822 w 7608711"/>
                <a:gd name="connsiteY40" fmla="*/ 344608 h 2903423"/>
                <a:gd name="connsiteX41" fmla="*/ 7608711 w 7608711"/>
                <a:gd name="connsiteY41" fmla="*/ 1146119 h 2903423"/>
                <a:gd name="connsiteX0" fmla="*/ 0 w 7371644"/>
                <a:gd name="connsiteY0" fmla="*/ 2557230 h 2903423"/>
                <a:gd name="connsiteX1" fmla="*/ 180622 w 7371644"/>
                <a:gd name="connsiteY1" fmla="*/ 2794296 h 2903423"/>
                <a:gd name="connsiteX2" fmla="*/ 239357 w 7371644"/>
                <a:gd name="connsiteY2" fmla="*/ 2488540 h 2903423"/>
                <a:gd name="connsiteX3" fmla="*/ 406400 w 7371644"/>
                <a:gd name="connsiteY3" fmla="*/ 559096 h 2903423"/>
                <a:gd name="connsiteX4" fmla="*/ 485422 w 7371644"/>
                <a:gd name="connsiteY4" fmla="*/ 276874 h 2903423"/>
                <a:gd name="connsiteX5" fmla="*/ 722489 w 7371644"/>
                <a:gd name="connsiteY5" fmla="*/ 909052 h 2903423"/>
                <a:gd name="connsiteX6" fmla="*/ 846666 w 7371644"/>
                <a:gd name="connsiteY6" fmla="*/ 1857319 h 2903423"/>
                <a:gd name="connsiteX7" fmla="*/ 1004711 w 7371644"/>
                <a:gd name="connsiteY7" fmla="*/ 1879896 h 2903423"/>
                <a:gd name="connsiteX8" fmla="*/ 1140177 w 7371644"/>
                <a:gd name="connsiteY8" fmla="*/ 2037941 h 2903423"/>
                <a:gd name="connsiteX9" fmla="*/ 1422400 w 7371644"/>
                <a:gd name="connsiteY9" fmla="*/ 2534652 h 2903423"/>
                <a:gd name="connsiteX10" fmla="*/ 1682044 w 7371644"/>
                <a:gd name="connsiteY10" fmla="*/ 2545941 h 2903423"/>
                <a:gd name="connsiteX11" fmla="*/ 1885244 w 7371644"/>
                <a:gd name="connsiteY11" fmla="*/ 2749141 h 2903423"/>
                <a:gd name="connsiteX12" fmla="*/ 2039557 w 7371644"/>
                <a:gd name="connsiteY12" fmla="*/ 2344524 h 2903423"/>
                <a:gd name="connsiteX13" fmla="*/ 2257777 w 7371644"/>
                <a:gd name="connsiteY13" fmla="*/ 220430 h 2903423"/>
                <a:gd name="connsiteX14" fmla="*/ 2494844 w 7371644"/>
                <a:gd name="connsiteY14" fmla="*/ 1021941 h 2903423"/>
                <a:gd name="connsiteX15" fmla="*/ 2585155 w 7371644"/>
                <a:gd name="connsiteY15" fmla="*/ 1812163 h 2903423"/>
                <a:gd name="connsiteX16" fmla="*/ 2698044 w 7371644"/>
                <a:gd name="connsiteY16" fmla="*/ 1800874 h 2903423"/>
                <a:gd name="connsiteX17" fmla="*/ 2946400 w 7371644"/>
                <a:gd name="connsiteY17" fmla="*/ 2421763 h 2903423"/>
                <a:gd name="connsiteX18" fmla="*/ 3262489 w 7371644"/>
                <a:gd name="connsiteY18" fmla="*/ 2512074 h 2903423"/>
                <a:gd name="connsiteX19" fmla="*/ 3431822 w 7371644"/>
                <a:gd name="connsiteY19" fmla="*/ 2692696 h 2903423"/>
                <a:gd name="connsiteX20" fmla="*/ 3612444 w 7371644"/>
                <a:gd name="connsiteY20" fmla="*/ 2783008 h 2903423"/>
                <a:gd name="connsiteX21" fmla="*/ 3657600 w 7371644"/>
                <a:gd name="connsiteY21" fmla="*/ 1970208 h 2903423"/>
                <a:gd name="connsiteX22" fmla="*/ 3759200 w 7371644"/>
                <a:gd name="connsiteY22" fmla="*/ 694563 h 2903423"/>
                <a:gd name="connsiteX23" fmla="*/ 3872089 w 7371644"/>
                <a:gd name="connsiteY23" fmla="*/ 265585 h 2903423"/>
                <a:gd name="connsiteX24" fmla="*/ 4143022 w 7371644"/>
                <a:gd name="connsiteY24" fmla="*/ 1157408 h 2903423"/>
                <a:gd name="connsiteX25" fmla="*/ 4222044 w 7371644"/>
                <a:gd name="connsiteY25" fmla="*/ 1925052 h 2903423"/>
                <a:gd name="connsiteX26" fmla="*/ 4278489 w 7371644"/>
                <a:gd name="connsiteY26" fmla="*/ 1868608 h 2903423"/>
                <a:gd name="connsiteX27" fmla="*/ 4594577 w 7371644"/>
                <a:gd name="connsiteY27" fmla="*/ 2184696 h 2903423"/>
                <a:gd name="connsiteX28" fmla="*/ 4752622 w 7371644"/>
                <a:gd name="connsiteY28" fmla="*/ 2579808 h 2903423"/>
                <a:gd name="connsiteX29" fmla="*/ 5012266 w 7371644"/>
                <a:gd name="connsiteY29" fmla="*/ 2557230 h 2903423"/>
                <a:gd name="connsiteX30" fmla="*/ 5204177 w 7371644"/>
                <a:gd name="connsiteY30" fmla="*/ 2715274 h 2903423"/>
                <a:gd name="connsiteX31" fmla="*/ 5328355 w 7371644"/>
                <a:gd name="connsiteY31" fmla="*/ 1992785 h 2903423"/>
                <a:gd name="connsiteX32" fmla="*/ 5531555 w 7371644"/>
                <a:gd name="connsiteY32" fmla="*/ 344608 h 2903423"/>
                <a:gd name="connsiteX33" fmla="*/ 5904089 w 7371644"/>
                <a:gd name="connsiteY33" fmla="*/ 1947630 h 2903423"/>
                <a:gd name="connsiteX34" fmla="*/ 6050844 w 7371644"/>
                <a:gd name="connsiteY34" fmla="*/ 1947630 h 2903423"/>
                <a:gd name="connsiteX35" fmla="*/ 6434666 w 7371644"/>
                <a:gd name="connsiteY35" fmla="*/ 2512074 h 2903423"/>
                <a:gd name="connsiteX36" fmla="*/ 6829777 w 7371644"/>
                <a:gd name="connsiteY36" fmla="*/ 2613674 h 2903423"/>
                <a:gd name="connsiteX37" fmla="*/ 6931377 w 7371644"/>
                <a:gd name="connsiteY37" fmla="*/ 2726563 h 2903423"/>
                <a:gd name="connsiteX38" fmla="*/ 7044266 w 7371644"/>
                <a:gd name="connsiteY38" fmla="*/ 1823452 h 2903423"/>
                <a:gd name="connsiteX39" fmla="*/ 7258755 w 7371644"/>
                <a:gd name="connsiteY39" fmla="*/ 344608 h 2903423"/>
                <a:gd name="connsiteX40" fmla="*/ 7371644 w 7371644"/>
                <a:gd name="connsiteY40" fmla="*/ 1146119 h 2903423"/>
                <a:gd name="connsiteX0" fmla="*/ 0 w 7420320"/>
                <a:gd name="connsiteY0" fmla="*/ 2416532 h 2903423"/>
                <a:gd name="connsiteX1" fmla="*/ 229298 w 7420320"/>
                <a:gd name="connsiteY1" fmla="*/ 2794296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27165 w 7420320"/>
                <a:gd name="connsiteY26" fmla="*/ 1868608 h 2903423"/>
                <a:gd name="connsiteX27" fmla="*/ 4643253 w 7420320"/>
                <a:gd name="connsiteY27" fmla="*/ 218469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27165 w 7420320"/>
                <a:gd name="connsiteY26" fmla="*/ 1868608 h 2903423"/>
                <a:gd name="connsiteX27" fmla="*/ 4643253 w 7420320"/>
                <a:gd name="connsiteY27" fmla="*/ 218469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43253 w 7420320"/>
                <a:gd name="connsiteY27" fmla="*/ 218469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12568 w 7420320"/>
                <a:gd name="connsiteY29" fmla="*/ 2632556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252853 w 7420320"/>
                <a:gd name="connsiteY29" fmla="*/ 2715274 h 2903423"/>
                <a:gd name="connsiteX30" fmla="*/ 5377031 w 7420320"/>
                <a:gd name="connsiteY30" fmla="*/ 1992785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12568 w 7420320"/>
                <a:gd name="connsiteY29" fmla="*/ 2704564 h 2903423"/>
                <a:gd name="connsiteX30" fmla="*/ 5377031 w 7420320"/>
                <a:gd name="connsiteY30" fmla="*/ 1992785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84576 w 7420320"/>
                <a:gd name="connsiteY29" fmla="*/ 2704564 h 2903423"/>
                <a:gd name="connsiteX30" fmla="*/ 5377031 w 7420320"/>
                <a:gd name="connsiteY30" fmla="*/ 1992785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84576 w 7420320"/>
                <a:gd name="connsiteY29" fmla="*/ 2704564 h 2903423"/>
                <a:gd name="connsiteX30" fmla="*/ 5328592 w 7420320"/>
                <a:gd name="connsiteY30" fmla="*/ 1984484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84576 w 7420320"/>
                <a:gd name="connsiteY29" fmla="*/ 2704564 h 2903423"/>
                <a:gd name="connsiteX30" fmla="*/ 5328592 w 7420320"/>
                <a:gd name="connsiteY30" fmla="*/ 1984484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07876 w 7420320"/>
                <a:gd name="connsiteY22" fmla="*/ 694563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672408 w 7420320"/>
                <a:gd name="connsiteY21" fmla="*/ 1912476 h 2913045"/>
                <a:gd name="connsiteX22" fmla="*/ 3807876 w 7420320"/>
                <a:gd name="connsiteY22" fmla="*/ 694563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07876 w 7420320"/>
                <a:gd name="connsiteY22" fmla="*/ 694563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0720 w 7420320"/>
                <a:gd name="connsiteY34" fmla="*/ 2416532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0720 w 7420320"/>
                <a:gd name="connsiteY34" fmla="*/ 2416532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0720 w 7420320"/>
                <a:gd name="connsiteY34" fmla="*/ 2272516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08712 w 7420320"/>
                <a:gd name="connsiteY34" fmla="*/ 2128500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192688 w 7420320"/>
                <a:gd name="connsiteY33" fmla="*/ 1984484 h 2913045"/>
                <a:gd name="connsiteX34" fmla="*/ 6408712 w 7420320"/>
                <a:gd name="connsiteY34" fmla="*/ 2128500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746720 w 7420320"/>
                <a:gd name="connsiteY16" fmla="*/ 1800874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270720 w 7420320"/>
                <a:gd name="connsiteY25" fmla="*/ 1925052 h 2861414"/>
                <a:gd name="connsiteX26" fmla="*/ 4392488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270720 w 7420320"/>
                <a:gd name="connsiteY25" fmla="*/ 1925052 h 2861414"/>
                <a:gd name="connsiteX26" fmla="*/ 4392488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270720 w 7420320"/>
                <a:gd name="connsiteY25" fmla="*/ 1925052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92488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768460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768460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768460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560840"/>
                <a:gd name="connsiteY0" fmla="*/ 2416532 h 2861414"/>
                <a:gd name="connsiteX1" fmla="*/ 144016 w 7560840"/>
                <a:gd name="connsiteY1" fmla="*/ 2704564 h 2861414"/>
                <a:gd name="connsiteX2" fmla="*/ 288033 w 7560840"/>
                <a:gd name="connsiteY2" fmla="*/ 2488540 h 2861414"/>
                <a:gd name="connsiteX3" fmla="*/ 455076 w 7560840"/>
                <a:gd name="connsiteY3" fmla="*/ 559096 h 2861414"/>
                <a:gd name="connsiteX4" fmla="*/ 534098 w 7560840"/>
                <a:gd name="connsiteY4" fmla="*/ 276874 h 2861414"/>
                <a:gd name="connsiteX5" fmla="*/ 771165 w 7560840"/>
                <a:gd name="connsiteY5" fmla="*/ 909052 h 2861414"/>
                <a:gd name="connsiteX6" fmla="*/ 895342 w 7560840"/>
                <a:gd name="connsiteY6" fmla="*/ 1857319 h 2861414"/>
                <a:gd name="connsiteX7" fmla="*/ 1053387 w 7560840"/>
                <a:gd name="connsiteY7" fmla="*/ 1879896 h 2861414"/>
                <a:gd name="connsiteX8" fmla="*/ 1188853 w 7560840"/>
                <a:gd name="connsiteY8" fmla="*/ 2037941 h 2861414"/>
                <a:gd name="connsiteX9" fmla="*/ 1471076 w 7560840"/>
                <a:gd name="connsiteY9" fmla="*/ 2534652 h 2861414"/>
                <a:gd name="connsiteX10" fmla="*/ 1730720 w 7560840"/>
                <a:gd name="connsiteY10" fmla="*/ 2545941 h 2861414"/>
                <a:gd name="connsiteX11" fmla="*/ 1933920 w 7560840"/>
                <a:gd name="connsiteY11" fmla="*/ 2749141 h 2861414"/>
                <a:gd name="connsiteX12" fmla="*/ 2088233 w 7560840"/>
                <a:gd name="connsiteY12" fmla="*/ 2344524 h 2861414"/>
                <a:gd name="connsiteX13" fmla="*/ 2306453 w 7560840"/>
                <a:gd name="connsiteY13" fmla="*/ 220430 h 2861414"/>
                <a:gd name="connsiteX14" fmla="*/ 2543520 w 7560840"/>
                <a:gd name="connsiteY14" fmla="*/ 1021941 h 2861414"/>
                <a:gd name="connsiteX15" fmla="*/ 2633831 w 7560840"/>
                <a:gd name="connsiteY15" fmla="*/ 1812163 h 2861414"/>
                <a:gd name="connsiteX16" fmla="*/ 2808312 w 7560840"/>
                <a:gd name="connsiteY16" fmla="*/ 1840468 h 2861414"/>
                <a:gd name="connsiteX17" fmla="*/ 2995076 w 7560840"/>
                <a:gd name="connsiteY17" fmla="*/ 2421763 h 2861414"/>
                <a:gd name="connsiteX18" fmla="*/ 3311165 w 7560840"/>
                <a:gd name="connsiteY18" fmla="*/ 2512074 h 2861414"/>
                <a:gd name="connsiteX19" fmla="*/ 3480498 w 7560840"/>
                <a:gd name="connsiteY19" fmla="*/ 2692696 h 2861414"/>
                <a:gd name="connsiteX20" fmla="*/ 3672408 w 7560840"/>
                <a:gd name="connsiteY20" fmla="*/ 2632556 h 2861414"/>
                <a:gd name="connsiteX21" fmla="*/ 3744416 w 7560840"/>
                <a:gd name="connsiteY21" fmla="*/ 1912476 h 2861414"/>
                <a:gd name="connsiteX22" fmla="*/ 3816424 w 7560840"/>
                <a:gd name="connsiteY22" fmla="*/ 976372 h 2861414"/>
                <a:gd name="connsiteX23" fmla="*/ 3920765 w 7560840"/>
                <a:gd name="connsiteY23" fmla="*/ 265585 h 2861414"/>
                <a:gd name="connsiteX24" fmla="*/ 4176464 w 7560840"/>
                <a:gd name="connsiteY24" fmla="*/ 1192396 h 2861414"/>
                <a:gd name="connsiteX25" fmla="*/ 4320480 w 7560840"/>
                <a:gd name="connsiteY25" fmla="*/ 1768460 h 2861414"/>
                <a:gd name="connsiteX26" fmla="*/ 4464496 w 7560840"/>
                <a:gd name="connsiteY26" fmla="*/ 1912476 h 2861414"/>
                <a:gd name="connsiteX27" fmla="*/ 4680520 w 7560840"/>
                <a:gd name="connsiteY27" fmla="*/ 2272516 h 2861414"/>
                <a:gd name="connsiteX28" fmla="*/ 4824536 w 7560840"/>
                <a:gd name="connsiteY28" fmla="*/ 2488540 h 2861414"/>
                <a:gd name="connsiteX29" fmla="*/ 5184576 w 7560840"/>
                <a:gd name="connsiteY29" fmla="*/ 2704564 h 2861414"/>
                <a:gd name="connsiteX30" fmla="*/ 5328592 w 7560840"/>
                <a:gd name="connsiteY30" fmla="*/ 1984484 h 2861414"/>
                <a:gd name="connsiteX31" fmla="*/ 5580231 w 7560840"/>
                <a:gd name="connsiteY31" fmla="*/ 344608 h 2861414"/>
                <a:gd name="connsiteX32" fmla="*/ 5952765 w 7560840"/>
                <a:gd name="connsiteY32" fmla="*/ 1947630 h 2861414"/>
                <a:gd name="connsiteX33" fmla="*/ 6192688 w 7560840"/>
                <a:gd name="connsiteY33" fmla="*/ 1984484 h 2861414"/>
                <a:gd name="connsiteX34" fmla="*/ 6408712 w 7560840"/>
                <a:gd name="connsiteY34" fmla="*/ 2128500 h 2861414"/>
                <a:gd name="connsiteX35" fmla="*/ 6768752 w 7560840"/>
                <a:gd name="connsiteY35" fmla="*/ 2632556 h 2861414"/>
                <a:gd name="connsiteX36" fmla="*/ 6980053 w 7560840"/>
                <a:gd name="connsiteY36" fmla="*/ 2726563 h 2861414"/>
                <a:gd name="connsiteX37" fmla="*/ 7092942 w 7560840"/>
                <a:gd name="connsiteY37" fmla="*/ 1823452 h 2861414"/>
                <a:gd name="connsiteX38" fmla="*/ 7307431 w 7560840"/>
                <a:gd name="connsiteY38" fmla="*/ 344608 h 2861414"/>
                <a:gd name="connsiteX39" fmla="*/ 7560840 w 7560840"/>
                <a:gd name="connsiteY39" fmla="*/ 1048380 h 2861414"/>
                <a:gd name="connsiteX0" fmla="*/ 0 w 7560840"/>
                <a:gd name="connsiteY0" fmla="*/ 2416532 h 2861414"/>
                <a:gd name="connsiteX1" fmla="*/ 144016 w 7560840"/>
                <a:gd name="connsiteY1" fmla="*/ 2704564 h 2861414"/>
                <a:gd name="connsiteX2" fmla="*/ 288033 w 7560840"/>
                <a:gd name="connsiteY2" fmla="*/ 2488540 h 2861414"/>
                <a:gd name="connsiteX3" fmla="*/ 455076 w 7560840"/>
                <a:gd name="connsiteY3" fmla="*/ 559096 h 2861414"/>
                <a:gd name="connsiteX4" fmla="*/ 534098 w 7560840"/>
                <a:gd name="connsiteY4" fmla="*/ 276874 h 2861414"/>
                <a:gd name="connsiteX5" fmla="*/ 771165 w 7560840"/>
                <a:gd name="connsiteY5" fmla="*/ 909052 h 2861414"/>
                <a:gd name="connsiteX6" fmla="*/ 895342 w 7560840"/>
                <a:gd name="connsiteY6" fmla="*/ 1857319 h 2861414"/>
                <a:gd name="connsiteX7" fmla="*/ 1053387 w 7560840"/>
                <a:gd name="connsiteY7" fmla="*/ 1879896 h 2861414"/>
                <a:gd name="connsiteX8" fmla="*/ 1188853 w 7560840"/>
                <a:gd name="connsiteY8" fmla="*/ 2037941 h 2861414"/>
                <a:gd name="connsiteX9" fmla="*/ 1471076 w 7560840"/>
                <a:gd name="connsiteY9" fmla="*/ 2534652 h 2861414"/>
                <a:gd name="connsiteX10" fmla="*/ 1730720 w 7560840"/>
                <a:gd name="connsiteY10" fmla="*/ 2545941 h 2861414"/>
                <a:gd name="connsiteX11" fmla="*/ 1933920 w 7560840"/>
                <a:gd name="connsiteY11" fmla="*/ 2749141 h 2861414"/>
                <a:gd name="connsiteX12" fmla="*/ 2088233 w 7560840"/>
                <a:gd name="connsiteY12" fmla="*/ 2344524 h 2861414"/>
                <a:gd name="connsiteX13" fmla="*/ 2306453 w 7560840"/>
                <a:gd name="connsiteY13" fmla="*/ 220430 h 2861414"/>
                <a:gd name="connsiteX14" fmla="*/ 2543520 w 7560840"/>
                <a:gd name="connsiteY14" fmla="*/ 1021941 h 2861414"/>
                <a:gd name="connsiteX15" fmla="*/ 2633831 w 7560840"/>
                <a:gd name="connsiteY15" fmla="*/ 1812163 h 2861414"/>
                <a:gd name="connsiteX16" fmla="*/ 2808312 w 7560840"/>
                <a:gd name="connsiteY16" fmla="*/ 1840468 h 2861414"/>
                <a:gd name="connsiteX17" fmla="*/ 2995076 w 7560840"/>
                <a:gd name="connsiteY17" fmla="*/ 2421763 h 2861414"/>
                <a:gd name="connsiteX18" fmla="*/ 3311165 w 7560840"/>
                <a:gd name="connsiteY18" fmla="*/ 2512074 h 2861414"/>
                <a:gd name="connsiteX19" fmla="*/ 3480498 w 7560840"/>
                <a:gd name="connsiteY19" fmla="*/ 2692696 h 2861414"/>
                <a:gd name="connsiteX20" fmla="*/ 3672408 w 7560840"/>
                <a:gd name="connsiteY20" fmla="*/ 2632556 h 2861414"/>
                <a:gd name="connsiteX21" fmla="*/ 3744416 w 7560840"/>
                <a:gd name="connsiteY21" fmla="*/ 1912476 h 2861414"/>
                <a:gd name="connsiteX22" fmla="*/ 3816424 w 7560840"/>
                <a:gd name="connsiteY22" fmla="*/ 976372 h 2861414"/>
                <a:gd name="connsiteX23" fmla="*/ 3920765 w 7560840"/>
                <a:gd name="connsiteY23" fmla="*/ 265585 h 2861414"/>
                <a:gd name="connsiteX24" fmla="*/ 4176464 w 7560840"/>
                <a:gd name="connsiteY24" fmla="*/ 1192396 h 2861414"/>
                <a:gd name="connsiteX25" fmla="*/ 4320480 w 7560840"/>
                <a:gd name="connsiteY25" fmla="*/ 1768460 h 2861414"/>
                <a:gd name="connsiteX26" fmla="*/ 4464496 w 7560840"/>
                <a:gd name="connsiteY26" fmla="*/ 1912476 h 2861414"/>
                <a:gd name="connsiteX27" fmla="*/ 4680520 w 7560840"/>
                <a:gd name="connsiteY27" fmla="*/ 2272516 h 2861414"/>
                <a:gd name="connsiteX28" fmla="*/ 4824536 w 7560840"/>
                <a:gd name="connsiteY28" fmla="*/ 2488540 h 2861414"/>
                <a:gd name="connsiteX29" fmla="*/ 5184576 w 7560840"/>
                <a:gd name="connsiteY29" fmla="*/ 2704564 h 2861414"/>
                <a:gd name="connsiteX30" fmla="*/ 5328592 w 7560840"/>
                <a:gd name="connsiteY30" fmla="*/ 1984484 h 2861414"/>
                <a:gd name="connsiteX31" fmla="*/ 5580231 w 7560840"/>
                <a:gd name="connsiteY31" fmla="*/ 344608 h 2861414"/>
                <a:gd name="connsiteX32" fmla="*/ 5952765 w 7560840"/>
                <a:gd name="connsiteY32" fmla="*/ 1947630 h 2861414"/>
                <a:gd name="connsiteX33" fmla="*/ 6192688 w 7560840"/>
                <a:gd name="connsiteY33" fmla="*/ 1984484 h 2861414"/>
                <a:gd name="connsiteX34" fmla="*/ 6408712 w 7560840"/>
                <a:gd name="connsiteY34" fmla="*/ 2200508 h 2861414"/>
                <a:gd name="connsiteX35" fmla="*/ 6768752 w 7560840"/>
                <a:gd name="connsiteY35" fmla="*/ 2632556 h 2861414"/>
                <a:gd name="connsiteX36" fmla="*/ 6980053 w 7560840"/>
                <a:gd name="connsiteY36" fmla="*/ 2726563 h 2861414"/>
                <a:gd name="connsiteX37" fmla="*/ 7092942 w 7560840"/>
                <a:gd name="connsiteY37" fmla="*/ 1823452 h 2861414"/>
                <a:gd name="connsiteX38" fmla="*/ 7307431 w 7560840"/>
                <a:gd name="connsiteY38" fmla="*/ 344608 h 2861414"/>
                <a:gd name="connsiteX39" fmla="*/ 7560840 w 7560840"/>
                <a:gd name="connsiteY39" fmla="*/ 1048380 h 2861414"/>
                <a:gd name="connsiteX0" fmla="*/ 0 w 7307430"/>
                <a:gd name="connsiteY0" fmla="*/ 2416532 h 2861414"/>
                <a:gd name="connsiteX1" fmla="*/ 144016 w 7307430"/>
                <a:gd name="connsiteY1" fmla="*/ 2704564 h 2861414"/>
                <a:gd name="connsiteX2" fmla="*/ 288033 w 7307430"/>
                <a:gd name="connsiteY2" fmla="*/ 2488540 h 2861414"/>
                <a:gd name="connsiteX3" fmla="*/ 455076 w 7307430"/>
                <a:gd name="connsiteY3" fmla="*/ 559096 h 2861414"/>
                <a:gd name="connsiteX4" fmla="*/ 534098 w 7307430"/>
                <a:gd name="connsiteY4" fmla="*/ 276874 h 2861414"/>
                <a:gd name="connsiteX5" fmla="*/ 771165 w 7307430"/>
                <a:gd name="connsiteY5" fmla="*/ 909052 h 2861414"/>
                <a:gd name="connsiteX6" fmla="*/ 895342 w 7307430"/>
                <a:gd name="connsiteY6" fmla="*/ 1857319 h 2861414"/>
                <a:gd name="connsiteX7" fmla="*/ 1053387 w 7307430"/>
                <a:gd name="connsiteY7" fmla="*/ 1879896 h 2861414"/>
                <a:gd name="connsiteX8" fmla="*/ 1188853 w 7307430"/>
                <a:gd name="connsiteY8" fmla="*/ 2037941 h 2861414"/>
                <a:gd name="connsiteX9" fmla="*/ 1471076 w 7307430"/>
                <a:gd name="connsiteY9" fmla="*/ 2534652 h 2861414"/>
                <a:gd name="connsiteX10" fmla="*/ 1730720 w 7307430"/>
                <a:gd name="connsiteY10" fmla="*/ 2545941 h 2861414"/>
                <a:gd name="connsiteX11" fmla="*/ 1933920 w 7307430"/>
                <a:gd name="connsiteY11" fmla="*/ 2749141 h 2861414"/>
                <a:gd name="connsiteX12" fmla="*/ 2088233 w 7307430"/>
                <a:gd name="connsiteY12" fmla="*/ 2344524 h 2861414"/>
                <a:gd name="connsiteX13" fmla="*/ 2306453 w 7307430"/>
                <a:gd name="connsiteY13" fmla="*/ 220430 h 2861414"/>
                <a:gd name="connsiteX14" fmla="*/ 2543520 w 7307430"/>
                <a:gd name="connsiteY14" fmla="*/ 1021941 h 2861414"/>
                <a:gd name="connsiteX15" fmla="*/ 2633831 w 7307430"/>
                <a:gd name="connsiteY15" fmla="*/ 1812163 h 2861414"/>
                <a:gd name="connsiteX16" fmla="*/ 2808312 w 7307430"/>
                <a:gd name="connsiteY16" fmla="*/ 1840468 h 2861414"/>
                <a:gd name="connsiteX17" fmla="*/ 2995076 w 7307430"/>
                <a:gd name="connsiteY17" fmla="*/ 2421763 h 2861414"/>
                <a:gd name="connsiteX18" fmla="*/ 3311165 w 7307430"/>
                <a:gd name="connsiteY18" fmla="*/ 2512074 h 2861414"/>
                <a:gd name="connsiteX19" fmla="*/ 3480498 w 7307430"/>
                <a:gd name="connsiteY19" fmla="*/ 2692696 h 2861414"/>
                <a:gd name="connsiteX20" fmla="*/ 3672408 w 7307430"/>
                <a:gd name="connsiteY20" fmla="*/ 2632556 h 2861414"/>
                <a:gd name="connsiteX21" fmla="*/ 3744416 w 7307430"/>
                <a:gd name="connsiteY21" fmla="*/ 1912476 h 2861414"/>
                <a:gd name="connsiteX22" fmla="*/ 3816424 w 7307430"/>
                <a:gd name="connsiteY22" fmla="*/ 976372 h 2861414"/>
                <a:gd name="connsiteX23" fmla="*/ 3920765 w 7307430"/>
                <a:gd name="connsiteY23" fmla="*/ 265585 h 2861414"/>
                <a:gd name="connsiteX24" fmla="*/ 4176464 w 7307430"/>
                <a:gd name="connsiteY24" fmla="*/ 1192396 h 2861414"/>
                <a:gd name="connsiteX25" fmla="*/ 4320480 w 7307430"/>
                <a:gd name="connsiteY25" fmla="*/ 1768460 h 2861414"/>
                <a:gd name="connsiteX26" fmla="*/ 4464496 w 7307430"/>
                <a:gd name="connsiteY26" fmla="*/ 1912476 h 2861414"/>
                <a:gd name="connsiteX27" fmla="*/ 4680520 w 7307430"/>
                <a:gd name="connsiteY27" fmla="*/ 2272516 h 2861414"/>
                <a:gd name="connsiteX28" fmla="*/ 4824536 w 7307430"/>
                <a:gd name="connsiteY28" fmla="*/ 2488540 h 2861414"/>
                <a:gd name="connsiteX29" fmla="*/ 5184576 w 7307430"/>
                <a:gd name="connsiteY29" fmla="*/ 2704564 h 2861414"/>
                <a:gd name="connsiteX30" fmla="*/ 5328592 w 7307430"/>
                <a:gd name="connsiteY30" fmla="*/ 1984484 h 2861414"/>
                <a:gd name="connsiteX31" fmla="*/ 5580231 w 7307430"/>
                <a:gd name="connsiteY31" fmla="*/ 344608 h 2861414"/>
                <a:gd name="connsiteX32" fmla="*/ 5952765 w 7307430"/>
                <a:gd name="connsiteY32" fmla="*/ 1947630 h 2861414"/>
                <a:gd name="connsiteX33" fmla="*/ 6192688 w 7307430"/>
                <a:gd name="connsiteY33" fmla="*/ 1984484 h 2861414"/>
                <a:gd name="connsiteX34" fmla="*/ 6408712 w 7307430"/>
                <a:gd name="connsiteY34" fmla="*/ 2200508 h 2861414"/>
                <a:gd name="connsiteX35" fmla="*/ 6768752 w 7307430"/>
                <a:gd name="connsiteY35" fmla="*/ 2632556 h 2861414"/>
                <a:gd name="connsiteX36" fmla="*/ 6980053 w 7307430"/>
                <a:gd name="connsiteY36" fmla="*/ 2726563 h 2861414"/>
                <a:gd name="connsiteX37" fmla="*/ 7092942 w 7307430"/>
                <a:gd name="connsiteY37" fmla="*/ 1823452 h 2861414"/>
                <a:gd name="connsiteX38" fmla="*/ 7307431 w 7307430"/>
                <a:gd name="connsiteY38" fmla="*/ 344608 h 286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07430" h="2861414">
                  <a:moveTo>
                    <a:pt x="0" y="2416532"/>
                  </a:moveTo>
                  <a:cubicBezTo>
                    <a:pt x="69615" y="2454162"/>
                    <a:pt x="96011" y="2692563"/>
                    <a:pt x="144016" y="2704564"/>
                  </a:cubicBezTo>
                  <a:cubicBezTo>
                    <a:pt x="192021" y="2716565"/>
                    <a:pt x="236190" y="2846118"/>
                    <a:pt x="288033" y="2488540"/>
                  </a:cubicBezTo>
                  <a:cubicBezTo>
                    <a:pt x="339876" y="2130962"/>
                    <a:pt x="414065" y="927707"/>
                    <a:pt x="455076" y="559096"/>
                  </a:cubicBezTo>
                  <a:cubicBezTo>
                    <a:pt x="496087" y="190485"/>
                    <a:pt x="481417" y="218548"/>
                    <a:pt x="534098" y="276874"/>
                  </a:cubicBezTo>
                  <a:cubicBezTo>
                    <a:pt x="586779" y="335200"/>
                    <a:pt x="710958" y="645645"/>
                    <a:pt x="771165" y="909052"/>
                  </a:cubicBezTo>
                  <a:cubicBezTo>
                    <a:pt x="831372" y="1172459"/>
                    <a:pt x="848305" y="1695512"/>
                    <a:pt x="895342" y="1857319"/>
                  </a:cubicBezTo>
                  <a:cubicBezTo>
                    <a:pt x="942379" y="2019126"/>
                    <a:pt x="1004469" y="1849792"/>
                    <a:pt x="1053387" y="1879896"/>
                  </a:cubicBezTo>
                  <a:cubicBezTo>
                    <a:pt x="1102306" y="1910000"/>
                    <a:pt x="1119238" y="1928815"/>
                    <a:pt x="1188853" y="2037941"/>
                  </a:cubicBezTo>
                  <a:cubicBezTo>
                    <a:pt x="1258468" y="2147067"/>
                    <a:pt x="1380765" y="2449985"/>
                    <a:pt x="1471076" y="2534652"/>
                  </a:cubicBezTo>
                  <a:cubicBezTo>
                    <a:pt x="1561387" y="2619319"/>
                    <a:pt x="1653579" y="2510193"/>
                    <a:pt x="1730720" y="2545941"/>
                  </a:cubicBezTo>
                  <a:cubicBezTo>
                    <a:pt x="1807861" y="2581689"/>
                    <a:pt x="1874335" y="2782710"/>
                    <a:pt x="1933920" y="2749141"/>
                  </a:cubicBezTo>
                  <a:cubicBezTo>
                    <a:pt x="1993505" y="2715572"/>
                    <a:pt x="2026144" y="2765976"/>
                    <a:pt x="2088233" y="2344524"/>
                  </a:cubicBezTo>
                  <a:cubicBezTo>
                    <a:pt x="2150322" y="1923072"/>
                    <a:pt x="2230572" y="440861"/>
                    <a:pt x="2306453" y="220430"/>
                  </a:cubicBezTo>
                  <a:cubicBezTo>
                    <a:pt x="2382334" y="0"/>
                    <a:pt x="2488957" y="756652"/>
                    <a:pt x="2543520" y="1021941"/>
                  </a:cubicBezTo>
                  <a:cubicBezTo>
                    <a:pt x="2598083" y="1287230"/>
                    <a:pt x="2589699" y="1675742"/>
                    <a:pt x="2633831" y="1812163"/>
                  </a:cubicBezTo>
                  <a:cubicBezTo>
                    <a:pt x="2651025" y="1946302"/>
                    <a:pt x="2748105" y="1738868"/>
                    <a:pt x="2808312" y="1840468"/>
                  </a:cubicBezTo>
                  <a:cubicBezTo>
                    <a:pt x="2868520" y="1942068"/>
                    <a:pt x="2911267" y="2309829"/>
                    <a:pt x="2995076" y="2421763"/>
                  </a:cubicBezTo>
                  <a:cubicBezTo>
                    <a:pt x="3078885" y="2533697"/>
                    <a:pt x="3230261" y="2466919"/>
                    <a:pt x="3311165" y="2512074"/>
                  </a:cubicBezTo>
                  <a:cubicBezTo>
                    <a:pt x="3392069" y="2557229"/>
                    <a:pt x="3420291" y="2672616"/>
                    <a:pt x="3480498" y="2692696"/>
                  </a:cubicBezTo>
                  <a:cubicBezTo>
                    <a:pt x="3540705" y="2712776"/>
                    <a:pt x="3628422" y="2762593"/>
                    <a:pt x="3672408" y="2632556"/>
                  </a:cubicBezTo>
                  <a:cubicBezTo>
                    <a:pt x="3716394" y="2502519"/>
                    <a:pt x="3720413" y="2188507"/>
                    <a:pt x="3744416" y="1912476"/>
                  </a:cubicBezTo>
                  <a:cubicBezTo>
                    <a:pt x="3768419" y="1636445"/>
                    <a:pt x="3787033" y="1250854"/>
                    <a:pt x="3816424" y="976372"/>
                  </a:cubicBezTo>
                  <a:cubicBezTo>
                    <a:pt x="3845815" y="701890"/>
                    <a:pt x="3860759" y="229581"/>
                    <a:pt x="3920765" y="265585"/>
                  </a:cubicBezTo>
                  <a:cubicBezTo>
                    <a:pt x="3980771" y="301589"/>
                    <a:pt x="4109845" y="941917"/>
                    <a:pt x="4176464" y="1192396"/>
                  </a:cubicBezTo>
                  <a:cubicBezTo>
                    <a:pt x="4243083" y="1442875"/>
                    <a:pt x="4263347" y="1570089"/>
                    <a:pt x="4320480" y="1768460"/>
                  </a:cubicBezTo>
                  <a:cubicBezTo>
                    <a:pt x="4390115" y="1974595"/>
                    <a:pt x="4374029" y="1981379"/>
                    <a:pt x="4464496" y="1912476"/>
                  </a:cubicBezTo>
                  <a:cubicBezTo>
                    <a:pt x="4524503" y="1972483"/>
                    <a:pt x="4620513" y="2176505"/>
                    <a:pt x="4680520" y="2272516"/>
                  </a:cubicBezTo>
                  <a:cubicBezTo>
                    <a:pt x="4740527" y="2368527"/>
                    <a:pt x="4740527" y="2416532"/>
                    <a:pt x="4824536" y="2488540"/>
                  </a:cubicBezTo>
                  <a:cubicBezTo>
                    <a:pt x="4908545" y="2560548"/>
                    <a:pt x="5100567" y="2788573"/>
                    <a:pt x="5184576" y="2704564"/>
                  </a:cubicBezTo>
                  <a:cubicBezTo>
                    <a:pt x="5268585" y="2620555"/>
                    <a:pt x="5292784" y="2349174"/>
                    <a:pt x="5328592" y="1984484"/>
                  </a:cubicBezTo>
                  <a:cubicBezTo>
                    <a:pt x="5394535" y="1591158"/>
                    <a:pt x="5476202" y="350750"/>
                    <a:pt x="5580231" y="344608"/>
                  </a:cubicBezTo>
                  <a:cubicBezTo>
                    <a:pt x="5684260" y="338466"/>
                    <a:pt x="5850689" y="1674317"/>
                    <a:pt x="5952765" y="1947630"/>
                  </a:cubicBezTo>
                  <a:cubicBezTo>
                    <a:pt x="6054841" y="2220943"/>
                    <a:pt x="6116697" y="1942338"/>
                    <a:pt x="6192688" y="1984484"/>
                  </a:cubicBezTo>
                  <a:cubicBezTo>
                    <a:pt x="6268679" y="2026630"/>
                    <a:pt x="6312701" y="2092496"/>
                    <a:pt x="6408712" y="2200508"/>
                  </a:cubicBezTo>
                  <a:cubicBezTo>
                    <a:pt x="6504723" y="2308520"/>
                    <a:pt x="6673529" y="2544880"/>
                    <a:pt x="6768752" y="2632556"/>
                  </a:cubicBezTo>
                  <a:cubicBezTo>
                    <a:pt x="6863975" y="2720232"/>
                    <a:pt x="6926021" y="2861414"/>
                    <a:pt x="6980053" y="2726563"/>
                  </a:cubicBezTo>
                  <a:cubicBezTo>
                    <a:pt x="7034085" y="2591712"/>
                    <a:pt x="7038379" y="2220444"/>
                    <a:pt x="7092942" y="1823452"/>
                  </a:cubicBezTo>
                  <a:cubicBezTo>
                    <a:pt x="7147505" y="1426460"/>
                    <a:pt x="7229448" y="473787"/>
                    <a:pt x="7307431" y="344608"/>
                  </a:cubicBezTo>
                </a:path>
              </a:pathLst>
            </a:custGeom>
            <a:ln w="25400">
              <a:solidFill>
                <a:srgbClr val="FF0000"/>
              </a:solidFill>
            </a:ln>
          </p:spPr>
          <p:style>
            <a:lnRef idx="3">
              <a:schemeClr val="accent6"/>
            </a:lnRef>
            <a:fillRef idx="0">
              <a:schemeClr val="accent6"/>
            </a:fillRef>
            <a:effectRef idx="2">
              <a:schemeClr val="accent6"/>
            </a:effectRef>
            <a:fontRef idx="minor">
              <a:schemeClr val="tx1"/>
            </a:fontRef>
          </p:style>
          <p:txBody>
            <a:bodyPr rtlCol="0" anchor="ctr"/>
            <a:lstStyle/>
            <a:p>
              <a:pPr algn="ctr" defTabSz="457200" fontAlgn="base">
                <a:spcBef>
                  <a:spcPct val="0"/>
                </a:spcBef>
                <a:spcAft>
                  <a:spcPct val="0"/>
                </a:spcAft>
              </a:pPr>
              <a:endParaRPr lang="it-IT">
                <a:solidFill>
                  <a:prstClr val="black"/>
                </a:solidFill>
              </a:endParaRPr>
            </a:p>
          </p:txBody>
        </p:sp>
        <p:cxnSp>
          <p:nvCxnSpPr>
            <p:cNvPr id="42" name="Connettore 1 41"/>
            <p:cNvCxnSpPr/>
            <p:nvPr/>
          </p:nvCxnSpPr>
          <p:spPr>
            <a:xfrm>
              <a:off x="4092115" y="2670634"/>
              <a:ext cx="0" cy="487102"/>
            </a:xfrm>
            <a:prstGeom prst="line">
              <a:avLst/>
            </a:prstGeom>
            <a:ln w="190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43" name="Connettore 1 42"/>
            <p:cNvCxnSpPr/>
            <p:nvPr/>
          </p:nvCxnSpPr>
          <p:spPr>
            <a:xfrm>
              <a:off x="4722017" y="2645654"/>
              <a:ext cx="0" cy="512082"/>
            </a:xfrm>
            <a:prstGeom prst="line">
              <a:avLst/>
            </a:prstGeom>
            <a:ln w="190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44" name="Connettore 1 43"/>
            <p:cNvCxnSpPr/>
            <p:nvPr/>
          </p:nvCxnSpPr>
          <p:spPr>
            <a:xfrm>
              <a:off x="5351918" y="2683071"/>
              <a:ext cx="0" cy="474665"/>
            </a:xfrm>
            <a:prstGeom prst="line">
              <a:avLst/>
            </a:prstGeom>
            <a:ln w="190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45" name="Connettore 1 44"/>
            <p:cNvCxnSpPr/>
            <p:nvPr/>
          </p:nvCxnSpPr>
          <p:spPr>
            <a:xfrm>
              <a:off x="5956920" y="2720593"/>
              <a:ext cx="0" cy="437143"/>
            </a:xfrm>
            <a:prstGeom prst="line">
              <a:avLst/>
            </a:prstGeom>
            <a:ln w="19050">
              <a:solidFill>
                <a:srgbClr val="00CC00"/>
              </a:solidFill>
            </a:ln>
          </p:spPr>
          <p:style>
            <a:lnRef idx="1">
              <a:schemeClr val="accent1"/>
            </a:lnRef>
            <a:fillRef idx="0">
              <a:schemeClr val="accent1"/>
            </a:fillRef>
            <a:effectRef idx="0">
              <a:schemeClr val="accent1"/>
            </a:effectRef>
            <a:fontRef idx="minor">
              <a:schemeClr val="tx1"/>
            </a:fontRef>
          </p:style>
        </p:cxnSp>
      </p:grpSp>
      <p:sp>
        <p:nvSpPr>
          <p:cNvPr id="46" name="Rounded Rectangle 5"/>
          <p:cNvSpPr/>
          <p:nvPr/>
        </p:nvSpPr>
        <p:spPr>
          <a:xfrm>
            <a:off x="5379688" y="3938248"/>
            <a:ext cx="473232" cy="360040"/>
          </a:xfrm>
          <a:prstGeom prst="roundRect">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it-IT">
              <a:solidFill>
                <a:prstClr val="white"/>
              </a:solidFill>
              <a:latin typeface="Gill Sans MT" pitchFamily="34" charset="0"/>
            </a:endParaRPr>
          </a:p>
        </p:txBody>
      </p:sp>
      <p:sp>
        <p:nvSpPr>
          <p:cNvPr id="47" name="CasellaDiTesto 46"/>
          <p:cNvSpPr txBox="1"/>
          <p:nvPr/>
        </p:nvSpPr>
        <p:spPr>
          <a:xfrm>
            <a:off x="2452064" y="6423720"/>
            <a:ext cx="8215936" cy="461665"/>
          </a:xfrm>
          <a:prstGeom prst="rect">
            <a:avLst/>
          </a:prstGeom>
          <a:noFill/>
        </p:spPr>
        <p:txBody>
          <a:bodyPr wrap="square" rtlCol="0">
            <a:spAutoFit/>
          </a:bodyPr>
          <a:lstStyle/>
          <a:p>
            <a:pPr marL="228600" indent="-228600" defTabSz="457200" fontAlgn="base">
              <a:spcBef>
                <a:spcPct val="0"/>
              </a:spcBef>
              <a:spcAft>
                <a:spcPct val="0"/>
              </a:spcAft>
              <a:buFontTx/>
              <a:buAutoNum type="arabicPeriod"/>
            </a:pPr>
            <a:r>
              <a:rPr lang="en-US" sz="800" dirty="0">
                <a:solidFill>
                  <a:prstClr val="black"/>
                </a:solidFill>
                <a:ea typeface="MS PGothic" pitchFamily="34" charset="-128"/>
                <a:cs typeface="Tahoma" pitchFamily="34" charset="0"/>
              </a:rPr>
              <a:t>Gunn, SR, </a:t>
            </a:r>
            <a:r>
              <a:rPr lang="en-US" sz="800" dirty="0" err="1">
                <a:solidFill>
                  <a:prstClr val="black"/>
                </a:solidFill>
                <a:ea typeface="MS PGothic" pitchFamily="34" charset="-128"/>
                <a:cs typeface="Tahoma" pitchFamily="34" charset="0"/>
              </a:rPr>
              <a:t>Pinsky</a:t>
            </a:r>
            <a:r>
              <a:rPr lang="en-US" sz="800" dirty="0">
                <a:solidFill>
                  <a:prstClr val="black"/>
                </a:solidFill>
                <a:ea typeface="MS PGothic" pitchFamily="34" charset="-128"/>
                <a:cs typeface="Tahoma" pitchFamily="34" charset="0"/>
              </a:rPr>
              <a:t>, MR Implications of arterial pressure variation in patients in the intensive care unit. </a:t>
            </a:r>
            <a:r>
              <a:rPr lang="en-US" sz="800" dirty="0" err="1">
                <a:solidFill>
                  <a:prstClr val="black"/>
                </a:solidFill>
                <a:ea typeface="MS PGothic" pitchFamily="34" charset="-128"/>
                <a:cs typeface="Tahoma" pitchFamily="34" charset="0"/>
              </a:rPr>
              <a:t>Curr</a:t>
            </a:r>
            <a:r>
              <a:rPr lang="en-US" sz="800" dirty="0">
                <a:solidFill>
                  <a:prstClr val="black"/>
                </a:solidFill>
                <a:ea typeface="MS PGothic" pitchFamily="34" charset="-128"/>
                <a:cs typeface="Tahoma" pitchFamily="34" charset="0"/>
              </a:rPr>
              <a:t> </a:t>
            </a:r>
            <a:r>
              <a:rPr lang="en-US" sz="800" dirty="0" err="1">
                <a:solidFill>
                  <a:prstClr val="black"/>
                </a:solidFill>
                <a:ea typeface="MS PGothic" pitchFamily="34" charset="-128"/>
                <a:cs typeface="Tahoma" pitchFamily="34" charset="0"/>
              </a:rPr>
              <a:t>Opin</a:t>
            </a:r>
            <a:r>
              <a:rPr lang="en-US" sz="800" dirty="0">
                <a:solidFill>
                  <a:prstClr val="black"/>
                </a:solidFill>
                <a:ea typeface="MS PGothic" pitchFamily="34" charset="-128"/>
                <a:cs typeface="Tahoma" pitchFamily="34" charset="0"/>
              </a:rPr>
              <a:t> </a:t>
            </a:r>
            <a:r>
              <a:rPr lang="en-US" sz="800" dirty="0" err="1">
                <a:solidFill>
                  <a:prstClr val="black"/>
                </a:solidFill>
                <a:ea typeface="MS PGothic" pitchFamily="34" charset="-128"/>
                <a:cs typeface="Tahoma" pitchFamily="34" charset="0"/>
              </a:rPr>
              <a:t>Crit</a:t>
            </a:r>
            <a:r>
              <a:rPr lang="en-US" sz="800" dirty="0">
                <a:solidFill>
                  <a:prstClr val="black"/>
                </a:solidFill>
                <a:ea typeface="MS PGothic" pitchFamily="34" charset="-128"/>
                <a:cs typeface="Tahoma" pitchFamily="34" charset="0"/>
              </a:rPr>
              <a:t> Care 2001;7,212-217</a:t>
            </a:r>
            <a:endParaRPr lang="it-IT" sz="800" dirty="0">
              <a:solidFill>
                <a:prstClr val="black"/>
              </a:solidFill>
              <a:ea typeface="MS PGothic" pitchFamily="34" charset="-128"/>
              <a:cs typeface="Tahoma" pitchFamily="34" charset="0"/>
            </a:endParaRPr>
          </a:p>
          <a:p>
            <a:pPr marL="228600" indent="-228600" defTabSz="457200" fontAlgn="base">
              <a:spcBef>
                <a:spcPct val="0"/>
              </a:spcBef>
              <a:spcAft>
                <a:spcPct val="0"/>
              </a:spcAft>
              <a:buFontTx/>
              <a:buAutoNum type="arabicPeriod"/>
            </a:pPr>
            <a:r>
              <a:rPr lang="en-US" sz="800" dirty="0">
                <a:solidFill>
                  <a:prstClr val="black"/>
                </a:solidFill>
                <a:ea typeface="MS PGothic" pitchFamily="34" charset="-128"/>
                <a:cs typeface="Tahoma" pitchFamily="34" charset="0"/>
              </a:rPr>
              <a:t>M. </a:t>
            </a:r>
            <a:r>
              <a:rPr lang="en-US" sz="800" dirty="0" err="1">
                <a:solidFill>
                  <a:prstClr val="black"/>
                </a:solidFill>
                <a:ea typeface="MS PGothic" pitchFamily="34" charset="-128"/>
                <a:cs typeface="Tahoma" pitchFamily="34" charset="0"/>
              </a:rPr>
              <a:t>Cannesson</a:t>
            </a:r>
            <a:r>
              <a:rPr lang="en-US" sz="800" dirty="0">
                <a:solidFill>
                  <a:prstClr val="black"/>
                </a:solidFill>
                <a:ea typeface="MS PGothic" pitchFamily="34" charset="-128"/>
                <a:cs typeface="Tahoma" pitchFamily="34" charset="0"/>
              </a:rPr>
              <a:t>: Arterial Pressure Variation and Goal-Directed Fluid Therapy J. of </a:t>
            </a:r>
            <a:r>
              <a:rPr lang="en-US" sz="800" dirty="0" err="1">
                <a:solidFill>
                  <a:prstClr val="black"/>
                </a:solidFill>
                <a:ea typeface="MS PGothic" pitchFamily="34" charset="-128"/>
                <a:cs typeface="Tahoma" pitchFamily="34" charset="0"/>
              </a:rPr>
              <a:t>Cardioth</a:t>
            </a:r>
            <a:r>
              <a:rPr lang="en-US" sz="800" dirty="0">
                <a:solidFill>
                  <a:prstClr val="black"/>
                </a:solidFill>
                <a:ea typeface="MS PGothic" pitchFamily="34" charset="-128"/>
                <a:cs typeface="Tahoma" pitchFamily="34" charset="0"/>
              </a:rPr>
              <a:t>. and </a:t>
            </a:r>
            <a:r>
              <a:rPr lang="en-US" sz="800" dirty="0" err="1">
                <a:solidFill>
                  <a:prstClr val="black"/>
                </a:solidFill>
                <a:ea typeface="MS PGothic" pitchFamily="34" charset="-128"/>
                <a:cs typeface="Tahoma" pitchFamily="34" charset="0"/>
              </a:rPr>
              <a:t>Vasc</a:t>
            </a:r>
            <a:r>
              <a:rPr lang="en-US" sz="800" dirty="0">
                <a:solidFill>
                  <a:prstClr val="black"/>
                </a:solidFill>
                <a:ea typeface="MS PGothic" pitchFamily="34" charset="-128"/>
                <a:cs typeface="Tahoma" pitchFamily="34" charset="0"/>
              </a:rPr>
              <a:t>. </a:t>
            </a:r>
            <a:r>
              <a:rPr lang="en-US" sz="800" dirty="0" err="1">
                <a:solidFill>
                  <a:prstClr val="black"/>
                </a:solidFill>
                <a:ea typeface="MS PGothic" pitchFamily="34" charset="-128"/>
                <a:cs typeface="Tahoma" pitchFamily="34" charset="0"/>
              </a:rPr>
              <a:t>Anesth</a:t>
            </a:r>
            <a:r>
              <a:rPr lang="en-US" sz="800" dirty="0">
                <a:solidFill>
                  <a:prstClr val="black"/>
                </a:solidFill>
                <a:ea typeface="MS PGothic" pitchFamily="34" charset="-128"/>
                <a:cs typeface="Tahoma" pitchFamily="34" charset="0"/>
              </a:rPr>
              <a:t>.. </a:t>
            </a:r>
            <a:r>
              <a:rPr lang="en-US" sz="800" dirty="0" err="1">
                <a:solidFill>
                  <a:prstClr val="black"/>
                </a:solidFill>
                <a:ea typeface="MS PGothic" pitchFamily="34" charset="-128"/>
                <a:cs typeface="Tahoma" pitchFamily="34" charset="0"/>
              </a:rPr>
              <a:t>Vol</a:t>
            </a:r>
            <a:r>
              <a:rPr lang="en-US" sz="800" dirty="0">
                <a:solidFill>
                  <a:prstClr val="black"/>
                </a:solidFill>
                <a:ea typeface="MS PGothic" pitchFamily="34" charset="-128"/>
                <a:cs typeface="Tahoma" pitchFamily="34" charset="0"/>
              </a:rPr>
              <a:t> 24, No 3 (June), 2010: pp 487-497</a:t>
            </a:r>
          </a:p>
          <a:p>
            <a:pPr marL="228600" indent="-228600" defTabSz="457200" fontAlgn="base">
              <a:spcBef>
                <a:spcPct val="0"/>
              </a:spcBef>
              <a:spcAft>
                <a:spcPct val="0"/>
              </a:spcAft>
              <a:buFontTx/>
              <a:buAutoNum type="arabicPeriod"/>
            </a:pPr>
            <a:r>
              <a:rPr lang="en-US" sz="800" dirty="0">
                <a:solidFill>
                  <a:prstClr val="black"/>
                </a:solidFill>
                <a:ea typeface="MS PGothic" pitchFamily="34" charset="-128"/>
                <a:cs typeface="Tahoma" pitchFamily="34" charset="0"/>
              </a:rPr>
              <a:t>M. </a:t>
            </a:r>
            <a:r>
              <a:rPr lang="en-US" sz="800" dirty="0" err="1">
                <a:solidFill>
                  <a:prstClr val="black"/>
                </a:solidFill>
                <a:ea typeface="MS PGothic" pitchFamily="34" charset="-128"/>
                <a:cs typeface="Tahoma" pitchFamily="34" charset="0"/>
              </a:rPr>
              <a:t>Cannesson</a:t>
            </a:r>
            <a:r>
              <a:rPr lang="en-US" sz="800" dirty="0">
                <a:solidFill>
                  <a:prstClr val="black"/>
                </a:solidFill>
                <a:ea typeface="MS PGothic" pitchFamily="34" charset="-128"/>
                <a:cs typeface="Tahoma" pitchFamily="34" charset="0"/>
              </a:rPr>
              <a:t>, M. </a:t>
            </a:r>
            <a:r>
              <a:rPr lang="en-US" sz="800" dirty="0" err="1">
                <a:solidFill>
                  <a:prstClr val="black"/>
                </a:solidFill>
                <a:ea typeface="MS PGothic" pitchFamily="34" charset="-128"/>
                <a:cs typeface="Tahoma" pitchFamily="34" charset="0"/>
              </a:rPr>
              <a:t>Aboy</a:t>
            </a:r>
            <a:r>
              <a:rPr lang="en-US" sz="800" dirty="0">
                <a:solidFill>
                  <a:prstClr val="black"/>
                </a:solidFill>
                <a:ea typeface="MS PGothic" pitchFamily="34" charset="-128"/>
                <a:cs typeface="Tahoma" pitchFamily="34" charset="0"/>
              </a:rPr>
              <a:t>, C.K. Hofer, M. </a:t>
            </a:r>
            <a:r>
              <a:rPr lang="en-US" sz="800" dirty="0" err="1">
                <a:solidFill>
                  <a:prstClr val="black"/>
                </a:solidFill>
                <a:ea typeface="MS PGothic" pitchFamily="34" charset="-128"/>
                <a:cs typeface="Tahoma" pitchFamily="34" charset="0"/>
              </a:rPr>
              <a:t>Rehman</a:t>
            </a:r>
            <a:r>
              <a:rPr lang="en-US" sz="800" dirty="0">
                <a:solidFill>
                  <a:prstClr val="black"/>
                </a:solidFill>
                <a:ea typeface="MS PGothic" pitchFamily="34" charset="-128"/>
                <a:cs typeface="Tahoma" pitchFamily="34" charset="0"/>
              </a:rPr>
              <a:t>: Pulse Pressure Variation: where we are today?, Journal of Clinical Monitoring and Computing (2011) 25:45–56</a:t>
            </a:r>
            <a:endParaRPr lang="en-GB" sz="800" dirty="0">
              <a:solidFill>
                <a:prstClr val="black"/>
              </a:solidFill>
              <a:ea typeface="MS PGothic" pitchFamily="34" charset="-128"/>
              <a:cs typeface="Tahoma" pitchFamily="34" charset="0"/>
            </a:endParaRPr>
          </a:p>
        </p:txBody>
      </p:sp>
      <p:sp>
        <p:nvSpPr>
          <p:cNvPr id="48" name="Rettangolo 47"/>
          <p:cNvSpPr/>
          <p:nvPr/>
        </p:nvSpPr>
        <p:spPr>
          <a:xfrm>
            <a:off x="6101371" y="5522424"/>
            <a:ext cx="692818" cy="400110"/>
          </a:xfrm>
          <a:prstGeom prst="rect">
            <a:avLst/>
          </a:prstGeom>
          <a:solidFill>
            <a:schemeClr val="bg1"/>
          </a:solidFill>
        </p:spPr>
        <p:txBody>
          <a:bodyPr wrap="none">
            <a:spAutoFit/>
          </a:bodyPr>
          <a:lstStyle/>
          <a:p>
            <a:pPr defTabSz="457200" fontAlgn="base">
              <a:spcBef>
                <a:spcPct val="0"/>
              </a:spcBef>
              <a:spcAft>
                <a:spcPct val="0"/>
              </a:spcAft>
            </a:pPr>
            <a:r>
              <a:rPr lang="it-IT" sz="2000" b="1" dirty="0">
                <a:solidFill>
                  <a:srgbClr val="FF0000"/>
                </a:solidFill>
                <a:latin typeface="Gill Sans MT" pitchFamily="34" charset="0"/>
                <a:ea typeface="MS PGothic" pitchFamily="34" charset="-128"/>
              </a:rPr>
              <a:t>SPV</a:t>
            </a:r>
            <a:endParaRPr lang="it-IT" sz="2000" dirty="0">
              <a:solidFill>
                <a:srgbClr val="FF0000"/>
              </a:solidFill>
              <a:latin typeface="Gill Sans MT" pitchFamily="34" charset="0"/>
              <a:ea typeface="MS PGothic" pitchFamily="34" charset="-128"/>
            </a:endParaRPr>
          </a:p>
        </p:txBody>
      </p:sp>
      <p:grpSp>
        <p:nvGrpSpPr>
          <p:cNvPr id="59" name="Gruppo 37"/>
          <p:cNvGrpSpPr/>
          <p:nvPr/>
        </p:nvGrpSpPr>
        <p:grpSpPr>
          <a:xfrm>
            <a:off x="7392145" y="4509120"/>
            <a:ext cx="3960553" cy="2592288"/>
            <a:chOff x="5868144" y="4869160"/>
            <a:chExt cx="3960553" cy="2592288"/>
          </a:xfrm>
        </p:grpSpPr>
        <p:grpSp>
          <p:nvGrpSpPr>
            <p:cNvPr id="60" name="Gruppo 35"/>
            <p:cNvGrpSpPr/>
            <p:nvPr/>
          </p:nvGrpSpPr>
          <p:grpSpPr>
            <a:xfrm>
              <a:off x="5868144" y="4956998"/>
              <a:ext cx="3960553" cy="2504450"/>
              <a:chOff x="5868144" y="4956998"/>
              <a:chExt cx="3960553" cy="2504450"/>
            </a:xfrm>
          </p:grpSpPr>
          <p:cxnSp>
            <p:nvCxnSpPr>
              <p:cNvPr id="62" name="Straight Connector 5"/>
              <p:cNvCxnSpPr>
                <a:cxnSpLocks noChangeShapeType="1"/>
              </p:cNvCxnSpPr>
              <p:nvPr/>
            </p:nvCxnSpPr>
            <p:spPr bwMode="auto">
              <a:xfrm flipH="1">
                <a:off x="6522958" y="5013323"/>
                <a:ext cx="5265" cy="1457165"/>
              </a:xfrm>
              <a:prstGeom prst="line">
                <a:avLst/>
              </a:prstGeom>
              <a:noFill/>
              <a:ln w="12700" algn="ctr">
                <a:solidFill>
                  <a:schemeClr val="tx1"/>
                </a:solidFill>
                <a:round/>
                <a:headEnd type="triangle" w="med" len="med"/>
                <a:tailEnd type="none" w="med" len="med"/>
              </a:ln>
            </p:spPr>
          </p:cxnSp>
          <p:cxnSp>
            <p:nvCxnSpPr>
              <p:cNvPr id="63" name="Straight Connector 6"/>
              <p:cNvCxnSpPr>
                <a:cxnSpLocks noChangeShapeType="1"/>
              </p:cNvCxnSpPr>
              <p:nvPr/>
            </p:nvCxnSpPr>
            <p:spPr bwMode="auto">
              <a:xfrm flipH="1">
                <a:off x="6506926" y="6459882"/>
                <a:ext cx="2299618" cy="0"/>
              </a:xfrm>
              <a:prstGeom prst="line">
                <a:avLst/>
              </a:prstGeom>
              <a:noFill/>
              <a:ln w="12700" algn="ctr">
                <a:solidFill>
                  <a:schemeClr val="tx1"/>
                </a:solidFill>
                <a:round/>
                <a:headEnd type="triangle" w="med" len="med"/>
                <a:tailEnd type="none" w="med" len="med"/>
              </a:ln>
            </p:spPr>
          </p:cxnSp>
          <p:sp>
            <p:nvSpPr>
              <p:cNvPr id="64" name="TextBox 9"/>
              <p:cNvSpPr txBox="1">
                <a:spLocks noChangeArrowheads="1"/>
              </p:cNvSpPr>
              <p:nvPr/>
            </p:nvSpPr>
            <p:spPr bwMode="auto">
              <a:xfrm>
                <a:off x="5868144" y="4956998"/>
                <a:ext cx="609304" cy="307777"/>
              </a:xfrm>
              <a:prstGeom prst="rect">
                <a:avLst/>
              </a:prstGeom>
              <a:noFill/>
              <a:ln w="9525">
                <a:noFill/>
                <a:miter lim="800000"/>
                <a:headEnd/>
                <a:tailEnd/>
              </a:ln>
            </p:spPr>
            <p:txBody>
              <a:bodyPr wrap="square">
                <a:spAutoFit/>
              </a:bodyPr>
              <a:lstStyle/>
              <a:p>
                <a:pPr algn="r" defTabSz="457200" fontAlgn="base">
                  <a:spcBef>
                    <a:spcPct val="0"/>
                  </a:spcBef>
                  <a:spcAft>
                    <a:spcPct val="0"/>
                  </a:spcAft>
                </a:pPr>
                <a:r>
                  <a:rPr lang="it-IT" sz="700" b="1" dirty="0">
                    <a:solidFill>
                      <a:prstClr val="black"/>
                    </a:solidFill>
                    <a:ea typeface="MS PGothic" pitchFamily="34" charset="-128"/>
                  </a:rPr>
                  <a:t>STROKE    </a:t>
                </a:r>
              </a:p>
              <a:p>
                <a:pPr algn="r" defTabSz="457200" fontAlgn="base">
                  <a:spcBef>
                    <a:spcPct val="0"/>
                  </a:spcBef>
                  <a:spcAft>
                    <a:spcPct val="0"/>
                  </a:spcAft>
                </a:pPr>
                <a:r>
                  <a:rPr lang="it-IT" sz="700" b="1" dirty="0">
                    <a:solidFill>
                      <a:prstClr val="black"/>
                    </a:solidFill>
                    <a:ea typeface="MS PGothic" pitchFamily="34" charset="-128"/>
                  </a:rPr>
                  <a:t>VOLUME</a:t>
                </a:r>
              </a:p>
            </p:txBody>
          </p:sp>
          <p:sp>
            <p:nvSpPr>
              <p:cNvPr id="65" name="Arc 21"/>
              <p:cNvSpPr/>
              <p:nvPr/>
            </p:nvSpPr>
            <p:spPr bwMode="auto">
              <a:xfrm rot="20878736">
                <a:off x="6615308" y="5076751"/>
                <a:ext cx="3213389" cy="2384697"/>
              </a:xfrm>
              <a:prstGeom prst="arc">
                <a:avLst>
                  <a:gd name="adj1" fmla="val 11268067"/>
                  <a:gd name="adj2" fmla="val 17673029"/>
                </a:avLst>
              </a:prstGeom>
              <a:noFill/>
              <a:ln w="38100" cap="flat" cmpd="sng" algn="ctr">
                <a:solidFill>
                  <a:srgbClr val="FF9900"/>
                </a:solidFill>
                <a:prstDash val="solid"/>
                <a:round/>
                <a:headEnd type="none" w="med" len="med"/>
                <a:tailEnd type="none" w="med" len="med"/>
              </a:ln>
              <a:effectLst/>
            </p:spPr>
            <p:txBody>
              <a:bodyPr wrap="none" anchor="ctr"/>
              <a:lstStyle/>
              <a:p>
                <a:pPr algn="ctr" defTabSz="457200" fontAlgn="base">
                  <a:spcBef>
                    <a:spcPct val="0"/>
                  </a:spcBef>
                  <a:spcAft>
                    <a:spcPct val="0"/>
                  </a:spcAft>
                  <a:defRPr/>
                </a:pPr>
                <a:endParaRPr lang="it-IT" sz="1600" b="1">
                  <a:solidFill>
                    <a:prstClr val="black"/>
                  </a:solidFill>
                  <a:latin typeface="Tahoma" pitchFamily="34" charset="0"/>
                  <a:ea typeface="MS PGothic" pitchFamily="34" charset="-128"/>
                </a:endParaRPr>
              </a:p>
            </p:txBody>
          </p:sp>
          <p:sp>
            <p:nvSpPr>
              <p:cNvPr id="66" name="TextBox 57"/>
              <p:cNvSpPr txBox="1">
                <a:spLocks noChangeArrowheads="1"/>
              </p:cNvSpPr>
              <p:nvPr/>
            </p:nvSpPr>
            <p:spPr bwMode="auto">
              <a:xfrm>
                <a:off x="6731324" y="6139801"/>
                <a:ext cx="803956" cy="307777"/>
              </a:xfrm>
              <a:prstGeom prst="rect">
                <a:avLst/>
              </a:prstGeom>
              <a:solidFill>
                <a:schemeClr val="bg1"/>
              </a:solidFill>
              <a:ln w="9525">
                <a:noFill/>
                <a:miter lim="800000"/>
                <a:headEnd/>
                <a:tailEnd/>
              </a:ln>
            </p:spPr>
            <p:txBody>
              <a:bodyPr wrap="square">
                <a:spAutoFit/>
              </a:bodyPr>
              <a:lstStyle/>
              <a:p>
                <a:pPr algn="ctr" defTabSz="457200" fontAlgn="base">
                  <a:spcBef>
                    <a:spcPct val="0"/>
                  </a:spcBef>
                  <a:spcAft>
                    <a:spcPct val="0"/>
                  </a:spcAft>
                </a:pPr>
                <a:r>
                  <a:rPr lang="it-IT" sz="700" b="1" dirty="0">
                    <a:solidFill>
                      <a:srgbClr val="FFC000"/>
                    </a:solidFill>
                    <a:ea typeface="MS PGothic" pitchFamily="34" charset="-128"/>
                  </a:rPr>
                  <a:t>PRELOAD DEPENDENCE</a:t>
                </a:r>
              </a:p>
            </p:txBody>
          </p:sp>
          <p:sp>
            <p:nvSpPr>
              <p:cNvPr id="67" name="TextBox 57"/>
              <p:cNvSpPr txBox="1">
                <a:spLocks noChangeArrowheads="1"/>
              </p:cNvSpPr>
              <p:nvPr/>
            </p:nvSpPr>
            <p:spPr bwMode="auto">
              <a:xfrm>
                <a:off x="7784492" y="5351266"/>
                <a:ext cx="964741" cy="307777"/>
              </a:xfrm>
              <a:prstGeom prst="rect">
                <a:avLst/>
              </a:prstGeom>
              <a:solidFill>
                <a:schemeClr val="bg1"/>
              </a:solidFill>
              <a:ln w="9525">
                <a:noFill/>
                <a:miter lim="800000"/>
                <a:headEnd/>
                <a:tailEnd/>
              </a:ln>
            </p:spPr>
            <p:txBody>
              <a:bodyPr wrap="square">
                <a:spAutoFit/>
              </a:bodyPr>
              <a:lstStyle/>
              <a:p>
                <a:pPr algn="ctr" defTabSz="457200" fontAlgn="base">
                  <a:spcBef>
                    <a:spcPct val="0"/>
                  </a:spcBef>
                  <a:spcAft>
                    <a:spcPct val="0"/>
                  </a:spcAft>
                </a:pPr>
                <a:r>
                  <a:rPr lang="it-IT" sz="700" b="1" dirty="0">
                    <a:solidFill>
                      <a:srgbClr val="FFC000"/>
                    </a:solidFill>
                    <a:ea typeface="MS PGothic" pitchFamily="34" charset="-128"/>
                  </a:rPr>
                  <a:t>PRELOAD INDEPENDENCE</a:t>
                </a:r>
              </a:p>
            </p:txBody>
          </p:sp>
          <p:sp>
            <p:nvSpPr>
              <p:cNvPr id="68" name="Rettangolo 67"/>
              <p:cNvSpPr/>
              <p:nvPr/>
            </p:nvSpPr>
            <p:spPr>
              <a:xfrm>
                <a:off x="8203808" y="6534068"/>
                <a:ext cx="676788" cy="215444"/>
              </a:xfrm>
              <a:prstGeom prst="rect">
                <a:avLst/>
              </a:prstGeom>
            </p:spPr>
            <p:txBody>
              <a:bodyPr wrap="none">
                <a:spAutoFit/>
              </a:bodyPr>
              <a:lstStyle/>
              <a:p>
                <a:pPr defTabSz="457200" fontAlgn="base">
                  <a:spcBef>
                    <a:spcPct val="0"/>
                  </a:spcBef>
                  <a:spcAft>
                    <a:spcPct val="0"/>
                  </a:spcAft>
                </a:pPr>
                <a:r>
                  <a:rPr lang="it-IT" sz="800" b="1" dirty="0">
                    <a:solidFill>
                      <a:prstClr val="black"/>
                    </a:solidFill>
                    <a:ea typeface="MS PGothic" pitchFamily="34" charset="-128"/>
                  </a:rPr>
                  <a:t>LVEDV (</a:t>
                </a:r>
                <a:r>
                  <a:rPr lang="it-IT" sz="800" b="1" dirty="0" err="1">
                    <a:solidFill>
                      <a:prstClr val="black"/>
                    </a:solidFill>
                    <a:ea typeface="MS PGothic" pitchFamily="34" charset="-128"/>
                  </a:rPr>
                  <a:t>mL</a:t>
                </a:r>
                <a:r>
                  <a:rPr lang="it-IT" sz="800" b="1" dirty="0">
                    <a:solidFill>
                      <a:prstClr val="black"/>
                    </a:solidFill>
                    <a:ea typeface="MS PGothic" pitchFamily="34" charset="-128"/>
                  </a:rPr>
                  <a:t>)</a:t>
                </a:r>
                <a:endParaRPr lang="it-IT" sz="800" dirty="0">
                  <a:solidFill>
                    <a:prstClr val="black"/>
                  </a:solidFill>
                  <a:ea typeface="MS PGothic" pitchFamily="34" charset="-128"/>
                </a:endParaRPr>
              </a:p>
            </p:txBody>
          </p:sp>
        </p:grpSp>
        <p:sp>
          <p:nvSpPr>
            <p:cNvPr id="61" name="Title 1"/>
            <p:cNvSpPr txBox="1">
              <a:spLocks/>
            </p:cNvSpPr>
            <p:nvPr/>
          </p:nvSpPr>
          <p:spPr>
            <a:xfrm>
              <a:off x="6698562" y="4869160"/>
              <a:ext cx="768099" cy="272193"/>
            </a:xfrm>
            <a:prstGeom prst="rect">
              <a:avLst/>
            </a:prstGeom>
          </p:spPr>
          <p:txBody>
            <a:bodyPr/>
            <a:lstStyle/>
            <a:p>
              <a:pPr fontAlgn="base">
                <a:spcBef>
                  <a:spcPct val="0"/>
                </a:spcBef>
                <a:spcAft>
                  <a:spcPct val="0"/>
                </a:spcAft>
                <a:defRPr/>
              </a:pPr>
              <a:r>
                <a:rPr lang="it-IT" sz="900" b="1" i="1" kern="0" dirty="0">
                  <a:solidFill>
                    <a:srgbClr val="FF9900"/>
                  </a:solidFill>
                  <a:ea typeface="MS PGothic" pitchFamily="34" charset="-128"/>
                </a:rPr>
                <a:t>Frank </a:t>
              </a:r>
              <a:r>
                <a:rPr lang="it-IT" sz="900" b="1" i="1" kern="0" dirty="0" err="1">
                  <a:solidFill>
                    <a:srgbClr val="FF9900"/>
                  </a:solidFill>
                  <a:ea typeface="MS PGothic" pitchFamily="34" charset="-128"/>
                </a:rPr>
                <a:t>Starling</a:t>
              </a:r>
              <a:r>
                <a:rPr lang="it-IT" sz="900" b="1" i="1" kern="0" dirty="0">
                  <a:solidFill>
                    <a:srgbClr val="FF9900"/>
                  </a:solidFill>
                  <a:ea typeface="MS PGothic" pitchFamily="34" charset="-128"/>
                </a:rPr>
                <a:t> </a:t>
              </a:r>
              <a:r>
                <a:rPr lang="it-IT" sz="900" b="1" i="1" kern="0" dirty="0" err="1">
                  <a:solidFill>
                    <a:srgbClr val="FF9900"/>
                  </a:solidFill>
                  <a:ea typeface="MS PGothic" pitchFamily="34" charset="-128"/>
                </a:rPr>
                <a:t>law</a:t>
              </a:r>
              <a:endParaRPr lang="it-IT" sz="900" b="1" i="1" kern="0" dirty="0">
                <a:solidFill>
                  <a:srgbClr val="FF9900"/>
                </a:solidFill>
                <a:ea typeface="MS PGothic" pitchFamily="34" charset="-128"/>
              </a:endParaRPr>
            </a:p>
          </p:txBody>
        </p:sp>
      </p:grpSp>
      <p:grpSp>
        <p:nvGrpSpPr>
          <p:cNvPr id="69" name="Gruppo 36"/>
          <p:cNvGrpSpPr/>
          <p:nvPr/>
        </p:nvGrpSpPr>
        <p:grpSpPr>
          <a:xfrm>
            <a:off x="8102998" y="4540635"/>
            <a:ext cx="2031012" cy="1249653"/>
            <a:chOff x="6578998" y="4900674"/>
            <a:chExt cx="2031012" cy="1249653"/>
          </a:xfrm>
        </p:grpSpPr>
        <p:pic>
          <p:nvPicPr>
            <p:cNvPr id="70" name="Picture 2"/>
            <p:cNvPicPr>
              <a:picLocks noChangeAspect="1" noChangeArrowheads="1"/>
            </p:cNvPicPr>
            <p:nvPr/>
          </p:nvPicPr>
          <p:blipFill>
            <a:blip r:embed="rId4" cstate="print"/>
            <a:srcRect/>
            <a:stretch>
              <a:fillRect/>
            </a:stretch>
          </p:blipFill>
          <p:spPr bwMode="auto">
            <a:xfrm>
              <a:off x="7746830" y="4900674"/>
              <a:ext cx="863180" cy="443935"/>
            </a:xfrm>
            <a:prstGeom prst="rect">
              <a:avLst/>
            </a:prstGeom>
            <a:noFill/>
            <a:ln w="9525">
              <a:noFill/>
              <a:miter lim="800000"/>
              <a:headEnd/>
              <a:tailEnd/>
            </a:ln>
          </p:spPr>
        </p:pic>
        <p:pic>
          <p:nvPicPr>
            <p:cNvPr id="71" name="Picture 3"/>
            <p:cNvPicPr>
              <a:picLocks noChangeAspect="1" noChangeArrowheads="1"/>
            </p:cNvPicPr>
            <p:nvPr/>
          </p:nvPicPr>
          <p:blipFill>
            <a:blip r:embed="rId5" cstate="print"/>
            <a:srcRect/>
            <a:stretch>
              <a:fillRect/>
            </a:stretch>
          </p:blipFill>
          <p:spPr bwMode="auto">
            <a:xfrm>
              <a:off x="6578998" y="5576561"/>
              <a:ext cx="823139" cy="573766"/>
            </a:xfrm>
            <a:prstGeom prst="rect">
              <a:avLst/>
            </a:prstGeom>
            <a:noFill/>
            <a:ln w="9525">
              <a:noFill/>
              <a:miter lim="800000"/>
              <a:headEnd/>
              <a:tailEnd/>
            </a:ln>
          </p:spPr>
        </p:pic>
      </p:grpSp>
    </p:spTree>
    <p:extLst>
      <p:ext uri="{BB962C8B-B14F-4D97-AF65-F5344CB8AC3E}">
        <p14:creationId xmlns:p14="http://schemas.microsoft.com/office/powerpoint/2010/main" val="2518522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22" presetClass="entr" presetSubtype="8" repeatCount="indefinite"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1" fill="hold" grpId="1"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up)">
                                      <p:cBhvr>
                                        <p:cTn id="24" dur="500"/>
                                        <p:tgtEl>
                                          <p:spTgt spid="46"/>
                                        </p:tgtEl>
                                      </p:cBhvr>
                                    </p:animEffect>
                                  </p:childTnLst>
                                </p:cTn>
                              </p:par>
                              <p:par>
                                <p:cTn id="25" presetID="26" presetClass="emph" presetSubtype="0" repeatCount="3000" fill="hold" grpId="0" nodeType="withEffect">
                                  <p:stCondLst>
                                    <p:cond delay="0"/>
                                  </p:stCondLst>
                                  <p:childTnLst>
                                    <p:animEffect transition="out" filter="fade">
                                      <p:cBhvr>
                                        <p:cTn id="26" dur="500" tmFilter="0, 0; .2, .5; .8, .5; 1, 0"/>
                                        <p:tgtEl>
                                          <p:spTgt spid="46"/>
                                        </p:tgtEl>
                                      </p:cBhvr>
                                    </p:animEffect>
                                    <p:animScale>
                                      <p:cBhvr>
                                        <p:cTn id="27" dur="250" autoRev="1" fill="hold"/>
                                        <p:tgtEl>
                                          <p:spTgt spid="46"/>
                                        </p:tgtEl>
                                      </p:cBhvr>
                                      <p:by x="105000" y="105000"/>
                                    </p:animScale>
                                  </p:childTnLst>
                                </p:cTn>
                              </p:par>
                              <p:par>
                                <p:cTn id="28" presetID="22" presetClass="entr" presetSubtype="4"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wipe(down)">
                                      <p:cBhvr>
                                        <p:cTn id="39" dur="500"/>
                                        <p:tgtEl>
                                          <p:spTgt spid="48"/>
                                        </p:tgtEl>
                                      </p:cBhvr>
                                    </p:animEffect>
                                  </p:childTnLst>
                                </p:cTn>
                              </p:par>
                            </p:childTnLst>
                          </p:cTn>
                        </p:par>
                        <p:par>
                          <p:cTn id="40" fill="hold">
                            <p:stCondLst>
                              <p:cond delay="1500"/>
                            </p:stCondLst>
                            <p:childTnLst>
                              <p:par>
                                <p:cTn id="41" presetID="22" presetClass="entr" presetSubtype="1" fill="hold" nodeType="after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wipe(up)">
                                      <p:cBhvr>
                                        <p:cTn id="43" dur="500"/>
                                        <p:tgtEl>
                                          <p:spTgt spid="59"/>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6" grpId="0" animBg="1"/>
      <p:bldP spid="46" grpId="0" animBg="1"/>
      <p:bldP spid="46" grpId="1"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9864" y="128017"/>
            <a:ext cx="2174370" cy="476290"/>
          </a:xfrm>
          <a:prstGeom prst="rect">
            <a:avLst/>
          </a:prstGeom>
        </p:spPr>
      </p:pic>
      <p:sp>
        <p:nvSpPr>
          <p:cNvPr id="9" name="Rettangolo 8"/>
          <p:cNvSpPr/>
          <p:nvPr/>
        </p:nvSpPr>
        <p:spPr>
          <a:xfrm>
            <a:off x="261258" y="641023"/>
            <a:ext cx="468000" cy="6216977"/>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12" name="Segnaposto contenuto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48" y="213733"/>
            <a:ext cx="1218054" cy="342860"/>
          </a:xfrm>
          <a:prstGeom prst="rect">
            <a:avLst/>
          </a:prstGeom>
        </p:spPr>
      </p:pic>
      <p:pic>
        <p:nvPicPr>
          <p:cNvPr id="13" name="Immagin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969" y="-72757"/>
            <a:ext cx="1316668" cy="1233070"/>
          </a:xfrm>
          <a:prstGeom prst="rect">
            <a:avLst/>
          </a:prstGeom>
        </p:spPr>
      </p:pic>
      <p:sp>
        <p:nvSpPr>
          <p:cNvPr id="2" name="Segnaposto numero diapositiva 1"/>
          <p:cNvSpPr>
            <a:spLocks noGrp="1"/>
          </p:cNvSpPr>
          <p:nvPr>
            <p:ph type="sldNum" sz="quarter" idx="12"/>
          </p:nvPr>
        </p:nvSpPr>
        <p:spPr>
          <a:xfrm>
            <a:off x="9448800" y="6492875"/>
            <a:ext cx="2743200" cy="365125"/>
          </a:xfrm>
        </p:spPr>
        <p:txBody>
          <a:bodyPr/>
          <a:lstStyle/>
          <a:p>
            <a:fld id="{9D053DAC-C6A9-474F-8BEC-0629C0CE91C1}" type="slidenum">
              <a:rPr lang="it-IT" sz="1600" b="1" smtClean="0">
                <a:solidFill>
                  <a:srgbClr val="006E73"/>
                </a:solidFill>
              </a:rPr>
              <a:pPr/>
              <a:t>7</a:t>
            </a:fld>
            <a:endParaRPr lang="it-IT" sz="1600" b="1" dirty="0">
              <a:solidFill>
                <a:srgbClr val="006E73"/>
              </a:solidFill>
            </a:endParaRPr>
          </a:p>
        </p:txBody>
      </p:sp>
      <p:pic>
        <p:nvPicPr>
          <p:cNvPr id="22" name="Segnaposto contenuto 4"/>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1019784" y="756944"/>
            <a:ext cx="2712830" cy="2712830"/>
          </a:xfrm>
        </p:spPr>
      </p:pic>
      <p:sp>
        <p:nvSpPr>
          <p:cNvPr id="23" name="Rettangolo 22"/>
          <p:cNvSpPr/>
          <p:nvPr/>
        </p:nvSpPr>
        <p:spPr>
          <a:xfrm>
            <a:off x="10152559" y="6043945"/>
            <a:ext cx="1439144"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Segnaposto contenuto 44"/>
          <p:cNvSpPr txBox="1">
            <a:spLocks/>
          </p:cNvSpPr>
          <p:nvPr/>
        </p:nvSpPr>
        <p:spPr>
          <a:xfrm>
            <a:off x="3761595" y="1723448"/>
            <a:ext cx="4644008" cy="1080120"/>
          </a:xfrm>
          <a:prstGeom prst="rect">
            <a:avLst/>
          </a:prstGeom>
        </p:spPr>
        <p:txBody>
          <a:bodyPr/>
          <a:lstStyle/>
          <a:p>
            <a:pPr marL="533400" indent="-342900" fontAlgn="auto">
              <a:spcBef>
                <a:spcPts val="0"/>
              </a:spcBef>
              <a:spcAft>
                <a:spcPts val="0"/>
              </a:spcAft>
            </a:pPr>
            <a:r>
              <a:rPr lang="en-US" sz="2600" dirty="0"/>
              <a:t>un </a:t>
            </a:r>
            <a:r>
              <a:rPr lang="en-US" sz="2600" dirty="0" err="1"/>
              <a:t>sistema</a:t>
            </a:r>
            <a:r>
              <a:rPr lang="en-US" sz="2600" dirty="0"/>
              <a:t> </a:t>
            </a:r>
            <a:r>
              <a:rPr lang="en-US" sz="2600" dirty="0" err="1"/>
              <a:t>di</a:t>
            </a:r>
            <a:endParaRPr lang="en-US" sz="2600" dirty="0"/>
          </a:p>
          <a:p>
            <a:pPr marL="984250" indent="-342900" fontAlgn="auto">
              <a:spcBef>
                <a:spcPts val="0"/>
              </a:spcBef>
              <a:spcAft>
                <a:spcPts val="0"/>
              </a:spcAft>
            </a:pPr>
            <a:r>
              <a:rPr lang="en-US" sz="2600" b="1" dirty="0" err="1"/>
              <a:t>monitoraggio</a:t>
            </a:r>
            <a:r>
              <a:rPr lang="en-US" sz="2600" b="1" dirty="0"/>
              <a:t> </a:t>
            </a:r>
            <a:r>
              <a:rPr lang="en-US" sz="2600" b="1" dirty="0" err="1"/>
              <a:t>emodinamico</a:t>
            </a:r>
            <a:endParaRPr lang="en-US" sz="2600" b="1" dirty="0"/>
          </a:p>
        </p:txBody>
      </p:sp>
      <p:sp>
        <p:nvSpPr>
          <p:cNvPr id="25" name="Rettangolo 24"/>
          <p:cNvSpPr/>
          <p:nvPr/>
        </p:nvSpPr>
        <p:spPr>
          <a:xfrm>
            <a:off x="3836206" y="3566056"/>
            <a:ext cx="2123728" cy="461665"/>
          </a:xfrm>
          <a:prstGeom prst="rect">
            <a:avLst/>
          </a:prstGeom>
        </p:spPr>
        <p:txBody>
          <a:bodyPr wrap="square">
            <a:spAutoFit/>
          </a:bodyPr>
          <a:lstStyle/>
          <a:p>
            <a:pPr algn="ctr"/>
            <a:r>
              <a:rPr lang="it-IT" sz="2400" dirty="0">
                <a:cs typeface="Arial" pitchFamily="34" charset="0"/>
              </a:rPr>
              <a:t>CO =  </a:t>
            </a:r>
            <a:r>
              <a:rPr lang="it-IT" sz="2400" dirty="0">
                <a:solidFill>
                  <a:srgbClr val="00B050"/>
                </a:solidFill>
                <a:cs typeface="Arial" pitchFamily="34" charset="0"/>
              </a:rPr>
              <a:t>SV</a:t>
            </a:r>
            <a:r>
              <a:rPr lang="it-IT" sz="2400" dirty="0">
                <a:cs typeface="Arial" pitchFamily="34" charset="0"/>
              </a:rPr>
              <a:t> * HR</a:t>
            </a:r>
          </a:p>
        </p:txBody>
      </p:sp>
      <p:sp>
        <p:nvSpPr>
          <p:cNvPr id="26" name="Figura a mano libera 25"/>
          <p:cNvSpPr/>
          <p:nvPr/>
        </p:nvSpPr>
        <p:spPr>
          <a:xfrm>
            <a:off x="1299942" y="4577585"/>
            <a:ext cx="1116000" cy="684000"/>
          </a:xfrm>
          <a:custGeom>
            <a:avLst/>
            <a:gdLst>
              <a:gd name="connsiteX0" fmla="*/ 0 w 7608711"/>
              <a:gd name="connsiteY0" fmla="*/ 2602089 h 3064933"/>
              <a:gd name="connsiteX1" fmla="*/ 237067 w 7608711"/>
              <a:gd name="connsiteY1" fmla="*/ 2590800 h 3064933"/>
              <a:gd name="connsiteX2" fmla="*/ 417689 w 7608711"/>
              <a:gd name="connsiteY2" fmla="*/ 2827866 h 3064933"/>
              <a:gd name="connsiteX3" fmla="*/ 485422 w 7608711"/>
              <a:gd name="connsiteY3" fmla="*/ 2692400 h 3064933"/>
              <a:gd name="connsiteX4" fmla="*/ 643467 w 7608711"/>
              <a:gd name="connsiteY4" fmla="*/ 592666 h 3064933"/>
              <a:gd name="connsiteX5" fmla="*/ 722489 w 7608711"/>
              <a:gd name="connsiteY5" fmla="*/ 310444 h 3064933"/>
              <a:gd name="connsiteX6" fmla="*/ 959556 w 7608711"/>
              <a:gd name="connsiteY6" fmla="*/ 942622 h 3064933"/>
              <a:gd name="connsiteX7" fmla="*/ 1083733 w 7608711"/>
              <a:gd name="connsiteY7" fmla="*/ 1890889 h 3064933"/>
              <a:gd name="connsiteX8" fmla="*/ 1241778 w 7608711"/>
              <a:gd name="connsiteY8" fmla="*/ 1913466 h 3064933"/>
              <a:gd name="connsiteX9" fmla="*/ 1377244 w 7608711"/>
              <a:gd name="connsiteY9" fmla="*/ 2071511 h 3064933"/>
              <a:gd name="connsiteX10" fmla="*/ 1659467 w 7608711"/>
              <a:gd name="connsiteY10" fmla="*/ 2568222 h 3064933"/>
              <a:gd name="connsiteX11" fmla="*/ 1919111 w 7608711"/>
              <a:gd name="connsiteY11" fmla="*/ 2579511 h 3064933"/>
              <a:gd name="connsiteX12" fmla="*/ 2122311 w 7608711"/>
              <a:gd name="connsiteY12" fmla="*/ 2782711 h 3064933"/>
              <a:gd name="connsiteX13" fmla="*/ 2246489 w 7608711"/>
              <a:gd name="connsiteY13" fmla="*/ 2579511 h 3064933"/>
              <a:gd name="connsiteX14" fmla="*/ 2494844 w 7608711"/>
              <a:gd name="connsiteY14" fmla="*/ 254000 h 3064933"/>
              <a:gd name="connsiteX15" fmla="*/ 2731911 w 7608711"/>
              <a:gd name="connsiteY15" fmla="*/ 1055511 h 3064933"/>
              <a:gd name="connsiteX16" fmla="*/ 2822222 w 7608711"/>
              <a:gd name="connsiteY16" fmla="*/ 1845733 h 3064933"/>
              <a:gd name="connsiteX17" fmla="*/ 2935111 w 7608711"/>
              <a:gd name="connsiteY17" fmla="*/ 1834444 h 3064933"/>
              <a:gd name="connsiteX18" fmla="*/ 3183467 w 7608711"/>
              <a:gd name="connsiteY18" fmla="*/ 2455333 h 3064933"/>
              <a:gd name="connsiteX19" fmla="*/ 3499556 w 7608711"/>
              <a:gd name="connsiteY19" fmla="*/ 2545644 h 3064933"/>
              <a:gd name="connsiteX20" fmla="*/ 3668889 w 7608711"/>
              <a:gd name="connsiteY20" fmla="*/ 2726266 h 3064933"/>
              <a:gd name="connsiteX21" fmla="*/ 3849511 w 7608711"/>
              <a:gd name="connsiteY21" fmla="*/ 2816578 h 3064933"/>
              <a:gd name="connsiteX22" fmla="*/ 3894667 w 7608711"/>
              <a:gd name="connsiteY22" fmla="*/ 2003778 h 3064933"/>
              <a:gd name="connsiteX23" fmla="*/ 3996267 w 7608711"/>
              <a:gd name="connsiteY23" fmla="*/ 728133 h 3064933"/>
              <a:gd name="connsiteX24" fmla="*/ 4109156 w 7608711"/>
              <a:gd name="connsiteY24" fmla="*/ 299155 h 3064933"/>
              <a:gd name="connsiteX25" fmla="*/ 4380089 w 7608711"/>
              <a:gd name="connsiteY25" fmla="*/ 1190978 h 3064933"/>
              <a:gd name="connsiteX26" fmla="*/ 4459111 w 7608711"/>
              <a:gd name="connsiteY26" fmla="*/ 1958622 h 3064933"/>
              <a:gd name="connsiteX27" fmla="*/ 4515556 w 7608711"/>
              <a:gd name="connsiteY27" fmla="*/ 1902178 h 3064933"/>
              <a:gd name="connsiteX28" fmla="*/ 4831644 w 7608711"/>
              <a:gd name="connsiteY28" fmla="*/ 2218266 h 3064933"/>
              <a:gd name="connsiteX29" fmla="*/ 4989689 w 7608711"/>
              <a:gd name="connsiteY29" fmla="*/ 2613378 h 3064933"/>
              <a:gd name="connsiteX30" fmla="*/ 5249333 w 7608711"/>
              <a:gd name="connsiteY30" fmla="*/ 2590800 h 3064933"/>
              <a:gd name="connsiteX31" fmla="*/ 5441244 w 7608711"/>
              <a:gd name="connsiteY31" fmla="*/ 2748844 h 3064933"/>
              <a:gd name="connsiteX32" fmla="*/ 5565422 w 7608711"/>
              <a:gd name="connsiteY32" fmla="*/ 2026355 h 3064933"/>
              <a:gd name="connsiteX33" fmla="*/ 5768622 w 7608711"/>
              <a:gd name="connsiteY33" fmla="*/ 378178 h 3064933"/>
              <a:gd name="connsiteX34" fmla="*/ 6141156 w 7608711"/>
              <a:gd name="connsiteY34" fmla="*/ 1981200 h 3064933"/>
              <a:gd name="connsiteX35" fmla="*/ 6287911 w 7608711"/>
              <a:gd name="connsiteY35" fmla="*/ 1981200 h 3064933"/>
              <a:gd name="connsiteX36" fmla="*/ 6671733 w 7608711"/>
              <a:gd name="connsiteY36" fmla="*/ 2545644 h 3064933"/>
              <a:gd name="connsiteX37" fmla="*/ 7066844 w 7608711"/>
              <a:gd name="connsiteY37" fmla="*/ 2647244 h 3064933"/>
              <a:gd name="connsiteX38" fmla="*/ 7168444 w 7608711"/>
              <a:gd name="connsiteY38" fmla="*/ 2760133 h 3064933"/>
              <a:gd name="connsiteX39" fmla="*/ 7281333 w 7608711"/>
              <a:gd name="connsiteY39" fmla="*/ 1857022 h 3064933"/>
              <a:gd name="connsiteX40" fmla="*/ 7495822 w 7608711"/>
              <a:gd name="connsiteY40" fmla="*/ 378178 h 3064933"/>
              <a:gd name="connsiteX41" fmla="*/ 7608711 w 7608711"/>
              <a:gd name="connsiteY41" fmla="*/ 1179689 h 3064933"/>
              <a:gd name="connsiteX0" fmla="*/ 0 w 7608711"/>
              <a:gd name="connsiteY0" fmla="*/ 2568519 h 3031363"/>
              <a:gd name="connsiteX1" fmla="*/ 237067 w 7608711"/>
              <a:gd name="connsiteY1" fmla="*/ 2557230 h 3031363"/>
              <a:gd name="connsiteX2" fmla="*/ 417689 w 7608711"/>
              <a:gd name="connsiteY2" fmla="*/ 2794296 h 3031363"/>
              <a:gd name="connsiteX3" fmla="*/ 485422 w 7608711"/>
              <a:gd name="connsiteY3" fmla="*/ 2658830 h 3031363"/>
              <a:gd name="connsiteX4" fmla="*/ 643467 w 7608711"/>
              <a:gd name="connsiteY4" fmla="*/ 559096 h 3031363"/>
              <a:gd name="connsiteX5" fmla="*/ 722489 w 7608711"/>
              <a:gd name="connsiteY5" fmla="*/ 276874 h 3031363"/>
              <a:gd name="connsiteX6" fmla="*/ 959556 w 7608711"/>
              <a:gd name="connsiteY6" fmla="*/ 909052 h 3031363"/>
              <a:gd name="connsiteX7" fmla="*/ 1083733 w 7608711"/>
              <a:gd name="connsiteY7" fmla="*/ 1857319 h 3031363"/>
              <a:gd name="connsiteX8" fmla="*/ 1241778 w 7608711"/>
              <a:gd name="connsiteY8" fmla="*/ 1879896 h 3031363"/>
              <a:gd name="connsiteX9" fmla="*/ 1377244 w 7608711"/>
              <a:gd name="connsiteY9" fmla="*/ 2037941 h 3031363"/>
              <a:gd name="connsiteX10" fmla="*/ 1659467 w 7608711"/>
              <a:gd name="connsiteY10" fmla="*/ 2534652 h 3031363"/>
              <a:gd name="connsiteX11" fmla="*/ 1919111 w 7608711"/>
              <a:gd name="connsiteY11" fmla="*/ 2545941 h 3031363"/>
              <a:gd name="connsiteX12" fmla="*/ 2122311 w 7608711"/>
              <a:gd name="connsiteY12" fmla="*/ 2749141 h 3031363"/>
              <a:gd name="connsiteX13" fmla="*/ 2276624 w 7608711"/>
              <a:gd name="connsiteY13" fmla="*/ 2344524 h 3031363"/>
              <a:gd name="connsiteX14" fmla="*/ 2494844 w 7608711"/>
              <a:gd name="connsiteY14" fmla="*/ 220430 h 3031363"/>
              <a:gd name="connsiteX15" fmla="*/ 2731911 w 7608711"/>
              <a:gd name="connsiteY15" fmla="*/ 1021941 h 3031363"/>
              <a:gd name="connsiteX16" fmla="*/ 2822222 w 7608711"/>
              <a:gd name="connsiteY16" fmla="*/ 1812163 h 3031363"/>
              <a:gd name="connsiteX17" fmla="*/ 2935111 w 7608711"/>
              <a:gd name="connsiteY17" fmla="*/ 1800874 h 3031363"/>
              <a:gd name="connsiteX18" fmla="*/ 3183467 w 7608711"/>
              <a:gd name="connsiteY18" fmla="*/ 2421763 h 3031363"/>
              <a:gd name="connsiteX19" fmla="*/ 3499556 w 7608711"/>
              <a:gd name="connsiteY19" fmla="*/ 2512074 h 3031363"/>
              <a:gd name="connsiteX20" fmla="*/ 3668889 w 7608711"/>
              <a:gd name="connsiteY20" fmla="*/ 2692696 h 3031363"/>
              <a:gd name="connsiteX21" fmla="*/ 3849511 w 7608711"/>
              <a:gd name="connsiteY21" fmla="*/ 2783008 h 3031363"/>
              <a:gd name="connsiteX22" fmla="*/ 3894667 w 7608711"/>
              <a:gd name="connsiteY22" fmla="*/ 1970208 h 3031363"/>
              <a:gd name="connsiteX23" fmla="*/ 3996267 w 7608711"/>
              <a:gd name="connsiteY23" fmla="*/ 694563 h 3031363"/>
              <a:gd name="connsiteX24" fmla="*/ 4109156 w 7608711"/>
              <a:gd name="connsiteY24" fmla="*/ 265585 h 3031363"/>
              <a:gd name="connsiteX25" fmla="*/ 4380089 w 7608711"/>
              <a:gd name="connsiteY25" fmla="*/ 1157408 h 3031363"/>
              <a:gd name="connsiteX26" fmla="*/ 4459111 w 7608711"/>
              <a:gd name="connsiteY26" fmla="*/ 1925052 h 3031363"/>
              <a:gd name="connsiteX27" fmla="*/ 4515556 w 7608711"/>
              <a:gd name="connsiteY27" fmla="*/ 1868608 h 3031363"/>
              <a:gd name="connsiteX28" fmla="*/ 4831644 w 7608711"/>
              <a:gd name="connsiteY28" fmla="*/ 2184696 h 3031363"/>
              <a:gd name="connsiteX29" fmla="*/ 4989689 w 7608711"/>
              <a:gd name="connsiteY29" fmla="*/ 2579808 h 3031363"/>
              <a:gd name="connsiteX30" fmla="*/ 5249333 w 7608711"/>
              <a:gd name="connsiteY30" fmla="*/ 2557230 h 3031363"/>
              <a:gd name="connsiteX31" fmla="*/ 5441244 w 7608711"/>
              <a:gd name="connsiteY31" fmla="*/ 2715274 h 3031363"/>
              <a:gd name="connsiteX32" fmla="*/ 5565422 w 7608711"/>
              <a:gd name="connsiteY32" fmla="*/ 1992785 h 3031363"/>
              <a:gd name="connsiteX33" fmla="*/ 5768622 w 7608711"/>
              <a:gd name="connsiteY33" fmla="*/ 344608 h 3031363"/>
              <a:gd name="connsiteX34" fmla="*/ 6141156 w 7608711"/>
              <a:gd name="connsiteY34" fmla="*/ 1947630 h 3031363"/>
              <a:gd name="connsiteX35" fmla="*/ 6287911 w 7608711"/>
              <a:gd name="connsiteY35" fmla="*/ 1947630 h 3031363"/>
              <a:gd name="connsiteX36" fmla="*/ 6671733 w 7608711"/>
              <a:gd name="connsiteY36" fmla="*/ 2512074 h 3031363"/>
              <a:gd name="connsiteX37" fmla="*/ 7066844 w 7608711"/>
              <a:gd name="connsiteY37" fmla="*/ 2613674 h 3031363"/>
              <a:gd name="connsiteX38" fmla="*/ 7168444 w 7608711"/>
              <a:gd name="connsiteY38" fmla="*/ 2726563 h 3031363"/>
              <a:gd name="connsiteX39" fmla="*/ 7281333 w 7608711"/>
              <a:gd name="connsiteY39" fmla="*/ 1823452 h 3031363"/>
              <a:gd name="connsiteX40" fmla="*/ 7495822 w 7608711"/>
              <a:gd name="connsiteY40" fmla="*/ 344608 h 3031363"/>
              <a:gd name="connsiteX41" fmla="*/ 7608711 w 7608711"/>
              <a:gd name="connsiteY41" fmla="*/ 1146119 h 3031363"/>
              <a:gd name="connsiteX0" fmla="*/ 0 w 7608711"/>
              <a:gd name="connsiteY0" fmla="*/ 2568519 h 2903423"/>
              <a:gd name="connsiteX1" fmla="*/ 237067 w 7608711"/>
              <a:gd name="connsiteY1" fmla="*/ 2557230 h 2903423"/>
              <a:gd name="connsiteX2" fmla="*/ 417689 w 7608711"/>
              <a:gd name="connsiteY2" fmla="*/ 2794296 h 2903423"/>
              <a:gd name="connsiteX3" fmla="*/ 476424 w 7608711"/>
              <a:gd name="connsiteY3" fmla="*/ 2488540 h 2903423"/>
              <a:gd name="connsiteX4" fmla="*/ 643467 w 7608711"/>
              <a:gd name="connsiteY4" fmla="*/ 559096 h 2903423"/>
              <a:gd name="connsiteX5" fmla="*/ 722489 w 7608711"/>
              <a:gd name="connsiteY5" fmla="*/ 276874 h 2903423"/>
              <a:gd name="connsiteX6" fmla="*/ 959556 w 7608711"/>
              <a:gd name="connsiteY6" fmla="*/ 909052 h 2903423"/>
              <a:gd name="connsiteX7" fmla="*/ 1083733 w 7608711"/>
              <a:gd name="connsiteY7" fmla="*/ 1857319 h 2903423"/>
              <a:gd name="connsiteX8" fmla="*/ 1241778 w 7608711"/>
              <a:gd name="connsiteY8" fmla="*/ 1879896 h 2903423"/>
              <a:gd name="connsiteX9" fmla="*/ 1377244 w 7608711"/>
              <a:gd name="connsiteY9" fmla="*/ 2037941 h 2903423"/>
              <a:gd name="connsiteX10" fmla="*/ 1659467 w 7608711"/>
              <a:gd name="connsiteY10" fmla="*/ 2534652 h 2903423"/>
              <a:gd name="connsiteX11" fmla="*/ 1919111 w 7608711"/>
              <a:gd name="connsiteY11" fmla="*/ 2545941 h 2903423"/>
              <a:gd name="connsiteX12" fmla="*/ 2122311 w 7608711"/>
              <a:gd name="connsiteY12" fmla="*/ 2749141 h 2903423"/>
              <a:gd name="connsiteX13" fmla="*/ 2276624 w 7608711"/>
              <a:gd name="connsiteY13" fmla="*/ 2344524 h 2903423"/>
              <a:gd name="connsiteX14" fmla="*/ 2494844 w 7608711"/>
              <a:gd name="connsiteY14" fmla="*/ 220430 h 2903423"/>
              <a:gd name="connsiteX15" fmla="*/ 2731911 w 7608711"/>
              <a:gd name="connsiteY15" fmla="*/ 1021941 h 2903423"/>
              <a:gd name="connsiteX16" fmla="*/ 2822222 w 7608711"/>
              <a:gd name="connsiteY16" fmla="*/ 1812163 h 2903423"/>
              <a:gd name="connsiteX17" fmla="*/ 2935111 w 7608711"/>
              <a:gd name="connsiteY17" fmla="*/ 1800874 h 2903423"/>
              <a:gd name="connsiteX18" fmla="*/ 3183467 w 7608711"/>
              <a:gd name="connsiteY18" fmla="*/ 2421763 h 2903423"/>
              <a:gd name="connsiteX19" fmla="*/ 3499556 w 7608711"/>
              <a:gd name="connsiteY19" fmla="*/ 2512074 h 2903423"/>
              <a:gd name="connsiteX20" fmla="*/ 3668889 w 7608711"/>
              <a:gd name="connsiteY20" fmla="*/ 2692696 h 2903423"/>
              <a:gd name="connsiteX21" fmla="*/ 3849511 w 7608711"/>
              <a:gd name="connsiteY21" fmla="*/ 2783008 h 2903423"/>
              <a:gd name="connsiteX22" fmla="*/ 3894667 w 7608711"/>
              <a:gd name="connsiteY22" fmla="*/ 1970208 h 2903423"/>
              <a:gd name="connsiteX23" fmla="*/ 3996267 w 7608711"/>
              <a:gd name="connsiteY23" fmla="*/ 694563 h 2903423"/>
              <a:gd name="connsiteX24" fmla="*/ 4109156 w 7608711"/>
              <a:gd name="connsiteY24" fmla="*/ 265585 h 2903423"/>
              <a:gd name="connsiteX25" fmla="*/ 4380089 w 7608711"/>
              <a:gd name="connsiteY25" fmla="*/ 1157408 h 2903423"/>
              <a:gd name="connsiteX26" fmla="*/ 4459111 w 7608711"/>
              <a:gd name="connsiteY26" fmla="*/ 1925052 h 2903423"/>
              <a:gd name="connsiteX27" fmla="*/ 4515556 w 7608711"/>
              <a:gd name="connsiteY27" fmla="*/ 1868608 h 2903423"/>
              <a:gd name="connsiteX28" fmla="*/ 4831644 w 7608711"/>
              <a:gd name="connsiteY28" fmla="*/ 2184696 h 2903423"/>
              <a:gd name="connsiteX29" fmla="*/ 4989689 w 7608711"/>
              <a:gd name="connsiteY29" fmla="*/ 2579808 h 2903423"/>
              <a:gd name="connsiteX30" fmla="*/ 5249333 w 7608711"/>
              <a:gd name="connsiteY30" fmla="*/ 2557230 h 2903423"/>
              <a:gd name="connsiteX31" fmla="*/ 5441244 w 7608711"/>
              <a:gd name="connsiteY31" fmla="*/ 2715274 h 2903423"/>
              <a:gd name="connsiteX32" fmla="*/ 5565422 w 7608711"/>
              <a:gd name="connsiteY32" fmla="*/ 1992785 h 2903423"/>
              <a:gd name="connsiteX33" fmla="*/ 5768622 w 7608711"/>
              <a:gd name="connsiteY33" fmla="*/ 344608 h 2903423"/>
              <a:gd name="connsiteX34" fmla="*/ 6141156 w 7608711"/>
              <a:gd name="connsiteY34" fmla="*/ 1947630 h 2903423"/>
              <a:gd name="connsiteX35" fmla="*/ 6287911 w 7608711"/>
              <a:gd name="connsiteY35" fmla="*/ 1947630 h 2903423"/>
              <a:gd name="connsiteX36" fmla="*/ 6671733 w 7608711"/>
              <a:gd name="connsiteY36" fmla="*/ 2512074 h 2903423"/>
              <a:gd name="connsiteX37" fmla="*/ 7066844 w 7608711"/>
              <a:gd name="connsiteY37" fmla="*/ 2613674 h 2903423"/>
              <a:gd name="connsiteX38" fmla="*/ 7168444 w 7608711"/>
              <a:gd name="connsiteY38" fmla="*/ 2726563 h 2903423"/>
              <a:gd name="connsiteX39" fmla="*/ 7281333 w 7608711"/>
              <a:gd name="connsiteY39" fmla="*/ 1823452 h 2903423"/>
              <a:gd name="connsiteX40" fmla="*/ 7495822 w 7608711"/>
              <a:gd name="connsiteY40" fmla="*/ 344608 h 2903423"/>
              <a:gd name="connsiteX41" fmla="*/ 7608711 w 7608711"/>
              <a:gd name="connsiteY41" fmla="*/ 1146119 h 2903423"/>
              <a:gd name="connsiteX0" fmla="*/ 0 w 7371644"/>
              <a:gd name="connsiteY0" fmla="*/ 2557230 h 2903423"/>
              <a:gd name="connsiteX1" fmla="*/ 180622 w 7371644"/>
              <a:gd name="connsiteY1" fmla="*/ 2794296 h 2903423"/>
              <a:gd name="connsiteX2" fmla="*/ 239357 w 7371644"/>
              <a:gd name="connsiteY2" fmla="*/ 2488540 h 2903423"/>
              <a:gd name="connsiteX3" fmla="*/ 406400 w 7371644"/>
              <a:gd name="connsiteY3" fmla="*/ 559096 h 2903423"/>
              <a:gd name="connsiteX4" fmla="*/ 485422 w 7371644"/>
              <a:gd name="connsiteY4" fmla="*/ 276874 h 2903423"/>
              <a:gd name="connsiteX5" fmla="*/ 722489 w 7371644"/>
              <a:gd name="connsiteY5" fmla="*/ 909052 h 2903423"/>
              <a:gd name="connsiteX6" fmla="*/ 846666 w 7371644"/>
              <a:gd name="connsiteY6" fmla="*/ 1857319 h 2903423"/>
              <a:gd name="connsiteX7" fmla="*/ 1004711 w 7371644"/>
              <a:gd name="connsiteY7" fmla="*/ 1879896 h 2903423"/>
              <a:gd name="connsiteX8" fmla="*/ 1140177 w 7371644"/>
              <a:gd name="connsiteY8" fmla="*/ 2037941 h 2903423"/>
              <a:gd name="connsiteX9" fmla="*/ 1422400 w 7371644"/>
              <a:gd name="connsiteY9" fmla="*/ 2534652 h 2903423"/>
              <a:gd name="connsiteX10" fmla="*/ 1682044 w 7371644"/>
              <a:gd name="connsiteY10" fmla="*/ 2545941 h 2903423"/>
              <a:gd name="connsiteX11" fmla="*/ 1885244 w 7371644"/>
              <a:gd name="connsiteY11" fmla="*/ 2749141 h 2903423"/>
              <a:gd name="connsiteX12" fmla="*/ 2039557 w 7371644"/>
              <a:gd name="connsiteY12" fmla="*/ 2344524 h 2903423"/>
              <a:gd name="connsiteX13" fmla="*/ 2257777 w 7371644"/>
              <a:gd name="connsiteY13" fmla="*/ 220430 h 2903423"/>
              <a:gd name="connsiteX14" fmla="*/ 2494844 w 7371644"/>
              <a:gd name="connsiteY14" fmla="*/ 1021941 h 2903423"/>
              <a:gd name="connsiteX15" fmla="*/ 2585155 w 7371644"/>
              <a:gd name="connsiteY15" fmla="*/ 1812163 h 2903423"/>
              <a:gd name="connsiteX16" fmla="*/ 2698044 w 7371644"/>
              <a:gd name="connsiteY16" fmla="*/ 1800874 h 2903423"/>
              <a:gd name="connsiteX17" fmla="*/ 2946400 w 7371644"/>
              <a:gd name="connsiteY17" fmla="*/ 2421763 h 2903423"/>
              <a:gd name="connsiteX18" fmla="*/ 3262489 w 7371644"/>
              <a:gd name="connsiteY18" fmla="*/ 2512074 h 2903423"/>
              <a:gd name="connsiteX19" fmla="*/ 3431822 w 7371644"/>
              <a:gd name="connsiteY19" fmla="*/ 2692696 h 2903423"/>
              <a:gd name="connsiteX20" fmla="*/ 3612444 w 7371644"/>
              <a:gd name="connsiteY20" fmla="*/ 2783008 h 2903423"/>
              <a:gd name="connsiteX21" fmla="*/ 3657600 w 7371644"/>
              <a:gd name="connsiteY21" fmla="*/ 1970208 h 2903423"/>
              <a:gd name="connsiteX22" fmla="*/ 3759200 w 7371644"/>
              <a:gd name="connsiteY22" fmla="*/ 694563 h 2903423"/>
              <a:gd name="connsiteX23" fmla="*/ 3872089 w 7371644"/>
              <a:gd name="connsiteY23" fmla="*/ 265585 h 2903423"/>
              <a:gd name="connsiteX24" fmla="*/ 4143022 w 7371644"/>
              <a:gd name="connsiteY24" fmla="*/ 1157408 h 2903423"/>
              <a:gd name="connsiteX25" fmla="*/ 4222044 w 7371644"/>
              <a:gd name="connsiteY25" fmla="*/ 1925052 h 2903423"/>
              <a:gd name="connsiteX26" fmla="*/ 4278489 w 7371644"/>
              <a:gd name="connsiteY26" fmla="*/ 1868608 h 2903423"/>
              <a:gd name="connsiteX27" fmla="*/ 4594577 w 7371644"/>
              <a:gd name="connsiteY27" fmla="*/ 2184696 h 2903423"/>
              <a:gd name="connsiteX28" fmla="*/ 4752622 w 7371644"/>
              <a:gd name="connsiteY28" fmla="*/ 2579808 h 2903423"/>
              <a:gd name="connsiteX29" fmla="*/ 5012266 w 7371644"/>
              <a:gd name="connsiteY29" fmla="*/ 2557230 h 2903423"/>
              <a:gd name="connsiteX30" fmla="*/ 5204177 w 7371644"/>
              <a:gd name="connsiteY30" fmla="*/ 2715274 h 2903423"/>
              <a:gd name="connsiteX31" fmla="*/ 5328355 w 7371644"/>
              <a:gd name="connsiteY31" fmla="*/ 1992785 h 2903423"/>
              <a:gd name="connsiteX32" fmla="*/ 5531555 w 7371644"/>
              <a:gd name="connsiteY32" fmla="*/ 344608 h 2903423"/>
              <a:gd name="connsiteX33" fmla="*/ 5904089 w 7371644"/>
              <a:gd name="connsiteY33" fmla="*/ 1947630 h 2903423"/>
              <a:gd name="connsiteX34" fmla="*/ 6050844 w 7371644"/>
              <a:gd name="connsiteY34" fmla="*/ 1947630 h 2903423"/>
              <a:gd name="connsiteX35" fmla="*/ 6434666 w 7371644"/>
              <a:gd name="connsiteY35" fmla="*/ 2512074 h 2903423"/>
              <a:gd name="connsiteX36" fmla="*/ 6829777 w 7371644"/>
              <a:gd name="connsiteY36" fmla="*/ 2613674 h 2903423"/>
              <a:gd name="connsiteX37" fmla="*/ 6931377 w 7371644"/>
              <a:gd name="connsiteY37" fmla="*/ 2726563 h 2903423"/>
              <a:gd name="connsiteX38" fmla="*/ 7044266 w 7371644"/>
              <a:gd name="connsiteY38" fmla="*/ 1823452 h 2903423"/>
              <a:gd name="connsiteX39" fmla="*/ 7258755 w 7371644"/>
              <a:gd name="connsiteY39" fmla="*/ 344608 h 2903423"/>
              <a:gd name="connsiteX40" fmla="*/ 7371644 w 7371644"/>
              <a:gd name="connsiteY40" fmla="*/ 1146119 h 2903423"/>
              <a:gd name="connsiteX0" fmla="*/ 0 w 7420320"/>
              <a:gd name="connsiteY0" fmla="*/ 2416532 h 2903423"/>
              <a:gd name="connsiteX1" fmla="*/ 229298 w 7420320"/>
              <a:gd name="connsiteY1" fmla="*/ 2794296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27165 w 7420320"/>
              <a:gd name="connsiteY26" fmla="*/ 1868608 h 2903423"/>
              <a:gd name="connsiteX27" fmla="*/ 4643253 w 7420320"/>
              <a:gd name="connsiteY27" fmla="*/ 218469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27165 w 7420320"/>
              <a:gd name="connsiteY26" fmla="*/ 1868608 h 2903423"/>
              <a:gd name="connsiteX27" fmla="*/ 4643253 w 7420320"/>
              <a:gd name="connsiteY27" fmla="*/ 218469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43253 w 7420320"/>
              <a:gd name="connsiteY27" fmla="*/ 218469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12568 w 7420320"/>
              <a:gd name="connsiteY29" fmla="*/ 2632556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252853 w 7420320"/>
              <a:gd name="connsiteY29" fmla="*/ 2715274 h 2903423"/>
              <a:gd name="connsiteX30" fmla="*/ 5377031 w 7420320"/>
              <a:gd name="connsiteY30" fmla="*/ 1992785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12568 w 7420320"/>
              <a:gd name="connsiteY29" fmla="*/ 2704564 h 2903423"/>
              <a:gd name="connsiteX30" fmla="*/ 5377031 w 7420320"/>
              <a:gd name="connsiteY30" fmla="*/ 1992785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84576 w 7420320"/>
              <a:gd name="connsiteY29" fmla="*/ 2704564 h 2903423"/>
              <a:gd name="connsiteX30" fmla="*/ 5377031 w 7420320"/>
              <a:gd name="connsiteY30" fmla="*/ 1992785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84576 w 7420320"/>
              <a:gd name="connsiteY29" fmla="*/ 2704564 h 2903423"/>
              <a:gd name="connsiteX30" fmla="*/ 5328592 w 7420320"/>
              <a:gd name="connsiteY30" fmla="*/ 1984484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84576 w 7420320"/>
              <a:gd name="connsiteY29" fmla="*/ 2704564 h 2903423"/>
              <a:gd name="connsiteX30" fmla="*/ 5328592 w 7420320"/>
              <a:gd name="connsiteY30" fmla="*/ 1984484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07876 w 7420320"/>
              <a:gd name="connsiteY22" fmla="*/ 694563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672408 w 7420320"/>
              <a:gd name="connsiteY21" fmla="*/ 1912476 h 2913045"/>
              <a:gd name="connsiteX22" fmla="*/ 3807876 w 7420320"/>
              <a:gd name="connsiteY22" fmla="*/ 694563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07876 w 7420320"/>
              <a:gd name="connsiteY22" fmla="*/ 694563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0720 w 7420320"/>
              <a:gd name="connsiteY34" fmla="*/ 2416532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0720 w 7420320"/>
              <a:gd name="connsiteY34" fmla="*/ 2416532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0720 w 7420320"/>
              <a:gd name="connsiteY34" fmla="*/ 2272516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08712 w 7420320"/>
              <a:gd name="connsiteY34" fmla="*/ 2128500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192688 w 7420320"/>
              <a:gd name="connsiteY33" fmla="*/ 1984484 h 2913045"/>
              <a:gd name="connsiteX34" fmla="*/ 6408712 w 7420320"/>
              <a:gd name="connsiteY34" fmla="*/ 2128500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746720 w 7420320"/>
              <a:gd name="connsiteY16" fmla="*/ 1800874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270720 w 7420320"/>
              <a:gd name="connsiteY25" fmla="*/ 1925052 h 2861414"/>
              <a:gd name="connsiteX26" fmla="*/ 4392488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270720 w 7420320"/>
              <a:gd name="connsiteY25" fmla="*/ 1925052 h 2861414"/>
              <a:gd name="connsiteX26" fmla="*/ 4392488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270720 w 7420320"/>
              <a:gd name="connsiteY25" fmla="*/ 1925052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92488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768460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768460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768460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560840"/>
              <a:gd name="connsiteY0" fmla="*/ 2416532 h 2861414"/>
              <a:gd name="connsiteX1" fmla="*/ 144016 w 7560840"/>
              <a:gd name="connsiteY1" fmla="*/ 2704564 h 2861414"/>
              <a:gd name="connsiteX2" fmla="*/ 288033 w 7560840"/>
              <a:gd name="connsiteY2" fmla="*/ 2488540 h 2861414"/>
              <a:gd name="connsiteX3" fmla="*/ 455076 w 7560840"/>
              <a:gd name="connsiteY3" fmla="*/ 559096 h 2861414"/>
              <a:gd name="connsiteX4" fmla="*/ 534098 w 7560840"/>
              <a:gd name="connsiteY4" fmla="*/ 276874 h 2861414"/>
              <a:gd name="connsiteX5" fmla="*/ 771165 w 7560840"/>
              <a:gd name="connsiteY5" fmla="*/ 909052 h 2861414"/>
              <a:gd name="connsiteX6" fmla="*/ 895342 w 7560840"/>
              <a:gd name="connsiteY6" fmla="*/ 1857319 h 2861414"/>
              <a:gd name="connsiteX7" fmla="*/ 1053387 w 7560840"/>
              <a:gd name="connsiteY7" fmla="*/ 1879896 h 2861414"/>
              <a:gd name="connsiteX8" fmla="*/ 1188853 w 7560840"/>
              <a:gd name="connsiteY8" fmla="*/ 2037941 h 2861414"/>
              <a:gd name="connsiteX9" fmla="*/ 1471076 w 7560840"/>
              <a:gd name="connsiteY9" fmla="*/ 2534652 h 2861414"/>
              <a:gd name="connsiteX10" fmla="*/ 1730720 w 7560840"/>
              <a:gd name="connsiteY10" fmla="*/ 2545941 h 2861414"/>
              <a:gd name="connsiteX11" fmla="*/ 1933920 w 7560840"/>
              <a:gd name="connsiteY11" fmla="*/ 2749141 h 2861414"/>
              <a:gd name="connsiteX12" fmla="*/ 2088233 w 7560840"/>
              <a:gd name="connsiteY12" fmla="*/ 2344524 h 2861414"/>
              <a:gd name="connsiteX13" fmla="*/ 2306453 w 7560840"/>
              <a:gd name="connsiteY13" fmla="*/ 220430 h 2861414"/>
              <a:gd name="connsiteX14" fmla="*/ 2543520 w 7560840"/>
              <a:gd name="connsiteY14" fmla="*/ 1021941 h 2861414"/>
              <a:gd name="connsiteX15" fmla="*/ 2633831 w 7560840"/>
              <a:gd name="connsiteY15" fmla="*/ 1812163 h 2861414"/>
              <a:gd name="connsiteX16" fmla="*/ 2808312 w 7560840"/>
              <a:gd name="connsiteY16" fmla="*/ 1840468 h 2861414"/>
              <a:gd name="connsiteX17" fmla="*/ 2995076 w 7560840"/>
              <a:gd name="connsiteY17" fmla="*/ 2421763 h 2861414"/>
              <a:gd name="connsiteX18" fmla="*/ 3311165 w 7560840"/>
              <a:gd name="connsiteY18" fmla="*/ 2512074 h 2861414"/>
              <a:gd name="connsiteX19" fmla="*/ 3480498 w 7560840"/>
              <a:gd name="connsiteY19" fmla="*/ 2692696 h 2861414"/>
              <a:gd name="connsiteX20" fmla="*/ 3672408 w 7560840"/>
              <a:gd name="connsiteY20" fmla="*/ 2632556 h 2861414"/>
              <a:gd name="connsiteX21" fmla="*/ 3744416 w 7560840"/>
              <a:gd name="connsiteY21" fmla="*/ 1912476 h 2861414"/>
              <a:gd name="connsiteX22" fmla="*/ 3816424 w 7560840"/>
              <a:gd name="connsiteY22" fmla="*/ 976372 h 2861414"/>
              <a:gd name="connsiteX23" fmla="*/ 3920765 w 7560840"/>
              <a:gd name="connsiteY23" fmla="*/ 265585 h 2861414"/>
              <a:gd name="connsiteX24" fmla="*/ 4176464 w 7560840"/>
              <a:gd name="connsiteY24" fmla="*/ 1192396 h 2861414"/>
              <a:gd name="connsiteX25" fmla="*/ 4320480 w 7560840"/>
              <a:gd name="connsiteY25" fmla="*/ 1768460 h 2861414"/>
              <a:gd name="connsiteX26" fmla="*/ 4464496 w 7560840"/>
              <a:gd name="connsiteY26" fmla="*/ 1912476 h 2861414"/>
              <a:gd name="connsiteX27" fmla="*/ 4680520 w 7560840"/>
              <a:gd name="connsiteY27" fmla="*/ 2272516 h 2861414"/>
              <a:gd name="connsiteX28" fmla="*/ 4824536 w 7560840"/>
              <a:gd name="connsiteY28" fmla="*/ 2488540 h 2861414"/>
              <a:gd name="connsiteX29" fmla="*/ 5184576 w 7560840"/>
              <a:gd name="connsiteY29" fmla="*/ 2704564 h 2861414"/>
              <a:gd name="connsiteX30" fmla="*/ 5328592 w 7560840"/>
              <a:gd name="connsiteY30" fmla="*/ 1984484 h 2861414"/>
              <a:gd name="connsiteX31" fmla="*/ 5580231 w 7560840"/>
              <a:gd name="connsiteY31" fmla="*/ 344608 h 2861414"/>
              <a:gd name="connsiteX32" fmla="*/ 5952765 w 7560840"/>
              <a:gd name="connsiteY32" fmla="*/ 1947630 h 2861414"/>
              <a:gd name="connsiteX33" fmla="*/ 6192688 w 7560840"/>
              <a:gd name="connsiteY33" fmla="*/ 1984484 h 2861414"/>
              <a:gd name="connsiteX34" fmla="*/ 6408712 w 7560840"/>
              <a:gd name="connsiteY34" fmla="*/ 2128500 h 2861414"/>
              <a:gd name="connsiteX35" fmla="*/ 6768752 w 7560840"/>
              <a:gd name="connsiteY35" fmla="*/ 2632556 h 2861414"/>
              <a:gd name="connsiteX36" fmla="*/ 6980053 w 7560840"/>
              <a:gd name="connsiteY36" fmla="*/ 2726563 h 2861414"/>
              <a:gd name="connsiteX37" fmla="*/ 7092942 w 7560840"/>
              <a:gd name="connsiteY37" fmla="*/ 1823452 h 2861414"/>
              <a:gd name="connsiteX38" fmla="*/ 7307431 w 7560840"/>
              <a:gd name="connsiteY38" fmla="*/ 344608 h 2861414"/>
              <a:gd name="connsiteX39" fmla="*/ 7560840 w 7560840"/>
              <a:gd name="connsiteY39" fmla="*/ 1048380 h 2861414"/>
              <a:gd name="connsiteX0" fmla="*/ 0 w 7560840"/>
              <a:gd name="connsiteY0" fmla="*/ 2416532 h 2861414"/>
              <a:gd name="connsiteX1" fmla="*/ 144016 w 7560840"/>
              <a:gd name="connsiteY1" fmla="*/ 2704564 h 2861414"/>
              <a:gd name="connsiteX2" fmla="*/ 288033 w 7560840"/>
              <a:gd name="connsiteY2" fmla="*/ 2488540 h 2861414"/>
              <a:gd name="connsiteX3" fmla="*/ 455076 w 7560840"/>
              <a:gd name="connsiteY3" fmla="*/ 559096 h 2861414"/>
              <a:gd name="connsiteX4" fmla="*/ 534098 w 7560840"/>
              <a:gd name="connsiteY4" fmla="*/ 276874 h 2861414"/>
              <a:gd name="connsiteX5" fmla="*/ 771165 w 7560840"/>
              <a:gd name="connsiteY5" fmla="*/ 909052 h 2861414"/>
              <a:gd name="connsiteX6" fmla="*/ 895342 w 7560840"/>
              <a:gd name="connsiteY6" fmla="*/ 1857319 h 2861414"/>
              <a:gd name="connsiteX7" fmla="*/ 1053387 w 7560840"/>
              <a:gd name="connsiteY7" fmla="*/ 1879896 h 2861414"/>
              <a:gd name="connsiteX8" fmla="*/ 1188853 w 7560840"/>
              <a:gd name="connsiteY8" fmla="*/ 2037941 h 2861414"/>
              <a:gd name="connsiteX9" fmla="*/ 1471076 w 7560840"/>
              <a:gd name="connsiteY9" fmla="*/ 2534652 h 2861414"/>
              <a:gd name="connsiteX10" fmla="*/ 1730720 w 7560840"/>
              <a:gd name="connsiteY10" fmla="*/ 2545941 h 2861414"/>
              <a:gd name="connsiteX11" fmla="*/ 1933920 w 7560840"/>
              <a:gd name="connsiteY11" fmla="*/ 2749141 h 2861414"/>
              <a:gd name="connsiteX12" fmla="*/ 2088233 w 7560840"/>
              <a:gd name="connsiteY12" fmla="*/ 2344524 h 2861414"/>
              <a:gd name="connsiteX13" fmla="*/ 2306453 w 7560840"/>
              <a:gd name="connsiteY13" fmla="*/ 220430 h 2861414"/>
              <a:gd name="connsiteX14" fmla="*/ 2543520 w 7560840"/>
              <a:gd name="connsiteY14" fmla="*/ 1021941 h 2861414"/>
              <a:gd name="connsiteX15" fmla="*/ 2633831 w 7560840"/>
              <a:gd name="connsiteY15" fmla="*/ 1812163 h 2861414"/>
              <a:gd name="connsiteX16" fmla="*/ 2808312 w 7560840"/>
              <a:gd name="connsiteY16" fmla="*/ 1840468 h 2861414"/>
              <a:gd name="connsiteX17" fmla="*/ 2995076 w 7560840"/>
              <a:gd name="connsiteY17" fmla="*/ 2421763 h 2861414"/>
              <a:gd name="connsiteX18" fmla="*/ 3311165 w 7560840"/>
              <a:gd name="connsiteY18" fmla="*/ 2512074 h 2861414"/>
              <a:gd name="connsiteX19" fmla="*/ 3480498 w 7560840"/>
              <a:gd name="connsiteY19" fmla="*/ 2692696 h 2861414"/>
              <a:gd name="connsiteX20" fmla="*/ 3672408 w 7560840"/>
              <a:gd name="connsiteY20" fmla="*/ 2632556 h 2861414"/>
              <a:gd name="connsiteX21" fmla="*/ 3744416 w 7560840"/>
              <a:gd name="connsiteY21" fmla="*/ 1912476 h 2861414"/>
              <a:gd name="connsiteX22" fmla="*/ 3816424 w 7560840"/>
              <a:gd name="connsiteY22" fmla="*/ 976372 h 2861414"/>
              <a:gd name="connsiteX23" fmla="*/ 3920765 w 7560840"/>
              <a:gd name="connsiteY23" fmla="*/ 265585 h 2861414"/>
              <a:gd name="connsiteX24" fmla="*/ 4176464 w 7560840"/>
              <a:gd name="connsiteY24" fmla="*/ 1192396 h 2861414"/>
              <a:gd name="connsiteX25" fmla="*/ 4320480 w 7560840"/>
              <a:gd name="connsiteY25" fmla="*/ 1768460 h 2861414"/>
              <a:gd name="connsiteX26" fmla="*/ 4464496 w 7560840"/>
              <a:gd name="connsiteY26" fmla="*/ 1912476 h 2861414"/>
              <a:gd name="connsiteX27" fmla="*/ 4680520 w 7560840"/>
              <a:gd name="connsiteY27" fmla="*/ 2272516 h 2861414"/>
              <a:gd name="connsiteX28" fmla="*/ 4824536 w 7560840"/>
              <a:gd name="connsiteY28" fmla="*/ 2488540 h 2861414"/>
              <a:gd name="connsiteX29" fmla="*/ 5184576 w 7560840"/>
              <a:gd name="connsiteY29" fmla="*/ 2704564 h 2861414"/>
              <a:gd name="connsiteX30" fmla="*/ 5328592 w 7560840"/>
              <a:gd name="connsiteY30" fmla="*/ 1984484 h 2861414"/>
              <a:gd name="connsiteX31" fmla="*/ 5580231 w 7560840"/>
              <a:gd name="connsiteY31" fmla="*/ 344608 h 2861414"/>
              <a:gd name="connsiteX32" fmla="*/ 5952765 w 7560840"/>
              <a:gd name="connsiteY32" fmla="*/ 1947630 h 2861414"/>
              <a:gd name="connsiteX33" fmla="*/ 6192688 w 7560840"/>
              <a:gd name="connsiteY33" fmla="*/ 1984484 h 2861414"/>
              <a:gd name="connsiteX34" fmla="*/ 6408712 w 7560840"/>
              <a:gd name="connsiteY34" fmla="*/ 2200508 h 2861414"/>
              <a:gd name="connsiteX35" fmla="*/ 6768752 w 7560840"/>
              <a:gd name="connsiteY35" fmla="*/ 2632556 h 2861414"/>
              <a:gd name="connsiteX36" fmla="*/ 6980053 w 7560840"/>
              <a:gd name="connsiteY36" fmla="*/ 2726563 h 2861414"/>
              <a:gd name="connsiteX37" fmla="*/ 7092942 w 7560840"/>
              <a:gd name="connsiteY37" fmla="*/ 1823452 h 2861414"/>
              <a:gd name="connsiteX38" fmla="*/ 7307431 w 7560840"/>
              <a:gd name="connsiteY38" fmla="*/ 344608 h 2861414"/>
              <a:gd name="connsiteX39" fmla="*/ 7560840 w 7560840"/>
              <a:gd name="connsiteY39" fmla="*/ 1048380 h 2861414"/>
              <a:gd name="connsiteX0" fmla="*/ 0 w 7560840"/>
              <a:gd name="connsiteY0" fmla="*/ 2416532 h 2861414"/>
              <a:gd name="connsiteX1" fmla="*/ 144016 w 7560840"/>
              <a:gd name="connsiteY1" fmla="*/ 2704564 h 2861414"/>
              <a:gd name="connsiteX2" fmla="*/ 288033 w 7560840"/>
              <a:gd name="connsiteY2" fmla="*/ 2488540 h 2861414"/>
              <a:gd name="connsiteX3" fmla="*/ 455076 w 7560840"/>
              <a:gd name="connsiteY3" fmla="*/ 559096 h 2861414"/>
              <a:gd name="connsiteX4" fmla="*/ 534098 w 7560840"/>
              <a:gd name="connsiteY4" fmla="*/ 276874 h 2861414"/>
              <a:gd name="connsiteX5" fmla="*/ 771165 w 7560840"/>
              <a:gd name="connsiteY5" fmla="*/ 909052 h 2861414"/>
              <a:gd name="connsiteX6" fmla="*/ 895342 w 7560840"/>
              <a:gd name="connsiteY6" fmla="*/ 1857319 h 2861414"/>
              <a:gd name="connsiteX7" fmla="*/ 1053387 w 7560840"/>
              <a:gd name="connsiteY7" fmla="*/ 1879896 h 2861414"/>
              <a:gd name="connsiteX8" fmla="*/ 1188853 w 7560840"/>
              <a:gd name="connsiteY8" fmla="*/ 2037941 h 2861414"/>
              <a:gd name="connsiteX9" fmla="*/ 1471076 w 7560840"/>
              <a:gd name="connsiteY9" fmla="*/ 2534652 h 2861414"/>
              <a:gd name="connsiteX10" fmla="*/ 1730720 w 7560840"/>
              <a:gd name="connsiteY10" fmla="*/ 2545941 h 2861414"/>
              <a:gd name="connsiteX11" fmla="*/ 1933920 w 7560840"/>
              <a:gd name="connsiteY11" fmla="*/ 2749141 h 2861414"/>
              <a:gd name="connsiteX12" fmla="*/ 2088233 w 7560840"/>
              <a:gd name="connsiteY12" fmla="*/ 2344524 h 2861414"/>
              <a:gd name="connsiteX13" fmla="*/ 2306453 w 7560840"/>
              <a:gd name="connsiteY13" fmla="*/ 220430 h 2861414"/>
              <a:gd name="connsiteX14" fmla="*/ 2543520 w 7560840"/>
              <a:gd name="connsiteY14" fmla="*/ 1021941 h 2861414"/>
              <a:gd name="connsiteX15" fmla="*/ 2633831 w 7560840"/>
              <a:gd name="connsiteY15" fmla="*/ 1812163 h 2861414"/>
              <a:gd name="connsiteX16" fmla="*/ 2808312 w 7560840"/>
              <a:gd name="connsiteY16" fmla="*/ 1840468 h 2861414"/>
              <a:gd name="connsiteX17" fmla="*/ 2995076 w 7560840"/>
              <a:gd name="connsiteY17" fmla="*/ 2421763 h 2861414"/>
              <a:gd name="connsiteX18" fmla="*/ 3311165 w 7560840"/>
              <a:gd name="connsiteY18" fmla="*/ 2512074 h 2861414"/>
              <a:gd name="connsiteX19" fmla="*/ 3480498 w 7560840"/>
              <a:gd name="connsiteY19" fmla="*/ 2692696 h 2861414"/>
              <a:gd name="connsiteX20" fmla="*/ 3672408 w 7560840"/>
              <a:gd name="connsiteY20" fmla="*/ 2632556 h 2861414"/>
              <a:gd name="connsiteX21" fmla="*/ 3744416 w 7560840"/>
              <a:gd name="connsiteY21" fmla="*/ 1912476 h 2861414"/>
              <a:gd name="connsiteX22" fmla="*/ 3816424 w 7560840"/>
              <a:gd name="connsiteY22" fmla="*/ 976372 h 2861414"/>
              <a:gd name="connsiteX23" fmla="*/ 3920765 w 7560840"/>
              <a:gd name="connsiteY23" fmla="*/ 265585 h 2861414"/>
              <a:gd name="connsiteX24" fmla="*/ 4176464 w 7560840"/>
              <a:gd name="connsiteY24" fmla="*/ 1192396 h 2861414"/>
              <a:gd name="connsiteX25" fmla="*/ 4320480 w 7560840"/>
              <a:gd name="connsiteY25" fmla="*/ 1768460 h 2861414"/>
              <a:gd name="connsiteX26" fmla="*/ 4464496 w 7560840"/>
              <a:gd name="connsiteY26" fmla="*/ 1912476 h 2861414"/>
              <a:gd name="connsiteX27" fmla="*/ 4680520 w 7560840"/>
              <a:gd name="connsiteY27" fmla="*/ 2272516 h 2861414"/>
              <a:gd name="connsiteX28" fmla="*/ 4824536 w 7560840"/>
              <a:gd name="connsiteY28" fmla="*/ 2488540 h 2861414"/>
              <a:gd name="connsiteX29" fmla="*/ 5184576 w 7560840"/>
              <a:gd name="connsiteY29" fmla="*/ 2704564 h 2861414"/>
              <a:gd name="connsiteX30" fmla="*/ 5328592 w 7560840"/>
              <a:gd name="connsiteY30" fmla="*/ 1984484 h 2861414"/>
              <a:gd name="connsiteX31" fmla="*/ 5952765 w 7560840"/>
              <a:gd name="connsiteY31" fmla="*/ 1947630 h 2861414"/>
              <a:gd name="connsiteX32" fmla="*/ 6192688 w 7560840"/>
              <a:gd name="connsiteY32" fmla="*/ 1984484 h 2861414"/>
              <a:gd name="connsiteX33" fmla="*/ 6408712 w 7560840"/>
              <a:gd name="connsiteY33" fmla="*/ 2200508 h 2861414"/>
              <a:gd name="connsiteX34" fmla="*/ 6768752 w 7560840"/>
              <a:gd name="connsiteY34" fmla="*/ 2632556 h 2861414"/>
              <a:gd name="connsiteX35" fmla="*/ 6980053 w 7560840"/>
              <a:gd name="connsiteY35" fmla="*/ 2726563 h 2861414"/>
              <a:gd name="connsiteX36" fmla="*/ 7092942 w 7560840"/>
              <a:gd name="connsiteY36" fmla="*/ 1823452 h 2861414"/>
              <a:gd name="connsiteX37" fmla="*/ 7307431 w 7560840"/>
              <a:gd name="connsiteY37" fmla="*/ 344608 h 2861414"/>
              <a:gd name="connsiteX38" fmla="*/ 7560840 w 7560840"/>
              <a:gd name="connsiteY38" fmla="*/ 1048380 h 2861414"/>
              <a:gd name="connsiteX0" fmla="*/ 0 w 7560840"/>
              <a:gd name="connsiteY0" fmla="*/ 2416532 h 2861414"/>
              <a:gd name="connsiteX1" fmla="*/ 144016 w 7560840"/>
              <a:gd name="connsiteY1" fmla="*/ 2704564 h 2861414"/>
              <a:gd name="connsiteX2" fmla="*/ 288033 w 7560840"/>
              <a:gd name="connsiteY2" fmla="*/ 2488540 h 2861414"/>
              <a:gd name="connsiteX3" fmla="*/ 455076 w 7560840"/>
              <a:gd name="connsiteY3" fmla="*/ 559096 h 2861414"/>
              <a:gd name="connsiteX4" fmla="*/ 534098 w 7560840"/>
              <a:gd name="connsiteY4" fmla="*/ 276874 h 2861414"/>
              <a:gd name="connsiteX5" fmla="*/ 771165 w 7560840"/>
              <a:gd name="connsiteY5" fmla="*/ 909052 h 2861414"/>
              <a:gd name="connsiteX6" fmla="*/ 895342 w 7560840"/>
              <a:gd name="connsiteY6" fmla="*/ 1857319 h 2861414"/>
              <a:gd name="connsiteX7" fmla="*/ 1053387 w 7560840"/>
              <a:gd name="connsiteY7" fmla="*/ 1879896 h 2861414"/>
              <a:gd name="connsiteX8" fmla="*/ 1188853 w 7560840"/>
              <a:gd name="connsiteY8" fmla="*/ 2037941 h 2861414"/>
              <a:gd name="connsiteX9" fmla="*/ 1471076 w 7560840"/>
              <a:gd name="connsiteY9" fmla="*/ 2534652 h 2861414"/>
              <a:gd name="connsiteX10" fmla="*/ 1730720 w 7560840"/>
              <a:gd name="connsiteY10" fmla="*/ 2545941 h 2861414"/>
              <a:gd name="connsiteX11" fmla="*/ 1933920 w 7560840"/>
              <a:gd name="connsiteY11" fmla="*/ 2749141 h 2861414"/>
              <a:gd name="connsiteX12" fmla="*/ 2088233 w 7560840"/>
              <a:gd name="connsiteY12" fmla="*/ 2344524 h 2861414"/>
              <a:gd name="connsiteX13" fmla="*/ 2306453 w 7560840"/>
              <a:gd name="connsiteY13" fmla="*/ 220430 h 2861414"/>
              <a:gd name="connsiteX14" fmla="*/ 2543520 w 7560840"/>
              <a:gd name="connsiteY14" fmla="*/ 1021941 h 2861414"/>
              <a:gd name="connsiteX15" fmla="*/ 2633831 w 7560840"/>
              <a:gd name="connsiteY15" fmla="*/ 1812163 h 2861414"/>
              <a:gd name="connsiteX16" fmla="*/ 2808312 w 7560840"/>
              <a:gd name="connsiteY16" fmla="*/ 1840468 h 2861414"/>
              <a:gd name="connsiteX17" fmla="*/ 2995076 w 7560840"/>
              <a:gd name="connsiteY17" fmla="*/ 2421763 h 2861414"/>
              <a:gd name="connsiteX18" fmla="*/ 3311165 w 7560840"/>
              <a:gd name="connsiteY18" fmla="*/ 2512074 h 2861414"/>
              <a:gd name="connsiteX19" fmla="*/ 3480498 w 7560840"/>
              <a:gd name="connsiteY19" fmla="*/ 2692696 h 2861414"/>
              <a:gd name="connsiteX20" fmla="*/ 3672408 w 7560840"/>
              <a:gd name="connsiteY20" fmla="*/ 2632556 h 2861414"/>
              <a:gd name="connsiteX21" fmla="*/ 3744416 w 7560840"/>
              <a:gd name="connsiteY21" fmla="*/ 1912476 h 2861414"/>
              <a:gd name="connsiteX22" fmla="*/ 3816424 w 7560840"/>
              <a:gd name="connsiteY22" fmla="*/ 976372 h 2861414"/>
              <a:gd name="connsiteX23" fmla="*/ 3920765 w 7560840"/>
              <a:gd name="connsiteY23" fmla="*/ 265585 h 2861414"/>
              <a:gd name="connsiteX24" fmla="*/ 4176464 w 7560840"/>
              <a:gd name="connsiteY24" fmla="*/ 1192396 h 2861414"/>
              <a:gd name="connsiteX25" fmla="*/ 4320480 w 7560840"/>
              <a:gd name="connsiteY25" fmla="*/ 1768460 h 2861414"/>
              <a:gd name="connsiteX26" fmla="*/ 4464496 w 7560840"/>
              <a:gd name="connsiteY26" fmla="*/ 1912476 h 2861414"/>
              <a:gd name="connsiteX27" fmla="*/ 4680520 w 7560840"/>
              <a:gd name="connsiteY27" fmla="*/ 2272516 h 2861414"/>
              <a:gd name="connsiteX28" fmla="*/ 4824536 w 7560840"/>
              <a:gd name="connsiteY28" fmla="*/ 2488540 h 2861414"/>
              <a:gd name="connsiteX29" fmla="*/ 5184576 w 7560840"/>
              <a:gd name="connsiteY29" fmla="*/ 2704564 h 2861414"/>
              <a:gd name="connsiteX30" fmla="*/ 5328592 w 7560840"/>
              <a:gd name="connsiteY30" fmla="*/ 1984484 h 2861414"/>
              <a:gd name="connsiteX31" fmla="*/ 6192688 w 7560840"/>
              <a:gd name="connsiteY31" fmla="*/ 1984484 h 2861414"/>
              <a:gd name="connsiteX32" fmla="*/ 6408712 w 7560840"/>
              <a:gd name="connsiteY32" fmla="*/ 2200508 h 2861414"/>
              <a:gd name="connsiteX33" fmla="*/ 6768752 w 7560840"/>
              <a:gd name="connsiteY33" fmla="*/ 2632556 h 2861414"/>
              <a:gd name="connsiteX34" fmla="*/ 6980053 w 7560840"/>
              <a:gd name="connsiteY34" fmla="*/ 2726563 h 2861414"/>
              <a:gd name="connsiteX35" fmla="*/ 7092942 w 7560840"/>
              <a:gd name="connsiteY35" fmla="*/ 1823452 h 2861414"/>
              <a:gd name="connsiteX36" fmla="*/ 7307431 w 7560840"/>
              <a:gd name="connsiteY36" fmla="*/ 344608 h 2861414"/>
              <a:gd name="connsiteX37" fmla="*/ 7560840 w 7560840"/>
              <a:gd name="connsiteY37" fmla="*/ 1048380 h 2861414"/>
              <a:gd name="connsiteX0" fmla="*/ 0 w 7560840"/>
              <a:gd name="connsiteY0" fmla="*/ 2416532 h 2861414"/>
              <a:gd name="connsiteX1" fmla="*/ 144016 w 7560840"/>
              <a:gd name="connsiteY1" fmla="*/ 2704564 h 2861414"/>
              <a:gd name="connsiteX2" fmla="*/ 288033 w 7560840"/>
              <a:gd name="connsiteY2" fmla="*/ 2488540 h 2861414"/>
              <a:gd name="connsiteX3" fmla="*/ 455076 w 7560840"/>
              <a:gd name="connsiteY3" fmla="*/ 559096 h 2861414"/>
              <a:gd name="connsiteX4" fmla="*/ 534098 w 7560840"/>
              <a:gd name="connsiteY4" fmla="*/ 276874 h 2861414"/>
              <a:gd name="connsiteX5" fmla="*/ 771165 w 7560840"/>
              <a:gd name="connsiteY5" fmla="*/ 909052 h 2861414"/>
              <a:gd name="connsiteX6" fmla="*/ 895342 w 7560840"/>
              <a:gd name="connsiteY6" fmla="*/ 1857319 h 2861414"/>
              <a:gd name="connsiteX7" fmla="*/ 1053387 w 7560840"/>
              <a:gd name="connsiteY7" fmla="*/ 1879896 h 2861414"/>
              <a:gd name="connsiteX8" fmla="*/ 1188853 w 7560840"/>
              <a:gd name="connsiteY8" fmla="*/ 2037941 h 2861414"/>
              <a:gd name="connsiteX9" fmla="*/ 1471076 w 7560840"/>
              <a:gd name="connsiteY9" fmla="*/ 2534652 h 2861414"/>
              <a:gd name="connsiteX10" fmla="*/ 1730720 w 7560840"/>
              <a:gd name="connsiteY10" fmla="*/ 2545941 h 2861414"/>
              <a:gd name="connsiteX11" fmla="*/ 1933920 w 7560840"/>
              <a:gd name="connsiteY11" fmla="*/ 2749141 h 2861414"/>
              <a:gd name="connsiteX12" fmla="*/ 2088233 w 7560840"/>
              <a:gd name="connsiteY12" fmla="*/ 2344524 h 2861414"/>
              <a:gd name="connsiteX13" fmla="*/ 2306453 w 7560840"/>
              <a:gd name="connsiteY13" fmla="*/ 220430 h 2861414"/>
              <a:gd name="connsiteX14" fmla="*/ 2543520 w 7560840"/>
              <a:gd name="connsiteY14" fmla="*/ 1021941 h 2861414"/>
              <a:gd name="connsiteX15" fmla="*/ 2633831 w 7560840"/>
              <a:gd name="connsiteY15" fmla="*/ 1812163 h 2861414"/>
              <a:gd name="connsiteX16" fmla="*/ 2808312 w 7560840"/>
              <a:gd name="connsiteY16" fmla="*/ 1840468 h 2861414"/>
              <a:gd name="connsiteX17" fmla="*/ 2995076 w 7560840"/>
              <a:gd name="connsiteY17" fmla="*/ 2421763 h 2861414"/>
              <a:gd name="connsiteX18" fmla="*/ 3311165 w 7560840"/>
              <a:gd name="connsiteY18" fmla="*/ 2512074 h 2861414"/>
              <a:gd name="connsiteX19" fmla="*/ 3480498 w 7560840"/>
              <a:gd name="connsiteY19" fmla="*/ 2692696 h 2861414"/>
              <a:gd name="connsiteX20" fmla="*/ 3672408 w 7560840"/>
              <a:gd name="connsiteY20" fmla="*/ 2632556 h 2861414"/>
              <a:gd name="connsiteX21" fmla="*/ 3744416 w 7560840"/>
              <a:gd name="connsiteY21" fmla="*/ 1912476 h 2861414"/>
              <a:gd name="connsiteX22" fmla="*/ 3816424 w 7560840"/>
              <a:gd name="connsiteY22" fmla="*/ 976372 h 2861414"/>
              <a:gd name="connsiteX23" fmla="*/ 3920765 w 7560840"/>
              <a:gd name="connsiteY23" fmla="*/ 265585 h 2861414"/>
              <a:gd name="connsiteX24" fmla="*/ 4176464 w 7560840"/>
              <a:gd name="connsiteY24" fmla="*/ 1192396 h 2861414"/>
              <a:gd name="connsiteX25" fmla="*/ 4320480 w 7560840"/>
              <a:gd name="connsiteY25" fmla="*/ 1768460 h 2861414"/>
              <a:gd name="connsiteX26" fmla="*/ 4464496 w 7560840"/>
              <a:gd name="connsiteY26" fmla="*/ 1912476 h 2861414"/>
              <a:gd name="connsiteX27" fmla="*/ 4680520 w 7560840"/>
              <a:gd name="connsiteY27" fmla="*/ 2272516 h 2861414"/>
              <a:gd name="connsiteX28" fmla="*/ 4824536 w 7560840"/>
              <a:gd name="connsiteY28" fmla="*/ 2488540 h 2861414"/>
              <a:gd name="connsiteX29" fmla="*/ 5184576 w 7560840"/>
              <a:gd name="connsiteY29" fmla="*/ 2704564 h 2861414"/>
              <a:gd name="connsiteX30" fmla="*/ 5328592 w 7560840"/>
              <a:gd name="connsiteY30" fmla="*/ 1984484 h 2861414"/>
              <a:gd name="connsiteX31" fmla="*/ 6408712 w 7560840"/>
              <a:gd name="connsiteY31" fmla="*/ 2200508 h 2861414"/>
              <a:gd name="connsiteX32" fmla="*/ 6768752 w 7560840"/>
              <a:gd name="connsiteY32" fmla="*/ 2632556 h 2861414"/>
              <a:gd name="connsiteX33" fmla="*/ 6980053 w 7560840"/>
              <a:gd name="connsiteY33" fmla="*/ 2726563 h 2861414"/>
              <a:gd name="connsiteX34" fmla="*/ 7092942 w 7560840"/>
              <a:gd name="connsiteY34" fmla="*/ 1823452 h 2861414"/>
              <a:gd name="connsiteX35" fmla="*/ 7307431 w 7560840"/>
              <a:gd name="connsiteY35" fmla="*/ 344608 h 2861414"/>
              <a:gd name="connsiteX36" fmla="*/ 7560840 w 7560840"/>
              <a:gd name="connsiteY36" fmla="*/ 1048380 h 2861414"/>
              <a:gd name="connsiteX0" fmla="*/ 0 w 7560840"/>
              <a:gd name="connsiteY0" fmla="*/ 2416532 h 2861414"/>
              <a:gd name="connsiteX1" fmla="*/ 144016 w 7560840"/>
              <a:gd name="connsiteY1" fmla="*/ 2704564 h 2861414"/>
              <a:gd name="connsiteX2" fmla="*/ 288033 w 7560840"/>
              <a:gd name="connsiteY2" fmla="*/ 2488540 h 2861414"/>
              <a:gd name="connsiteX3" fmla="*/ 455076 w 7560840"/>
              <a:gd name="connsiteY3" fmla="*/ 559096 h 2861414"/>
              <a:gd name="connsiteX4" fmla="*/ 534098 w 7560840"/>
              <a:gd name="connsiteY4" fmla="*/ 276874 h 2861414"/>
              <a:gd name="connsiteX5" fmla="*/ 771165 w 7560840"/>
              <a:gd name="connsiteY5" fmla="*/ 909052 h 2861414"/>
              <a:gd name="connsiteX6" fmla="*/ 895342 w 7560840"/>
              <a:gd name="connsiteY6" fmla="*/ 1857319 h 2861414"/>
              <a:gd name="connsiteX7" fmla="*/ 1053387 w 7560840"/>
              <a:gd name="connsiteY7" fmla="*/ 1879896 h 2861414"/>
              <a:gd name="connsiteX8" fmla="*/ 1188853 w 7560840"/>
              <a:gd name="connsiteY8" fmla="*/ 2037941 h 2861414"/>
              <a:gd name="connsiteX9" fmla="*/ 1471076 w 7560840"/>
              <a:gd name="connsiteY9" fmla="*/ 2534652 h 2861414"/>
              <a:gd name="connsiteX10" fmla="*/ 1730720 w 7560840"/>
              <a:gd name="connsiteY10" fmla="*/ 2545941 h 2861414"/>
              <a:gd name="connsiteX11" fmla="*/ 1933920 w 7560840"/>
              <a:gd name="connsiteY11" fmla="*/ 2749141 h 2861414"/>
              <a:gd name="connsiteX12" fmla="*/ 2088233 w 7560840"/>
              <a:gd name="connsiteY12" fmla="*/ 2344524 h 2861414"/>
              <a:gd name="connsiteX13" fmla="*/ 2306453 w 7560840"/>
              <a:gd name="connsiteY13" fmla="*/ 220430 h 2861414"/>
              <a:gd name="connsiteX14" fmla="*/ 2543520 w 7560840"/>
              <a:gd name="connsiteY14" fmla="*/ 1021941 h 2861414"/>
              <a:gd name="connsiteX15" fmla="*/ 2633831 w 7560840"/>
              <a:gd name="connsiteY15" fmla="*/ 1812163 h 2861414"/>
              <a:gd name="connsiteX16" fmla="*/ 2808312 w 7560840"/>
              <a:gd name="connsiteY16" fmla="*/ 1840468 h 2861414"/>
              <a:gd name="connsiteX17" fmla="*/ 2995076 w 7560840"/>
              <a:gd name="connsiteY17" fmla="*/ 2421763 h 2861414"/>
              <a:gd name="connsiteX18" fmla="*/ 3311165 w 7560840"/>
              <a:gd name="connsiteY18" fmla="*/ 2512074 h 2861414"/>
              <a:gd name="connsiteX19" fmla="*/ 3480498 w 7560840"/>
              <a:gd name="connsiteY19" fmla="*/ 2692696 h 2861414"/>
              <a:gd name="connsiteX20" fmla="*/ 3672408 w 7560840"/>
              <a:gd name="connsiteY20" fmla="*/ 2632556 h 2861414"/>
              <a:gd name="connsiteX21" fmla="*/ 3744416 w 7560840"/>
              <a:gd name="connsiteY21" fmla="*/ 1912476 h 2861414"/>
              <a:gd name="connsiteX22" fmla="*/ 3816424 w 7560840"/>
              <a:gd name="connsiteY22" fmla="*/ 976372 h 2861414"/>
              <a:gd name="connsiteX23" fmla="*/ 3920765 w 7560840"/>
              <a:gd name="connsiteY23" fmla="*/ 265585 h 2861414"/>
              <a:gd name="connsiteX24" fmla="*/ 4176464 w 7560840"/>
              <a:gd name="connsiteY24" fmla="*/ 1192396 h 2861414"/>
              <a:gd name="connsiteX25" fmla="*/ 4320480 w 7560840"/>
              <a:gd name="connsiteY25" fmla="*/ 1768460 h 2861414"/>
              <a:gd name="connsiteX26" fmla="*/ 4464496 w 7560840"/>
              <a:gd name="connsiteY26" fmla="*/ 1912476 h 2861414"/>
              <a:gd name="connsiteX27" fmla="*/ 4680520 w 7560840"/>
              <a:gd name="connsiteY27" fmla="*/ 2272516 h 2861414"/>
              <a:gd name="connsiteX28" fmla="*/ 4824536 w 7560840"/>
              <a:gd name="connsiteY28" fmla="*/ 2488540 h 2861414"/>
              <a:gd name="connsiteX29" fmla="*/ 5184576 w 7560840"/>
              <a:gd name="connsiteY29" fmla="*/ 2704564 h 2861414"/>
              <a:gd name="connsiteX30" fmla="*/ 5328592 w 7560840"/>
              <a:gd name="connsiteY30" fmla="*/ 1984484 h 2861414"/>
              <a:gd name="connsiteX31" fmla="*/ 6768752 w 7560840"/>
              <a:gd name="connsiteY31" fmla="*/ 2632556 h 2861414"/>
              <a:gd name="connsiteX32" fmla="*/ 6980053 w 7560840"/>
              <a:gd name="connsiteY32" fmla="*/ 2726563 h 2861414"/>
              <a:gd name="connsiteX33" fmla="*/ 7092942 w 7560840"/>
              <a:gd name="connsiteY33" fmla="*/ 1823452 h 2861414"/>
              <a:gd name="connsiteX34" fmla="*/ 7307431 w 7560840"/>
              <a:gd name="connsiteY34" fmla="*/ 344608 h 2861414"/>
              <a:gd name="connsiteX35" fmla="*/ 7560840 w 7560840"/>
              <a:gd name="connsiteY35" fmla="*/ 1048380 h 2861414"/>
              <a:gd name="connsiteX0" fmla="*/ 0 w 7560840"/>
              <a:gd name="connsiteY0" fmla="*/ 2416532 h 2846118"/>
              <a:gd name="connsiteX1" fmla="*/ 144016 w 7560840"/>
              <a:gd name="connsiteY1" fmla="*/ 2704564 h 2846118"/>
              <a:gd name="connsiteX2" fmla="*/ 288033 w 7560840"/>
              <a:gd name="connsiteY2" fmla="*/ 2488540 h 2846118"/>
              <a:gd name="connsiteX3" fmla="*/ 455076 w 7560840"/>
              <a:gd name="connsiteY3" fmla="*/ 559096 h 2846118"/>
              <a:gd name="connsiteX4" fmla="*/ 534098 w 7560840"/>
              <a:gd name="connsiteY4" fmla="*/ 276874 h 2846118"/>
              <a:gd name="connsiteX5" fmla="*/ 771165 w 7560840"/>
              <a:gd name="connsiteY5" fmla="*/ 909052 h 2846118"/>
              <a:gd name="connsiteX6" fmla="*/ 895342 w 7560840"/>
              <a:gd name="connsiteY6" fmla="*/ 1857319 h 2846118"/>
              <a:gd name="connsiteX7" fmla="*/ 1053387 w 7560840"/>
              <a:gd name="connsiteY7" fmla="*/ 1879896 h 2846118"/>
              <a:gd name="connsiteX8" fmla="*/ 1188853 w 7560840"/>
              <a:gd name="connsiteY8" fmla="*/ 2037941 h 2846118"/>
              <a:gd name="connsiteX9" fmla="*/ 1471076 w 7560840"/>
              <a:gd name="connsiteY9" fmla="*/ 2534652 h 2846118"/>
              <a:gd name="connsiteX10" fmla="*/ 1730720 w 7560840"/>
              <a:gd name="connsiteY10" fmla="*/ 2545941 h 2846118"/>
              <a:gd name="connsiteX11" fmla="*/ 1933920 w 7560840"/>
              <a:gd name="connsiteY11" fmla="*/ 2749141 h 2846118"/>
              <a:gd name="connsiteX12" fmla="*/ 2088233 w 7560840"/>
              <a:gd name="connsiteY12" fmla="*/ 2344524 h 2846118"/>
              <a:gd name="connsiteX13" fmla="*/ 2306453 w 7560840"/>
              <a:gd name="connsiteY13" fmla="*/ 220430 h 2846118"/>
              <a:gd name="connsiteX14" fmla="*/ 2543520 w 7560840"/>
              <a:gd name="connsiteY14" fmla="*/ 1021941 h 2846118"/>
              <a:gd name="connsiteX15" fmla="*/ 2633831 w 7560840"/>
              <a:gd name="connsiteY15" fmla="*/ 1812163 h 2846118"/>
              <a:gd name="connsiteX16" fmla="*/ 2808312 w 7560840"/>
              <a:gd name="connsiteY16" fmla="*/ 1840468 h 2846118"/>
              <a:gd name="connsiteX17" fmla="*/ 2995076 w 7560840"/>
              <a:gd name="connsiteY17" fmla="*/ 2421763 h 2846118"/>
              <a:gd name="connsiteX18" fmla="*/ 3311165 w 7560840"/>
              <a:gd name="connsiteY18" fmla="*/ 2512074 h 2846118"/>
              <a:gd name="connsiteX19" fmla="*/ 3480498 w 7560840"/>
              <a:gd name="connsiteY19" fmla="*/ 2692696 h 2846118"/>
              <a:gd name="connsiteX20" fmla="*/ 3672408 w 7560840"/>
              <a:gd name="connsiteY20" fmla="*/ 2632556 h 2846118"/>
              <a:gd name="connsiteX21" fmla="*/ 3744416 w 7560840"/>
              <a:gd name="connsiteY21" fmla="*/ 1912476 h 2846118"/>
              <a:gd name="connsiteX22" fmla="*/ 3816424 w 7560840"/>
              <a:gd name="connsiteY22" fmla="*/ 976372 h 2846118"/>
              <a:gd name="connsiteX23" fmla="*/ 3920765 w 7560840"/>
              <a:gd name="connsiteY23" fmla="*/ 265585 h 2846118"/>
              <a:gd name="connsiteX24" fmla="*/ 4176464 w 7560840"/>
              <a:gd name="connsiteY24" fmla="*/ 1192396 h 2846118"/>
              <a:gd name="connsiteX25" fmla="*/ 4320480 w 7560840"/>
              <a:gd name="connsiteY25" fmla="*/ 1768460 h 2846118"/>
              <a:gd name="connsiteX26" fmla="*/ 4464496 w 7560840"/>
              <a:gd name="connsiteY26" fmla="*/ 1912476 h 2846118"/>
              <a:gd name="connsiteX27" fmla="*/ 4680520 w 7560840"/>
              <a:gd name="connsiteY27" fmla="*/ 2272516 h 2846118"/>
              <a:gd name="connsiteX28" fmla="*/ 4824536 w 7560840"/>
              <a:gd name="connsiteY28" fmla="*/ 2488540 h 2846118"/>
              <a:gd name="connsiteX29" fmla="*/ 5184576 w 7560840"/>
              <a:gd name="connsiteY29" fmla="*/ 2704564 h 2846118"/>
              <a:gd name="connsiteX30" fmla="*/ 5328592 w 7560840"/>
              <a:gd name="connsiteY30" fmla="*/ 1984484 h 2846118"/>
              <a:gd name="connsiteX31" fmla="*/ 6980053 w 7560840"/>
              <a:gd name="connsiteY31" fmla="*/ 2726563 h 2846118"/>
              <a:gd name="connsiteX32" fmla="*/ 7092942 w 7560840"/>
              <a:gd name="connsiteY32" fmla="*/ 1823452 h 2846118"/>
              <a:gd name="connsiteX33" fmla="*/ 7307431 w 7560840"/>
              <a:gd name="connsiteY33" fmla="*/ 344608 h 2846118"/>
              <a:gd name="connsiteX34" fmla="*/ 7560840 w 7560840"/>
              <a:gd name="connsiteY34" fmla="*/ 1048380 h 2846118"/>
              <a:gd name="connsiteX0" fmla="*/ 0 w 7560840"/>
              <a:gd name="connsiteY0" fmla="*/ 2416532 h 2846118"/>
              <a:gd name="connsiteX1" fmla="*/ 144016 w 7560840"/>
              <a:gd name="connsiteY1" fmla="*/ 2704564 h 2846118"/>
              <a:gd name="connsiteX2" fmla="*/ 288033 w 7560840"/>
              <a:gd name="connsiteY2" fmla="*/ 2488540 h 2846118"/>
              <a:gd name="connsiteX3" fmla="*/ 455076 w 7560840"/>
              <a:gd name="connsiteY3" fmla="*/ 559096 h 2846118"/>
              <a:gd name="connsiteX4" fmla="*/ 534098 w 7560840"/>
              <a:gd name="connsiteY4" fmla="*/ 276874 h 2846118"/>
              <a:gd name="connsiteX5" fmla="*/ 771165 w 7560840"/>
              <a:gd name="connsiteY5" fmla="*/ 909052 h 2846118"/>
              <a:gd name="connsiteX6" fmla="*/ 895342 w 7560840"/>
              <a:gd name="connsiteY6" fmla="*/ 1857319 h 2846118"/>
              <a:gd name="connsiteX7" fmla="*/ 1053387 w 7560840"/>
              <a:gd name="connsiteY7" fmla="*/ 1879896 h 2846118"/>
              <a:gd name="connsiteX8" fmla="*/ 1188853 w 7560840"/>
              <a:gd name="connsiteY8" fmla="*/ 2037941 h 2846118"/>
              <a:gd name="connsiteX9" fmla="*/ 1471076 w 7560840"/>
              <a:gd name="connsiteY9" fmla="*/ 2534652 h 2846118"/>
              <a:gd name="connsiteX10" fmla="*/ 1730720 w 7560840"/>
              <a:gd name="connsiteY10" fmla="*/ 2545941 h 2846118"/>
              <a:gd name="connsiteX11" fmla="*/ 1933920 w 7560840"/>
              <a:gd name="connsiteY11" fmla="*/ 2749141 h 2846118"/>
              <a:gd name="connsiteX12" fmla="*/ 2088233 w 7560840"/>
              <a:gd name="connsiteY12" fmla="*/ 2344524 h 2846118"/>
              <a:gd name="connsiteX13" fmla="*/ 2306453 w 7560840"/>
              <a:gd name="connsiteY13" fmla="*/ 220430 h 2846118"/>
              <a:gd name="connsiteX14" fmla="*/ 2543520 w 7560840"/>
              <a:gd name="connsiteY14" fmla="*/ 1021941 h 2846118"/>
              <a:gd name="connsiteX15" fmla="*/ 2633831 w 7560840"/>
              <a:gd name="connsiteY15" fmla="*/ 1812163 h 2846118"/>
              <a:gd name="connsiteX16" fmla="*/ 2808312 w 7560840"/>
              <a:gd name="connsiteY16" fmla="*/ 1840468 h 2846118"/>
              <a:gd name="connsiteX17" fmla="*/ 2995076 w 7560840"/>
              <a:gd name="connsiteY17" fmla="*/ 2421763 h 2846118"/>
              <a:gd name="connsiteX18" fmla="*/ 3311165 w 7560840"/>
              <a:gd name="connsiteY18" fmla="*/ 2512074 h 2846118"/>
              <a:gd name="connsiteX19" fmla="*/ 3480498 w 7560840"/>
              <a:gd name="connsiteY19" fmla="*/ 2692696 h 2846118"/>
              <a:gd name="connsiteX20" fmla="*/ 3672408 w 7560840"/>
              <a:gd name="connsiteY20" fmla="*/ 2632556 h 2846118"/>
              <a:gd name="connsiteX21" fmla="*/ 3744416 w 7560840"/>
              <a:gd name="connsiteY21" fmla="*/ 1912476 h 2846118"/>
              <a:gd name="connsiteX22" fmla="*/ 3816424 w 7560840"/>
              <a:gd name="connsiteY22" fmla="*/ 976372 h 2846118"/>
              <a:gd name="connsiteX23" fmla="*/ 3920765 w 7560840"/>
              <a:gd name="connsiteY23" fmla="*/ 265585 h 2846118"/>
              <a:gd name="connsiteX24" fmla="*/ 4176464 w 7560840"/>
              <a:gd name="connsiteY24" fmla="*/ 1192396 h 2846118"/>
              <a:gd name="connsiteX25" fmla="*/ 4320480 w 7560840"/>
              <a:gd name="connsiteY25" fmla="*/ 1768460 h 2846118"/>
              <a:gd name="connsiteX26" fmla="*/ 4464496 w 7560840"/>
              <a:gd name="connsiteY26" fmla="*/ 1912476 h 2846118"/>
              <a:gd name="connsiteX27" fmla="*/ 4680520 w 7560840"/>
              <a:gd name="connsiteY27" fmla="*/ 2272516 h 2846118"/>
              <a:gd name="connsiteX28" fmla="*/ 4824536 w 7560840"/>
              <a:gd name="connsiteY28" fmla="*/ 2488540 h 2846118"/>
              <a:gd name="connsiteX29" fmla="*/ 5184576 w 7560840"/>
              <a:gd name="connsiteY29" fmla="*/ 2704564 h 2846118"/>
              <a:gd name="connsiteX30" fmla="*/ 5328592 w 7560840"/>
              <a:gd name="connsiteY30" fmla="*/ 1984484 h 2846118"/>
              <a:gd name="connsiteX31" fmla="*/ 7092942 w 7560840"/>
              <a:gd name="connsiteY31" fmla="*/ 1823452 h 2846118"/>
              <a:gd name="connsiteX32" fmla="*/ 7307431 w 7560840"/>
              <a:gd name="connsiteY32" fmla="*/ 344608 h 2846118"/>
              <a:gd name="connsiteX33" fmla="*/ 7560840 w 7560840"/>
              <a:gd name="connsiteY33" fmla="*/ 1048380 h 2846118"/>
              <a:gd name="connsiteX0" fmla="*/ 0 w 7560840"/>
              <a:gd name="connsiteY0" fmla="*/ 2416532 h 2846118"/>
              <a:gd name="connsiteX1" fmla="*/ 144016 w 7560840"/>
              <a:gd name="connsiteY1" fmla="*/ 2704564 h 2846118"/>
              <a:gd name="connsiteX2" fmla="*/ 288033 w 7560840"/>
              <a:gd name="connsiteY2" fmla="*/ 2488540 h 2846118"/>
              <a:gd name="connsiteX3" fmla="*/ 455076 w 7560840"/>
              <a:gd name="connsiteY3" fmla="*/ 559096 h 2846118"/>
              <a:gd name="connsiteX4" fmla="*/ 534098 w 7560840"/>
              <a:gd name="connsiteY4" fmla="*/ 276874 h 2846118"/>
              <a:gd name="connsiteX5" fmla="*/ 771165 w 7560840"/>
              <a:gd name="connsiteY5" fmla="*/ 909052 h 2846118"/>
              <a:gd name="connsiteX6" fmla="*/ 895342 w 7560840"/>
              <a:gd name="connsiteY6" fmla="*/ 1857319 h 2846118"/>
              <a:gd name="connsiteX7" fmla="*/ 1053387 w 7560840"/>
              <a:gd name="connsiteY7" fmla="*/ 1879896 h 2846118"/>
              <a:gd name="connsiteX8" fmla="*/ 1188853 w 7560840"/>
              <a:gd name="connsiteY8" fmla="*/ 2037941 h 2846118"/>
              <a:gd name="connsiteX9" fmla="*/ 1471076 w 7560840"/>
              <a:gd name="connsiteY9" fmla="*/ 2534652 h 2846118"/>
              <a:gd name="connsiteX10" fmla="*/ 1730720 w 7560840"/>
              <a:gd name="connsiteY10" fmla="*/ 2545941 h 2846118"/>
              <a:gd name="connsiteX11" fmla="*/ 1933920 w 7560840"/>
              <a:gd name="connsiteY11" fmla="*/ 2749141 h 2846118"/>
              <a:gd name="connsiteX12" fmla="*/ 2088233 w 7560840"/>
              <a:gd name="connsiteY12" fmla="*/ 2344524 h 2846118"/>
              <a:gd name="connsiteX13" fmla="*/ 2306453 w 7560840"/>
              <a:gd name="connsiteY13" fmla="*/ 220430 h 2846118"/>
              <a:gd name="connsiteX14" fmla="*/ 2543520 w 7560840"/>
              <a:gd name="connsiteY14" fmla="*/ 1021941 h 2846118"/>
              <a:gd name="connsiteX15" fmla="*/ 2633831 w 7560840"/>
              <a:gd name="connsiteY15" fmla="*/ 1812163 h 2846118"/>
              <a:gd name="connsiteX16" fmla="*/ 2808312 w 7560840"/>
              <a:gd name="connsiteY16" fmla="*/ 1840468 h 2846118"/>
              <a:gd name="connsiteX17" fmla="*/ 2995076 w 7560840"/>
              <a:gd name="connsiteY17" fmla="*/ 2421763 h 2846118"/>
              <a:gd name="connsiteX18" fmla="*/ 3311165 w 7560840"/>
              <a:gd name="connsiteY18" fmla="*/ 2512074 h 2846118"/>
              <a:gd name="connsiteX19" fmla="*/ 3480498 w 7560840"/>
              <a:gd name="connsiteY19" fmla="*/ 2692696 h 2846118"/>
              <a:gd name="connsiteX20" fmla="*/ 3672408 w 7560840"/>
              <a:gd name="connsiteY20" fmla="*/ 2632556 h 2846118"/>
              <a:gd name="connsiteX21" fmla="*/ 3744416 w 7560840"/>
              <a:gd name="connsiteY21" fmla="*/ 1912476 h 2846118"/>
              <a:gd name="connsiteX22" fmla="*/ 3816424 w 7560840"/>
              <a:gd name="connsiteY22" fmla="*/ 976372 h 2846118"/>
              <a:gd name="connsiteX23" fmla="*/ 3920765 w 7560840"/>
              <a:gd name="connsiteY23" fmla="*/ 265585 h 2846118"/>
              <a:gd name="connsiteX24" fmla="*/ 4176464 w 7560840"/>
              <a:gd name="connsiteY24" fmla="*/ 1192396 h 2846118"/>
              <a:gd name="connsiteX25" fmla="*/ 4320480 w 7560840"/>
              <a:gd name="connsiteY25" fmla="*/ 1768460 h 2846118"/>
              <a:gd name="connsiteX26" fmla="*/ 4464496 w 7560840"/>
              <a:gd name="connsiteY26" fmla="*/ 1912476 h 2846118"/>
              <a:gd name="connsiteX27" fmla="*/ 4680520 w 7560840"/>
              <a:gd name="connsiteY27" fmla="*/ 2272516 h 2846118"/>
              <a:gd name="connsiteX28" fmla="*/ 4824536 w 7560840"/>
              <a:gd name="connsiteY28" fmla="*/ 2488540 h 2846118"/>
              <a:gd name="connsiteX29" fmla="*/ 5184576 w 7560840"/>
              <a:gd name="connsiteY29" fmla="*/ 2704564 h 2846118"/>
              <a:gd name="connsiteX30" fmla="*/ 5328592 w 7560840"/>
              <a:gd name="connsiteY30" fmla="*/ 1984484 h 2846118"/>
              <a:gd name="connsiteX31" fmla="*/ 7307431 w 7560840"/>
              <a:gd name="connsiteY31" fmla="*/ 344608 h 2846118"/>
              <a:gd name="connsiteX32" fmla="*/ 7560840 w 7560840"/>
              <a:gd name="connsiteY32" fmla="*/ 1048380 h 2846118"/>
              <a:gd name="connsiteX0" fmla="*/ 0 w 7560840"/>
              <a:gd name="connsiteY0" fmla="*/ 2416532 h 2846118"/>
              <a:gd name="connsiteX1" fmla="*/ 144016 w 7560840"/>
              <a:gd name="connsiteY1" fmla="*/ 2704564 h 2846118"/>
              <a:gd name="connsiteX2" fmla="*/ 288033 w 7560840"/>
              <a:gd name="connsiteY2" fmla="*/ 2488540 h 2846118"/>
              <a:gd name="connsiteX3" fmla="*/ 455076 w 7560840"/>
              <a:gd name="connsiteY3" fmla="*/ 559096 h 2846118"/>
              <a:gd name="connsiteX4" fmla="*/ 534098 w 7560840"/>
              <a:gd name="connsiteY4" fmla="*/ 276874 h 2846118"/>
              <a:gd name="connsiteX5" fmla="*/ 771165 w 7560840"/>
              <a:gd name="connsiteY5" fmla="*/ 909052 h 2846118"/>
              <a:gd name="connsiteX6" fmla="*/ 895342 w 7560840"/>
              <a:gd name="connsiteY6" fmla="*/ 1857319 h 2846118"/>
              <a:gd name="connsiteX7" fmla="*/ 1053387 w 7560840"/>
              <a:gd name="connsiteY7" fmla="*/ 1879896 h 2846118"/>
              <a:gd name="connsiteX8" fmla="*/ 1188853 w 7560840"/>
              <a:gd name="connsiteY8" fmla="*/ 2037941 h 2846118"/>
              <a:gd name="connsiteX9" fmla="*/ 1471076 w 7560840"/>
              <a:gd name="connsiteY9" fmla="*/ 2534652 h 2846118"/>
              <a:gd name="connsiteX10" fmla="*/ 1730720 w 7560840"/>
              <a:gd name="connsiteY10" fmla="*/ 2545941 h 2846118"/>
              <a:gd name="connsiteX11" fmla="*/ 1933920 w 7560840"/>
              <a:gd name="connsiteY11" fmla="*/ 2749141 h 2846118"/>
              <a:gd name="connsiteX12" fmla="*/ 2088233 w 7560840"/>
              <a:gd name="connsiteY12" fmla="*/ 2344524 h 2846118"/>
              <a:gd name="connsiteX13" fmla="*/ 2306453 w 7560840"/>
              <a:gd name="connsiteY13" fmla="*/ 220430 h 2846118"/>
              <a:gd name="connsiteX14" fmla="*/ 2543520 w 7560840"/>
              <a:gd name="connsiteY14" fmla="*/ 1021941 h 2846118"/>
              <a:gd name="connsiteX15" fmla="*/ 2633831 w 7560840"/>
              <a:gd name="connsiteY15" fmla="*/ 1812163 h 2846118"/>
              <a:gd name="connsiteX16" fmla="*/ 2808312 w 7560840"/>
              <a:gd name="connsiteY16" fmla="*/ 1840468 h 2846118"/>
              <a:gd name="connsiteX17" fmla="*/ 2995076 w 7560840"/>
              <a:gd name="connsiteY17" fmla="*/ 2421763 h 2846118"/>
              <a:gd name="connsiteX18" fmla="*/ 3311165 w 7560840"/>
              <a:gd name="connsiteY18" fmla="*/ 2512074 h 2846118"/>
              <a:gd name="connsiteX19" fmla="*/ 3480498 w 7560840"/>
              <a:gd name="connsiteY19" fmla="*/ 2692696 h 2846118"/>
              <a:gd name="connsiteX20" fmla="*/ 3672408 w 7560840"/>
              <a:gd name="connsiteY20" fmla="*/ 2632556 h 2846118"/>
              <a:gd name="connsiteX21" fmla="*/ 3744416 w 7560840"/>
              <a:gd name="connsiteY21" fmla="*/ 1912476 h 2846118"/>
              <a:gd name="connsiteX22" fmla="*/ 3816424 w 7560840"/>
              <a:gd name="connsiteY22" fmla="*/ 976372 h 2846118"/>
              <a:gd name="connsiteX23" fmla="*/ 3920765 w 7560840"/>
              <a:gd name="connsiteY23" fmla="*/ 265585 h 2846118"/>
              <a:gd name="connsiteX24" fmla="*/ 4176464 w 7560840"/>
              <a:gd name="connsiteY24" fmla="*/ 1192396 h 2846118"/>
              <a:gd name="connsiteX25" fmla="*/ 4320480 w 7560840"/>
              <a:gd name="connsiteY25" fmla="*/ 1768460 h 2846118"/>
              <a:gd name="connsiteX26" fmla="*/ 4464496 w 7560840"/>
              <a:gd name="connsiteY26" fmla="*/ 1912476 h 2846118"/>
              <a:gd name="connsiteX27" fmla="*/ 4680520 w 7560840"/>
              <a:gd name="connsiteY27" fmla="*/ 2272516 h 2846118"/>
              <a:gd name="connsiteX28" fmla="*/ 4824536 w 7560840"/>
              <a:gd name="connsiteY28" fmla="*/ 2488540 h 2846118"/>
              <a:gd name="connsiteX29" fmla="*/ 5184576 w 7560840"/>
              <a:gd name="connsiteY29" fmla="*/ 2704564 h 2846118"/>
              <a:gd name="connsiteX30" fmla="*/ 5328592 w 7560840"/>
              <a:gd name="connsiteY30" fmla="*/ 1984484 h 2846118"/>
              <a:gd name="connsiteX31" fmla="*/ 7560840 w 7560840"/>
              <a:gd name="connsiteY31" fmla="*/ 1048380 h 2846118"/>
              <a:gd name="connsiteX0" fmla="*/ 0 w 5328592"/>
              <a:gd name="connsiteY0" fmla="*/ 2416532 h 2846118"/>
              <a:gd name="connsiteX1" fmla="*/ 144016 w 5328592"/>
              <a:gd name="connsiteY1" fmla="*/ 2704564 h 2846118"/>
              <a:gd name="connsiteX2" fmla="*/ 288033 w 5328592"/>
              <a:gd name="connsiteY2" fmla="*/ 2488540 h 2846118"/>
              <a:gd name="connsiteX3" fmla="*/ 455076 w 5328592"/>
              <a:gd name="connsiteY3" fmla="*/ 559096 h 2846118"/>
              <a:gd name="connsiteX4" fmla="*/ 534098 w 5328592"/>
              <a:gd name="connsiteY4" fmla="*/ 276874 h 2846118"/>
              <a:gd name="connsiteX5" fmla="*/ 771165 w 5328592"/>
              <a:gd name="connsiteY5" fmla="*/ 909052 h 2846118"/>
              <a:gd name="connsiteX6" fmla="*/ 895342 w 5328592"/>
              <a:gd name="connsiteY6" fmla="*/ 1857319 h 2846118"/>
              <a:gd name="connsiteX7" fmla="*/ 1053387 w 5328592"/>
              <a:gd name="connsiteY7" fmla="*/ 1879896 h 2846118"/>
              <a:gd name="connsiteX8" fmla="*/ 1188853 w 5328592"/>
              <a:gd name="connsiteY8" fmla="*/ 2037941 h 2846118"/>
              <a:gd name="connsiteX9" fmla="*/ 1471076 w 5328592"/>
              <a:gd name="connsiteY9" fmla="*/ 2534652 h 2846118"/>
              <a:gd name="connsiteX10" fmla="*/ 1730720 w 5328592"/>
              <a:gd name="connsiteY10" fmla="*/ 2545941 h 2846118"/>
              <a:gd name="connsiteX11" fmla="*/ 1933920 w 5328592"/>
              <a:gd name="connsiteY11" fmla="*/ 2749141 h 2846118"/>
              <a:gd name="connsiteX12" fmla="*/ 2088233 w 5328592"/>
              <a:gd name="connsiteY12" fmla="*/ 2344524 h 2846118"/>
              <a:gd name="connsiteX13" fmla="*/ 2306453 w 5328592"/>
              <a:gd name="connsiteY13" fmla="*/ 220430 h 2846118"/>
              <a:gd name="connsiteX14" fmla="*/ 2543520 w 5328592"/>
              <a:gd name="connsiteY14" fmla="*/ 1021941 h 2846118"/>
              <a:gd name="connsiteX15" fmla="*/ 2633831 w 5328592"/>
              <a:gd name="connsiteY15" fmla="*/ 1812163 h 2846118"/>
              <a:gd name="connsiteX16" fmla="*/ 2808312 w 5328592"/>
              <a:gd name="connsiteY16" fmla="*/ 1840468 h 2846118"/>
              <a:gd name="connsiteX17" fmla="*/ 2995076 w 5328592"/>
              <a:gd name="connsiteY17" fmla="*/ 2421763 h 2846118"/>
              <a:gd name="connsiteX18" fmla="*/ 3311165 w 5328592"/>
              <a:gd name="connsiteY18" fmla="*/ 2512074 h 2846118"/>
              <a:gd name="connsiteX19" fmla="*/ 3480498 w 5328592"/>
              <a:gd name="connsiteY19" fmla="*/ 2692696 h 2846118"/>
              <a:gd name="connsiteX20" fmla="*/ 3672408 w 5328592"/>
              <a:gd name="connsiteY20" fmla="*/ 2632556 h 2846118"/>
              <a:gd name="connsiteX21" fmla="*/ 3744416 w 5328592"/>
              <a:gd name="connsiteY21" fmla="*/ 1912476 h 2846118"/>
              <a:gd name="connsiteX22" fmla="*/ 3816424 w 5328592"/>
              <a:gd name="connsiteY22" fmla="*/ 976372 h 2846118"/>
              <a:gd name="connsiteX23" fmla="*/ 3920765 w 5328592"/>
              <a:gd name="connsiteY23" fmla="*/ 265585 h 2846118"/>
              <a:gd name="connsiteX24" fmla="*/ 4176464 w 5328592"/>
              <a:gd name="connsiteY24" fmla="*/ 1192396 h 2846118"/>
              <a:gd name="connsiteX25" fmla="*/ 4320480 w 5328592"/>
              <a:gd name="connsiteY25" fmla="*/ 1768460 h 2846118"/>
              <a:gd name="connsiteX26" fmla="*/ 4464496 w 5328592"/>
              <a:gd name="connsiteY26" fmla="*/ 1912476 h 2846118"/>
              <a:gd name="connsiteX27" fmla="*/ 4680520 w 5328592"/>
              <a:gd name="connsiteY27" fmla="*/ 2272516 h 2846118"/>
              <a:gd name="connsiteX28" fmla="*/ 4824536 w 5328592"/>
              <a:gd name="connsiteY28" fmla="*/ 2488540 h 2846118"/>
              <a:gd name="connsiteX29" fmla="*/ 5184576 w 5328592"/>
              <a:gd name="connsiteY29" fmla="*/ 2704564 h 2846118"/>
              <a:gd name="connsiteX30" fmla="*/ 5328592 w 5328592"/>
              <a:gd name="connsiteY30" fmla="*/ 1984484 h 2846118"/>
              <a:gd name="connsiteX0" fmla="*/ 0 w 5184576"/>
              <a:gd name="connsiteY0" fmla="*/ 2416532 h 2846118"/>
              <a:gd name="connsiteX1" fmla="*/ 144016 w 5184576"/>
              <a:gd name="connsiteY1" fmla="*/ 2704564 h 2846118"/>
              <a:gd name="connsiteX2" fmla="*/ 288033 w 5184576"/>
              <a:gd name="connsiteY2" fmla="*/ 2488540 h 2846118"/>
              <a:gd name="connsiteX3" fmla="*/ 455076 w 5184576"/>
              <a:gd name="connsiteY3" fmla="*/ 559096 h 2846118"/>
              <a:gd name="connsiteX4" fmla="*/ 534098 w 5184576"/>
              <a:gd name="connsiteY4" fmla="*/ 276874 h 2846118"/>
              <a:gd name="connsiteX5" fmla="*/ 771165 w 5184576"/>
              <a:gd name="connsiteY5" fmla="*/ 909052 h 2846118"/>
              <a:gd name="connsiteX6" fmla="*/ 895342 w 5184576"/>
              <a:gd name="connsiteY6" fmla="*/ 1857319 h 2846118"/>
              <a:gd name="connsiteX7" fmla="*/ 1053387 w 5184576"/>
              <a:gd name="connsiteY7" fmla="*/ 1879896 h 2846118"/>
              <a:gd name="connsiteX8" fmla="*/ 1188853 w 5184576"/>
              <a:gd name="connsiteY8" fmla="*/ 2037941 h 2846118"/>
              <a:gd name="connsiteX9" fmla="*/ 1471076 w 5184576"/>
              <a:gd name="connsiteY9" fmla="*/ 2534652 h 2846118"/>
              <a:gd name="connsiteX10" fmla="*/ 1730720 w 5184576"/>
              <a:gd name="connsiteY10" fmla="*/ 2545941 h 2846118"/>
              <a:gd name="connsiteX11" fmla="*/ 1933920 w 5184576"/>
              <a:gd name="connsiteY11" fmla="*/ 2749141 h 2846118"/>
              <a:gd name="connsiteX12" fmla="*/ 2088233 w 5184576"/>
              <a:gd name="connsiteY12" fmla="*/ 2344524 h 2846118"/>
              <a:gd name="connsiteX13" fmla="*/ 2306453 w 5184576"/>
              <a:gd name="connsiteY13" fmla="*/ 220430 h 2846118"/>
              <a:gd name="connsiteX14" fmla="*/ 2543520 w 5184576"/>
              <a:gd name="connsiteY14" fmla="*/ 1021941 h 2846118"/>
              <a:gd name="connsiteX15" fmla="*/ 2633831 w 5184576"/>
              <a:gd name="connsiteY15" fmla="*/ 1812163 h 2846118"/>
              <a:gd name="connsiteX16" fmla="*/ 2808312 w 5184576"/>
              <a:gd name="connsiteY16" fmla="*/ 1840468 h 2846118"/>
              <a:gd name="connsiteX17" fmla="*/ 2995076 w 5184576"/>
              <a:gd name="connsiteY17" fmla="*/ 2421763 h 2846118"/>
              <a:gd name="connsiteX18" fmla="*/ 3311165 w 5184576"/>
              <a:gd name="connsiteY18" fmla="*/ 2512074 h 2846118"/>
              <a:gd name="connsiteX19" fmla="*/ 3480498 w 5184576"/>
              <a:gd name="connsiteY19" fmla="*/ 2692696 h 2846118"/>
              <a:gd name="connsiteX20" fmla="*/ 3672408 w 5184576"/>
              <a:gd name="connsiteY20" fmla="*/ 2632556 h 2846118"/>
              <a:gd name="connsiteX21" fmla="*/ 3744416 w 5184576"/>
              <a:gd name="connsiteY21" fmla="*/ 1912476 h 2846118"/>
              <a:gd name="connsiteX22" fmla="*/ 3816424 w 5184576"/>
              <a:gd name="connsiteY22" fmla="*/ 976372 h 2846118"/>
              <a:gd name="connsiteX23" fmla="*/ 3920765 w 5184576"/>
              <a:gd name="connsiteY23" fmla="*/ 265585 h 2846118"/>
              <a:gd name="connsiteX24" fmla="*/ 4176464 w 5184576"/>
              <a:gd name="connsiteY24" fmla="*/ 1192396 h 2846118"/>
              <a:gd name="connsiteX25" fmla="*/ 4320480 w 5184576"/>
              <a:gd name="connsiteY25" fmla="*/ 1768460 h 2846118"/>
              <a:gd name="connsiteX26" fmla="*/ 4464496 w 5184576"/>
              <a:gd name="connsiteY26" fmla="*/ 1912476 h 2846118"/>
              <a:gd name="connsiteX27" fmla="*/ 4680520 w 5184576"/>
              <a:gd name="connsiteY27" fmla="*/ 2272516 h 2846118"/>
              <a:gd name="connsiteX28" fmla="*/ 4824536 w 5184576"/>
              <a:gd name="connsiteY28" fmla="*/ 2488540 h 2846118"/>
              <a:gd name="connsiteX29" fmla="*/ 5184576 w 5184576"/>
              <a:gd name="connsiteY29" fmla="*/ 2704564 h 2846118"/>
              <a:gd name="connsiteX0" fmla="*/ 0 w 5184576"/>
              <a:gd name="connsiteY0" fmla="*/ 2416532 h 3014137"/>
              <a:gd name="connsiteX1" fmla="*/ 144016 w 5184576"/>
              <a:gd name="connsiteY1" fmla="*/ 2704564 h 3014137"/>
              <a:gd name="connsiteX2" fmla="*/ 455076 w 5184576"/>
              <a:gd name="connsiteY2" fmla="*/ 559096 h 3014137"/>
              <a:gd name="connsiteX3" fmla="*/ 534098 w 5184576"/>
              <a:gd name="connsiteY3" fmla="*/ 276874 h 3014137"/>
              <a:gd name="connsiteX4" fmla="*/ 771165 w 5184576"/>
              <a:gd name="connsiteY4" fmla="*/ 909052 h 3014137"/>
              <a:gd name="connsiteX5" fmla="*/ 895342 w 5184576"/>
              <a:gd name="connsiteY5" fmla="*/ 1857319 h 3014137"/>
              <a:gd name="connsiteX6" fmla="*/ 1053387 w 5184576"/>
              <a:gd name="connsiteY6" fmla="*/ 1879896 h 3014137"/>
              <a:gd name="connsiteX7" fmla="*/ 1188853 w 5184576"/>
              <a:gd name="connsiteY7" fmla="*/ 2037941 h 3014137"/>
              <a:gd name="connsiteX8" fmla="*/ 1471076 w 5184576"/>
              <a:gd name="connsiteY8" fmla="*/ 2534652 h 3014137"/>
              <a:gd name="connsiteX9" fmla="*/ 1730720 w 5184576"/>
              <a:gd name="connsiteY9" fmla="*/ 2545941 h 3014137"/>
              <a:gd name="connsiteX10" fmla="*/ 1933920 w 5184576"/>
              <a:gd name="connsiteY10" fmla="*/ 2749141 h 3014137"/>
              <a:gd name="connsiteX11" fmla="*/ 2088233 w 5184576"/>
              <a:gd name="connsiteY11" fmla="*/ 2344524 h 3014137"/>
              <a:gd name="connsiteX12" fmla="*/ 2306453 w 5184576"/>
              <a:gd name="connsiteY12" fmla="*/ 220430 h 3014137"/>
              <a:gd name="connsiteX13" fmla="*/ 2543520 w 5184576"/>
              <a:gd name="connsiteY13" fmla="*/ 1021941 h 3014137"/>
              <a:gd name="connsiteX14" fmla="*/ 2633831 w 5184576"/>
              <a:gd name="connsiteY14" fmla="*/ 1812163 h 3014137"/>
              <a:gd name="connsiteX15" fmla="*/ 2808312 w 5184576"/>
              <a:gd name="connsiteY15" fmla="*/ 1840468 h 3014137"/>
              <a:gd name="connsiteX16" fmla="*/ 2995076 w 5184576"/>
              <a:gd name="connsiteY16" fmla="*/ 2421763 h 3014137"/>
              <a:gd name="connsiteX17" fmla="*/ 3311165 w 5184576"/>
              <a:gd name="connsiteY17" fmla="*/ 2512074 h 3014137"/>
              <a:gd name="connsiteX18" fmla="*/ 3480498 w 5184576"/>
              <a:gd name="connsiteY18" fmla="*/ 2692696 h 3014137"/>
              <a:gd name="connsiteX19" fmla="*/ 3672408 w 5184576"/>
              <a:gd name="connsiteY19" fmla="*/ 2632556 h 3014137"/>
              <a:gd name="connsiteX20" fmla="*/ 3744416 w 5184576"/>
              <a:gd name="connsiteY20" fmla="*/ 1912476 h 3014137"/>
              <a:gd name="connsiteX21" fmla="*/ 3816424 w 5184576"/>
              <a:gd name="connsiteY21" fmla="*/ 976372 h 3014137"/>
              <a:gd name="connsiteX22" fmla="*/ 3920765 w 5184576"/>
              <a:gd name="connsiteY22" fmla="*/ 265585 h 3014137"/>
              <a:gd name="connsiteX23" fmla="*/ 4176464 w 5184576"/>
              <a:gd name="connsiteY23" fmla="*/ 1192396 h 3014137"/>
              <a:gd name="connsiteX24" fmla="*/ 4320480 w 5184576"/>
              <a:gd name="connsiteY24" fmla="*/ 1768460 h 3014137"/>
              <a:gd name="connsiteX25" fmla="*/ 4464496 w 5184576"/>
              <a:gd name="connsiteY25" fmla="*/ 1912476 h 3014137"/>
              <a:gd name="connsiteX26" fmla="*/ 4680520 w 5184576"/>
              <a:gd name="connsiteY26" fmla="*/ 2272516 h 3014137"/>
              <a:gd name="connsiteX27" fmla="*/ 4824536 w 5184576"/>
              <a:gd name="connsiteY27" fmla="*/ 2488540 h 3014137"/>
              <a:gd name="connsiteX28" fmla="*/ 5184576 w 5184576"/>
              <a:gd name="connsiteY28" fmla="*/ 2704564 h 3014137"/>
              <a:gd name="connsiteX0" fmla="*/ 0 w 5184576"/>
              <a:gd name="connsiteY0" fmla="*/ 2416532 h 3037773"/>
              <a:gd name="connsiteX1" fmla="*/ 159175 w 5184576"/>
              <a:gd name="connsiteY1" fmla="*/ 2728200 h 3037773"/>
              <a:gd name="connsiteX2" fmla="*/ 455076 w 5184576"/>
              <a:gd name="connsiteY2" fmla="*/ 559096 h 3037773"/>
              <a:gd name="connsiteX3" fmla="*/ 534098 w 5184576"/>
              <a:gd name="connsiteY3" fmla="*/ 276874 h 3037773"/>
              <a:gd name="connsiteX4" fmla="*/ 771165 w 5184576"/>
              <a:gd name="connsiteY4" fmla="*/ 909052 h 3037773"/>
              <a:gd name="connsiteX5" fmla="*/ 895342 w 5184576"/>
              <a:gd name="connsiteY5" fmla="*/ 1857319 h 3037773"/>
              <a:gd name="connsiteX6" fmla="*/ 1053387 w 5184576"/>
              <a:gd name="connsiteY6" fmla="*/ 1879896 h 3037773"/>
              <a:gd name="connsiteX7" fmla="*/ 1188853 w 5184576"/>
              <a:gd name="connsiteY7" fmla="*/ 2037941 h 3037773"/>
              <a:gd name="connsiteX8" fmla="*/ 1471076 w 5184576"/>
              <a:gd name="connsiteY8" fmla="*/ 2534652 h 3037773"/>
              <a:gd name="connsiteX9" fmla="*/ 1730720 w 5184576"/>
              <a:gd name="connsiteY9" fmla="*/ 2545941 h 3037773"/>
              <a:gd name="connsiteX10" fmla="*/ 1933920 w 5184576"/>
              <a:gd name="connsiteY10" fmla="*/ 2749141 h 3037773"/>
              <a:gd name="connsiteX11" fmla="*/ 2088233 w 5184576"/>
              <a:gd name="connsiteY11" fmla="*/ 2344524 h 3037773"/>
              <a:gd name="connsiteX12" fmla="*/ 2306453 w 5184576"/>
              <a:gd name="connsiteY12" fmla="*/ 220430 h 3037773"/>
              <a:gd name="connsiteX13" fmla="*/ 2543520 w 5184576"/>
              <a:gd name="connsiteY13" fmla="*/ 1021941 h 3037773"/>
              <a:gd name="connsiteX14" fmla="*/ 2633831 w 5184576"/>
              <a:gd name="connsiteY14" fmla="*/ 1812163 h 3037773"/>
              <a:gd name="connsiteX15" fmla="*/ 2808312 w 5184576"/>
              <a:gd name="connsiteY15" fmla="*/ 1840468 h 3037773"/>
              <a:gd name="connsiteX16" fmla="*/ 2995076 w 5184576"/>
              <a:gd name="connsiteY16" fmla="*/ 2421763 h 3037773"/>
              <a:gd name="connsiteX17" fmla="*/ 3311165 w 5184576"/>
              <a:gd name="connsiteY17" fmla="*/ 2512074 h 3037773"/>
              <a:gd name="connsiteX18" fmla="*/ 3480498 w 5184576"/>
              <a:gd name="connsiteY18" fmla="*/ 2692696 h 3037773"/>
              <a:gd name="connsiteX19" fmla="*/ 3672408 w 5184576"/>
              <a:gd name="connsiteY19" fmla="*/ 2632556 h 3037773"/>
              <a:gd name="connsiteX20" fmla="*/ 3744416 w 5184576"/>
              <a:gd name="connsiteY20" fmla="*/ 1912476 h 3037773"/>
              <a:gd name="connsiteX21" fmla="*/ 3816424 w 5184576"/>
              <a:gd name="connsiteY21" fmla="*/ 976372 h 3037773"/>
              <a:gd name="connsiteX22" fmla="*/ 3920765 w 5184576"/>
              <a:gd name="connsiteY22" fmla="*/ 265585 h 3037773"/>
              <a:gd name="connsiteX23" fmla="*/ 4176464 w 5184576"/>
              <a:gd name="connsiteY23" fmla="*/ 1192396 h 3037773"/>
              <a:gd name="connsiteX24" fmla="*/ 4320480 w 5184576"/>
              <a:gd name="connsiteY24" fmla="*/ 1768460 h 3037773"/>
              <a:gd name="connsiteX25" fmla="*/ 4464496 w 5184576"/>
              <a:gd name="connsiteY25" fmla="*/ 1912476 h 3037773"/>
              <a:gd name="connsiteX26" fmla="*/ 4680520 w 5184576"/>
              <a:gd name="connsiteY26" fmla="*/ 2272516 h 3037773"/>
              <a:gd name="connsiteX27" fmla="*/ 4824536 w 5184576"/>
              <a:gd name="connsiteY27" fmla="*/ 2488540 h 3037773"/>
              <a:gd name="connsiteX28" fmla="*/ 5184576 w 5184576"/>
              <a:gd name="connsiteY28" fmla="*/ 2704564 h 3037773"/>
              <a:gd name="connsiteX0" fmla="*/ 0 w 5184576"/>
              <a:gd name="connsiteY0" fmla="*/ 2416532 h 2788573"/>
              <a:gd name="connsiteX1" fmla="*/ 455076 w 5184576"/>
              <a:gd name="connsiteY1" fmla="*/ 559096 h 2788573"/>
              <a:gd name="connsiteX2" fmla="*/ 534098 w 5184576"/>
              <a:gd name="connsiteY2" fmla="*/ 276874 h 2788573"/>
              <a:gd name="connsiteX3" fmla="*/ 771165 w 5184576"/>
              <a:gd name="connsiteY3" fmla="*/ 909052 h 2788573"/>
              <a:gd name="connsiteX4" fmla="*/ 895342 w 5184576"/>
              <a:gd name="connsiteY4" fmla="*/ 1857319 h 2788573"/>
              <a:gd name="connsiteX5" fmla="*/ 1053387 w 5184576"/>
              <a:gd name="connsiteY5" fmla="*/ 1879896 h 2788573"/>
              <a:gd name="connsiteX6" fmla="*/ 1188853 w 5184576"/>
              <a:gd name="connsiteY6" fmla="*/ 2037941 h 2788573"/>
              <a:gd name="connsiteX7" fmla="*/ 1471076 w 5184576"/>
              <a:gd name="connsiteY7" fmla="*/ 2534652 h 2788573"/>
              <a:gd name="connsiteX8" fmla="*/ 1730720 w 5184576"/>
              <a:gd name="connsiteY8" fmla="*/ 2545941 h 2788573"/>
              <a:gd name="connsiteX9" fmla="*/ 1933920 w 5184576"/>
              <a:gd name="connsiteY9" fmla="*/ 2749141 h 2788573"/>
              <a:gd name="connsiteX10" fmla="*/ 2088233 w 5184576"/>
              <a:gd name="connsiteY10" fmla="*/ 2344524 h 2788573"/>
              <a:gd name="connsiteX11" fmla="*/ 2306453 w 5184576"/>
              <a:gd name="connsiteY11" fmla="*/ 220430 h 2788573"/>
              <a:gd name="connsiteX12" fmla="*/ 2543520 w 5184576"/>
              <a:gd name="connsiteY12" fmla="*/ 1021941 h 2788573"/>
              <a:gd name="connsiteX13" fmla="*/ 2633831 w 5184576"/>
              <a:gd name="connsiteY13" fmla="*/ 1812163 h 2788573"/>
              <a:gd name="connsiteX14" fmla="*/ 2808312 w 5184576"/>
              <a:gd name="connsiteY14" fmla="*/ 1840468 h 2788573"/>
              <a:gd name="connsiteX15" fmla="*/ 2995076 w 5184576"/>
              <a:gd name="connsiteY15" fmla="*/ 2421763 h 2788573"/>
              <a:gd name="connsiteX16" fmla="*/ 3311165 w 5184576"/>
              <a:gd name="connsiteY16" fmla="*/ 2512074 h 2788573"/>
              <a:gd name="connsiteX17" fmla="*/ 3480498 w 5184576"/>
              <a:gd name="connsiteY17" fmla="*/ 2692696 h 2788573"/>
              <a:gd name="connsiteX18" fmla="*/ 3672408 w 5184576"/>
              <a:gd name="connsiteY18" fmla="*/ 2632556 h 2788573"/>
              <a:gd name="connsiteX19" fmla="*/ 3744416 w 5184576"/>
              <a:gd name="connsiteY19" fmla="*/ 1912476 h 2788573"/>
              <a:gd name="connsiteX20" fmla="*/ 3816424 w 5184576"/>
              <a:gd name="connsiteY20" fmla="*/ 976372 h 2788573"/>
              <a:gd name="connsiteX21" fmla="*/ 3920765 w 5184576"/>
              <a:gd name="connsiteY21" fmla="*/ 265585 h 2788573"/>
              <a:gd name="connsiteX22" fmla="*/ 4176464 w 5184576"/>
              <a:gd name="connsiteY22" fmla="*/ 1192396 h 2788573"/>
              <a:gd name="connsiteX23" fmla="*/ 4320480 w 5184576"/>
              <a:gd name="connsiteY23" fmla="*/ 1768460 h 2788573"/>
              <a:gd name="connsiteX24" fmla="*/ 4464496 w 5184576"/>
              <a:gd name="connsiteY24" fmla="*/ 1912476 h 2788573"/>
              <a:gd name="connsiteX25" fmla="*/ 4680520 w 5184576"/>
              <a:gd name="connsiteY25" fmla="*/ 2272516 h 2788573"/>
              <a:gd name="connsiteX26" fmla="*/ 4824536 w 5184576"/>
              <a:gd name="connsiteY26" fmla="*/ 2488540 h 2788573"/>
              <a:gd name="connsiteX27" fmla="*/ 5184576 w 5184576"/>
              <a:gd name="connsiteY27" fmla="*/ 2704564 h 2788573"/>
              <a:gd name="connsiteX0" fmla="*/ 0 w 4729500"/>
              <a:gd name="connsiteY0" fmla="*/ 559096 h 2788573"/>
              <a:gd name="connsiteX1" fmla="*/ 79022 w 4729500"/>
              <a:gd name="connsiteY1" fmla="*/ 276874 h 2788573"/>
              <a:gd name="connsiteX2" fmla="*/ 316089 w 4729500"/>
              <a:gd name="connsiteY2" fmla="*/ 909052 h 2788573"/>
              <a:gd name="connsiteX3" fmla="*/ 440266 w 4729500"/>
              <a:gd name="connsiteY3" fmla="*/ 1857319 h 2788573"/>
              <a:gd name="connsiteX4" fmla="*/ 598311 w 4729500"/>
              <a:gd name="connsiteY4" fmla="*/ 1879896 h 2788573"/>
              <a:gd name="connsiteX5" fmla="*/ 733777 w 4729500"/>
              <a:gd name="connsiteY5" fmla="*/ 2037941 h 2788573"/>
              <a:gd name="connsiteX6" fmla="*/ 1016000 w 4729500"/>
              <a:gd name="connsiteY6" fmla="*/ 2534652 h 2788573"/>
              <a:gd name="connsiteX7" fmla="*/ 1275644 w 4729500"/>
              <a:gd name="connsiteY7" fmla="*/ 2545941 h 2788573"/>
              <a:gd name="connsiteX8" fmla="*/ 1478844 w 4729500"/>
              <a:gd name="connsiteY8" fmla="*/ 2749141 h 2788573"/>
              <a:gd name="connsiteX9" fmla="*/ 1633157 w 4729500"/>
              <a:gd name="connsiteY9" fmla="*/ 2344524 h 2788573"/>
              <a:gd name="connsiteX10" fmla="*/ 1851377 w 4729500"/>
              <a:gd name="connsiteY10" fmla="*/ 220430 h 2788573"/>
              <a:gd name="connsiteX11" fmla="*/ 2088444 w 4729500"/>
              <a:gd name="connsiteY11" fmla="*/ 1021941 h 2788573"/>
              <a:gd name="connsiteX12" fmla="*/ 2178755 w 4729500"/>
              <a:gd name="connsiteY12" fmla="*/ 1812163 h 2788573"/>
              <a:gd name="connsiteX13" fmla="*/ 2353236 w 4729500"/>
              <a:gd name="connsiteY13" fmla="*/ 1840468 h 2788573"/>
              <a:gd name="connsiteX14" fmla="*/ 2540000 w 4729500"/>
              <a:gd name="connsiteY14" fmla="*/ 2421763 h 2788573"/>
              <a:gd name="connsiteX15" fmla="*/ 2856089 w 4729500"/>
              <a:gd name="connsiteY15" fmla="*/ 2512074 h 2788573"/>
              <a:gd name="connsiteX16" fmla="*/ 3025422 w 4729500"/>
              <a:gd name="connsiteY16" fmla="*/ 2692696 h 2788573"/>
              <a:gd name="connsiteX17" fmla="*/ 3217332 w 4729500"/>
              <a:gd name="connsiteY17" fmla="*/ 2632556 h 2788573"/>
              <a:gd name="connsiteX18" fmla="*/ 3289340 w 4729500"/>
              <a:gd name="connsiteY18" fmla="*/ 1912476 h 2788573"/>
              <a:gd name="connsiteX19" fmla="*/ 3361348 w 4729500"/>
              <a:gd name="connsiteY19" fmla="*/ 976372 h 2788573"/>
              <a:gd name="connsiteX20" fmla="*/ 3465689 w 4729500"/>
              <a:gd name="connsiteY20" fmla="*/ 265585 h 2788573"/>
              <a:gd name="connsiteX21" fmla="*/ 3721388 w 4729500"/>
              <a:gd name="connsiteY21" fmla="*/ 1192396 h 2788573"/>
              <a:gd name="connsiteX22" fmla="*/ 3865404 w 4729500"/>
              <a:gd name="connsiteY22" fmla="*/ 1768460 h 2788573"/>
              <a:gd name="connsiteX23" fmla="*/ 4009420 w 4729500"/>
              <a:gd name="connsiteY23" fmla="*/ 1912476 h 2788573"/>
              <a:gd name="connsiteX24" fmla="*/ 4225444 w 4729500"/>
              <a:gd name="connsiteY24" fmla="*/ 2272516 h 2788573"/>
              <a:gd name="connsiteX25" fmla="*/ 4369460 w 4729500"/>
              <a:gd name="connsiteY25" fmla="*/ 2488540 h 2788573"/>
              <a:gd name="connsiteX26" fmla="*/ 4729500 w 4729500"/>
              <a:gd name="connsiteY26" fmla="*/ 2704564 h 2788573"/>
              <a:gd name="connsiteX0" fmla="*/ 0 w 4650478"/>
              <a:gd name="connsiteY0" fmla="*/ 276874 h 2788573"/>
              <a:gd name="connsiteX1" fmla="*/ 237067 w 4650478"/>
              <a:gd name="connsiteY1" fmla="*/ 909052 h 2788573"/>
              <a:gd name="connsiteX2" fmla="*/ 361244 w 4650478"/>
              <a:gd name="connsiteY2" fmla="*/ 1857319 h 2788573"/>
              <a:gd name="connsiteX3" fmla="*/ 519289 w 4650478"/>
              <a:gd name="connsiteY3" fmla="*/ 1879896 h 2788573"/>
              <a:gd name="connsiteX4" fmla="*/ 654755 w 4650478"/>
              <a:gd name="connsiteY4" fmla="*/ 2037941 h 2788573"/>
              <a:gd name="connsiteX5" fmla="*/ 936978 w 4650478"/>
              <a:gd name="connsiteY5" fmla="*/ 2534652 h 2788573"/>
              <a:gd name="connsiteX6" fmla="*/ 1196622 w 4650478"/>
              <a:gd name="connsiteY6" fmla="*/ 2545941 h 2788573"/>
              <a:gd name="connsiteX7" fmla="*/ 1399822 w 4650478"/>
              <a:gd name="connsiteY7" fmla="*/ 2749141 h 2788573"/>
              <a:gd name="connsiteX8" fmla="*/ 1554135 w 4650478"/>
              <a:gd name="connsiteY8" fmla="*/ 2344524 h 2788573"/>
              <a:gd name="connsiteX9" fmla="*/ 1772355 w 4650478"/>
              <a:gd name="connsiteY9" fmla="*/ 220430 h 2788573"/>
              <a:gd name="connsiteX10" fmla="*/ 2009422 w 4650478"/>
              <a:gd name="connsiteY10" fmla="*/ 1021941 h 2788573"/>
              <a:gd name="connsiteX11" fmla="*/ 2099733 w 4650478"/>
              <a:gd name="connsiteY11" fmla="*/ 1812163 h 2788573"/>
              <a:gd name="connsiteX12" fmla="*/ 2274214 w 4650478"/>
              <a:gd name="connsiteY12" fmla="*/ 1840468 h 2788573"/>
              <a:gd name="connsiteX13" fmla="*/ 2460978 w 4650478"/>
              <a:gd name="connsiteY13" fmla="*/ 2421763 h 2788573"/>
              <a:gd name="connsiteX14" fmla="*/ 2777067 w 4650478"/>
              <a:gd name="connsiteY14" fmla="*/ 2512074 h 2788573"/>
              <a:gd name="connsiteX15" fmla="*/ 2946400 w 4650478"/>
              <a:gd name="connsiteY15" fmla="*/ 2692696 h 2788573"/>
              <a:gd name="connsiteX16" fmla="*/ 3138310 w 4650478"/>
              <a:gd name="connsiteY16" fmla="*/ 2632556 h 2788573"/>
              <a:gd name="connsiteX17" fmla="*/ 3210318 w 4650478"/>
              <a:gd name="connsiteY17" fmla="*/ 1912476 h 2788573"/>
              <a:gd name="connsiteX18" fmla="*/ 3282326 w 4650478"/>
              <a:gd name="connsiteY18" fmla="*/ 976372 h 2788573"/>
              <a:gd name="connsiteX19" fmla="*/ 3386667 w 4650478"/>
              <a:gd name="connsiteY19" fmla="*/ 265585 h 2788573"/>
              <a:gd name="connsiteX20" fmla="*/ 3642366 w 4650478"/>
              <a:gd name="connsiteY20" fmla="*/ 1192396 h 2788573"/>
              <a:gd name="connsiteX21" fmla="*/ 3786382 w 4650478"/>
              <a:gd name="connsiteY21" fmla="*/ 1768460 h 2788573"/>
              <a:gd name="connsiteX22" fmla="*/ 3930398 w 4650478"/>
              <a:gd name="connsiteY22" fmla="*/ 1912476 h 2788573"/>
              <a:gd name="connsiteX23" fmla="*/ 4146422 w 4650478"/>
              <a:gd name="connsiteY23" fmla="*/ 2272516 h 2788573"/>
              <a:gd name="connsiteX24" fmla="*/ 4290438 w 4650478"/>
              <a:gd name="connsiteY24" fmla="*/ 2488540 h 2788573"/>
              <a:gd name="connsiteX25" fmla="*/ 4650478 w 4650478"/>
              <a:gd name="connsiteY25" fmla="*/ 2704564 h 2788573"/>
              <a:gd name="connsiteX0" fmla="*/ 0 w 4413411"/>
              <a:gd name="connsiteY0" fmla="*/ 909052 h 2788573"/>
              <a:gd name="connsiteX1" fmla="*/ 124177 w 4413411"/>
              <a:gd name="connsiteY1" fmla="*/ 1857319 h 2788573"/>
              <a:gd name="connsiteX2" fmla="*/ 282222 w 4413411"/>
              <a:gd name="connsiteY2" fmla="*/ 1879896 h 2788573"/>
              <a:gd name="connsiteX3" fmla="*/ 417688 w 4413411"/>
              <a:gd name="connsiteY3" fmla="*/ 2037941 h 2788573"/>
              <a:gd name="connsiteX4" fmla="*/ 699911 w 4413411"/>
              <a:gd name="connsiteY4" fmla="*/ 2534652 h 2788573"/>
              <a:gd name="connsiteX5" fmla="*/ 959555 w 4413411"/>
              <a:gd name="connsiteY5" fmla="*/ 2545941 h 2788573"/>
              <a:gd name="connsiteX6" fmla="*/ 1162755 w 4413411"/>
              <a:gd name="connsiteY6" fmla="*/ 2749141 h 2788573"/>
              <a:gd name="connsiteX7" fmla="*/ 1317068 w 4413411"/>
              <a:gd name="connsiteY7" fmla="*/ 2344524 h 2788573"/>
              <a:gd name="connsiteX8" fmla="*/ 1535288 w 4413411"/>
              <a:gd name="connsiteY8" fmla="*/ 220430 h 2788573"/>
              <a:gd name="connsiteX9" fmla="*/ 1772355 w 4413411"/>
              <a:gd name="connsiteY9" fmla="*/ 1021941 h 2788573"/>
              <a:gd name="connsiteX10" fmla="*/ 1862666 w 4413411"/>
              <a:gd name="connsiteY10" fmla="*/ 1812163 h 2788573"/>
              <a:gd name="connsiteX11" fmla="*/ 2037147 w 4413411"/>
              <a:gd name="connsiteY11" fmla="*/ 1840468 h 2788573"/>
              <a:gd name="connsiteX12" fmla="*/ 2223911 w 4413411"/>
              <a:gd name="connsiteY12" fmla="*/ 2421763 h 2788573"/>
              <a:gd name="connsiteX13" fmla="*/ 2540000 w 4413411"/>
              <a:gd name="connsiteY13" fmla="*/ 2512074 h 2788573"/>
              <a:gd name="connsiteX14" fmla="*/ 2709333 w 4413411"/>
              <a:gd name="connsiteY14" fmla="*/ 2692696 h 2788573"/>
              <a:gd name="connsiteX15" fmla="*/ 2901243 w 4413411"/>
              <a:gd name="connsiteY15" fmla="*/ 2632556 h 2788573"/>
              <a:gd name="connsiteX16" fmla="*/ 2973251 w 4413411"/>
              <a:gd name="connsiteY16" fmla="*/ 1912476 h 2788573"/>
              <a:gd name="connsiteX17" fmla="*/ 3045259 w 4413411"/>
              <a:gd name="connsiteY17" fmla="*/ 976372 h 2788573"/>
              <a:gd name="connsiteX18" fmla="*/ 3149600 w 4413411"/>
              <a:gd name="connsiteY18" fmla="*/ 265585 h 2788573"/>
              <a:gd name="connsiteX19" fmla="*/ 3405299 w 4413411"/>
              <a:gd name="connsiteY19" fmla="*/ 1192396 h 2788573"/>
              <a:gd name="connsiteX20" fmla="*/ 3549315 w 4413411"/>
              <a:gd name="connsiteY20" fmla="*/ 1768460 h 2788573"/>
              <a:gd name="connsiteX21" fmla="*/ 3693331 w 4413411"/>
              <a:gd name="connsiteY21" fmla="*/ 1912476 h 2788573"/>
              <a:gd name="connsiteX22" fmla="*/ 3909355 w 4413411"/>
              <a:gd name="connsiteY22" fmla="*/ 2272516 h 2788573"/>
              <a:gd name="connsiteX23" fmla="*/ 4053371 w 4413411"/>
              <a:gd name="connsiteY23" fmla="*/ 2488540 h 2788573"/>
              <a:gd name="connsiteX24" fmla="*/ 4413411 w 4413411"/>
              <a:gd name="connsiteY24" fmla="*/ 2704564 h 2788573"/>
              <a:gd name="connsiteX0" fmla="*/ 0 w 4289234"/>
              <a:gd name="connsiteY0" fmla="*/ 1857319 h 2788573"/>
              <a:gd name="connsiteX1" fmla="*/ 158045 w 4289234"/>
              <a:gd name="connsiteY1" fmla="*/ 1879896 h 2788573"/>
              <a:gd name="connsiteX2" fmla="*/ 293511 w 4289234"/>
              <a:gd name="connsiteY2" fmla="*/ 2037941 h 2788573"/>
              <a:gd name="connsiteX3" fmla="*/ 575734 w 4289234"/>
              <a:gd name="connsiteY3" fmla="*/ 2534652 h 2788573"/>
              <a:gd name="connsiteX4" fmla="*/ 835378 w 4289234"/>
              <a:gd name="connsiteY4" fmla="*/ 2545941 h 2788573"/>
              <a:gd name="connsiteX5" fmla="*/ 1038578 w 4289234"/>
              <a:gd name="connsiteY5" fmla="*/ 2749141 h 2788573"/>
              <a:gd name="connsiteX6" fmla="*/ 1192891 w 4289234"/>
              <a:gd name="connsiteY6" fmla="*/ 2344524 h 2788573"/>
              <a:gd name="connsiteX7" fmla="*/ 1411111 w 4289234"/>
              <a:gd name="connsiteY7" fmla="*/ 220430 h 2788573"/>
              <a:gd name="connsiteX8" fmla="*/ 1648178 w 4289234"/>
              <a:gd name="connsiteY8" fmla="*/ 1021941 h 2788573"/>
              <a:gd name="connsiteX9" fmla="*/ 1738489 w 4289234"/>
              <a:gd name="connsiteY9" fmla="*/ 1812163 h 2788573"/>
              <a:gd name="connsiteX10" fmla="*/ 1912970 w 4289234"/>
              <a:gd name="connsiteY10" fmla="*/ 1840468 h 2788573"/>
              <a:gd name="connsiteX11" fmla="*/ 2099734 w 4289234"/>
              <a:gd name="connsiteY11" fmla="*/ 2421763 h 2788573"/>
              <a:gd name="connsiteX12" fmla="*/ 2415823 w 4289234"/>
              <a:gd name="connsiteY12" fmla="*/ 2512074 h 2788573"/>
              <a:gd name="connsiteX13" fmla="*/ 2585156 w 4289234"/>
              <a:gd name="connsiteY13" fmla="*/ 2692696 h 2788573"/>
              <a:gd name="connsiteX14" fmla="*/ 2777066 w 4289234"/>
              <a:gd name="connsiteY14" fmla="*/ 2632556 h 2788573"/>
              <a:gd name="connsiteX15" fmla="*/ 2849074 w 4289234"/>
              <a:gd name="connsiteY15" fmla="*/ 1912476 h 2788573"/>
              <a:gd name="connsiteX16" fmla="*/ 2921082 w 4289234"/>
              <a:gd name="connsiteY16" fmla="*/ 976372 h 2788573"/>
              <a:gd name="connsiteX17" fmla="*/ 3025423 w 4289234"/>
              <a:gd name="connsiteY17" fmla="*/ 265585 h 2788573"/>
              <a:gd name="connsiteX18" fmla="*/ 3281122 w 4289234"/>
              <a:gd name="connsiteY18" fmla="*/ 1192396 h 2788573"/>
              <a:gd name="connsiteX19" fmla="*/ 3425138 w 4289234"/>
              <a:gd name="connsiteY19" fmla="*/ 1768460 h 2788573"/>
              <a:gd name="connsiteX20" fmla="*/ 3569154 w 4289234"/>
              <a:gd name="connsiteY20" fmla="*/ 1912476 h 2788573"/>
              <a:gd name="connsiteX21" fmla="*/ 3785178 w 4289234"/>
              <a:gd name="connsiteY21" fmla="*/ 2272516 h 2788573"/>
              <a:gd name="connsiteX22" fmla="*/ 3929194 w 4289234"/>
              <a:gd name="connsiteY22" fmla="*/ 2488540 h 2788573"/>
              <a:gd name="connsiteX23" fmla="*/ 4289234 w 4289234"/>
              <a:gd name="connsiteY23" fmla="*/ 2704564 h 2788573"/>
              <a:gd name="connsiteX0" fmla="*/ 0 w 4131189"/>
              <a:gd name="connsiteY0" fmla="*/ 1879896 h 2788573"/>
              <a:gd name="connsiteX1" fmla="*/ 135466 w 4131189"/>
              <a:gd name="connsiteY1" fmla="*/ 2037941 h 2788573"/>
              <a:gd name="connsiteX2" fmla="*/ 417689 w 4131189"/>
              <a:gd name="connsiteY2" fmla="*/ 2534652 h 2788573"/>
              <a:gd name="connsiteX3" fmla="*/ 677333 w 4131189"/>
              <a:gd name="connsiteY3" fmla="*/ 2545941 h 2788573"/>
              <a:gd name="connsiteX4" fmla="*/ 880533 w 4131189"/>
              <a:gd name="connsiteY4" fmla="*/ 2749141 h 2788573"/>
              <a:gd name="connsiteX5" fmla="*/ 1034846 w 4131189"/>
              <a:gd name="connsiteY5" fmla="*/ 2344524 h 2788573"/>
              <a:gd name="connsiteX6" fmla="*/ 1253066 w 4131189"/>
              <a:gd name="connsiteY6" fmla="*/ 220430 h 2788573"/>
              <a:gd name="connsiteX7" fmla="*/ 1490133 w 4131189"/>
              <a:gd name="connsiteY7" fmla="*/ 1021941 h 2788573"/>
              <a:gd name="connsiteX8" fmla="*/ 1580444 w 4131189"/>
              <a:gd name="connsiteY8" fmla="*/ 1812163 h 2788573"/>
              <a:gd name="connsiteX9" fmla="*/ 1754925 w 4131189"/>
              <a:gd name="connsiteY9" fmla="*/ 1840468 h 2788573"/>
              <a:gd name="connsiteX10" fmla="*/ 1941689 w 4131189"/>
              <a:gd name="connsiteY10" fmla="*/ 2421763 h 2788573"/>
              <a:gd name="connsiteX11" fmla="*/ 2257778 w 4131189"/>
              <a:gd name="connsiteY11" fmla="*/ 2512074 h 2788573"/>
              <a:gd name="connsiteX12" fmla="*/ 2427111 w 4131189"/>
              <a:gd name="connsiteY12" fmla="*/ 2692696 h 2788573"/>
              <a:gd name="connsiteX13" fmla="*/ 2619021 w 4131189"/>
              <a:gd name="connsiteY13" fmla="*/ 2632556 h 2788573"/>
              <a:gd name="connsiteX14" fmla="*/ 2691029 w 4131189"/>
              <a:gd name="connsiteY14" fmla="*/ 1912476 h 2788573"/>
              <a:gd name="connsiteX15" fmla="*/ 2763037 w 4131189"/>
              <a:gd name="connsiteY15" fmla="*/ 976372 h 2788573"/>
              <a:gd name="connsiteX16" fmla="*/ 2867378 w 4131189"/>
              <a:gd name="connsiteY16" fmla="*/ 265585 h 2788573"/>
              <a:gd name="connsiteX17" fmla="*/ 3123077 w 4131189"/>
              <a:gd name="connsiteY17" fmla="*/ 1192396 h 2788573"/>
              <a:gd name="connsiteX18" fmla="*/ 3267093 w 4131189"/>
              <a:gd name="connsiteY18" fmla="*/ 1768460 h 2788573"/>
              <a:gd name="connsiteX19" fmla="*/ 3411109 w 4131189"/>
              <a:gd name="connsiteY19" fmla="*/ 1912476 h 2788573"/>
              <a:gd name="connsiteX20" fmla="*/ 3627133 w 4131189"/>
              <a:gd name="connsiteY20" fmla="*/ 2272516 h 2788573"/>
              <a:gd name="connsiteX21" fmla="*/ 3771149 w 4131189"/>
              <a:gd name="connsiteY21" fmla="*/ 2488540 h 2788573"/>
              <a:gd name="connsiteX22" fmla="*/ 4131189 w 4131189"/>
              <a:gd name="connsiteY22" fmla="*/ 2704564 h 2788573"/>
              <a:gd name="connsiteX0" fmla="*/ 0 w 4134825"/>
              <a:gd name="connsiteY0" fmla="*/ 1813517 h 2788573"/>
              <a:gd name="connsiteX1" fmla="*/ 139102 w 4134825"/>
              <a:gd name="connsiteY1" fmla="*/ 2037941 h 2788573"/>
              <a:gd name="connsiteX2" fmla="*/ 421325 w 4134825"/>
              <a:gd name="connsiteY2" fmla="*/ 2534652 h 2788573"/>
              <a:gd name="connsiteX3" fmla="*/ 680969 w 4134825"/>
              <a:gd name="connsiteY3" fmla="*/ 2545941 h 2788573"/>
              <a:gd name="connsiteX4" fmla="*/ 884169 w 4134825"/>
              <a:gd name="connsiteY4" fmla="*/ 2749141 h 2788573"/>
              <a:gd name="connsiteX5" fmla="*/ 1038482 w 4134825"/>
              <a:gd name="connsiteY5" fmla="*/ 2344524 h 2788573"/>
              <a:gd name="connsiteX6" fmla="*/ 1256702 w 4134825"/>
              <a:gd name="connsiteY6" fmla="*/ 220430 h 2788573"/>
              <a:gd name="connsiteX7" fmla="*/ 1493769 w 4134825"/>
              <a:gd name="connsiteY7" fmla="*/ 1021941 h 2788573"/>
              <a:gd name="connsiteX8" fmla="*/ 1584080 w 4134825"/>
              <a:gd name="connsiteY8" fmla="*/ 1812163 h 2788573"/>
              <a:gd name="connsiteX9" fmla="*/ 1758561 w 4134825"/>
              <a:gd name="connsiteY9" fmla="*/ 1840468 h 2788573"/>
              <a:gd name="connsiteX10" fmla="*/ 1945325 w 4134825"/>
              <a:gd name="connsiteY10" fmla="*/ 2421763 h 2788573"/>
              <a:gd name="connsiteX11" fmla="*/ 2261414 w 4134825"/>
              <a:gd name="connsiteY11" fmla="*/ 2512074 h 2788573"/>
              <a:gd name="connsiteX12" fmla="*/ 2430747 w 4134825"/>
              <a:gd name="connsiteY12" fmla="*/ 2692696 h 2788573"/>
              <a:gd name="connsiteX13" fmla="*/ 2622657 w 4134825"/>
              <a:gd name="connsiteY13" fmla="*/ 2632556 h 2788573"/>
              <a:gd name="connsiteX14" fmla="*/ 2694665 w 4134825"/>
              <a:gd name="connsiteY14" fmla="*/ 1912476 h 2788573"/>
              <a:gd name="connsiteX15" fmla="*/ 2766673 w 4134825"/>
              <a:gd name="connsiteY15" fmla="*/ 976372 h 2788573"/>
              <a:gd name="connsiteX16" fmla="*/ 2871014 w 4134825"/>
              <a:gd name="connsiteY16" fmla="*/ 265585 h 2788573"/>
              <a:gd name="connsiteX17" fmla="*/ 3126713 w 4134825"/>
              <a:gd name="connsiteY17" fmla="*/ 1192396 h 2788573"/>
              <a:gd name="connsiteX18" fmla="*/ 3270729 w 4134825"/>
              <a:gd name="connsiteY18" fmla="*/ 1768460 h 2788573"/>
              <a:gd name="connsiteX19" fmla="*/ 3414745 w 4134825"/>
              <a:gd name="connsiteY19" fmla="*/ 1912476 h 2788573"/>
              <a:gd name="connsiteX20" fmla="*/ 3630769 w 4134825"/>
              <a:gd name="connsiteY20" fmla="*/ 2272516 h 2788573"/>
              <a:gd name="connsiteX21" fmla="*/ 3774785 w 4134825"/>
              <a:gd name="connsiteY21" fmla="*/ 2488540 h 2788573"/>
              <a:gd name="connsiteX22" fmla="*/ 4134825 w 4134825"/>
              <a:gd name="connsiteY22" fmla="*/ 2704564 h 2788573"/>
              <a:gd name="connsiteX0" fmla="*/ 0 w 3995723"/>
              <a:gd name="connsiteY0" fmla="*/ 2037941 h 2788573"/>
              <a:gd name="connsiteX1" fmla="*/ 282223 w 3995723"/>
              <a:gd name="connsiteY1" fmla="*/ 2534652 h 2788573"/>
              <a:gd name="connsiteX2" fmla="*/ 541867 w 3995723"/>
              <a:gd name="connsiteY2" fmla="*/ 2545941 h 2788573"/>
              <a:gd name="connsiteX3" fmla="*/ 745067 w 3995723"/>
              <a:gd name="connsiteY3" fmla="*/ 2749141 h 2788573"/>
              <a:gd name="connsiteX4" fmla="*/ 899380 w 3995723"/>
              <a:gd name="connsiteY4" fmla="*/ 2344524 h 2788573"/>
              <a:gd name="connsiteX5" fmla="*/ 1117600 w 3995723"/>
              <a:gd name="connsiteY5" fmla="*/ 220430 h 2788573"/>
              <a:gd name="connsiteX6" fmla="*/ 1354667 w 3995723"/>
              <a:gd name="connsiteY6" fmla="*/ 1021941 h 2788573"/>
              <a:gd name="connsiteX7" fmla="*/ 1444978 w 3995723"/>
              <a:gd name="connsiteY7" fmla="*/ 1812163 h 2788573"/>
              <a:gd name="connsiteX8" fmla="*/ 1619459 w 3995723"/>
              <a:gd name="connsiteY8" fmla="*/ 1840468 h 2788573"/>
              <a:gd name="connsiteX9" fmla="*/ 1806223 w 3995723"/>
              <a:gd name="connsiteY9" fmla="*/ 2421763 h 2788573"/>
              <a:gd name="connsiteX10" fmla="*/ 2122312 w 3995723"/>
              <a:gd name="connsiteY10" fmla="*/ 2512074 h 2788573"/>
              <a:gd name="connsiteX11" fmla="*/ 2291645 w 3995723"/>
              <a:gd name="connsiteY11" fmla="*/ 2692696 h 2788573"/>
              <a:gd name="connsiteX12" fmla="*/ 2483555 w 3995723"/>
              <a:gd name="connsiteY12" fmla="*/ 2632556 h 2788573"/>
              <a:gd name="connsiteX13" fmla="*/ 2555563 w 3995723"/>
              <a:gd name="connsiteY13" fmla="*/ 1912476 h 2788573"/>
              <a:gd name="connsiteX14" fmla="*/ 2627571 w 3995723"/>
              <a:gd name="connsiteY14" fmla="*/ 976372 h 2788573"/>
              <a:gd name="connsiteX15" fmla="*/ 2731912 w 3995723"/>
              <a:gd name="connsiteY15" fmla="*/ 265585 h 2788573"/>
              <a:gd name="connsiteX16" fmla="*/ 2987611 w 3995723"/>
              <a:gd name="connsiteY16" fmla="*/ 1192396 h 2788573"/>
              <a:gd name="connsiteX17" fmla="*/ 3131627 w 3995723"/>
              <a:gd name="connsiteY17" fmla="*/ 1768460 h 2788573"/>
              <a:gd name="connsiteX18" fmla="*/ 3275643 w 3995723"/>
              <a:gd name="connsiteY18" fmla="*/ 1912476 h 2788573"/>
              <a:gd name="connsiteX19" fmla="*/ 3491667 w 3995723"/>
              <a:gd name="connsiteY19" fmla="*/ 2272516 h 2788573"/>
              <a:gd name="connsiteX20" fmla="*/ 3635683 w 3995723"/>
              <a:gd name="connsiteY20" fmla="*/ 2488540 h 2788573"/>
              <a:gd name="connsiteX21" fmla="*/ 3995723 w 3995723"/>
              <a:gd name="connsiteY21" fmla="*/ 2704564 h 2788573"/>
              <a:gd name="connsiteX0" fmla="*/ 0 w 3713500"/>
              <a:gd name="connsiteY0" fmla="*/ 2534652 h 2788573"/>
              <a:gd name="connsiteX1" fmla="*/ 259644 w 3713500"/>
              <a:gd name="connsiteY1" fmla="*/ 2545941 h 2788573"/>
              <a:gd name="connsiteX2" fmla="*/ 462844 w 3713500"/>
              <a:gd name="connsiteY2" fmla="*/ 2749141 h 2788573"/>
              <a:gd name="connsiteX3" fmla="*/ 617157 w 3713500"/>
              <a:gd name="connsiteY3" fmla="*/ 2344524 h 2788573"/>
              <a:gd name="connsiteX4" fmla="*/ 835377 w 3713500"/>
              <a:gd name="connsiteY4" fmla="*/ 220430 h 2788573"/>
              <a:gd name="connsiteX5" fmla="*/ 1072444 w 3713500"/>
              <a:gd name="connsiteY5" fmla="*/ 1021941 h 2788573"/>
              <a:gd name="connsiteX6" fmla="*/ 1162755 w 3713500"/>
              <a:gd name="connsiteY6" fmla="*/ 1812163 h 2788573"/>
              <a:gd name="connsiteX7" fmla="*/ 1337236 w 3713500"/>
              <a:gd name="connsiteY7" fmla="*/ 1840468 h 2788573"/>
              <a:gd name="connsiteX8" fmla="*/ 1524000 w 3713500"/>
              <a:gd name="connsiteY8" fmla="*/ 2421763 h 2788573"/>
              <a:gd name="connsiteX9" fmla="*/ 1840089 w 3713500"/>
              <a:gd name="connsiteY9" fmla="*/ 2512074 h 2788573"/>
              <a:gd name="connsiteX10" fmla="*/ 2009422 w 3713500"/>
              <a:gd name="connsiteY10" fmla="*/ 2692696 h 2788573"/>
              <a:gd name="connsiteX11" fmla="*/ 2201332 w 3713500"/>
              <a:gd name="connsiteY11" fmla="*/ 2632556 h 2788573"/>
              <a:gd name="connsiteX12" fmla="*/ 2273340 w 3713500"/>
              <a:gd name="connsiteY12" fmla="*/ 1912476 h 2788573"/>
              <a:gd name="connsiteX13" fmla="*/ 2345348 w 3713500"/>
              <a:gd name="connsiteY13" fmla="*/ 976372 h 2788573"/>
              <a:gd name="connsiteX14" fmla="*/ 2449689 w 3713500"/>
              <a:gd name="connsiteY14" fmla="*/ 265585 h 2788573"/>
              <a:gd name="connsiteX15" fmla="*/ 2705388 w 3713500"/>
              <a:gd name="connsiteY15" fmla="*/ 1192396 h 2788573"/>
              <a:gd name="connsiteX16" fmla="*/ 2849404 w 3713500"/>
              <a:gd name="connsiteY16" fmla="*/ 1768460 h 2788573"/>
              <a:gd name="connsiteX17" fmla="*/ 2993420 w 3713500"/>
              <a:gd name="connsiteY17" fmla="*/ 1912476 h 2788573"/>
              <a:gd name="connsiteX18" fmla="*/ 3209444 w 3713500"/>
              <a:gd name="connsiteY18" fmla="*/ 2272516 h 2788573"/>
              <a:gd name="connsiteX19" fmla="*/ 3353460 w 3713500"/>
              <a:gd name="connsiteY19" fmla="*/ 2488540 h 2788573"/>
              <a:gd name="connsiteX20" fmla="*/ 3713500 w 3713500"/>
              <a:gd name="connsiteY20" fmla="*/ 2704564 h 2788573"/>
              <a:gd name="connsiteX0" fmla="*/ 0 w 3453856"/>
              <a:gd name="connsiteY0" fmla="*/ 2545941 h 2788573"/>
              <a:gd name="connsiteX1" fmla="*/ 203200 w 3453856"/>
              <a:gd name="connsiteY1" fmla="*/ 2749141 h 2788573"/>
              <a:gd name="connsiteX2" fmla="*/ 357513 w 3453856"/>
              <a:gd name="connsiteY2" fmla="*/ 2344524 h 2788573"/>
              <a:gd name="connsiteX3" fmla="*/ 575733 w 3453856"/>
              <a:gd name="connsiteY3" fmla="*/ 220430 h 2788573"/>
              <a:gd name="connsiteX4" fmla="*/ 812800 w 3453856"/>
              <a:gd name="connsiteY4" fmla="*/ 1021941 h 2788573"/>
              <a:gd name="connsiteX5" fmla="*/ 903111 w 3453856"/>
              <a:gd name="connsiteY5" fmla="*/ 1812163 h 2788573"/>
              <a:gd name="connsiteX6" fmla="*/ 1077592 w 3453856"/>
              <a:gd name="connsiteY6" fmla="*/ 1840468 h 2788573"/>
              <a:gd name="connsiteX7" fmla="*/ 1264356 w 3453856"/>
              <a:gd name="connsiteY7" fmla="*/ 2421763 h 2788573"/>
              <a:gd name="connsiteX8" fmla="*/ 1580445 w 3453856"/>
              <a:gd name="connsiteY8" fmla="*/ 2512074 h 2788573"/>
              <a:gd name="connsiteX9" fmla="*/ 1749778 w 3453856"/>
              <a:gd name="connsiteY9" fmla="*/ 2692696 h 2788573"/>
              <a:gd name="connsiteX10" fmla="*/ 1941688 w 3453856"/>
              <a:gd name="connsiteY10" fmla="*/ 2632556 h 2788573"/>
              <a:gd name="connsiteX11" fmla="*/ 2013696 w 3453856"/>
              <a:gd name="connsiteY11" fmla="*/ 1912476 h 2788573"/>
              <a:gd name="connsiteX12" fmla="*/ 2085704 w 3453856"/>
              <a:gd name="connsiteY12" fmla="*/ 976372 h 2788573"/>
              <a:gd name="connsiteX13" fmla="*/ 2190045 w 3453856"/>
              <a:gd name="connsiteY13" fmla="*/ 265585 h 2788573"/>
              <a:gd name="connsiteX14" fmla="*/ 2445744 w 3453856"/>
              <a:gd name="connsiteY14" fmla="*/ 1192396 h 2788573"/>
              <a:gd name="connsiteX15" fmla="*/ 2589760 w 3453856"/>
              <a:gd name="connsiteY15" fmla="*/ 1768460 h 2788573"/>
              <a:gd name="connsiteX16" fmla="*/ 2733776 w 3453856"/>
              <a:gd name="connsiteY16" fmla="*/ 1912476 h 2788573"/>
              <a:gd name="connsiteX17" fmla="*/ 2949800 w 3453856"/>
              <a:gd name="connsiteY17" fmla="*/ 2272516 h 2788573"/>
              <a:gd name="connsiteX18" fmla="*/ 3093816 w 3453856"/>
              <a:gd name="connsiteY18" fmla="*/ 2488540 h 2788573"/>
              <a:gd name="connsiteX19" fmla="*/ 3453856 w 3453856"/>
              <a:gd name="connsiteY19" fmla="*/ 2704564 h 2788573"/>
              <a:gd name="connsiteX0" fmla="*/ 0 w 3453856"/>
              <a:gd name="connsiteY0" fmla="*/ 2545941 h 2918610"/>
              <a:gd name="connsiteX1" fmla="*/ 203200 w 3453856"/>
              <a:gd name="connsiteY1" fmla="*/ 2749141 h 2918610"/>
              <a:gd name="connsiteX2" fmla="*/ 357513 w 3453856"/>
              <a:gd name="connsiteY2" fmla="*/ 2344524 h 2918610"/>
              <a:gd name="connsiteX3" fmla="*/ 575733 w 3453856"/>
              <a:gd name="connsiteY3" fmla="*/ 220430 h 2918610"/>
              <a:gd name="connsiteX4" fmla="*/ 812800 w 3453856"/>
              <a:gd name="connsiteY4" fmla="*/ 1021941 h 2918610"/>
              <a:gd name="connsiteX5" fmla="*/ 903111 w 3453856"/>
              <a:gd name="connsiteY5" fmla="*/ 1812163 h 2918610"/>
              <a:gd name="connsiteX6" fmla="*/ 1077592 w 3453856"/>
              <a:gd name="connsiteY6" fmla="*/ 1840468 h 2918610"/>
              <a:gd name="connsiteX7" fmla="*/ 1264356 w 3453856"/>
              <a:gd name="connsiteY7" fmla="*/ 2421763 h 2918610"/>
              <a:gd name="connsiteX8" fmla="*/ 1580445 w 3453856"/>
              <a:gd name="connsiteY8" fmla="*/ 2512074 h 2918610"/>
              <a:gd name="connsiteX9" fmla="*/ 1749778 w 3453856"/>
              <a:gd name="connsiteY9" fmla="*/ 2692696 h 2918610"/>
              <a:gd name="connsiteX10" fmla="*/ 1941688 w 3453856"/>
              <a:gd name="connsiteY10" fmla="*/ 2632556 h 2918610"/>
              <a:gd name="connsiteX11" fmla="*/ 2085704 w 3453856"/>
              <a:gd name="connsiteY11" fmla="*/ 976372 h 2918610"/>
              <a:gd name="connsiteX12" fmla="*/ 2190045 w 3453856"/>
              <a:gd name="connsiteY12" fmla="*/ 265585 h 2918610"/>
              <a:gd name="connsiteX13" fmla="*/ 2445744 w 3453856"/>
              <a:gd name="connsiteY13" fmla="*/ 1192396 h 2918610"/>
              <a:gd name="connsiteX14" fmla="*/ 2589760 w 3453856"/>
              <a:gd name="connsiteY14" fmla="*/ 1768460 h 2918610"/>
              <a:gd name="connsiteX15" fmla="*/ 2733776 w 3453856"/>
              <a:gd name="connsiteY15" fmla="*/ 1912476 h 2918610"/>
              <a:gd name="connsiteX16" fmla="*/ 2949800 w 3453856"/>
              <a:gd name="connsiteY16" fmla="*/ 2272516 h 2918610"/>
              <a:gd name="connsiteX17" fmla="*/ 3093816 w 3453856"/>
              <a:gd name="connsiteY17" fmla="*/ 2488540 h 2918610"/>
              <a:gd name="connsiteX18" fmla="*/ 3453856 w 3453856"/>
              <a:gd name="connsiteY18" fmla="*/ 2704564 h 2918610"/>
              <a:gd name="connsiteX0" fmla="*/ 0 w 3453856"/>
              <a:gd name="connsiteY0" fmla="*/ 2545941 h 3037074"/>
              <a:gd name="connsiteX1" fmla="*/ 203200 w 3453856"/>
              <a:gd name="connsiteY1" fmla="*/ 2749141 h 3037074"/>
              <a:gd name="connsiteX2" fmla="*/ 357513 w 3453856"/>
              <a:gd name="connsiteY2" fmla="*/ 2344524 h 3037074"/>
              <a:gd name="connsiteX3" fmla="*/ 575733 w 3453856"/>
              <a:gd name="connsiteY3" fmla="*/ 220430 h 3037074"/>
              <a:gd name="connsiteX4" fmla="*/ 812800 w 3453856"/>
              <a:gd name="connsiteY4" fmla="*/ 1021941 h 3037074"/>
              <a:gd name="connsiteX5" fmla="*/ 903111 w 3453856"/>
              <a:gd name="connsiteY5" fmla="*/ 1812163 h 3037074"/>
              <a:gd name="connsiteX6" fmla="*/ 1077592 w 3453856"/>
              <a:gd name="connsiteY6" fmla="*/ 1840468 h 3037074"/>
              <a:gd name="connsiteX7" fmla="*/ 1264356 w 3453856"/>
              <a:gd name="connsiteY7" fmla="*/ 2421763 h 3037074"/>
              <a:gd name="connsiteX8" fmla="*/ 1580445 w 3453856"/>
              <a:gd name="connsiteY8" fmla="*/ 2512074 h 3037074"/>
              <a:gd name="connsiteX9" fmla="*/ 1749778 w 3453856"/>
              <a:gd name="connsiteY9" fmla="*/ 2692696 h 3037074"/>
              <a:gd name="connsiteX10" fmla="*/ 1941688 w 3453856"/>
              <a:gd name="connsiteY10" fmla="*/ 2632556 h 3037074"/>
              <a:gd name="connsiteX11" fmla="*/ 2190045 w 3453856"/>
              <a:gd name="connsiteY11" fmla="*/ 265585 h 3037074"/>
              <a:gd name="connsiteX12" fmla="*/ 2445744 w 3453856"/>
              <a:gd name="connsiteY12" fmla="*/ 1192396 h 3037074"/>
              <a:gd name="connsiteX13" fmla="*/ 2589760 w 3453856"/>
              <a:gd name="connsiteY13" fmla="*/ 1768460 h 3037074"/>
              <a:gd name="connsiteX14" fmla="*/ 2733776 w 3453856"/>
              <a:gd name="connsiteY14" fmla="*/ 1912476 h 3037074"/>
              <a:gd name="connsiteX15" fmla="*/ 2949800 w 3453856"/>
              <a:gd name="connsiteY15" fmla="*/ 2272516 h 3037074"/>
              <a:gd name="connsiteX16" fmla="*/ 3093816 w 3453856"/>
              <a:gd name="connsiteY16" fmla="*/ 2488540 h 3037074"/>
              <a:gd name="connsiteX17" fmla="*/ 3453856 w 3453856"/>
              <a:gd name="connsiteY17" fmla="*/ 2704564 h 3037074"/>
              <a:gd name="connsiteX0" fmla="*/ 0 w 3453856"/>
              <a:gd name="connsiteY0" fmla="*/ 2545941 h 2882606"/>
              <a:gd name="connsiteX1" fmla="*/ 203200 w 3453856"/>
              <a:gd name="connsiteY1" fmla="*/ 2749141 h 2882606"/>
              <a:gd name="connsiteX2" fmla="*/ 357513 w 3453856"/>
              <a:gd name="connsiteY2" fmla="*/ 2344524 h 2882606"/>
              <a:gd name="connsiteX3" fmla="*/ 575733 w 3453856"/>
              <a:gd name="connsiteY3" fmla="*/ 220430 h 2882606"/>
              <a:gd name="connsiteX4" fmla="*/ 812800 w 3453856"/>
              <a:gd name="connsiteY4" fmla="*/ 1021941 h 2882606"/>
              <a:gd name="connsiteX5" fmla="*/ 903111 w 3453856"/>
              <a:gd name="connsiteY5" fmla="*/ 1812163 h 2882606"/>
              <a:gd name="connsiteX6" fmla="*/ 1077592 w 3453856"/>
              <a:gd name="connsiteY6" fmla="*/ 1840468 h 2882606"/>
              <a:gd name="connsiteX7" fmla="*/ 1264356 w 3453856"/>
              <a:gd name="connsiteY7" fmla="*/ 2421763 h 2882606"/>
              <a:gd name="connsiteX8" fmla="*/ 1580445 w 3453856"/>
              <a:gd name="connsiteY8" fmla="*/ 2512074 h 2882606"/>
              <a:gd name="connsiteX9" fmla="*/ 1749778 w 3453856"/>
              <a:gd name="connsiteY9" fmla="*/ 2692696 h 2882606"/>
              <a:gd name="connsiteX10" fmla="*/ 1941688 w 3453856"/>
              <a:gd name="connsiteY10" fmla="*/ 2632556 h 2882606"/>
              <a:gd name="connsiteX11" fmla="*/ 2445744 w 3453856"/>
              <a:gd name="connsiteY11" fmla="*/ 1192396 h 2882606"/>
              <a:gd name="connsiteX12" fmla="*/ 2589760 w 3453856"/>
              <a:gd name="connsiteY12" fmla="*/ 1768460 h 2882606"/>
              <a:gd name="connsiteX13" fmla="*/ 2733776 w 3453856"/>
              <a:gd name="connsiteY13" fmla="*/ 1912476 h 2882606"/>
              <a:gd name="connsiteX14" fmla="*/ 2949800 w 3453856"/>
              <a:gd name="connsiteY14" fmla="*/ 2272516 h 2882606"/>
              <a:gd name="connsiteX15" fmla="*/ 3093816 w 3453856"/>
              <a:gd name="connsiteY15" fmla="*/ 2488540 h 2882606"/>
              <a:gd name="connsiteX16" fmla="*/ 3453856 w 3453856"/>
              <a:gd name="connsiteY16" fmla="*/ 2704564 h 2882606"/>
              <a:gd name="connsiteX0" fmla="*/ 0 w 3453856"/>
              <a:gd name="connsiteY0" fmla="*/ 2545941 h 2788573"/>
              <a:gd name="connsiteX1" fmla="*/ 203200 w 3453856"/>
              <a:gd name="connsiteY1" fmla="*/ 2749141 h 2788573"/>
              <a:gd name="connsiteX2" fmla="*/ 357513 w 3453856"/>
              <a:gd name="connsiteY2" fmla="*/ 2344524 h 2788573"/>
              <a:gd name="connsiteX3" fmla="*/ 575733 w 3453856"/>
              <a:gd name="connsiteY3" fmla="*/ 220430 h 2788573"/>
              <a:gd name="connsiteX4" fmla="*/ 812800 w 3453856"/>
              <a:gd name="connsiteY4" fmla="*/ 1021941 h 2788573"/>
              <a:gd name="connsiteX5" fmla="*/ 903111 w 3453856"/>
              <a:gd name="connsiteY5" fmla="*/ 1812163 h 2788573"/>
              <a:gd name="connsiteX6" fmla="*/ 1077592 w 3453856"/>
              <a:gd name="connsiteY6" fmla="*/ 1840468 h 2788573"/>
              <a:gd name="connsiteX7" fmla="*/ 1264356 w 3453856"/>
              <a:gd name="connsiteY7" fmla="*/ 2421763 h 2788573"/>
              <a:gd name="connsiteX8" fmla="*/ 1580445 w 3453856"/>
              <a:gd name="connsiteY8" fmla="*/ 2512074 h 2788573"/>
              <a:gd name="connsiteX9" fmla="*/ 1749778 w 3453856"/>
              <a:gd name="connsiteY9" fmla="*/ 2692696 h 2788573"/>
              <a:gd name="connsiteX10" fmla="*/ 1941688 w 3453856"/>
              <a:gd name="connsiteY10" fmla="*/ 2632556 h 2788573"/>
              <a:gd name="connsiteX11" fmla="*/ 2589760 w 3453856"/>
              <a:gd name="connsiteY11" fmla="*/ 1768460 h 2788573"/>
              <a:gd name="connsiteX12" fmla="*/ 2733776 w 3453856"/>
              <a:gd name="connsiteY12" fmla="*/ 1912476 h 2788573"/>
              <a:gd name="connsiteX13" fmla="*/ 2949800 w 3453856"/>
              <a:gd name="connsiteY13" fmla="*/ 2272516 h 2788573"/>
              <a:gd name="connsiteX14" fmla="*/ 3093816 w 3453856"/>
              <a:gd name="connsiteY14" fmla="*/ 2488540 h 2788573"/>
              <a:gd name="connsiteX15" fmla="*/ 3453856 w 3453856"/>
              <a:gd name="connsiteY15" fmla="*/ 2704564 h 2788573"/>
              <a:gd name="connsiteX0" fmla="*/ 0 w 3453856"/>
              <a:gd name="connsiteY0" fmla="*/ 2545941 h 2788573"/>
              <a:gd name="connsiteX1" fmla="*/ 203200 w 3453856"/>
              <a:gd name="connsiteY1" fmla="*/ 2749141 h 2788573"/>
              <a:gd name="connsiteX2" fmla="*/ 357513 w 3453856"/>
              <a:gd name="connsiteY2" fmla="*/ 2344524 h 2788573"/>
              <a:gd name="connsiteX3" fmla="*/ 575733 w 3453856"/>
              <a:gd name="connsiteY3" fmla="*/ 220430 h 2788573"/>
              <a:gd name="connsiteX4" fmla="*/ 812800 w 3453856"/>
              <a:gd name="connsiteY4" fmla="*/ 1021941 h 2788573"/>
              <a:gd name="connsiteX5" fmla="*/ 903111 w 3453856"/>
              <a:gd name="connsiteY5" fmla="*/ 1812163 h 2788573"/>
              <a:gd name="connsiteX6" fmla="*/ 1077592 w 3453856"/>
              <a:gd name="connsiteY6" fmla="*/ 1840468 h 2788573"/>
              <a:gd name="connsiteX7" fmla="*/ 1264356 w 3453856"/>
              <a:gd name="connsiteY7" fmla="*/ 2421763 h 2788573"/>
              <a:gd name="connsiteX8" fmla="*/ 1580445 w 3453856"/>
              <a:gd name="connsiteY8" fmla="*/ 2512074 h 2788573"/>
              <a:gd name="connsiteX9" fmla="*/ 1749778 w 3453856"/>
              <a:gd name="connsiteY9" fmla="*/ 2692696 h 2788573"/>
              <a:gd name="connsiteX10" fmla="*/ 1941688 w 3453856"/>
              <a:gd name="connsiteY10" fmla="*/ 2632556 h 2788573"/>
              <a:gd name="connsiteX11" fmla="*/ 2733776 w 3453856"/>
              <a:gd name="connsiteY11" fmla="*/ 1912476 h 2788573"/>
              <a:gd name="connsiteX12" fmla="*/ 2949800 w 3453856"/>
              <a:gd name="connsiteY12" fmla="*/ 2272516 h 2788573"/>
              <a:gd name="connsiteX13" fmla="*/ 3093816 w 3453856"/>
              <a:gd name="connsiteY13" fmla="*/ 2488540 h 2788573"/>
              <a:gd name="connsiteX14" fmla="*/ 3453856 w 3453856"/>
              <a:gd name="connsiteY14" fmla="*/ 2704564 h 2788573"/>
              <a:gd name="connsiteX0" fmla="*/ 0 w 3453856"/>
              <a:gd name="connsiteY0" fmla="*/ 2545941 h 2788573"/>
              <a:gd name="connsiteX1" fmla="*/ 203200 w 3453856"/>
              <a:gd name="connsiteY1" fmla="*/ 2749141 h 2788573"/>
              <a:gd name="connsiteX2" fmla="*/ 357513 w 3453856"/>
              <a:gd name="connsiteY2" fmla="*/ 2344524 h 2788573"/>
              <a:gd name="connsiteX3" fmla="*/ 575733 w 3453856"/>
              <a:gd name="connsiteY3" fmla="*/ 220430 h 2788573"/>
              <a:gd name="connsiteX4" fmla="*/ 812800 w 3453856"/>
              <a:gd name="connsiteY4" fmla="*/ 1021941 h 2788573"/>
              <a:gd name="connsiteX5" fmla="*/ 903111 w 3453856"/>
              <a:gd name="connsiteY5" fmla="*/ 1812163 h 2788573"/>
              <a:gd name="connsiteX6" fmla="*/ 1077592 w 3453856"/>
              <a:gd name="connsiteY6" fmla="*/ 1840468 h 2788573"/>
              <a:gd name="connsiteX7" fmla="*/ 1264356 w 3453856"/>
              <a:gd name="connsiteY7" fmla="*/ 2421763 h 2788573"/>
              <a:gd name="connsiteX8" fmla="*/ 1580445 w 3453856"/>
              <a:gd name="connsiteY8" fmla="*/ 2512074 h 2788573"/>
              <a:gd name="connsiteX9" fmla="*/ 1749778 w 3453856"/>
              <a:gd name="connsiteY9" fmla="*/ 2692696 h 2788573"/>
              <a:gd name="connsiteX10" fmla="*/ 1941688 w 3453856"/>
              <a:gd name="connsiteY10" fmla="*/ 2632556 h 2788573"/>
              <a:gd name="connsiteX11" fmla="*/ 2949800 w 3453856"/>
              <a:gd name="connsiteY11" fmla="*/ 2272516 h 2788573"/>
              <a:gd name="connsiteX12" fmla="*/ 3093816 w 3453856"/>
              <a:gd name="connsiteY12" fmla="*/ 2488540 h 2788573"/>
              <a:gd name="connsiteX13" fmla="*/ 3453856 w 3453856"/>
              <a:gd name="connsiteY13" fmla="*/ 2704564 h 2788573"/>
              <a:gd name="connsiteX0" fmla="*/ 0 w 3453856"/>
              <a:gd name="connsiteY0" fmla="*/ 2545941 h 2788573"/>
              <a:gd name="connsiteX1" fmla="*/ 203200 w 3453856"/>
              <a:gd name="connsiteY1" fmla="*/ 2749141 h 2788573"/>
              <a:gd name="connsiteX2" fmla="*/ 357513 w 3453856"/>
              <a:gd name="connsiteY2" fmla="*/ 2344524 h 2788573"/>
              <a:gd name="connsiteX3" fmla="*/ 575733 w 3453856"/>
              <a:gd name="connsiteY3" fmla="*/ 220430 h 2788573"/>
              <a:gd name="connsiteX4" fmla="*/ 812800 w 3453856"/>
              <a:gd name="connsiteY4" fmla="*/ 1021941 h 2788573"/>
              <a:gd name="connsiteX5" fmla="*/ 903111 w 3453856"/>
              <a:gd name="connsiteY5" fmla="*/ 1812163 h 2788573"/>
              <a:gd name="connsiteX6" fmla="*/ 1077592 w 3453856"/>
              <a:gd name="connsiteY6" fmla="*/ 1840468 h 2788573"/>
              <a:gd name="connsiteX7" fmla="*/ 1264356 w 3453856"/>
              <a:gd name="connsiteY7" fmla="*/ 2421763 h 2788573"/>
              <a:gd name="connsiteX8" fmla="*/ 1580445 w 3453856"/>
              <a:gd name="connsiteY8" fmla="*/ 2512074 h 2788573"/>
              <a:gd name="connsiteX9" fmla="*/ 1749778 w 3453856"/>
              <a:gd name="connsiteY9" fmla="*/ 2692696 h 2788573"/>
              <a:gd name="connsiteX10" fmla="*/ 1941688 w 3453856"/>
              <a:gd name="connsiteY10" fmla="*/ 2632556 h 2788573"/>
              <a:gd name="connsiteX11" fmla="*/ 3093816 w 3453856"/>
              <a:gd name="connsiteY11" fmla="*/ 2488540 h 2788573"/>
              <a:gd name="connsiteX12" fmla="*/ 3453856 w 3453856"/>
              <a:gd name="connsiteY12" fmla="*/ 2704564 h 2788573"/>
              <a:gd name="connsiteX0" fmla="*/ 0 w 3453856"/>
              <a:gd name="connsiteY0" fmla="*/ 2545941 h 2788573"/>
              <a:gd name="connsiteX1" fmla="*/ 203200 w 3453856"/>
              <a:gd name="connsiteY1" fmla="*/ 2749141 h 2788573"/>
              <a:gd name="connsiteX2" fmla="*/ 357513 w 3453856"/>
              <a:gd name="connsiteY2" fmla="*/ 2344524 h 2788573"/>
              <a:gd name="connsiteX3" fmla="*/ 575733 w 3453856"/>
              <a:gd name="connsiteY3" fmla="*/ 220430 h 2788573"/>
              <a:gd name="connsiteX4" fmla="*/ 812800 w 3453856"/>
              <a:gd name="connsiteY4" fmla="*/ 1021941 h 2788573"/>
              <a:gd name="connsiteX5" fmla="*/ 903111 w 3453856"/>
              <a:gd name="connsiteY5" fmla="*/ 1812163 h 2788573"/>
              <a:gd name="connsiteX6" fmla="*/ 1077592 w 3453856"/>
              <a:gd name="connsiteY6" fmla="*/ 1840468 h 2788573"/>
              <a:gd name="connsiteX7" fmla="*/ 1264356 w 3453856"/>
              <a:gd name="connsiteY7" fmla="*/ 2421763 h 2788573"/>
              <a:gd name="connsiteX8" fmla="*/ 1580445 w 3453856"/>
              <a:gd name="connsiteY8" fmla="*/ 2512074 h 2788573"/>
              <a:gd name="connsiteX9" fmla="*/ 1749778 w 3453856"/>
              <a:gd name="connsiteY9" fmla="*/ 2692696 h 2788573"/>
              <a:gd name="connsiteX10" fmla="*/ 1941688 w 3453856"/>
              <a:gd name="connsiteY10" fmla="*/ 2632556 h 2788573"/>
              <a:gd name="connsiteX11" fmla="*/ 2817727 w 3453856"/>
              <a:gd name="connsiteY11" fmla="*/ 1813519 h 2788573"/>
              <a:gd name="connsiteX12" fmla="*/ 3453856 w 3453856"/>
              <a:gd name="connsiteY12" fmla="*/ 2704564 h 2788573"/>
              <a:gd name="connsiteX0" fmla="*/ 0 w 3453856"/>
              <a:gd name="connsiteY0" fmla="*/ 2545941 h 2782710"/>
              <a:gd name="connsiteX1" fmla="*/ 203200 w 3453856"/>
              <a:gd name="connsiteY1" fmla="*/ 2749141 h 2782710"/>
              <a:gd name="connsiteX2" fmla="*/ 357513 w 3453856"/>
              <a:gd name="connsiteY2" fmla="*/ 2344524 h 2782710"/>
              <a:gd name="connsiteX3" fmla="*/ 575733 w 3453856"/>
              <a:gd name="connsiteY3" fmla="*/ 220430 h 2782710"/>
              <a:gd name="connsiteX4" fmla="*/ 812800 w 3453856"/>
              <a:gd name="connsiteY4" fmla="*/ 1021941 h 2782710"/>
              <a:gd name="connsiteX5" fmla="*/ 903111 w 3453856"/>
              <a:gd name="connsiteY5" fmla="*/ 1812163 h 2782710"/>
              <a:gd name="connsiteX6" fmla="*/ 1077592 w 3453856"/>
              <a:gd name="connsiteY6" fmla="*/ 1840468 h 2782710"/>
              <a:gd name="connsiteX7" fmla="*/ 1264356 w 3453856"/>
              <a:gd name="connsiteY7" fmla="*/ 2421763 h 2782710"/>
              <a:gd name="connsiteX8" fmla="*/ 1580445 w 3453856"/>
              <a:gd name="connsiteY8" fmla="*/ 2512074 h 2782710"/>
              <a:gd name="connsiteX9" fmla="*/ 1749778 w 3453856"/>
              <a:gd name="connsiteY9" fmla="*/ 2692696 h 2782710"/>
              <a:gd name="connsiteX10" fmla="*/ 1941688 w 3453856"/>
              <a:gd name="connsiteY10" fmla="*/ 2632556 h 2782710"/>
              <a:gd name="connsiteX11" fmla="*/ 3453856 w 3453856"/>
              <a:gd name="connsiteY11" fmla="*/ 2704564 h 2782710"/>
              <a:gd name="connsiteX0" fmla="*/ 0 w 1941688"/>
              <a:gd name="connsiteY0" fmla="*/ 2545941 h 2782710"/>
              <a:gd name="connsiteX1" fmla="*/ 203200 w 1941688"/>
              <a:gd name="connsiteY1" fmla="*/ 2749141 h 2782710"/>
              <a:gd name="connsiteX2" fmla="*/ 357513 w 1941688"/>
              <a:gd name="connsiteY2" fmla="*/ 2344524 h 2782710"/>
              <a:gd name="connsiteX3" fmla="*/ 575733 w 1941688"/>
              <a:gd name="connsiteY3" fmla="*/ 220430 h 2782710"/>
              <a:gd name="connsiteX4" fmla="*/ 812800 w 1941688"/>
              <a:gd name="connsiteY4" fmla="*/ 1021941 h 2782710"/>
              <a:gd name="connsiteX5" fmla="*/ 903111 w 1941688"/>
              <a:gd name="connsiteY5" fmla="*/ 1812163 h 2782710"/>
              <a:gd name="connsiteX6" fmla="*/ 1077592 w 1941688"/>
              <a:gd name="connsiteY6" fmla="*/ 1840468 h 2782710"/>
              <a:gd name="connsiteX7" fmla="*/ 1264356 w 1941688"/>
              <a:gd name="connsiteY7" fmla="*/ 2421763 h 2782710"/>
              <a:gd name="connsiteX8" fmla="*/ 1580445 w 1941688"/>
              <a:gd name="connsiteY8" fmla="*/ 2512074 h 2782710"/>
              <a:gd name="connsiteX9" fmla="*/ 1749778 w 1941688"/>
              <a:gd name="connsiteY9" fmla="*/ 2692696 h 2782710"/>
              <a:gd name="connsiteX10" fmla="*/ 1941688 w 1941688"/>
              <a:gd name="connsiteY10" fmla="*/ 2632556 h 2782710"/>
              <a:gd name="connsiteX0" fmla="*/ 0 w 1863537"/>
              <a:gd name="connsiteY0" fmla="*/ 2545941 h 2782710"/>
              <a:gd name="connsiteX1" fmla="*/ 203200 w 1863537"/>
              <a:gd name="connsiteY1" fmla="*/ 2749141 h 2782710"/>
              <a:gd name="connsiteX2" fmla="*/ 357513 w 1863537"/>
              <a:gd name="connsiteY2" fmla="*/ 2344524 h 2782710"/>
              <a:gd name="connsiteX3" fmla="*/ 575733 w 1863537"/>
              <a:gd name="connsiteY3" fmla="*/ 220430 h 2782710"/>
              <a:gd name="connsiteX4" fmla="*/ 812800 w 1863537"/>
              <a:gd name="connsiteY4" fmla="*/ 1021941 h 2782710"/>
              <a:gd name="connsiteX5" fmla="*/ 903111 w 1863537"/>
              <a:gd name="connsiteY5" fmla="*/ 1812163 h 2782710"/>
              <a:gd name="connsiteX6" fmla="*/ 1077592 w 1863537"/>
              <a:gd name="connsiteY6" fmla="*/ 1840468 h 2782710"/>
              <a:gd name="connsiteX7" fmla="*/ 1264356 w 1863537"/>
              <a:gd name="connsiteY7" fmla="*/ 2421763 h 2782710"/>
              <a:gd name="connsiteX8" fmla="*/ 1580445 w 1863537"/>
              <a:gd name="connsiteY8" fmla="*/ 2512074 h 2782710"/>
              <a:gd name="connsiteX9" fmla="*/ 1749778 w 1863537"/>
              <a:gd name="connsiteY9" fmla="*/ 2692696 h 2782710"/>
              <a:gd name="connsiteX10" fmla="*/ 1863537 w 1863537"/>
              <a:gd name="connsiteY10" fmla="*/ 2395590 h 2782710"/>
              <a:gd name="connsiteX0" fmla="*/ 0 w 1749778"/>
              <a:gd name="connsiteY0" fmla="*/ 2545941 h 2782710"/>
              <a:gd name="connsiteX1" fmla="*/ 203200 w 1749778"/>
              <a:gd name="connsiteY1" fmla="*/ 2749141 h 2782710"/>
              <a:gd name="connsiteX2" fmla="*/ 357513 w 1749778"/>
              <a:gd name="connsiteY2" fmla="*/ 2344524 h 2782710"/>
              <a:gd name="connsiteX3" fmla="*/ 575733 w 1749778"/>
              <a:gd name="connsiteY3" fmla="*/ 220430 h 2782710"/>
              <a:gd name="connsiteX4" fmla="*/ 812800 w 1749778"/>
              <a:gd name="connsiteY4" fmla="*/ 1021941 h 2782710"/>
              <a:gd name="connsiteX5" fmla="*/ 903111 w 1749778"/>
              <a:gd name="connsiteY5" fmla="*/ 1812163 h 2782710"/>
              <a:gd name="connsiteX6" fmla="*/ 1077592 w 1749778"/>
              <a:gd name="connsiteY6" fmla="*/ 1840468 h 2782710"/>
              <a:gd name="connsiteX7" fmla="*/ 1264356 w 1749778"/>
              <a:gd name="connsiteY7" fmla="*/ 2421763 h 2782710"/>
              <a:gd name="connsiteX8" fmla="*/ 1580445 w 1749778"/>
              <a:gd name="connsiteY8" fmla="*/ 2512074 h 2782710"/>
              <a:gd name="connsiteX9" fmla="*/ 1749778 w 1749778"/>
              <a:gd name="connsiteY9" fmla="*/ 2692696 h 2782710"/>
              <a:gd name="connsiteX0" fmla="*/ 0 w 1749778"/>
              <a:gd name="connsiteY0" fmla="*/ 2545941 h 2782710"/>
              <a:gd name="connsiteX1" fmla="*/ 203200 w 1749778"/>
              <a:gd name="connsiteY1" fmla="*/ 2749141 h 2782710"/>
              <a:gd name="connsiteX2" fmla="*/ 357513 w 1749778"/>
              <a:gd name="connsiteY2" fmla="*/ 2344524 h 2782710"/>
              <a:gd name="connsiteX3" fmla="*/ 575733 w 1749778"/>
              <a:gd name="connsiteY3" fmla="*/ 220430 h 2782710"/>
              <a:gd name="connsiteX4" fmla="*/ 812800 w 1749778"/>
              <a:gd name="connsiteY4" fmla="*/ 1021941 h 2782710"/>
              <a:gd name="connsiteX5" fmla="*/ 909348 w 1749778"/>
              <a:gd name="connsiteY5" fmla="*/ 1564060 h 2782710"/>
              <a:gd name="connsiteX6" fmla="*/ 1077592 w 1749778"/>
              <a:gd name="connsiteY6" fmla="*/ 1840468 h 2782710"/>
              <a:gd name="connsiteX7" fmla="*/ 1264356 w 1749778"/>
              <a:gd name="connsiteY7" fmla="*/ 2421763 h 2782710"/>
              <a:gd name="connsiteX8" fmla="*/ 1580445 w 1749778"/>
              <a:gd name="connsiteY8" fmla="*/ 2512074 h 2782710"/>
              <a:gd name="connsiteX9" fmla="*/ 1749778 w 1749778"/>
              <a:gd name="connsiteY9" fmla="*/ 2692696 h 2782710"/>
              <a:gd name="connsiteX0" fmla="*/ 0 w 1749778"/>
              <a:gd name="connsiteY0" fmla="*/ 2545941 h 2782710"/>
              <a:gd name="connsiteX1" fmla="*/ 203200 w 1749778"/>
              <a:gd name="connsiteY1" fmla="*/ 2749141 h 2782710"/>
              <a:gd name="connsiteX2" fmla="*/ 357513 w 1749778"/>
              <a:gd name="connsiteY2" fmla="*/ 2344524 h 2782710"/>
              <a:gd name="connsiteX3" fmla="*/ 575733 w 1749778"/>
              <a:gd name="connsiteY3" fmla="*/ 220430 h 2782710"/>
              <a:gd name="connsiteX4" fmla="*/ 812800 w 1749778"/>
              <a:gd name="connsiteY4" fmla="*/ 1021941 h 2782710"/>
              <a:gd name="connsiteX5" fmla="*/ 909348 w 1749778"/>
              <a:gd name="connsiteY5" fmla="*/ 1564060 h 2782710"/>
              <a:gd name="connsiteX6" fmla="*/ 1036573 w 1749778"/>
              <a:gd name="connsiteY6" fmla="*/ 1397754 h 2782710"/>
              <a:gd name="connsiteX7" fmla="*/ 1264356 w 1749778"/>
              <a:gd name="connsiteY7" fmla="*/ 2421763 h 2782710"/>
              <a:gd name="connsiteX8" fmla="*/ 1580445 w 1749778"/>
              <a:gd name="connsiteY8" fmla="*/ 2512074 h 2782710"/>
              <a:gd name="connsiteX9" fmla="*/ 1749778 w 1749778"/>
              <a:gd name="connsiteY9" fmla="*/ 2692696 h 2782710"/>
              <a:gd name="connsiteX0" fmla="*/ 0 w 1749778"/>
              <a:gd name="connsiteY0" fmla="*/ 2545941 h 2782710"/>
              <a:gd name="connsiteX1" fmla="*/ 203200 w 1749778"/>
              <a:gd name="connsiteY1" fmla="*/ 2749141 h 2782710"/>
              <a:gd name="connsiteX2" fmla="*/ 357513 w 1749778"/>
              <a:gd name="connsiteY2" fmla="*/ 2344524 h 2782710"/>
              <a:gd name="connsiteX3" fmla="*/ 575733 w 1749778"/>
              <a:gd name="connsiteY3" fmla="*/ 220430 h 2782710"/>
              <a:gd name="connsiteX4" fmla="*/ 812800 w 1749778"/>
              <a:gd name="connsiteY4" fmla="*/ 1021941 h 2782710"/>
              <a:gd name="connsiteX5" fmla="*/ 845735 w 1749778"/>
              <a:gd name="connsiteY5" fmla="*/ 1480907 h 2782710"/>
              <a:gd name="connsiteX6" fmla="*/ 1036573 w 1749778"/>
              <a:gd name="connsiteY6" fmla="*/ 1397754 h 2782710"/>
              <a:gd name="connsiteX7" fmla="*/ 1264356 w 1749778"/>
              <a:gd name="connsiteY7" fmla="*/ 2421763 h 2782710"/>
              <a:gd name="connsiteX8" fmla="*/ 1580445 w 1749778"/>
              <a:gd name="connsiteY8" fmla="*/ 2512074 h 2782710"/>
              <a:gd name="connsiteX9" fmla="*/ 1749778 w 1749778"/>
              <a:gd name="connsiteY9" fmla="*/ 2692696 h 2782710"/>
              <a:gd name="connsiteX0" fmla="*/ 0 w 1749778"/>
              <a:gd name="connsiteY0" fmla="*/ 2566459 h 2803228"/>
              <a:gd name="connsiteX1" fmla="*/ 203200 w 1749778"/>
              <a:gd name="connsiteY1" fmla="*/ 2769659 h 2803228"/>
              <a:gd name="connsiteX2" fmla="*/ 357513 w 1749778"/>
              <a:gd name="connsiteY2" fmla="*/ 2365042 h 2803228"/>
              <a:gd name="connsiteX3" fmla="*/ 575733 w 1749778"/>
              <a:gd name="connsiteY3" fmla="*/ 240948 h 2803228"/>
              <a:gd name="connsiteX4" fmla="*/ 782122 w 1749778"/>
              <a:gd name="connsiteY4" fmla="*/ 919353 h 2803228"/>
              <a:gd name="connsiteX5" fmla="*/ 845735 w 1749778"/>
              <a:gd name="connsiteY5" fmla="*/ 1501425 h 2803228"/>
              <a:gd name="connsiteX6" fmla="*/ 1036573 w 1749778"/>
              <a:gd name="connsiteY6" fmla="*/ 1418272 h 2803228"/>
              <a:gd name="connsiteX7" fmla="*/ 1264356 w 1749778"/>
              <a:gd name="connsiteY7" fmla="*/ 2442281 h 2803228"/>
              <a:gd name="connsiteX8" fmla="*/ 1580445 w 1749778"/>
              <a:gd name="connsiteY8" fmla="*/ 2532592 h 2803228"/>
              <a:gd name="connsiteX9" fmla="*/ 1749778 w 1749778"/>
              <a:gd name="connsiteY9" fmla="*/ 2713214 h 2803228"/>
              <a:gd name="connsiteX0" fmla="*/ 0 w 3263016"/>
              <a:gd name="connsiteY0" fmla="*/ 2566459 h 2803228"/>
              <a:gd name="connsiteX1" fmla="*/ 203200 w 3263016"/>
              <a:gd name="connsiteY1" fmla="*/ 2769659 h 2803228"/>
              <a:gd name="connsiteX2" fmla="*/ 357513 w 3263016"/>
              <a:gd name="connsiteY2" fmla="*/ 2365042 h 2803228"/>
              <a:gd name="connsiteX3" fmla="*/ 575733 w 3263016"/>
              <a:gd name="connsiteY3" fmla="*/ 240948 h 2803228"/>
              <a:gd name="connsiteX4" fmla="*/ 782122 w 3263016"/>
              <a:gd name="connsiteY4" fmla="*/ 919353 h 2803228"/>
              <a:gd name="connsiteX5" fmla="*/ 845735 w 3263016"/>
              <a:gd name="connsiteY5" fmla="*/ 1501425 h 2803228"/>
              <a:gd name="connsiteX6" fmla="*/ 1036573 w 3263016"/>
              <a:gd name="connsiteY6" fmla="*/ 1418272 h 2803228"/>
              <a:gd name="connsiteX7" fmla="*/ 1264356 w 3263016"/>
              <a:gd name="connsiteY7" fmla="*/ 2442281 h 2803228"/>
              <a:gd name="connsiteX8" fmla="*/ 1580445 w 3263016"/>
              <a:gd name="connsiteY8" fmla="*/ 2532592 h 2803228"/>
              <a:gd name="connsiteX9" fmla="*/ 3263016 w 3263016"/>
              <a:gd name="connsiteY9" fmla="*/ 2582414 h 2803228"/>
              <a:gd name="connsiteX0" fmla="*/ 0 w 3263016"/>
              <a:gd name="connsiteY0" fmla="*/ 2566459 h 2803228"/>
              <a:gd name="connsiteX1" fmla="*/ 203200 w 3263016"/>
              <a:gd name="connsiteY1" fmla="*/ 2769659 h 2803228"/>
              <a:gd name="connsiteX2" fmla="*/ 357513 w 3263016"/>
              <a:gd name="connsiteY2" fmla="*/ 2365042 h 2803228"/>
              <a:gd name="connsiteX3" fmla="*/ 575733 w 3263016"/>
              <a:gd name="connsiteY3" fmla="*/ 240948 h 2803228"/>
              <a:gd name="connsiteX4" fmla="*/ 782122 w 3263016"/>
              <a:gd name="connsiteY4" fmla="*/ 919353 h 2803228"/>
              <a:gd name="connsiteX5" fmla="*/ 845735 w 3263016"/>
              <a:gd name="connsiteY5" fmla="*/ 1501425 h 2803228"/>
              <a:gd name="connsiteX6" fmla="*/ 1036573 w 3263016"/>
              <a:gd name="connsiteY6" fmla="*/ 1418272 h 2803228"/>
              <a:gd name="connsiteX7" fmla="*/ 1264356 w 3263016"/>
              <a:gd name="connsiteY7" fmla="*/ 2442281 h 2803228"/>
              <a:gd name="connsiteX8" fmla="*/ 1736311 w 3263016"/>
              <a:gd name="connsiteY8" fmla="*/ 2748720 h 2803228"/>
              <a:gd name="connsiteX9" fmla="*/ 3263016 w 3263016"/>
              <a:gd name="connsiteY9" fmla="*/ 2582414 h 2803228"/>
              <a:gd name="connsiteX0" fmla="*/ 0 w 2499663"/>
              <a:gd name="connsiteY0" fmla="*/ 2566459 h 2803228"/>
              <a:gd name="connsiteX1" fmla="*/ 203200 w 2499663"/>
              <a:gd name="connsiteY1" fmla="*/ 2769659 h 2803228"/>
              <a:gd name="connsiteX2" fmla="*/ 357513 w 2499663"/>
              <a:gd name="connsiteY2" fmla="*/ 2365042 h 2803228"/>
              <a:gd name="connsiteX3" fmla="*/ 575733 w 2499663"/>
              <a:gd name="connsiteY3" fmla="*/ 240948 h 2803228"/>
              <a:gd name="connsiteX4" fmla="*/ 782122 w 2499663"/>
              <a:gd name="connsiteY4" fmla="*/ 919353 h 2803228"/>
              <a:gd name="connsiteX5" fmla="*/ 845735 w 2499663"/>
              <a:gd name="connsiteY5" fmla="*/ 1501425 h 2803228"/>
              <a:gd name="connsiteX6" fmla="*/ 1036573 w 2499663"/>
              <a:gd name="connsiteY6" fmla="*/ 1418272 h 2803228"/>
              <a:gd name="connsiteX7" fmla="*/ 1264356 w 2499663"/>
              <a:gd name="connsiteY7" fmla="*/ 2442281 h 2803228"/>
              <a:gd name="connsiteX8" fmla="*/ 1736311 w 2499663"/>
              <a:gd name="connsiteY8" fmla="*/ 2748720 h 2803228"/>
              <a:gd name="connsiteX9" fmla="*/ 2499663 w 2499663"/>
              <a:gd name="connsiteY9" fmla="*/ 2582414 h 2803228"/>
              <a:gd name="connsiteX0" fmla="*/ 0 w 2054375"/>
              <a:gd name="connsiteY0" fmla="*/ 2566459 h 2803228"/>
              <a:gd name="connsiteX1" fmla="*/ 203200 w 2054375"/>
              <a:gd name="connsiteY1" fmla="*/ 2769659 h 2803228"/>
              <a:gd name="connsiteX2" fmla="*/ 357513 w 2054375"/>
              <a:gd name="connsiteY2" fmla="*/ 2365042 h 2803228"/>
              <a:gd name="connsiteX3" fmla="*/ 575733 w 2054375"/>
              <a:gd name="connsiteY3" fmla="*/ 240948 h 2803228"/>
              <a:gd name="connsiteX4" fmla="*/ 782122 w 2054375"/>
              <a:gd name="connsiteY4" fmla="*/ 919353 h 2803228"/>
              <a:gd name="connsiteX5" fmla="*/ 845735 w 2054375"/>
              <a:gd name="connsiteY5" fmla="*/ 1501425 h 2803228"/>
              <a:gd name="connsiteX6" fmla="*/ 1036573 w 2054375"/>
              <a:gd name="connsiteY6" fmla="*/ 1418272 h 2803228"/>
              <a:gd name="connsiteX7" fmla="*/ 1264356 w 2054375"/>
              <a:gd name="connsiteY7" fmla="*/ 2442281 h 2803228"/>
              <a:gd name="connsiteX8" fmla="*/ 1736311 w 2054375"/>
              <a:gd name="connsiteY8" fmla="*/ 2748720 h 2803228"/>
              <a:gd name="connsiteX9" fmla="*/ 2054375 w 2054375"/>
              <a:gd name="connsiteY9" fmla="*/ 2665567 h 2803228"/>
              <a:gd name="connsiteX0" fmla="*/ 0 w 2054375"/>
              <a:gd name="connsiteY0" fmla="*/ 2566459 h 2803228"/>
              <a:gd name="connsiteX1" fmla="*/ 203200 w 2054375"/>
              <a:gd name="connsiteY1" fmla="*/ 2769659 h 2803228"/>
              <a:gd name="connsiteX2" fmla="*/ 357513 w 2054375"/>
              <a:gd name="connsiteY2" fmla="*/ 2365042 h 2803228"/>
              <a:gd name="connsiteX3" fmla="*/ 575733 w 2054375"/>
              <a:gd name="connsiteY3" fmla="*/ 240948 h 2803228"/>
              <a:gd name="connsiteX4" fmla="*/ 782122 w 2054375"/>
              <a:gd name="connsiteY4" fmla="*/ 919353 h 2803228"/>
              <a:gd name="connsiteX5" fmla="*/ 845735 w 2054375"/>
              <a:gd name="connsiteY5" fmla="*/ 1418272 h 2803228"/>
              <a:gd name="connsiteX6" fmla="*/ 1036573 w 2054375"/>
              <a:gd name="connsiteY6" fmla="*/ 1418272 h 2803228"/>
              <a:gd name="connsiteX7" fmla="*/ 1264356 w 2054375"/>
              <a:gd name="connsiteY7" fmla="*/ 2442281 h 2803228"/>
              <a:gd name="connsiteX8" fmla="*/ 1736311 w 2054375"/>
              <a:gd name="connsiteY8" fmla="*/ 2748720 h 2803228"/>
              <a:gd name="connsiteX9" fmla="*/ 2054375 w 2054375"/>
              <a:gd name="connsiteY9" fmla="*/ 2665567 h 2803228"/>
              <a:gd name="connsiteX0" fmla="*/ 0 w 1927150"/>
              <a:gd name="connsiteY0" fmla="*/ 2566459 h 2803228"/>
              <a:gd name="connsiteX1" fmla="*/ 203200 w 1927150"/>
              <a:gd name="connsiteY1" fmla="*/ 2769659 h 2803228"/>
              <a:gd name="connsiteX2" fmla="*/ 357513 w 1927150"/>
              <a:gd name="connsiteY2" fmla="*/ 2365042 h 2803228"/>
              <a:gd name="connsiteX3" fmla="*/ 575733 w 1927150"/>
              <a:gd name="connsiteY3" fmla="*/ 240948 h 2803228"/>
              <a:gd name="connsiteX4" fmla="*/ 782122 w 1927150"/>
              <a:gd name="connsiteY4" fmla="*/ 919353 h 2803228"/>
              <a:gd name="connsiteX5" fmla="*/ 845735 w 1927150"/>
              <a:gd name="connsiteY5" fmla="*/ 1418272 h 2803228"/>
              <a:gd name="connsiteX6" fmla="*/ 1036573 w 1927150"/>
              <a:gd name="connsiteY6" fmla="*/ 1418272 h 2803228"/>
              <a:gd name="connsiteX7" fmla="*/ 1264356 w 1927150"/>
              <a:gd name="connsiteY7" fmla="*/ 2442281 h 2803228"/>
              <a:gd name="connsiteX8" fmla="*/ 1736311 w 1927150"/>
              <a:gd name="connsiteY8" fmla="*/ 2748720 h 2803228"/>
              <a:gd name="connsiteX9" fmla="*/ 1927150 w 1927150"/>
              <a:gd name="connsiteY9" fmla="*/ 2582414 h 2803228"/>
              <a:gd name="connsiteX0" fmla="*/ 0 w 1927150"/>
              <a:gd name="connsiteY0" fmla="*/ 2566459 h 2803228"/>
              <a:gd name="connsiteX1" fmla="*/ 203200 w 1927150"/>
              <a:gd name="connsiteY1" fmla="*/ 2769659 h 2803228"/>
              <a:gd name="connsiteX2" fmla="*/ 357513 w 1927150"/>
              <a:gd name="connsiteY2" fmla="*/ 2365042 h 2803228"/>
              <a:gd name="connsiteX3" fmla="*/ 575733 w 1927150"/>
              <a:gd name="connsiteY3" fmla="*/ 240948 h 2803228"/>
              <a:gd name="connsiteX4" fmla="*/ 782122 w 1927150"/>
              <a:gd name="connsiteY4" fmla="*/ 919353 h 2803228"/>
              <a:gd name="connsiteX5" fmla="*/ 845735 w 1927150"/>
              <a:gd name="connsiteY5" fmla="*/ 1418272 h 2803228"/>
              <a:gd name="connsiteX6" fmla="*/ 1036573 w 1927150"/>
              <a:gd name="connsiteY6" fmla="*/ 1418272 h 2803228"/>
              <a:gd name="connsiteX7" fmla="*/ 1264356 w 1927150"/>
              <a:gd name="connsiteY7" fmla="*/ 2442281 h 2803228"/>
              <a:gd name="connsiteX8" fmla="*/ 1609087 w 1927150"/>
              <a:gd name="connsiteY8" fmla="*/ 2748720 h 2803228"/>
              <a:gd name="connsiteX9" fmla="*/ 1927150 w 1927150"/>
              <a:gd name="connsiteY9" fmla="*/ 2582414 h 2803228"/>
              <a:gd name="connsiteX0" fmla="*/ 0 w 1799925"/>
              <a:gd name="connsiteY0" fmla="*/ 2566459 h 2803228"/>
              <a:gd name="connsiteX1" fmla="*/ 203200 w 1799925"/>
              <a:gd name="connsiteY1" fmla="*/ 2769659 h 2803228"/>
              <a:gd name="connsiteX2" fmla="*/ 357513 w 1799925"/>
              <a:gd name="connsiteY2" fmla="*/ 2365042 h 2803228"/>
              <a:gd name="connsiteX3" fmla="*/ 575733 w 1799925"/>
              <a:gd name="connsiteY3" fmla="*/ 240948 h 2803228"/>
              <a:gd name="connsiteX4" fmla="*/ 782122 w 1799925"/>
              <a:gd name="connsiteY4" fmla="*/ 919353 h 2803228"/>
              <a:gd name="connsiteX5" fmla="*/ 845735 w 1799925"/>
              <a:gd name="connsiteY5" fmla="*/ 1418272 h 2803228"/>
              <a:gd name="connsiteX6" fmla="*/ 1036573 w 1799925"/>
              <a:gd name="connsiteY6" fmla="*/ 1418272 h 2803228"/>
              <a:gd name="connsiteX7" fmla="*/ 1264356 w 1799925"/>
              <a:gd name="connsiteY7" fmla="*/ 2442281 h 2803228"/>
              <a:gd name="connsiteX8" fmla="*/ 1609087 w 1799925"/>
              <a:gd name="connsiteY8" fmla="*/ 2748720 h 2803228"/>
              <a:gd name="connsiteX9" fmla="*/ 1799925 w 1799925"/>
              <a:gd name="connsiteY9" fmla="*/ 2665567 h 2803228"/>
              <a:gd name="connsiteX0" fmla="*/ 0 w 1799925"/>
              <a:gd name="connsiteY0" fmla="*/ 2566459 h 2803228"/>
              <a:gd name="connsiteX1" fmla="*/ 203200 w 1799925"/>
              <a:gd name="connsiteY1" fmla="*/ 2769659 h 2803228"/>
              <a:gd name="connsiteX2" fmla="*/ 357513 w 1799925"/>
              <a:gd name="connsiteY2" fmla="*/ 2365042 h 2803228"/>
              <a:gd name="connsiteX3" fmla="*/ 575733 w 1799925"/>
              <a:gd name="connsiteY3" fmla="*/ 240948 h 2803228"/>
              <a:gd name="connsiteX4" fmla="*/ 782122 w 1799925"/>
              <a:gd name="connsiteY4" fmla="*/ 919353 h 2803228"/>
              <a:gd name="connsiteX5" fmla="*/ 845735 w 1799925"/>
              <a:gd name="connsiteY5" fmla="*/ 1418272 h 2803228"/>
              <a:gd name="connsiteX6" fmla="*/ 1036573 w 1799925"/>
              <a:gd name="connsiteY6" fmla="*/ 1418272 h 2803228"/>
              <a:gd name="connsiteX7" fmla="*/ 1264356 w 1799925"/>
              <a:gd name="connsiteY7" fmla="*/ 2442281 h 2803228"/>
              <a:gd name="connsiteX8" fmla="*/ 1609087 w 1799925"/>
              <a:gd name="connsiteY8" fmla="*/ 2748720 h 2803228"/>
              <a:gd name="connsiteX9" fmla="*/ 1799925 w 1799925"/>
              <a:gd name="connsiteY9" fmla="*/ 2665567 h 2803228"/>
              <a:gd name="connsiteX0" fmla="*/ 0 w 1799925"/>
              <a:gd name="connsiteY0" fmla="*/ 2566459 h 2819747"/>
              <a:gd name="connsiteX1" fmla="*/ 82383 w 1799925"/>
              <a:gd name="connsiteY1" fmla="*/ 2665567 h 2819747"/>
              <a:gd name="connsiteX2" fmla="*/ 203200 w 1799925"/>
              <a:gd name="connsiteY2" fmla="*/ 2769659 h 2819747"/>
              <a:gd name="connsiteX3" fmla="*/ 357513 w 1799925"/>
              <a:gd name="connsiteY3" fmla="*/ 2365042 h 2819747"/>
              <a:gd name="connsiteX4" fmla="*/ 575733 w 1799925"/>
              <a:gd name="connsiteY4" fmla="*/ 240948 h 2819747"/>
              <a:gd name="connsiteX5" fmla="*/ 782122 w 1799925"/>
              <a:gd name="connsiteY5" fmla="*/ 919353 h 2819747"/>
              <a:gd name="connsiteX6" fmla="*/ 845735 w 1799925"/>
              <a:gd name="connsiteY6" fmla="*/ 1418272 h 2819747"/>
              <a:gd name="connsiteX7" fmla="*/ 1036573 w 1799925"/>
              <a:gd name="connsiteY7" fmla="*/ 1418272 h 2819747"/>
              <a:gd name="connsiteX8" fmla="*/ 1264356 w 1799925"/>
              <a:gd name="connsiteY8" fmla="*/ 2442281 h 2819747"/>
              <a:gd name="connsiteX9" fmla="*/ 1609087 w 1799925"/>
              <a:gd name="connsiteY9" fmla="*/ 2748720 h 2819747"/>
              <a:gd name="connsiteX10" fmla="*/ 1799925 w 1799925"/>
              <a:gd name="connsiteY10" fmla="*/ 2665567 h 2819747"/>
              <a:gd name="connsiteX0" fmla="*/ 0 w 1799925"/>
              <a:gd name="connsiteY0" fmla="*/ 2566459 h 2803228"/>
              <a:gd name="connsiteX1" fmla="*/ 203200 w 1799925"/>
              <a:gd name="connsiteY1" fmla="*/ 2769659 h 2803228"/>
              <a:gd name="connsiteX2" fmla="*/ 357513 w 1799925"/>
              <a:gd name="connsiteY2" fmla="*/ 2365042 h 2803228"/>
              <a:gd name="connsiteX3" fmla="*/ 575733 w 1799925"/>
              <a:gd name="connsiteY3" fmla="*/ 240948 h 2803228"/>
              <a:gd name="connsiteX4" fmla="*/ 782122 w 1799925"/>
              <a:gd name="connsiteY4" fmla="*/ 919353 h 2803228"/>
              <a:gd name="connsiteX5" fmla="*/ 845735 w 1799925"/>
              <a:gd name="connsiteY5" fmla="*/ 1418272 h 2803228"/>
              <a:gd name="connsiteX6" fmla="*/ 1036573 w 1799925"/>
              <a:gd name="connsiteY6" fmla="*/ 1418272 h 2803228"/>
              <a:gd name="connsiteX7" fmla="*/ 1264356 w 1799925"/>
              <a:gd name="connsiteY7" fmla="*/ 2442281 h 2803228"/>
              <a:gd name="connsiteX8" fmla="*/ 1609087 w 1799925"/>
              <a:gd name="connsiteY8" fmla="*/ 2748720 h 2803228"/>
              <a:gd name="connsiteX9" fmla="*/ 1799925 w 1799925"/>
              <a:gd name="connsiteY9" fmla="*/ 2665567 h 2803228"/>
              <a:gd name="connsiteX0" fmla="*/ 0 w 1799925"/>
              <a:gd name="connsiteY0" fmla="*/ 2566459 h 2865442"/>
              <a:gd name="connsiteX1" fmla="*/ 209609 w 1799925"/>
              <a:gd name="connsiteY1" fmla="*/ 2831873 h 2865442"/>
              <a:gd name="connsiteX2" fmla="*/ 357513 w 1799925"/>
              <a:gd name="connsiteY2" fmla="*/ 2365042 h 2865442"/>
              <a:gd name="connsiteX3" fmla="*/ 575733 w 1799925"/>
              <a:gd name="connsiteY3" fmla="*/ 240948 h 2865442"/>
              <a:gd name="connsiteX4" fmla="*/ 782122 w 1799925"/>
              <a:gd name="connsiteY4" fmla="*/ 919353 h 2865442"/>
              <a:gd name="connsiteX5" fmla="*/ 845735 w 1799925"/>
              <a:gd name="connsiteY5" fmla="*/ 1418272 h 2865442"/>
              <a:gd name="connsiteX6" fmla="*/ 1036573 w 1799925"/>
              <a:gd name="connsiteY6" fmla="*/ 1418272 h 2865442"/>
              <a:gd name="connsiteX7" fmla="*/ 1264356 w 1799925"/>
              <a:gd name="connsiteY7" fmla="*/ 2442281 h 2865442"/>
              <a:gd name="connsiteX8" fmla="*/ 1609087 w 1799925"/>
              <a:gd name="connsiteY8" fmla="*/ 2748720 h 2865442"/>
              <a:gd name="connsiteX9" fmla="*/ 1799925 w 1799925"/>
              <a:gd name="connsiteY9" fmla="*/ 2665567 h 2865442"/>
              <a:gd name="connsiteX0" fmla="*/ 0 w 1799925"/>
              <a:gd name="connsiteY0" fmla="*/ 2566459 h 2865442"/>
              <a:gd name="connsiteX1" fmla="*/ 209609 w 1799925"/>
              <a:gd name="connsiteY1" fmla="*/ 2831873 h 2865442"/>
              <a:gd name="connsiteX2" fmla="*/ 357513 w 1799925"/>
              <a:gd name="connsiteY2" fmla="*/ 2365042 h 2865442"/>
              <a:gd name="connsiteX3" fmla="*/ 575733 w 1799925"/>
              <a:gd name="connsiteY3" fmla="*/ 240948 h 2865442"/>
              <a:gd name="connsiteX4" fmla="*/ 782122 w 1799925"/>
              <a:gd name="connsiteY4" fmla="*/ 919353 h 2865442"/>
              <a:gd name="connsiteX5" fmla="*/ 845735 w 1799925"/>
              <a:gd name="connsiteY5" fmla="*/ 1418272 h 2865442"/>
              <a:gd name="connsiteX6" fmla="*/ 1036573 w 1799925"/>
              <a:gd name="connsiteY6" fmla="*/ 1418272 h 2865442"/>
              <a:gd name="connsiteX7" fmla="*/ 1264356 w 1799925"/>
              <a:gd name="connsiteY7" fmla="*/ 2442281 h 2865442"/>
              <a:gd name="connsiteX8" fmla="*/ 1609087 w 1799925"/>
              <a:gd name="connsiteY8" fmla="*/ 2748720 h 2865442"/>
              <a:gd name="connsiteX9" fmla="*/ 1799925 w 1799925"/>
              <a:gd name="connsiteY9" fmla="*/ 2665567 h 2865442"/>
              <a:gd name="connsiteX0" fmla="*/ 0 w 1799925"/>
              <a:gd name="connsiteY0" fmla="*/ 2566459 h 2865442"/>
              <a:gd name="connsiteX1" fmla="*/ 209609 w 1799925"/>
              <a:gd name="connsiteY1" fmla="*/ 2831873 h 2865442"/>
              <a:gd name="connsiteX2" fmla="*/ 357513 w 1799925"/>
              <a:gd name="connsiteY2" fmla="*/ 2365042 h 2865442"/>
              <a:gd name="connsiteX3" fmla="*/ 575733 w 1799925"/>
              <a:gd name="connsiteY3" fmla="*/ 240948 h 2865442"/>
              <a:gd name="connsiteX4" fmla="*/ 782122 w 1799925"/>
              <a:gd name="connsiteY4" fmla="*/ 919353 h 2865442"/>
              <a:gd name="connsiteX5" fmla="*/ 845735 w 1799925"/>
              <a:gd name="connsiteY5" fmla="*/ 1418272 h 2865442"/>
              <a:gd name="connsiteX6" fmla="*/ 954190 w 1799925"/>
              <a:gd name="connsiteY6" fmla="*/ 1330449 h 2865442"/>
              <a:gd name="connsiteX7" fmla="*/ 1264356 w 1799925"/>
              <a:gd name="connsiteY7" fmla="*/ 2442281 h 2865442"/>
              <a:gd name="connsiteX8" fmla="*/ 1609087 w 1799925"/>
              <a:gd name="connsiteY8" fmla="*/ 2748720 h 2865442"/>
              <a:gd name="connsiteX9" fmla="*/ 1799925 w 1799925"/>
              <a:gd name="connsiteY9" fmla="*/ 2665567 h 2865442"/>
              <a:gd name="connsiteX0" fmla="*/ 0 w 1799925"/>
              <a:gd name="connsiteY0" fmla="*/ 2594955 h 2893938"/>
              <a:gd name="connsiteX1" fmla="*/ 209609 w 1799925"/>
              <a:gd name="connsiteY1" fmla="*/ 2860369 h 2893938"/>
              <a:gd name="connsiteX2" fmla="*/ 357513 w 1799925"/>
              <a:gd name="connsiteY2" fmla="*/ 2393538 h 2893938"/>
              <a:gd name="connsiteX3" fmla="*/ 575733 w 1799925"/>
              <a:gd name="connsiteY3" fmla="*/ 269444 h 2893938"/>
              <a:gd name="connsiteX4" fmla="*/ 763352 w 1799925"/>
              <a:gd name="connsiteY4" fmla="*/ 776874 h 2893938"/>
              <a:gd name="connsiteX5" fmla="*/ 845735 w 1799925"/>
              <a:gd name="connsiteY5" fmla="*/ 1446768 h 2893938"/>
              <a:gd name="connsiteX6" fmla="*/ 954190 w 1799925"/>
              <a:gd name="connsiteY6" fmla="*/ 1358945 h 2893938"/>
              <a:gd name="connsiteX7" fmla="*/ 1264356 w 1799925"/>
              <a:gd name="connsiteY7" fmla="*/ 2470777 h 2893938"/>
              <a:gd name="connsiteX8" fmla="*/ 1609087 w 1799925"/>
              <a:gd name="connsiteY8" fmla="*/ 2777216 h 2893938"/>
              <a:gd name="connsiteX9" fmla="*/ 1799925 w 1799925"/>
              <a:gd name="connsiteY9" fmla="*/ 2694063 h 2893938"/>
              <a:gd name="connsiteX0" fmla="*/ 0 w 1799925"/>
              <a:gd name="connsiteY0" fmla="*/ 2594955 h 2893938"/>
              <a:gd name="connsiteX1" fmla="*/ 209609 w 1799925"/>
              <a:gd name="connsiteY1" fmla="*/ 2860369 h 2893938"/>
              <a:gd name="connsiteX2" fmla="*/ 357513 w 1799925"/>
              <a:gd name="connsiteY2" fmla="*/ 2393538 h 2893938"/>
              <a:gd name="connsiteX3" fmla="*/ 575733 w 1799925"/>
              <a:gd name="connsiteY3" fmla="*/ 269444 h 2893938"/>
              <a:gd name="connsiteX4" fmla="*/ 763352 w 1799925"/>
              <a:gd name="connsiteY4" fmla="*/ 776874 h 2893938"/>
              <a:gd name="connsiteX5" fmla="*/ 845735 w 1799925"/>
              <a:gd name="connsiteY5" fmla="*/ 1446768 h 2893938"/>
              <a:gd name="connsiteX6" fmla="*/ 954190 w 1799925"/>
              <a:gd name="connsiteY6" fmla="*/ 1358945 h 2893938"/>
              <a:gd name="connsiteX7" fmla="*/ 1264356 w 1799925"/>
              <a:gd name="connsiteY7" fmla="*/ 2470777 h 2893938"/>
              <a:gd name="connsiteX8" fmla="*/ 1609087 w 1799925"/>
              <a:gd name="connsiteY8" fmla="*/ 2777216 h 2893938"/>
              <a:gd name="connsiteX9" fmla="*/ 1799925 w 1799925"/>
              <a:gd name="connsiteY9" fmla="*/ 2694063 h 2893938"/>
              <a:gd name="connsiteX0" fmla="*/ 1 w 1590317"/>
              <a:gd name="connsiteY0" fmla="*/ 2860369 h 2860367"/>
              <a:gd name="connsiteX1" fmla="*/ 147905 w 1590317"/>
              <a:gd name="connsiteY1" fmla="*/ 2393538 h 2860367"/>
              <a:gd name="connsiteX2" fmla="*/ 366125 w 1590317"/>
              <a:gd name="connsiteY2" fmla="*/ 269444 h 2860367"/>
              <a:gd name="connsiteX3" fmla="*/ 553744 w 1590317"/>
              <a:gd name="connsiteY3" fmla="*/ 776874 h 2860367"/>
              <a:gd name="connsiteX4" fmla="*/ 636127 w 1590317"/>
              <a:gd name="connsiteY4" fmla="*/ 1446768 h 2860367"/>
              <a:gd name="connsiteX5" fmla="*/ 744582 w 1590317"/>
              <a:gd name="connsiteY5" fmla="*/ 1358945 h 2860367"/>
              <a:gd name="connsiteX6" fmla="*/ 1054748 w 1590317"/>
              <a:gd name="connsiteY6" fmla="*/ 2470777 h 2860367"/>
              <a:gd name="connsiteX7" fmla="*/ 1399479 w 1590317"/>
              <a:gd name="connsiteY7" fmla="*/ 2777216 h 2860367"/>
              <a:gd name="connsiteX8" fmla="*/ 1590317 w 1590317"/>
              <a:gd name="connsiteY8" fmla="*/ 2694063 h 2860367"/>
              <a:gd name="connsiteX0" fmla="*/ -1 w 1518876"/>
              <a:gd name="connsiteY0" fmla="*/ 2860369 h 2860367"/>
              <a:gd name="connsiteX1" fmla="*/ 147903 w 1518876"/>
              <a:gd name="connsiteY1" fmla="*/ 2393538 h 2860367"/>
              <a:gd name="connsiteX2" fmla="*/ 366123 w 1518876"/>
              <a:gd name="connsiteY2" fmla="*/ 269444 h 2860367"/>
              <a:gd name="connsiteX3" fmla="*/ 553742 w 1518876"/>
              <a:gd name="connsiteY3" fmla="*/ 776874 h 2860367"/>
              <a:gd name="connsiteX4" fmla="*/ 636125 w 1518876"/>
              <a:gd name="connsiteY4" fmla="*/ 1446768 h 2860367"/>
              <a:gd name="connsiteX5" fmla="*/ 744580 w 1518876"/>
              <a:gd name="connsiteY5" fmla="*/ 1358945 h 2860367"/>
              <a:gd name="connsiteX6" fmla="*/ 1054746 w 1518876"/>
              <a:gd name="connsiteY6" fmla="*/ 2470777 h 2860367"/>
              <a:gd name="connsiteX7" fmla="*/ 1399477 w 1518876"/>
              <a:gd name="connsiteY7" fmla="*/ 2777216 h 2860367"/>
              <a:gd name="connsiteX8" fmla="*/ 1451859 w 1518876"/>
              <a:gd name="connsiteY8" fmla="*/ 2141428 h 2860367"/>
              <a:gd name="connsiteX0" fmla="*/ 1 w 1399479"/>
              <a:gd name="connsiteY0" fmla="*/ 2860369 h 2860367"/>
              <a:gd name="connsiteX1" fmla="*/ 147905 w 1399479"/>
              <a:gd name="connsiteY1" fmla="*/ 2393538 h 2860367"/>
              <a:gd name="connsiteX2" fmla="*/ 366125 w 1399479"/>
              <a:gd name="connsiteY2" fmla="*/ 269444 h 2860367"/>
              <a:gd name="connsiteX3" fmla="*/ 553744 w 1399479"/>
              <a:gd name="connsiteY3" fmla="*/ 776874 h 2860367"/>
              <a:gd name="connsiteX4" fmla="*/ 636127 w 1399479"/>
              <a:gd name="connsiteY4" fmla="*/ 1446768 h 2860367"/>
              <a:gd name="connsiteX5" fmla="*/ 744582 w 1399479"/>
              <a:gd name="connsiteY5" fmla="*/ 1358945 h 2860367"/>
              <a:gd name="connsiteX6" fmla="*/ 1054748 w 1399479"/>
              <a:gd name="connsiteY6" fmla="*/ 2470777 h 2860367"/>
              <a:gd name="connsiteX7" fmla="*/ 1399479 w 1399479"/>
              <a:gd name="connsiteY7" fmla="*/ 2777216 h 2860367"/>
              <a:gd name="connsiteX0" fmla="*/ 0 w 1968428"/>
              <a:gd name="connsiteY0" fmla="*/ 3113282 h 3113282"/>
              <a:gd name="connsiteX1" fmla="*/ 716854 w 1968428"/>
              <a:gd name="connsiteY1" fmla="*/ 2393538 h 3113282"/>
              <a:gd name="connsiteX2" fmla="*/ 935074 w 1968428"/>
              <a:gd name="connsiteY2" fmla="*/ 269444 h 3113282"/>
              <a:gd name="connsiteX3" fmla="*/ 1122693 w 1968428"/>
              <a:gd name="connsiteY3" fmla="*/ 776874 h 3113282"/>
              <a:gd name="connsiteX4" fmla="*/ 1205076 w 1968428"/>
              <a:gd name="connsiteY4" fmla="*/ 1446768 h 3113282"/>
              <a:gd name="connsiteX5" fmla="*/ 1313531 w 1968428"/>
              <a:gd name="connsiteY5" fmla="*/ 1358945 h 3113282"/>
              <a:gd name="connsiteX6" fmla="*/ 1623697 w 1968428"/>
              <a:gd name="connsiteY6" fmla="*/ 2470777 h 3113282"/>
              <a:gd name="connsiteX7" fmla="*/ 1968428 w 1968428"/>
              <a:gd name="connsiteY7" fmla="*/ 2777216 h 3113282"/>
              <a:gd name="connsiteX0" fmla="*/ 0 w 1968428"/>
              <a:gd name="connsiteY0" fmla="*/ 3113282 h 3113282"/>
              <a:gd name="connsiteX1" fmla="*/ 379299 w 1968428"/>
              <a:gd name="connsiteY1" fmla="*/ 2724122 h 3113282"/>
              <a:gd name="connsiteX2" fmla="*/ 716854 w 1968428"/>
              <a:gd name="connsiteY2" fmla="*/ 2393538 h 3113282"/>
              <a:gd name="connsiteX3" fmla="*/ 935074 w 1968428"/>
              <a:gd name="connsiteY3" fmla="*/ 269444 h 3113282"/>
              <a:gd name="connsiteX4" fmla="*/ 1122693 w 1968428"/>
              <a:gd name="connsiteY4" fmla="*/ 776874 h 3113282"/>
              <a:gd name="connsiteX5" fmla="*/ 1205076 w 1968428"/>
              <a:gd name="connsiteY5" fmla="*/ 1446768 h 3113282"/>
              <a:gd name="connsiteX6" fmla="*/ 1313531 w 1968428"/>
              <a:gd name="connsiteY6" fmla="*/ 1358945 h 3113282"/>
              <a:gd name="connsiteX7" fmla="*/ 1623697 w 1968428"/>
              <a:gd name="connsiteY7" fmla="*/ 2470777 h 3113282"/>
              <a:gd name="connsiteX8" fmla="*/ 1968428 w 1968428"/>
              <a:gd name="connsiteY8" fmla="*/ 2777216 h 3113282"/>
              <a:gd name="connsiteX0" fmla="*/ 252867 w 2221295"/>
              <a:gd name="connsiteY0" fmla="*/ 3113282 h 3113282"/>
              <a:gd name="connsiteX1" fmla="*/ 63217 w 2221295"/>
              <a:gd name="connsiteY1" fmla="*/ 2724122 h 3113282"/>
              <a:gd name="connsiteX2" fmla="*/ 632166 w 2221295"/>
              <a:gd name="connsiteY2" fmla="*/ 2724122 h 3113282"/>
              <a:gd name="connsiteX3" fmla="*/ 969721 w 2221295"/>
              <a:gd name="connsiteY3" fmla="*/ 2393538 h 3113282"/>
              <a:gd name="connsiteX4" fmla="*/ 1187941 w 2221295"/>
              <a:gd name="connsiteY4" fmla="*/ 269444 h 3113282"/>
              <a:gd name="connsiteX5" fmla="*/ 1375560 w 2221295"/>
              <a:gd name="connsiteY5" fmla="*/ 776874 h 3113282"/>
              <a:gd name="connsiteX6" fmla="*/ 1457943 w 2221295"/>
              <a:gd name="connsiteY6" fmla="*/ 1446768 h 3113282"/>
              <a:gd name="connsiteX7" fmla="*/ 1566398 w 2221295"/>
              <a:gd name="connsiteY7" fmla="*/ 1358945 h 3113282"/>
              <a:gd name="connsiteX8" fmla="*/ 1876564 w 2221295"/>
              <a:gd name="connsiteY8" fmla="*/ 2470777 h 3113282"/>
              <a:gd name="connsiteX9" fmla="*/ 2221295 w 2221295"/>
              <a:gd name="connsiteY9" fmla="*/ 2777216 h 3113282"/>
              <a:gd name="connsiteX0" fmla="*/ 790203 w 2758631"/>
              <a:gd name="connsiteY0" fmla="*/ 3113282 h 3113282"/>
              <a:gd name="connsiteX1" fmla="*/ 31607 w 2758631"/>
              <a:gd name="connsiteY1" fmla="*/ 2724122 h 3113282"/>
              <a:gd name="connsiteX2" fmla="*/ 600553 w 2758631"/>
              <a:gd name="connsiteY2" fmla="*/ 2724122 h 3113282"/>
              <a:gd name="connsiteX3" fmla="*/ 1169502 w 2758631"/>
              <a:gd name="connsiteY3" fmla="*/ 2724122 h 3113282"/>
              <a:gd name="connsiteX4" fmla="*/ 1507057 w 2758631"/>
              <a:gd name="connsiteY4" fmla="*/ 2393538 h 3113282"/>
              <a:gd name="connsiteX5" fmla="*/ 1725277 w 2758631"/>
              <a:gd name="connsiteY5" fmla="*/ 269444 h 3113282"/>
              <a:gd name="connsiteX6" fmla="*/ 1912896 w 2758631"/>
              <a:gd name="connsiteY6" fmla="*/ 776874 h 3113282"/>
              <a:gd name="connsiteX7" fmla="*/ 1995279 w 2758631"/>
              <a:gd name="connsiteY7" fmla="*/ 1446768 h 3113282"/>
              <a:gd name="connsiteX8" fmla="*/ 2103734 w 2758631"/>
              <a:gd name="connsiteY8" fmla="*/ 1358945 h 3113282"/>
              <a:gd name="connsiteX9" fmla="*/ 2413900 w 2758631"/>
              <a:gd name="connsiteY9" fmla="*/ 2470777 h 3113282"/>
              <a:gd name="connsiteX10" fmla="*/ 2758631 w 2758631"/>
              <a:gd name="connsiteY10" fmla="*/ 2777216 h 3113282"/>
              <a:gd name="connsiteX0" fmla="*/ 31607 w 2758631"/>
              <a:gd name="connsiteY0" fmla="*/ 2724122 h 2802653"/>
              <a:gd name="connsiteX1" fmla="*/ 600553 w 2758631"/>
              <a:gd name="connsiteY1" fmla="*/ 2724122 h 2802653"/>
              <a:gd name="connsiteX2" fmla="*/ 1169502 w 2758631"/>
              <a:gd name="connsiteY2" fmla="*/ 2724122 h 2802653"/>
              <a:gd name="connsiteX3" fmla="*/ 1507057 w 2758631"/>
              <a:gd name="connsiteY3" fmla="*/ 2393538 h 2802653"/>
              <a:gd name="connsiteX4" fmla="*/ 1725277 w 2758631"/>
              <a:gd name="connsiteY4" fmla="*/ 269444 h 2802653"/>
              <a:gd name="connsiteX5" fmla="*/ 1912896 w 2758631"/>
              <a:gd name="connsiteY5" fmla="*/ 776874 h 2802653"/>
              <a:gd name="connsiteX6" fmla="*/ 1995279 w 2758631"/>
              <a:gd name="connsiteY6" fmla="*/ 1446768 h 2802653"/>
              <a:gd name="connsiteX7" fmla="*/ 2103734 w 2758631"/>
              <a:gd name="connsiteY7" fmla="*/ 1358945 h 2802653"/>
              <a:gd name="connsiteX8" fmla="*/ 2413900 w 2758631"/>
              <a:gd name="connsiteY8" fmla="*/ 2470777 h 2802653"/>
              <a:gd name="connsiteX9" fmla="*/ 2758631 w 2758631"/>
              <a:gd name="connsiteY9" fmla="*/ 2777216 h 2802653"/>
              <a:gd name="connsiteX0" fmla="*/ 0 w 2158078"/>
              <a:gd name="connsiteY0" fmla="*/ 2724122 h 2802653"/>
              <a:gd name="connsiteX1" fmla="*/ 568949 w 2158078"/>
              <a:gd name="connsiteY1" fmla="*/ 2724122 h 2802653"/>
              <a:gd name="connsiteX2" fmla="*/ 906504 w 2158078"/>
              <a:gd name="connsiteY2" fmla="*/ 2393538 h 2802653"/>
              <a:gd name="connsiteX3" fmla="*/ 1124724 w 2158078"/>
              <a:gd name="connsiteY3" fmla="*/ 269444 h 2802653"/>
              <a:gd name="connsiteX4" fmla="*/ 1312343 w 2158078"/>
              <a:gd name="connsiteY4" fmla="*/ 776874 h 2802653"/>
              <a:gd name="connsiteX5" fmla="*/ 1394726 w 2158078"/>
              <a:gd name="connsiteY5" fmla="*/ 1446768 h 2802653"/>
              <a:gd name="connsiteX6" fmla="*/ 1503181 w 2158078"/>
              <a:gd name="connsiteY6" fmla="*/ 1358945 h 2802653"/>
              <a:gd name="connsiteX7" fmla="*/ 1813347 w 2158078"/>
              <a:gd name="connsiteY7" fmla="*/ 2470777 h 2802653"/>
              <a:gd name="connsiteX8" fmla="*/ 2158078 w 2158078"/>
              <a:gd name="connsiteY8" fmla="*/ 2777216 h 2802653"/>
              <a:gd name="connsiteX0" fmla="*/ 284472 w 2442550"/>
              <a:gd name="connsiteY0" fmla="*/ 2724122 h 2802653"/>
              <a:gd name="connsiteX1" fmla="*/ 94825 w 2442550"/>
              <a:gd name="connsiteY1" fmla="*/ 2724127 h 2802653"/>
              <a:gd name="connsiteX2" fmla="*/ 853421 w 2442550"/>
              <a:gd name="connsiteY2" fmla="*/ 2724122 h 2802653"/>
              <a:gd name="connsiteX3" fmla="*/ 1190976 w 2442550"/>
              <a:gd name="connsiteY3" fmla="*/ 2393538 h 2802653"/>
              <a:gd name="connsiteX4" fmla="*/ 1409196 w 2442550"/>
              <a:gd name="connsiteY4" fmla="*/ 269444 h 2802653"/>
              <a:gd name="connsiteX5" fmla="*/ 1596815 w 2442550"/>
              <a:gd name="connsiteY5" fmla="*/ 776874 h 2802653"/>
              <a:gd name="connsiteX6" fmla="*/ 1679198 w 2442550"/>
              <a:gd name="connsiteY6" fmla="*/ 1446768 h 2802653"/>
              <a:gd name="connsiteX7" fmla="*/ 1787653 w 2442550"/>
              <a:gd name="connsiteY7" fmla="*/ 1358945 h 2802653"/>
              <a:gd name="connsiteX8" fmla="*/ 2097819 w 2442550"/>
              <a:gd name="connsiteY8" fmla="*/ 2470777 h 2802653"/>
              <a:gd name="connsiteX9" fmla="*/ 2442550 w 2442550"/>
              <a:gd name="connsiteY9" fmla="*/ 2777216 h 2802653"/>
              <a:gd name="connsiteX0" fmla="*/ 0 w 2158078"/>
              <a:gd name="connsiteY0" fmla="*/ 2724122 h 2802650"/>
              <a:gd name="connsiteX1" fmla="*/ 568949 w 2158078"/>
              <a:gd name="connsiteY1" fmla="*/ 2724122 h 2802650"/>
              <a:gd name="connsiteX2" fmla="*/ 906504 w 2158078"/>
              <a:gd name="connsiteY2" fmla="*/ 2393538 h 2802650"/>
              <a:gd name="connsiteX3" fmla="*/ 1124724 w 2158078"/>
              <a:gd name="connsiteY3" fmla="*/ 269444 h 2802650"/>
              <a:gd name="connsiteX4" fmla="*/ 1312343 w 2158078"/>
              <a:gd name="connsiteY4" fmla="*/ 776874 h 2802650"/>
              <a:gd name="connsiteX5" fmla="*/ 1394726 w 2158078"/>
              <a:gd name="connsiteY5" fmla="*/ 1446768 h 2802650"/>
              <a:gd name="connsiteX6" fmla="*/ 1503181 w 2158078"/>
              <a:gd name="connsiteY6" fmla="*/ 1358945 h 2802650"/>
              <a:gd name="connsiteX7" fmla="*/ 1813347 w 2158078"/>
              <a:gd name="connsiteY7" fmla="*/ 2470777 h 2802650"/>
              <a:gd name="connsiteX8" fmla="*/ 2158078 w 2158078"/>
              <a:gd name="connsiteY8" fmla="*/ 2777216 h 2802650"/>
              <a:gd name="connsiteX0" fmla="*/ 0 w 2493886"/>
              <a:gd name="connsiteY0" fmla="*/ 2756305 h 2802650"/>
              <a:gd name="connsiteX1" fmla="*/ 904757 w 2493886"/>
              <a:gd name="connsiteY1" fmla="*/ 2724122 h 2802650"/>
              <a:gd name="connsiteX2" fmla="*/ 1242312 w 2493886"/>
              <a:gd name="connsiteY2" fmla="*/ 2393538 h 2802650"/>
              <a:gd name="connsiteX3" fmla="*/ 1460532 w 2493886"/>
              <a:gd name="connsiteY3" fmla="*/ 269444 h 2802650"/>
              <a:gd name="connsiteX4" fmla="*/ 1648151 w 2493886"/>
              <a:gd name="connsiteY4" fmla="*/ 776874 h 2802650"/>
              <a:gd name="connsiteX5" fmla="*/ 1730534 w 2493886"/>
              <a:gd name="connsiteY5" fmla="*/ 1446768 h 2802650"/>
              <a:gd name="connsiteX6" fmla="*/ 1838989 w 2493886"/>
              <a:gd name="connsiteY6" fmla="*/ 1358945 h 2802650"/>
              <a:gd name="connsiteX7" fmla="*/ 2149155 w 2493886"/>
              <a:gd name="connsiteY7" fmla="*/ 2470777 h 2802650"/>
              <a:gd name="connsiteX8" fmla="*/ 2493886 w 2493886"/>
              <a:gd name="connsiteY8" fmla="*/ 2777216 h 2802650"/>
              <a:gd name="connsiteX0" fmla="*/ 0 w 2605822"/>
              <a:gd name="connsiteY0" fmla="*/ 2526613 h 2802650"/>
              <a:gd name="connsiteX1" fmla="*/ 1016693 w 2605822"/>
              <a:gd name="connsiteY1" fmla="*/ 2724122 h 2802650"/>
              <a:gd name="connsiteX2" fmla="*/ 1354248 w 2605822"/>
              <a:gd name="connsiteY2" fmla="*/ 2393538 h 2802650"/>
              <a:gd name="connsiteX3" fmla="*/ 1572468 w 2605822"/>
              <a:gd name="connsiteY3" fmla="*/ 269444 h 2802650"/>
              <a:gd name="connsiteX4" fmla="*/ 1760087 w 2605822"/>
              <a:gd name="connsiteY4" fmla="*/ 776874 h 2802650"/>
              <a:gd name="connsiteX5" fmla="*/ 1842470 w 2605822"/>
              <a:gd name="connsiteY5" fmla="*/ 1446768 h 2802650"/>
              <a:gd name="connsiteX6" fmla="*/ 1950925 w 2605822"/>
              <a:gd name="connsiteY6" fmla="*/ 1358945 h 2802650"/>
              <a:gd name="connsiteX7" fmla="*/ 2261091 w 2605822"/>
              <a:gd name="connsiteY7" fmla="*/ 2470777 h 2802650"/>
              <a:gd name="connsiteX8" fmla="*/ 2605822 w 2605822"/>
              <a:gd name="connsiteY8" fmla="*/ 2777216 h 2802650"/>
              <a:gd name="connsiteX0" fmla="*/ 57513 w 2663335"/>
              <a:gd name="connsiteY0" fmla="*/ 2526613 h 2802650"/>
              <a:gd name="connsiteX1" fmla="*/ 169449 w 2663335"/>
              <a:gd name="connsiteY1" fmla="*/ 2756305 h 2802650"/>
              <a:gd name="connsiteX2" fmla="*/ 1074206 w 2663335"/>
              <a:gd name="connsiteY2" fmla="*/ 2724122 h 2802650"/>
              <a:gd name="connsiteX3" fmla="*/ 1411761 w 2663335"/>
              <a:gd name="connsiteY3" fmla="*/ 2393538 h 2802650"/>
              <a:gd name="connsiteX4" fmla="*/ 1629981 w 2663335"/>
              <a:gd name="connsiteY4" fmla="*/ 269444 h 2802650"/>
              <a:gd name="connsiteX5" fmla="*/ 1817600 w 2663335"/>
              <a:gd name="connsiteY5" fmla="*/ 776874 h 2802650"/>
              <a:gd name="connsiteX6" fmla="*/ 1899983 w 2663335"/>
              <a:gd name="connsiteY6" fmla="*/ 1446768 h 2802650"/>
              <a:gd name="connsiteX7" fmla="*/ 2008438 w 2663335"/>
              <a:gd name="connsiteY7" fmla="*/ 1358945 h 2802650"/>
              <a:gd name="connsiteX8" fmla="*/ 2318604 w 2663335"/>
              <a:gd name="connsiteY8" fmla="*/ 2470777 h 2802650"/>
              <a:gd name="connsiteX9" fmla="*/ 2663335 w 2663335"/>
              <a:gd name="connsiteY9" fmla="*/ 2777216 h 2802650"/>
              <a:gd name="connsiteX0" fmla="*/ 169449 w 2775271"/>
              <a:gd name="connsiteY0" fmla="*/ 2526613 h 2802650"/>
              <a:gd name="connsiteX1" fmla="*/ 169449 w 2775271"/>
              <a:gd name="connsiteY1" fmla="*/ 2756305 h 2802650"/>
              <a:gd name="connsiteX2" fmla="*/ 1186142 w 2775271"/>
              <a:gd name="connsiteY2" fmla="*/ 2724122 h 2802650"/>
              <a:gd name="connsiteX3" fmla="*/ 1523697 w 2775271"/>
              <a:gd name="connsiteY3" fmla="*/ 2393538 h 2802650"/>
              <a:gd name="connsiteX4" fmla="*/ 1741917 w 2775271"/>
              <a:gd name="connsiteY4" fmla="*/ 269444 h 2802650"/>
              <a:gd name="connsiteX5" fmla="*/ 1929536 w 2775271"/>
              <a:gd name="connsiteY5" fmla="*/ 776874 h 2802650"/>
              <a:gd name="connsiteX6" fmla="*/ 2011919 w 2775271"/>
              <a:gd name="connsiteY6" fmla="*/ 1446768 h 2802650"/>
              <a:gd name="connsiteX7" fmla="*/ 2120374 w 2775271"/>
              <a:gd name="connsiteY7" fmla="*/ 1358945 h 2802650"/>
              <a:gd name="connsiteX8" fmla="*/ 2430540 w 2775271"/>
              <a:gd name="connsiteY8" fmla="*/ 2470777 h 2802650"/>
              <a:gd name="connsiteX9" fmla="*/ 2775271 w 2775271"/>
              <a:gd name="connsiteY9" fmla="*/ 2777216 h 2802650"/>
              <a:gd name="connsiteX0" fmla="*/ 169449 w 2775271"/>
              <a:gd name="connsiteY0" fmla="*/ 2526613 h 2802650"/>
              <a:gd name="connsiteX1" fmla="*/ 169449 w 2775271"/>
              <a:gd name="connsiteY1" fmla="*/ 2756305 h 2802650"/>
              <a:gd name="connsiteX2" fmla="*/ 1186142 w 2775271"/>
              <a:gd name="connsiteY2" fmla="*/ 2724122 h 2802650"/>
              <a:gd name="connsiteX3" fmla="*/ 1523697 w 2775271"/>
              <a:gd name="connsiteY3" fmla="*/ 2393538 h 2802650"/>
              <a:gd name="connsiteX4" fmla="*/ 1741917 w 2775271"/>
              <a:gd name="connsiteY4" fmla="*/ 269444 h 2802650"/>
              <a:gd name="connsiteX5" fmla="*/ 1929536 w 2775271"/>
              <a:gd name="connsiteY5" fmla="*/ 776874 h 2802650"/>
              <a:gd name="connsiteX6" fmla="*/ 2011919 w 2775271"/>
              <a:gd name="connsiteY6" fmla="*/ 1446768 h 2802650"/>
              <a:gd name="connsiteX7" fmla="*/ 2120374 w 2775271"/>
              <a:gd name="connsiteY7" fmla="*/ 1358945 h 2802650"/>
              <a:gd name="connsiteX8" fmla="*/ 2430540 w 2775271"/>
              <a:gd name="connsiteY8" fmla="*/ 2470777 h 2802650"/>
              <a:gd name="connsiteX9" fmla="*/ 2775271 w 2775271"/>
              <a:gd name="connsiteY9" fmla="*/ 2777216 h 2802650"/>
              <a:gd name="connsiteX0" fmla="*/ 3090 w 2608912"/>
              <a:gd name="connsiteY0" fmla="*/ 2526613 h 2835569"/>
              <a:gd name="connsiteX1" fmla="*/ 169449 w 2608912"/>
              <a:gd name="connsiteY1" fmla="*/ 2802650 h 2835569"/>
              <a:gd name="connsiteX2" fmla="*/ 1019783 w 2608912"/>
              <a:gd name="connsiteY2" fmla="*/ 2724122 h 2835569"/>
              <a:gd name="connsiteX3" fmla="*/ 1357338 w 2608912"/>
              <a:gd name="connsiteY3" fmla="*/ 2393538 h 2835569"/>
              <a:gd name="connsiteX4" fmla="*/ 1575558 w 2608912"/>
              <a:gd name="connsiteY4" fmla="*/ 269444 h 2835569"/>
              <a:gd name="connsiteX5" fmla="*/ 1763177 w 2608912"/>
              <a:gd name="connsiteY5" fmla="*/ 776874 h 2835569"/>
              <a:gd name="connsiteX6" fmla="*/ 1845560 w 2608912"/>
              <a:gd name="connsiteY6" fmla="*/ 1446768 h 2835569"/>
              <a:gd name="connsiteX7" fmla="*/ 1954015 w 2608912"/>
              <a:gd name="connsiteY7" fmla="*/ 1358945 h 2835569"/>
              <a:gd name="connsiteX8" fmla="*/ 2264181 w 2608912"/>
              <a:gd name="connsiteY8" fmla="*/ 2470777 h 2835569"/>
              <a:gd name="connsiteX9" fmla="*/ 2608912 w 2608912"/>
              <a:gd name="connsiteY9" fmla="*/ 2777216 h 2835569"/>
              <a:gd name="connsiteX0" fmla="*/ 0 w 2605822"/>
              <a:gd name="connsiteY0" fmla="*/ 2526613 h 2827843"/>
              <a:gd name="connsiteX1" fmla="*/ 54423 w 2605822"/>
              <a:gd name="connsiteY1" fmla="*/ 2572958 h 2827843"/>
              <a:gd name="connsiteX2" fmla="*/ 166359 w 2605822"/>
              <a:gd name="connsiteY2" fmla="*/ 2802650 h 2827843"/>
              <a:gd name="connsiteX3" fmla="*/ 1016693 w 2605822"/>
              <a:gd name="connsiteY3" fmla="*/ 2724122 h 2827843"/>
              <a:gd name="connsiteX4" fmla="*/ 1354248 w 2605822"/>
              <a:gd name="connsiteY4" fmla="*/ 2393538 h 2827843"/>
              <a:gd name="connsiteX5" fmla="*/ 1572468 w 2605822"/>
              <a:gd name="connsiteY5" fmla="*/ 269444 h 2827843"/>
              <a:gd name="connsiteX6" fmla="*/ 1760087 w 2605822"/>
              <a:gd name="connsiteY6" fmla="*/ 776874 h 2827843"/>
              <a:gd name="connsiteX7" fmla="*/ 1842470 w 2605822"/>
              <a:gd name="connsiteY7" fmla="*/ 1446768 h 2827843"/>
              <a:gd name="connsiteX8" fmla="*/ 1950925 w 2605822"/>
              <a:gd name="connsiteY8" fmla="*/ 1358945 h 2827843"/>
              <a:gd name="connsiteX9" fmla="*/ 2261091 w 2605822"/>
              <a:gd name="connsiteY9" fmla="*/ 2470777 h 2827843"/>
              <a:gd name="connsiteX10" fmla="*/ 2605822 w 2605822"/>
              <a:gd name="connsiteY10" fmla="*/ 2777216 h 2827843"/>
              <a:gd name="connsiteX0" fmla="*/ 0 w 2605822"/>
              <a:gd name="connsiteY0" fmla="*/ 2526613 h 2827843"/>
              <a:gd name="connsiteX1" fmla="*/ 54423 w 2605822"/>
              <a:gd name="connsiteY1" fmla="*/ 2572958 h 2827843"/>
              <a:gd name="connsiteX2" fmla="*/ 166359 w 2605822"/>
              <a:gd name="connsiteY2" fmla="*/ 2802650 h 2827843"/>
              <a:gd name="connsiteX3" fmla="*/ 1016693 w 2605822"/>
              <a:gd name="connsiteY3" fmla="*/ 2724122 h 2827843"/>
              <a:gd name="connsiteX4" fmla="*/ 1354248 w 2605822"/>
              <a:gd name="connsiteY4" fmla="*/ 2393538 h 2827843"/>
              <a:gd name="connsiteX5" fmla="*/ 1572468 w 2605822"/>
              <a:gd name="connsiteY5" fmla="*/ 269444 h 2827843"/>
              <a:gd name="connsiteX6" fmla="*/ 1760087 w 2605822"/>
              <a:gd name="connsiteY6" fmla="*/ 776874 h 2827843"/>
              <a:gd name="connsiteX7" fmla="*/ 1842470 w 2605822"/>
              <a:gd name="connsiteY7" fmla="*/ 1446768 h 2827843"/>
              <a:gd name="connsiteX8" fmla="*/ 1950925 w 2605822"/>
              <a:gd name="connsiteY8" fmla="*/ 1358945 h 2827843"/>
              <a:gd name="connsiteX9" fmla="*/ 2261091 w 2605822"/>
              <a:gd name="connsiteY9" fmla="*/ 2470777 h 2827843"/>
              <a:gd name="connsiteX10" fmla="*/ 2605822 w 2605822"/>
              <a:gd name="connsiteY10" fmla="*/ 2777216 h 2827843"/>
              <a:gd name="connsiteX0" fmla="*/ 115026 w 2720848"/>
              <a:gd name="connsiteY0" fmla="*/ 2526613 h 2802650"/>
              <a:gd name="connsiteX1" fmla="*/ 169449 w 2720848"/>
              <a:gd name="connsiteY1" fmla="*/ 2572958 h 2802650"/>
              <a:gd name="connsiteX2" fmla="*/ 1131719 w 2720848"/>
              <a:gd name="connsiteY2" fmla="*/ 2724122 h 2802650"/>
              <a:gd name="connsiteX3" fmla="*/ 1469274 w 2720848"/>
              <a:gd name="connsiteY3" fmla="*/ 2393538 h 2802650"/>
              <a:gd name="connsiteX4" fmla="*/ 1687494 w 2720848"/>
              <a:gd name="connsiteY4" fmla="*/ 269444 h 2802650"/>
              <a:gd name="connsiteX5" fmla="*/ 1875113 w 2720848"/>
              <a:gd name="connsiteY5" fmla="*/ 776874 h 2802650"/>
              <a:gd name="connsiteX6" fmla="*/ 1957496 w 2720848"/>
              <a:gd name="connsiteY6" fmla="*/ 1446768 h 2802650"/>
              <a:gd name="connsiteX7" fmla="*/ 2065951 w 2720848"/>
              <a:gd name="connsiteY7" fmla="*/ 1358945 h 2802650"/>
              <a:gd name="connsiteX8" fmla="*/ 2376117 w 2720848"/>
              <a:gd name="connsiteY8" fmla="*/ 2470777 h 2802650"/>
              <a:gd name="connsiteX9" fmla="*/ 2720848 w 2720848"/>
              <a:gd name="connsiteY9" fmla="*/ 2777216 h 2802650"/>
              <a:gd name="connsiteX0" fmla="*/ 3090 w 2608912"/>
              <a:gd name="connsiteY0" fmla="*/ 2526613 h 2802650"/>
              <a:gd name="connsiteX1" fmla="*/ 169449 w 2608912"/>
              <a:gd name="connsiteY1" fmla="*/ 2572958 h 2802650"/>
              <a:gd name="connsiteX2" fmla="*/ 1019783 w 2608912"/>
              <a:gd name="connsiteY2" fmla="*/ 2724122 h 2802650"/>
              <a:gd name="connsiteX3" fmla="*/ 1357338 w 2608912"/>
              <a:gd name="connsiteY3" fmla="*/ 2393538 h 2802650"/>
              <a:gd name="connsiteX4" fmla="*/ 1575558 w 2608912"/>
              <a:gd name="connsiteY4" fmla="*/ 269444 h 2802650"/>
              <a:gd name="connsiteX5" fmla="*/ 1763177 w 2608912"/>
              <a:gd name="connsiteY5" fmla="*/ 776874 h 2802650"/>
              <a:gd name="connsiteX6" fmla="*/ 1845560 w 2608912"/>
              <a:gd name="connsiteY6" fmla="*/ 1446768 h 2802650"/>
              <a:gd name="connsiteX7" fmla="*/ 1954015 w 2608912"/>
              <a:gd name="connsiteY7" fmla="*/ 1358945 h 2802650"/>
              <a:gd name="connsiteX8" fmla="*/ 2264181 w 2608912"/>
              <a:gd name="connsiteY8" fmla="*/ 2470777 h 2802650"/>
              <a:gd name="connsiteX9" fmla="*/ 2608912 w 2608912"/>
              <a:gd name="connsiteY9" fmla="*/ 2777216 h 2802650"/>
              <a:gd name="connsiteX0" fmla="*/ 115026 w 2720848"/>
              <a:gd name="connsiteY0" fmla="*/ 2526613 h 2835569"/>
              <a:gd name="connsiteX1" fmla="*/ 169449 w 2720848"/>
              <a:gd name="connsiteY1" fmla="*/ 2802650 h 2835569"/>
              <a:gd name="connsiteX2" fmla="*/ 1131719 w 2720848"/>
              <a:gd name="connsiteY2" fmla="*/ 2724122 h 2835569"/>
              <a:gd name="connsiteX3" fmla="*/ 1469274 w 2720848"/>
              <a:gd name="connsiteY3" fmla="*/ 2393538 h 2835569"/>
              <a:gd name="connsiteX4" fmla="*/ 1687494 w 2720848"/>
              <a:gd name="connsiteY4" fmla="*/ 269444 h 2835569"/>
              <a:gd name="connsiteX5" fmla="*/ 1875113 w 2720848"/>
              <a:gd name="connsiteY5" fmla="*/ 776874 h 2835569"/>
              <a:gd name="connsiteX6" fmla="*/ 1957496 w 2720848"/>
              <a:gd name="connsiteY6" fmla="*/ 1446768 h 2835569"/>
              <a:gd name="connsiteX7" fmla="*/ 2065951 w 2720848"/>
              <a:gd name="connsiteY7" fmla="*/ 1358945 h 2835569"/>
              <a:gd name="connsiteX8" fmla="*/ 2376117 w 2720848"/>
              <a:gd name="connsiteY8" fmla="*/ 2470777 h 2835569"/>
              <a:gd name="connsiteX9" fmla="*/ 2720848 w 2720848"/>
              <a:gd name="connsiteY9" fmla="*/ 2777216 h 2835569"/>
              <a:gd name="connsiteX0" fmla="*/ 160379 w 2711778"/>
              <a:gd name="connsiteY0" fmla="*/ 2343266 h 2866127"/>
              <a:gd name="connsiteX1" fmla="*/ 160379 w 2711778"/>
              <a:gd name="connsiteY1" fmla="*/ 2802650 h 2866127"/>
              <a:gd name="connsiteX2" fmla="*/ 1122649 w 2711778"/>
              <a:gd name="connsiteY2" fmla="*/ 2724122 h 2866127"/>
              <a:gd name="connsiteX3" fmla="*/ 1460204 w 2711778"/>
              <a:gd name="connsiteY3" fmla="*/ 2393538 h 2866127"/>
              <a:gd name="connsiteX4" fmla="*/ 1678424 w 2711778"/>
              <a:gd name="connsiteY4" fmla="*/ 269444 h 2866127"/>
              <a:gd name="connsiteX5" fmla="*/ 1866043 w 2711778"/>
              <a:gd name="connsiteY5" fmla="*/ 776874 h 2866127"/>
              <a:gd name="connsiteX6" fmla="*/ 1948426 w 2711778"/>
              <a:gd name="connsiteY6" fmla="*/ 1446768 h 2866127"/>
              <a:gd name="connsiteX7" fmla="*/ 2056881 w 2711778"/>
              <a:gd name="connsiteY7" fmla="*/ 1358945 h 2866127"/>
              <a:gd name="connsiteX8" fmla="*/ 2367047 w 2711778"/>
              <a:gd name="connsiteY8" fmla="*/ 2470777 h 2866127"/>
              <a:gd name="connsiteX9" fmla="*/ 2711778 w 2711778"/>
              <a:gd name="connsiteY9" fmla="*/ 2777216 h 2866127"/>
              <a:gd name="connsiteX0" fmla="*/ 160377 w 2711776"/>
              <a:gd name="connsiteY0" fmla="*/ 2343266 h 2802650"/>
              <a:gd name="connsiteX1" fmla="*/ 160377 w 2711776"/>
              <a:gd name="connsiteY1" fmla="*/ 2572958 h 2802650"/>
              <a:gd name="connsiteX2" fmla="*/ 1122647 w 2711776"/>
              <a:gd name="connsiteY2" fmla="*/ 2724122 h 2802650"/>
              <a:gd name="connsiteX3" fmla="*/ 1460202 w 2711776"/>
              <a:gd name="connsiteY3" fmla="*/ 2393538 h 2802650"/>
              <a:gd name="connsiteX4" fmla="*/ 1678422 w 2711776"/>
              <a:gd name="connsiteY4" fmla="*/ 269444 h 2802650"/>
              <a:gd name="connsiteX5" fmla="*/ 1866041 w 2711776"/>
              <a:gd name="connsiteY5" fmla="*/ 776874 h 2802650"/>
              <a:gd name="connsiteX6" fmla="*/ 1948424 w 2711776"/>
              <a:gd name="connsiteY6" fmla="*/ 1446768 h 2802650"/>
              <a:gd name="connsiteX7" fmla="*/ 2056879 w 2711776"/>
              <a:gd name="connsiteY7" fmla="*/ 1358945 h 2802650"/>
              <a:gd name="connsiteX8" fmla="*/ 2367045 w 2711776"/>
              <a:gd name="connsiteY8" fmla="*/ 2470777 h 2802650"/>
              <a:gd name="connsiteX9" fmla="*/ 2711776 w 2711776"/>
              <a:gd name="connsiteY9" fmla="*/ 2777216 h 2802650"/>
              <a:gd name="connsiteX0" fmla="*/ -1 w 2551398"/>
              <a:gd name="connsiteY0" fmla="*/ 2343266 h 2802650"/>
              <a:gd name="connsiteX1" fmla="*/ 962269 w 2551398"/>
              <a:gd name="connsiteY1" fmla="*/ 2724122 h 2802650"/>
              <a:gd name="connsiteX2" fmla="*/ 1299824 w 2551398"/>
              <a:gd name="connsiteY2" fmla="*/ 2393538 h 2802650"/>
              <a:gd name="connsiteX3" fmla="*/ 1518044 w 2551398"/>
              <a:gd name="connsiteY3" fmla="*/ 269444 h 2802650"/>
              <a:gd name="connsiteX4" fmla="*/ 1705663 w 2551398"/>
              <a:gd name="connsiteY4" fmla="*/ 776874 h 2802650"/>
              <a:gd name="connsiteX5" fmla="*/ 1788046 w 2551398"/>
              <a:gd name="connsiteY5" fmla="*/ 1446768 h 2802650"/>
              <a:gd name="connsiteX6" fmla="*/ 1896501 w 2551398"/>
              <a:gd name="connsiteY6" fmla="*/ 1358945 h 2802650"/>
              <a:gd name="connsiteX7" fmla="*/ 2206667 w 2551398"/>
              <a:gd name="connsiteY7" fmla="*/ 2470777 h 2802650"/>
              <a:gd name="connsiteX8" fmla="*/ 2551398 w 2551398"/>
              <a:gd name="connsiteY8" fmla="*/ 2777216 h 2802650"/>
              <a:gd name="connsiteX0" fmla="*/ -1 w 1589128"/>
              <a:gd name="connsiteY0" fmla="*/ 2724122 h 2802650"/>
              <a:gd name="connsiteX1" fmla="*/ 337554 w 1589128"/>
              <a:gd name="connsiteY1" fmla="*/ 2393538 h 2802650"/>
              <a:gd name="connsiteX2" fmla="*/ 555774 w 1589128"/>
              <a:gd name="connsiteY2" fmla="*/ 269444 h 2802650"/>
              <a:gd name="connsiteX3" fmla="*/ 743393 w 1589128"/>
              <a:gd name="connsiteY3" fmla="*/ 776874 h 2802650"/>
              <a:gd name="connsiteX4" fmla="*/ 825776 w 1589128"/>
              <a:gd name="connsiteY4" fmla="*/ 1446768 h 2802650"/>
              <a:gd name="connsiteX5" fmla="*/ 934231 w 1589128"/>
              <a:gd name="connsiteY5" fmla="*/ 1358945 h 2802650"/>
              <a:gd name="connsiteX6" fmla="*/ 1244397 w 1589128"/>
              <a:gd name="connsiteY6" fmla="*/ 2470777 h 2802650"/>
              <a:gd name="connsiteX7" fmla="*/ 1589128 w 1589128"/>
              <a:gd name="connsiteY7" fmla="*/ 2777216 h 2802650"/>
              <a:gd name="connsiteX0" fmla="*/ 1 w 1536816"/>
              <a:gd name="connsiteY0" fmla="*/ 2724122 h 2802650"/>
              <a:gd name="connsiteX1" fmla="*/ 337556 w 1536816"/>
              <a:gd name="connsiteY1" fmla="*/ 2393538 h 2802650"/>
              <a:gd name="connsiteX2" fmla="*/ 555776 w 1536816"/>
              <a:gd name="connsiteY2" fmla="*/ 269444 h 2802650"/>
              <a:gd name="connsiteX3" fmla="*/ 743395 w 1536816"/>
              <a:gd name="connsiteY3" fmla="*/ 776874 h 2802650"/>
              <a:gd name="connsiteX4" fmla="*/ 825778 w 1536816"/>
              <a:gd name="connsiteY4" fmla="*/ 1446768 h 2802650"/>
              <a:gd name="connsiteX5" fmla="*/ 934233 w 1536816"/>
              <a:gd name="connsiteY5" fmla="*/ 1358945 h 2802650"/>
              <a:gd name="connsiteX6" fmla="*/ 1244399 w 1536816"/>
              <a:gd name="connsiteY6" fmla="*/ 2470777 h 2802650"/>
              <a:gd name="connsiteX7" fmla="*/ 1536816 w 1536816"/>
              <a:gd name="connsiteY7" fmla="*/ 2443522 h 2802650"/>
              <a:gd name="connsiteX0" fmla="*/ 0 w 1571499"/>
              <a:gd name="connsiteY0" fmla="*/ 2715025 h 2801134"/>
              <a:gd name="connsiteX1" fmla="*/ 372239 w 1571499"/>
              <a:gd name="connsiteY1" fmla="*/ 2393538 h 2801134"/>
              <a:gd name="connsiteX2" fmla="*/ 590459 w 1571499"/>
              <a:gd name="connsiteY2" fmla="*/ 269444 h 2801134"/>
              <a:gd name="connsiteX3" fmla="*/ 778078 w 1571499"/>
              <a:gd name="connsiteY3" fmla="*/ 776874 h 2801134"/>
              <a:gd name="connsiteX4" fmla="*/ 860461 w 1571499"/>
              <a:gd name="connsiteY4" fmla="*/ 1446768 h 2801134"/>
              <a:gd name="connsiteX5" fmla="*/ 968916 w 1571499"/>
              <a:gd name="connsiteY5" fmla="*/ 1358945 h 2801134"/>
              <a:gd name="connsiteX6" fmla="*/ 1279082 w 1571499"/>
              <a:gd name="connsiteY6" fmla="*/ 2470777 h 2801134"/>
              <a:gd name="connsiteX7" fmla="*/ 1571499 w 1571499"/>
              <a:gd name="connsiteY7" fmla="*/ 2443522 h 2801134"/>
              <a:gd name="connsiteX0" fmla="*/ 0 w 1571499"/>
              <a:gd name="connsiteY0" fmla="*/ 2678105 h 2686482"/>
              <a:gd name="connsiteX1" fmla="*/ 483539 w 1571499"/>
              <a:gd name="connsiteY1" fmla="*/ 2135100 h 2686482"/>
              <a:gd name="connsiteX2" fmla="*/ 590459 w 1571499"/>
              <a:gd name="connsiteY2" fmla="*/ 232524 h 2686482"/>
              <a:gd name="connsiteX3" fmla="*/ 778078 w 1571499"/>
              <a:gd name="connsiteY3" fmla="*/ 739954 h 2686482"/>
              <a:gd name="connsiteX4" fmla="*/ 860461 w 1571499"/>
              <a:gd name="connsiteY4" fmla="*/ 1409848 h 2686482"/>
              <a:gd name="connsiteX5" fmla="*/ 968916 w 1571499"/>
              <a:gd name="connsiteY5" fmla="*/ 1322025 h 2686482"/>
              <a:gd name="connsiteX6" fmla="*/ 1279082 w 1571499"/>
              <a:gd name="connsiteY6" fmla="*/ 2433857 h 2686482"/>
              <a:gd name="connsiteX7" fmla="*/ 1571499 w 1571499"/>
              <a:gd name="connsiteY7" fmla="*/ 2406602 h 2686482"/>
              <a:gd name="connsiteX0" fmla="*/ 0 w 1329730"/>
              <a:gd name="connsiteY0" fmla="*/ 2406602 h 2614621"/>
              <a:gd name="connsiteX1" fmla="*/ 241770 w 1329730"/>
              <a:gd name="connsiteY1" fmla="*/ 2135100 h 2614621"/>
              <a:gd name="connsiteX2" fmla="*/ 348690 w 1329730"/>
              <a:gd name="connsiteY2" fmla="*/ 232524 h 2614621"/>
              <a:gd name="connsiteX3" fmla="*/ 536309 w 1329730"/>
              <a:gd name="connsiteY3" fmla="*/ 739954 h 2614621"/>
              <a:gd name="connsiteX4" fmla="*/ 618692 w 1329730"/>
              <a:gd name="connsiteY4" fmla="*/ 1409848 h 2614621"/>
              <a:gd name="connsiteX5" fmla="*/ 727147 w 1329730"/>
              <a:gd name="connsiteY5" fmla="*/ 1322025 h 2614621"/>
              <a:gd name="connsiteX6" fmla="*/ 1037313 w 1329730"/>
              <a:gd name="connsiteY6" fmla="*/ 2433857 h 2614621"/>
              <a:gd name="connsiteX7" fmla="*/ 1329730 w 1329730"/>
              <a:gd name="connsiteY7" fmla="*/ 2406602 h 2614621"/>
              <a:gd name="connsiteX0" fmla="*/ 0 w 1329730"/>
              <a:gd name="connsiteY0" fmla="*/ 2451851 h 2814198"/>
              <a:gd name="connsiteX1" fmla="*/ 241769 w 1329730"/>
              <a:gd name="connsiteY1" fmla="*/ 2451854 h 2814198"/>
              <a:gd name="connsiteX2" fmla="*/ 348690 w 1329730"/>
              <a:gd name="connsiteY2" fmla="*/ 277773 h 2814198"/>
              <a:gd name="connsiteX3" fmla="*/ 536309 w 1329730"/>
              <a:gd name="connsiteY3" fmla="*/ 785203 h 2814198"/>
              <a:gd name="connsiteX4" fmla="*/ 618692 w 1329730"/>
              <a:gd name="connsiteY4" fmla="*/ 1455097 h 2814198"/>
              <a:gd name="connsiteX5" fmla="*/ 727147 w 1329730"/>
              <a:gd name="connsiteY5" fmla="*/ 1367274 h 2814198"/>
              <a:gd name="connsiteX6" fmla="*/ 1037313 w 1329730"/>
              <a:gd name="connsiteY6" fmla="*/ 2479106 h 2814198"/>
              <a:gd name="connsiteX7" fmla="*/ 1329730 w 1329730"/>
              <a:gd name="connsiteY7" fmla="*/ 2451851 h 2814198"/>
              <a:gd name="connsiteX0" fmla="*/ 0 w 1087961"/>
              <a:gd name="connsiteY0" fmla="*/ 2451858 h 2659874"/>
              <a:gd name="connsiteX1" fmla="*/ 106921 w 1087961"/>
              <a:gd name="connsiteY1" fmla="*/ 277777 h 2659874"/>
              <a:gd name="connsiteX2" fmla="*/ 294540 w 1087961"/>
              <a:gd name="connsiteY2" fmla="*/ 785207 h 2659874"/>
              <a:gd name="connsiteX3" fmla="*/ 376923 w 1087961"/>
              <a:gd name="connsiteY3" fmla="*/ 1455101 h 2659874"/>
              <a:gd name="connsiteX4" fmla="*/ 485378 w 1087961"/>
              <a:gd name="connsiteY4" fmla="*/ 1367278 h 2659874"/>
              <a:gd name="connsiteX5" fmla="*/ 795544 w 1087961"/>
              <a:gd name="connsiteY5" fmla="*/ 2479110 h 2659874"/>
              <a:gd name="connsiteX6" fmla="*/ 1087961 w 1087961"/>
              <a:gd name="connsiteY6" fmla="*/ 2451855 h 2659874"/>
              <a:gd name="connsiteX0" fmla="*/ 0 w 997298"/>
              <a:gd name="connsiteY0" fmla="*/ 2451858 h 2654386"/>
              <a:gd name="connsiteX1" fmla="*/ 106921 w 997298"/>
              <a:gd name="connsiteY1" fmla="*/ 277777 h 2654386"/>
              <a:gd name="connsiteX2" fmla="*/ 294540 w 997298"/>
              <a:gd name="connsiteY2" fmla="*/ 785207 h 2654386"/>
              <a:gd name="connsiteX3" fmla="*/ 376923 w 997298"/>
              <a:gd name="connsiteY3" fmla="*/ 1455101 h 2654386"/>
              <a:gd name="connsiteX4" fmla="*/ 485378 w 997298"/>
              <a:gd name="connsiteY4" fmla="*/ 1367278 h 2654386"/>
              <a:gd name="connsiteX5" fmla="*/ 795544 w 997298"/>
              <a:gd name="connsiteY5" fmla="*/ 2479110 h 2654386"/>
              <a:gd name="connsiteX6" fmla="*/ 997298 w 997298"/>
              <a:gd name="connsiteY6" fmla="*/ 2418928 h 2654386"/>
              <a:gd name="connsiteX0" fmla="*/ 0 w 997298"/>
              <a:gd name="connsiteY0" fmla="*/ 2411878 h 2614405"/>
              <a:gd name="connsiteX1" fmla="*/ 34299 w 997298"/>
              <a:gd name="connsiteY1" fmla="*/ 2172008 h 2614405"/>
              <a:gd name="connsiteX2" fmla="*/ 106921 w 997298"/>
              <a:gd name="connsiteY2" fmla="*/ 237797 h 2614405"/>
              <a:gd name="connsiteX3" fmla="*/ 294540 w 997298"/>
              <a:gd name="connsiteY3" fmla="*/ 745227 h 2614405"/>
              <a:gd name="connsiteX4" fmla="*/ 376923 w 997298"/>
              <a:gd name="connsiteY4" fmla="*/ 1415121 h 2614405"/>
              <a:gd name="connsiteX5" fmla="*/ 485378 w 997298"/>
              <a:gd name="connsiteY5" fmla="*/ 1327298 h 2614405"/>
              <a:gd name="connsiteX6" fmla="*/ 795544 w 997298"/>
              <a:gd name="connsiteY6" fmla="*/ 2439130 h 2614405"/>
              <a:gd name="connsiteX7" fmla="*/ 997298 w 997298"/>
              <a:gd name="connsiteY7" fmla="*/ 2378948 h 2614405"/>
              <a:gd name="connsiteX0" fmla="*/ 0 w 1055342"/>
              <a:gd name="connsiteY0" fmla="*/ 2551207 h 2614405"/>
              <a:gd name="connsiteX1" fmla="*/ 92343 w 1055342"/>
              <a:gd name="connsiteY1" fmla="*/ 2172008 h 2614405"/>
              <a:gd name="connsiteX2" fmla="*/ 164965 w 1055342"/>
              <a:gd name="connsiteY2" fmla="*/ 237797 h 2614405"/>
              <a:gd name="connsiteX3" fmla="*/ 352584 w 1055342"/>
              <a:gd name="connsiteY3" fmla="*/ 745227 h 2614405"/>
              <a:gd name="connsiteX4" fmla="*/ 434967 w 1055342"/>
              <a:gd name="connsiteY4" fmla="*/ 1415121 h 2614405"/>
              <a:gd name="connsiteX5" fmla="*/ 543422 w 1055342"/>
              <a:gd name="connsiteY5" fmla="*/ 1327298 h 2614405"/>
              <a:gd name="connsiteX6" fmla="*/ 853588 w 1055342"/>
              <a:gd name="connsiteY6" fmla="*/ 2439130 h 2614405"/>
              <a:gd name="connsiteX7" fmla="*/ 1055342 w 1055342"/>
              <a:gd name="connsiteY7" fmla="*/ 2378948 h 2614405"/>
              <a:gd name="connsiteX0" fmla="*/ 0 w 1055342"/>
              <a:gd name="connsiteY0" fmla="*/ 2572273 h 2705042"/>
              <a:gd name="connsiteX1" fmla="*/ 79151 w 1055342"/>
              <a:gd name="connsiteY1" fmla="*/ 2319474 h 2705042"/>
              <a:gd name="connsiteX2" fmla="*/ 164965 w 1055342"/>
              <a:gd name="connsiteY2" fmla="*/ 258863 h 2705042"/>
              <a:gd name="connsiteX3" fmla="*/ 352584 w 1055342"/>
              <a:gd name="connsiteY3" fmla="*/ 766293 h 2705042"/>
              <a:gd name="connsiteX4" fmla="*/ 434967 w 1055342"/>
              <a:gd name="connsiteY4" fmla="*/ 1436187 h 2705042"/>
              <a:gd name="connsiteX5" fmla="*/ 543422 w 1055342"/>
              <a:gd name="connsiteY5" fmla="*/ 1348364 h 2705042"/>
              <a:gd name="connsiteX6" fmla="*/ 853588 w 1055342"/>
              <a:gd name="connsiteY6" fmla="*/ 2460196 h 2705042"/>
              <a:gd name="connsiteX7" fmla="*/ 1055342 w 1055342"/>
              <a:gd name="connsiteY7" fmla="*/ 2400014 h 2705042"/>
              <a:gd name="connsiteX0" fmla="*/ 0 w 1055342"/>
              <a:gd name="connsiteY0" fmla="*/ 2850050 h 3029117"/>
              <a:gd name="connsiteX1" fmla="*/ 79151 w 1055342"/>
              <a:gd name="connsiteY1" fmla="*/ 2597251 h 3029117"/>
              <a:gd name="connsiteX2" fmla="*/ 211069 w 1055342"/>
              <a:gd name="connsiteY2" fmla="*/ 258863 h 3029117"/>
              <a:gd name="connsiteX3" fmla="*/ 352584 w 1055342"/>
              <a:gd name="connsiteY3" fmla="*/ 1044070 h 3029117"/>
              <a:gd name="connsiteX4" fmla="*/ 434967 w 1055342"/>
              <a:gd name="connsiteY4" fmla="*/ 1713964 h 3029117"/>
              <a:gd name="connsiteX5" fmla="*/ 543422 w 1055342"/>
              <a:gd name="connsiteY5" fmla="*/ 1626141 h 3029117"/>
              <a:gd name="connsiteX6" fmla="*/ 853588 w 1055342"/>
              <a:gd name="connsiteY6" fmla="*/ 2737973 h 3029117"/>
              <a:gd name="connsiteX7" fmla="*/ 1055342 w 1055342"/>
              <a:gd name="connsiteY7" fmla="*/ 2677791 h 3029117"/>
              <a:gd name="connsiteX0" fmla="*/ 0 w 1055342"/>
              <a:gd name="connsiteY0" fmla="*/ 2850050 h 3029116"/>
              <a:gd name="connsiteX1" fmla="*/ 79151 w 1055342"/>
              <a:gd name="connsiteY1" fmla="*/ 2597251 h 3029116"/>
              <a:gd name="connsiteX2" fmla="*/ 211069 w 1055342"/>
              <a:gd name="connsiteY2" fmla="*/ 258863 h 3029116"/>
              <a:gd name="connsiteX3" fmla="*/ 352584 w 1055342"/>
              <a:gd name="connsiteY3" fmla="*/ 1044070 h 3029116"/>
              <a:gd name="connsiteX4" fmla="*/ 434967 w 1055342"/>
              <a:gd name="connsiteY4" fmla="*/ 1713964 h 3029116"/>
              <a:gd name="connsiteX5" fmla="*/ 540863 w 1055342"/>
              <a:gd name="connsiteY5" fmla="*/ 1586057 h 3029116"/>
              <a:gd name="connsiteX6" fmla="*/ 853588 w 1055342"/>
              <a:gd name="connsiteY6" fmla="*/ 2737973 h 3029116"/>
              <a:gd name="connsiteX7" fmla="*/ 1055342 w 1055342"/>
              <a:gd name="connsiteY7" fmla="*/ 2677791 h 302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42" h="3029116">
                <a:moveTo>
                  <a:pt x="0" y="2850050"/>
                </a:moveTo>
                <a:cubicBezTo>
                  <a:pt x="4613" y="2802063"/>
                  <a:pt x="43973" y="3029116"/>
                  <a:pt x="79151" y="2597251"/>
                </a:cubicBezTo>
                <a:cubicBezTo>
                  <a:pt x="114329" y="2165387"/>
                  <a:pt x="165497" y="517726"/>
                  <a:pt x="211069" y="258863"/>
                </a:cubicBezTo>
                <a:cubicBezTo>
                  <a:pt x="256641" y="0"/>
                  <a:pt x="335244" y="921591"/>
                  <a:pt x="352584" y="1044070"/>
                </a:cubicBezTo>
                <a:cubicBezTo>
                  <a:pt x="413418" y="1583061"/>
                  <a:pt x="390835" y="1577543"/>
                  <a:pt x="434967" y="1713964"/>
                </a:cubicBezTo>
                <a:cubicBezTo>
                  <a:pt x="452161" y="1848103"/>
                  <a:pt x="471093" y="1415389"/>
                  <a:pt x="540863" y="1586057"/>
                </a:cubicBezTo>
                <a:cubicBezTo>
                  <a:pt x="610633" y="1756725"/>
                  <a:pt x="767842" y="2556017"/>
                  <a:pt x="853588" y="2737973"/>
                </a:cubicBezTo>
                <a:cubicBezTo>
                  <a:pt x="939334" y="2919929"/>
                  <a:pt x="966081" y="2640577"/>
                  <a:pt x="1055342" y="2677791"/>
                </a:cubicBezTo>
              </a:path>
            </a:pathLst>
          </a:custGeom>
          <a:ln w="41275">
            <a:solidFill>
              <a:srgbClr val="FF0000"/>
            </a:solidFill>
          </a:ln>
          <a:effectLst>
            <a:outerShdw blurRad="63500" dist="25400" dir="5400000" rotWithShape="0">
              <a:srgbClr val="CC9900">
                <a:alpha val="42745"/>
              </a:srgbClr>
            </a:outerShdw>
          </a:effectLst>
          <a:scene3d>
            <a:camera prst="orthographicFront" fov="0">
              <a:rot lat="0" lon="0" rev="0"/>
            </a:camera>
            <a:lightRig rig="brightRoom" dir="tl">
              <a:rot lat="0" lon="0" rev="8700000"/>
            </a:lightRig>
          </a:scene3d>
          <a:sp3d>
            <a:bevelT w="0" h="0"/>
            <a:contourClr>
              <a:schemeClr val="accent6">
                <a:shade val="80000"/>
              </a:schemeClr>
            </a:contourClr>
          </a:sp3d>
        </p:spPr>
        <p:style>
          <a:lnRef idx="3">
            <a:schemeClr val="accent6"/>
          </a:lnRef>
          <a:fillRef idx="0">
            <a:schemeClr val="accent6"/>
          </a:fillRef>
          <a:effectRef idx="2">
            <a:schemeClr val="accent6"/>
          </a:effectRef>
          <a:fontRef idx="minor">
            <a:schemeClr val="tx1"/>
          </a:fontRef>
        </p:style>
        <p:txBody>
          <a:bodyPr rtlCol="0" anchor="ctr"/>
          <a:lstStyle/>
          <a:p>
            <a:pPr algn="ctr"/>
            <a:endParaRPr lang="it-IT" sz="1000" b="1">
              <a:gradFill>
                <a:gsLst>
                  <a:gs pos="0">
                    <a:srgbClr val="FF0000"/>
                  </a:gs>
                  <a:gs pos="50000">
                    <a:schemeClr val="accent1">
                      <a:tint val="44500"/>
                      <a:satMod val="160000"/>
                    </a:schemeClr>
                  </a:gs>
                  <a:gs pos="100000">
                    <a:schemeClr val="accent1">
                      <a:tint val="23500"/>
                      <a:satMod val="160000"/>
                    </a:schemeClr>
                  </a:gs>
                </a:gsLst>
                <a:lin ang="5400000" scaled="0"/>
              </a:gradFill>
            </a:endParaRPr>
          </a:p>
        </p:txBody>
      </p:sp>
      <p:cxnSp>
        <p:nvCxnSpPr>
          <p:cNvPr id="27" name="Connettore 1 26"/>
          <p:cNvCxnSpPr/>
          <p:nvPr/>
        </p:nvCxnSpPr>
        <p:spPr>
          <a:xfrm>
            <a:off x="1741718" y="4963881"/>
            <a:ext cx="0" cy="756000"/>
          </a:xfrm>
          <a:prstGeom prst="line">
            <a:avLst/>
          </a:prstGeom>
          <a:ln w="19050">
            <a:solidFill>
              <a:srgbClr val="00CC00"/>
            </a:solidFill>
          </a:ln>
        </p:spPr>
        <p:style>
          <a:lnRef idx="1">
            <a:schemeClr val="accent1"/>
          </a:lnRef>
          <a:fillRef idx="0">
            <a:schemeClr val="accent1"/>
          </a:fillRef>
          <a:effectRef idx="0">
            <a:schemeClr val="accent1"/>
          </a:effectRef>
          <a:fontRef idx="minor">
            <a:schemeClr val="tx1"/>
          </a:fontRef>
        </p:style>
      </p:cxnSp>
      <p:graphicFrame>
        <p:nvGraphicFramePr>
          <p:cNvPr id="28" name="Object 7"/>
          <p:cNvGraphicFramePr>
            <a:graphicFrameLocks noChangeAspect="1"/>
          </p:cNvGraphicFramePr>
          <p:nvPr>
            <p:extLst>
              <p:ext uri="{D42A27DB-BD31-4B8C-83A1-F6EECF244321}">
                <p14:modId xmlns:p14="http://schemas.microsoft.com/office/powerpoint/2010/main" val="927728463"/>
              </p:ext>
            </p:extLst>
          </p:nvPr>
        </p:nvGraphicFramePr>
        <p:xfrm>
          <a:off x="1676444" y="5431953"/>
          <a:ext cx="1119491" cy="725897"/>
        </p:xfrm>
        <a:graphic>
          <a:graphicData uri="http://schemas.openxmlformats.org/presentationml/2006/ole">
            <mc:AlternateContent xmlns:mc="http://schemas.openxmlformats.org/markup-compatibility/2006">
              <mc:Choice xmlns:v="urn:schemas-microsoft-com:vml" Requires="v">
                <p:oleObj spid="_x0000_s5152" name="Equation" r:id="rId7" imgW="685502" imgH="444307" progId="Equation.3">
                  <p:embed/>
                </p:oleObj>
              </mc:Choice>
              <mc:Fallback>
                <p:oleObj name="Equation" r:id="rId7" imgW="685502" imgH="444307" progId="Equation.3">
                  <p:embed/>
                  <p:pic>
                    <p:nvPicPr>
                      <p:cNvPr id="0" name="Picture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44" y="5431953"/>
                        <a:ext cx="1119491" cy="7258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Segnaposto contenuto 44"/>
          <p:cNvSpPr txBox="1">
            <a:spLocks/>
          </p:cNvSpPr>
          <p:nvPr/>
        </p:nvSpPr>
        <p:spPr>
          <a:xfrm>
            <a:off x="6083599" y="3307641"/>
            <a:ext cx="5508104" cy="1440160"/>
          </a:xfrm>
          <a:prstGeom prst="rect">
            <a:avLst/>
          </a:prstGeom>
        </p:spPr>
        <p:txBody>
          <a:bodyPr/>
          <a:lstStyle/>
          <a:p>
            <a:pPr marL="342900" indent="-342900" fontAlgn="auto">
              <a:spcBef>
                <a:spcPts val="0"/>
              </a:spcBef>
              <a:spcAft>
                <a:spcPts val="0"/>
              </a:spcAft>
            </a:pPr>
            <a:r>
              <a:rPr lang="en-US" sz="2400" dirty="0"/>
              <a:t>     </a:t>
            </a:r>
            <a:r>
              <a:rPr lang="en-US" sz="2400" dirty="0" err="1"/>
              <a:t>che</a:t>
            </a:r>
            <a:r>
              <a:rPr lang="en-US" sz="2400" dirty="0"/>
              <a:t> </a:t>
            </a:r>
            <a:r>
              <a:rPr lang="en-US" sz="2400" dirty="0" err="1"/>
              <a:t>si</a:t>
            </a:r>
            <a:r>
              <a:rPr lang="en-US" sz="2400" dirty="0"/>
              <a:t> </a:t>
            </a:r>
            <a:r>
              <a:rPr lang="en-US" sz="2400" dirty="0" err="1"/>
              <a:t>basa</a:t>
            </a:r>
            <a:r>
              <a:rPr lang="en-US" sz="2400" dirty="0"/>
              <a:t> </a:t>
            </a:r>
            <a:r>
              <a:rPr lang="en-US" sz="2400" dirty="0" err="1"/>
              <a:t>sull’analisi</a:t>
            </a:r>
            <a:r>
              <a:rPr lang="en-US" sz="2400" dirty="0"/>
              <a:t> </a:t>
            </a:r>
            <a:r>
              <a:rPr lang="en-US" sz="2400" b="1" dirty="0" err="1"/>
              <a:t>battito</a:t>
            </a:r>
            <a:r>
              <a:rPr lang="en-US" sz="2400" b="1" dirty="0"/>
              <a:t> </a:t>
            </a:r>
            <a:r>
              <a:rPr lang="en-US" sz="2400" b="1" dirty="0" err="1"/>
              <a:t>battito</a:t>
            </a:r>
            <a:r>
              <a:rPr lang="en-US" sz="2400" b="1" dirty="0"/>
              <a:t> e in tempo </a:t>
            </a:r>
            <a:r>
              <a:rPr lang="en-US" sz="2400" b="1" dirty="0" err="1"/>
              <a:t>reale</a:t>
            </a:r>
            <a:r>
              <a:rPr lang="en-US" sz="2400" b="1" dirty="0"/>
              <a:t> </a:t>
            </a:r>
            <a:r>
              <a:rPr lang="en-US" sz="2400" dirty="0" err="1"/>
              <a:t>della</a:t>
            </a:r>
            <a:r>
              <a:rPr lang="en-US" sz="2400" dirty="0"/>
              <a:t> forma </a:t>
            </a:r>
            <a:r>
              <a:rPr lang="en-US" sz="2400" dirty="0" err="1"/>
              <a:t>dell’onda</a:t>
            </a:r>
            <a:r>
              <a:rPr lang="en-US" sz="2400" dirty="0"/>
              <a:t> di </a:t>
            </a:r>
            <a:r>
              <a:rPr lang="en-US" sz="2400" dirty="0" err="1"/>
              <a:t>pressione</a:t>
            </a:r>
            <a:r>
              <a:rPr lang="en-US" sz="2400" dirty="0"/>
              <a:t> </a:t>
            </a:r>
            <a:r>
              <a:rPr lang="en-US" sz="2400" dirty="0" err="1"/>
              <a:t>arteriosa</a:t>
            </a:r>
            <a:endParaRPr lang="en-US" sz="2400" dirty="0"/>
          </a:p>
        </p:txBody>
      </p:sp>
      <p:sp>
        <p:nvSpPr>
          <p:cNvPr id="30" name="Content Placeholder 2"/>
          <p:cNvSpPr txBox="1">
            <a:spLocks/>
          </p:cNvSpPr>
          <p:nvPr/>
        </p:nvSpPr>
        <p:spPr>
          <a:xfrm>
            <a:off x="3635327" y="5145160"/>
            <a:ext cx="7956376" cy="1296144"/>
          </a:xfrm>
          <a:prstGeom prst="rect">
            <a:avLst/>
          </a:prstGeom>
        </p:spPr>
        <p:txBody>
          <a:bodyPr vert="horz" lIns="91440" tIns="45720" rIns="91440" bIns="45720" rtlCol="0">
            <a:noAutofit/>
          </a:bodyPr>
          <a:lstStyle/>
          <a:p>
            <a:pPr marL="1588" marR="0" lvl="0" indent="0" algn="l" defTabSz="914400" rtl="0" eaLnBrk="1" fontAlgn="auto" latinLnBrk="0" hangingPunct="1">
              <a:lnSpc>
                <a:spcPct val="100000"/>
              </a:lnSpc>
              <a:spcAft>
                <a:spcPts val="600"/>
              </a:spcAft>
              <a:buClrTx/>
              <a:buSzTx/>
              <a:buFont typeface="Arial" pitchFamily="34" charset="0"/>
              <a:buNone/>
              <a:tabLst/>
              <a:defRPr/>
            </a:pPr>
            <a:r>
              <a:rPr kumimoji="0" lang="en-US" sz="2000" b="0" i="0" u="none" strike="noStrike" kern="1200" cap="none" spc="0" normalizeH="0" baseline="0" noProof="0" dirty="0">
                <a:ln>
                  <a:noFill/>
                </a:ln>
                <a:solidFill>
                  <a:schemeClr val="tx1"/>
                </a:solidFill>
                <a:effectLst/>
                <a:uLnTx/>
                <a:uFillTx/>
                <a:cs typeface="Arial" charset="0"/>
              </a:rPr>
              <a:t>A</a:t>
            </a:r>
            <a:r>
              <a:rPr kumimoji="0" lang="en-US" sz="2000" b="0" i="0" u="none" strike="noStrike" kern="1200" cap="none" spc="0" normalizeH="0" noProof="0" dirty="0">
                <a:ln>
                  <a:noFill/>
                </a:ln>
                <a:solidFill>
                  <a:schemeClr val="tx1"/>
                </a:solidFill>
                <a:effectLst/>
                <a:uLnTx/>
                <a:uFillTx/>
                <a:cs typeface="Arial" charset="0"/>
              </a:rPr>
              <a:t> </a:t>
            </a:r>
            <a:r>
              <a:rPr kumimoji="0" lang="en-US" sz="2000" b="0" i="0" u="none" strike="noStrike" kern="1200" cap="none" spc="0" normalizeH="0" noProof="0" dirty="0" err="1">
                <a:ln>
                  <a:noFill/>
                </a:ln>
                <a:solidFill>
                  <a:schemeClr val="tx1"/>
                </a:solidFill>
                <a:effectLst/>
                <a:uLnTx/>
                <a:uFillTx/>
                <a:cs typeface="Arial" charset="0"/>
              </a:rPr>
              <a:t>differenza</a:t>
            </a:r>
            <a:r>
              <a:rPr kumimoji="0" lang="en-US" sz="2000" b="0" i="0" u="none" strike="noStrike" kern="1200" cap="none" spc="0" normalizeH="0" noProof="0" dirty="0">
                <a:ln>
                  <a:noFill/>
                </a:ln>
                <a:solidFill>
                  <a:schemeClr val="tx1"/>
                </a:solidFill>
                <a:effectLst/>
                <a:uLnTx/>
                <a:uFillTx/>
                <a:cs typeface="Arial" charset="0"/>
              </a:rPr>
              <a:t> da </a:t>
            </a:r>
            <a:r>
              <a:rPr kumimoji="0" lang="en-US" sz="2000" b="0" i="0" u="none" strike="noStrike" kern="1200" cap="none" spc="0" normalizeH="0" noProof="0" dirty="0" err="1">
                <a:ln>
                  <a:noFill/>
                </a:ln>
                <a:solidFill>
                  <a:schemeClr val="tx1"/>
                </a:solidFill>
                <a:effectLst/>
                <a:uLnTx/>
                <a:uFillTx/>
                <a:cs typeface="Arial" charset="0"/>
              </a:rPr>
              <a:t>m</a:t>
            </a:r>
            <a:r>
              <a:rPr kumimoji="0" lang="en-US" sz="2000" b="0" i="0" u="none" strike="noStrike" kern="1200" cap="none" spc="0" normalizeH="0" baseline="0" noProof="0" dirty="0" err="1">
                <a:ln>
                  <a:noFill/>
                </a:ln>
                <a:solidFill>
                  <a:schemeClr val="tx1"/>
                </a:solidFill>
                <a:effectLst/>
                <a:uLnTx/>
                <a:uFillTx/>
                <a:cs typeface="Arial" charset="0"/>
              </a:rPr>
              <a:t>olti</a:t>
            </a:r>
            <a:r>
              <a:rPr kumimoji="0" lang="en-US" sz="2000" b="0" i="0" u="none" strike="noStrike" kern="1200" cap="none" spc="0" normalizeH="0" baseline="0" noProof="0" dirty="0">
                <a:ln>
                  <a:noFill/>
                </a:ln>
                <a:solidFill>
                  <a:schemeClr val="tx1"/>
                </a:solidFill>
                <a:effectLst/>
                <a:uLnTx/>
                <a:uFillTx/>
                <a:cs typeface="Arial" charset="0"/>
              </a:rPr>
              <a:t> </a:t>
            </a:r>
            <a:r>
              <a:rPr kumimoji="0" lang="en-US" sz="2000" b="0" i="0" u="none" strike="noStrike" kern="1200" cap="none" spc="0" normalizeH="0" baseline="0" noProof="0" dirty="0" err="1">
                <a:ln>
                  <a:noFill/>
                </a:ln>
                <a:solidFill>
                  <a:schemeClr val="tx1"/>
                </a:solidFill>
                <a:effectLst/>
                <a:uLnTx/>
                <a:uFillTx/>
                <a:cs typeface="Arial" charset="0"/>
              </a:rPr>
              <a:t>altri</a:t>
            </a:r>
            <a:r>
              <a:rPr kumimoji="0" lang="en-US" sz="2000" b="0" i="0" u="none" strike="noStrike" kern="1200" cap="none" spc="0" normalizeH="0" baseline="0" noProof="0" dirty="0">
                <a:ln>
                  <a:noFill/>
                </a:ln>
                <a:solidFill>
                  <a:schemeClr val="tx1"/>
                </a:solidFill>
                <a:effectLst/>
                <a:uLnTx/>
                <a:uFillTx/>
                <a:cs typeface="Arial" charset="0"/>
              </a:rPr>
              <a:t> </a:t>
            </a:r>
            <a:r>
              <a:rPr kumimoji="0" lang="en-US" sz="2000" b="0" i="0" u="none" strike="noStrike" kern="1200" cap="none" spc="0" normalizeH="0" baseline="0" noProof="0" dirty="0" err="1">
                <a:ln>
                  <a:noFill/>
                </a:ln>
                <a:solidFill>
                  <a:schemeClr val="tx1"/>
                </a:solidFill>
                <a:effectLst/>
                <a:uLnTx/>
                <a:uFillTx/>
                <a:cs typeface="Arial" charset="0"/>
              </a:rPr>
              <a:t>sistemi</a:t>
            </a:r>
            <a:r>
              <a:rPr kumimoji="0" lang="en-US" sz="2000" b="0" i="0" u="none" strike="noStrike" kern="1200" cap="none" spc="0" normalizeH="0" baseline="0" noProof="0" dirty="0">
                <a:ln>
                  <a:noFill/>
                </a:ln>
                <a:solidFill>
                  <a:schemeClr val="tx1"/>
                </a:solidFill>
                <a:effectLst/>
                <a:uLnTx/>
                <a:uFillTx/>
                <a:cs typeface="Arial" charset="0"/>
              </a:rPr>
              <a:t> </a:t>
            </a:r>
            <a:r>
              <a:rPr kumimoji="0" lang="en-US" sz="2000" b="0" i="0" u="none" strike="noStrike" kern="1200" cap="none" spc="0" normalizeH="0" baseline="0" noProof="0" dirty="0" err="1">
                <a:ln>
                  <a:noFill/>
                </a:ln>
                <a:solidFill>
                  <a:schemeClr val="tx1"/>
                </a:solidFill>
                <a:effectLst/>
                <a:uLnTx/>
                <a:uFillTx/>
                <a:cs typeface="Arial" charset="0"/>
              </a:rPr>
              <a:t>che</a:t>
            </a:r>
            <a:r>
              <a:rPr kumimoji="0" lang="en-US" sz="2000" b="0" i="0" u="none" strike="noStrike" kern="1200" cap="none" spc="0" normalizeH="0" baseline="0" noProof="0" dirty="0">
                <a:ln>
                  <a:noFill/>
                </a:ln>
                <a:solidFill>
                  <a:schemeClr val="tx1"/>
                </a:solidFill>
                <a:effectLst/>
                <a:uLnTx/>
                <a:uFillTx/>
                <a:cs typeface="Arial" charset="0"/>
              </a:rPr>
              <a:t> </a:t>
            </a:r>
            <a:r>
              <a:rPr kumimoji="0" lang="en-US" sz="2000" b="0" i="0" u="none" strike="noStrike" kern="1200" cap="none" spc="0" normalizeH="0" baseline="0" noProof="0" dirty="0" err="1">
                <a:ln>
                  <a:noFill/>
                </a:ln>
                <a:solidFill>
                  <a:schemeClr val="tx1"/>
                </a:solidFill>
                <a:effectLst/>
                <a:uLnTx/>
                <a:uFillTx/>
                <a:cs typeface="Arial" charset="0"/>
              </a:rPr>
              <a:t>invece</a:t>
            </a:r>
            <a:r>
              <a:rPr kumimoji="0" lang="en-US" sz="2000" b="0" i="0" u="none" strike="noStrike" kern="1200" cap="none" spc="0" normalizeH="0" baseline="0" noProof="0" dirty="0">
                <a:ln>
                  <a:noFill/>
                </a:ln>
                <a:solidFill>
                  <a:schemeClr val="tx1"/>
                </a:solidFill>
                <a:effectLst/>
                <a:uLnTx/>
                <a:uFillTx/>
                <a:cs typeface="Arial" charset="0"/>
              </a:rPr>
              <a:t> </a:t>
            </a:r>
            <a:r>
              <a:rPr kumimoji="0" lang="en-US" sz="2000" b="0" i="0" u="none" strike="noStrike" kern="1200" cap="none" spc="0" normalizeH="0" baseline="0" noProof="0" dirty="0" err="1">
                <a:ln>
                  <a:noFill/>
                </a:ln>
                <a:solidFill>
                  <a:schemeClr val="tx1"/>
                </a:solidFill>
                <a:effectLst/>
                <a:uLnTx/>
                <a:uFillTx/>
                <a:cs typeface="Arial" charset="0"/>
              </a:rPr>
              <a:t>fissano</a:t>
            </a:r>
            <a:r>
              <a:rPr kumimoji="0" lang="en-US" sz="2000" b="0" i="0" u="none" strike="noStrike" kern="1200" cap="none" spc="0" normalizeH="0" baseline="0" noProof="0" dirty="0">
                <a:ln>
                  <a:noFill/>
                </a:ln>
                <a:solidFill>
                  <a:schemeClr val="tx1"/>
                </a:solidFill>
                <a:effectLst/>
                <a:uLnTx/>
                <a:uFillTx/>
                <a:cs typeface="Arial" charset="0"/>
              </a:rPr>
              <a:t> </a:t>
            </a:r>
            <a:r>
              <a:rPr kumimoji="0" lang="en-US" sz="2000" b="0" i="0" u="none" strike="noStrike" kern="1200" cap="none" spc="0" normalizeH="0" baseline="0" noProof="0" dirty="0" err="1">
                <a:ln>
                  <a:noFill/>
                </a:ln>
                <a:solidFill>
                  <a:schemeClr val="tx1"/>
                </a:solidFill>
                <a:effectLst/>
                <a:uLnTx/>
                <a:uFillTx/>
                <a:cs typeface="Arial" charset="0"/>
              </a:rPr>
              <a:t>il</a:t>
            </a:r>
            <a:r>
              <a:rPr kumimoji="0" lang="en-US" sz="2000" b="0" i="0" u="none" strike="noStrike" kern="1200" cap="none" spc="0" normalizeH="0" baseline="0" noProof="0" dirty="0">
                <a:ln>
                  <a:noFill/>
                </a:ln>
                <a:solidFill>
                  <a:schemeClr val="tx1"/>
                </a:solidFill>
                <a:effectLst/>
                <a:uLnTx/>
                <a:uFillTx/>
                <a:cs typeface="Arial" charset="0"/>
              </a:rPr>
              <a:t> </a:t>
            </a:r>
            <a:r>
              <a:rPr kumimoji="0" lang="en-US" sz="2000" b="0" i="0" u="none" strike="noStrike" kern="1200" cap="none" spc="0" normalizeH="0" baseline="0" noProof="0" dirty="0" err="1">
                <a:ln>
                  <a:noFill/>
                </a:ln>
                <a:solidFill>
                  <a:schemeClr val="tx1"/>
                </a:solidFill>
                <a:effectLst/>
                <a:uLnTx/>
                <a:uFillTx/>
                <a:cs typeface="Arial" charset="0"/>
              </a:rPr>
              <a:t>valore</a:t>
            </a:r>
            <a:r>
              <a:rPr kumimoji="0" lang="en-US" sz="2000" b="0" i="0" u="none" strike="noStrike" kern="1200" cap="none" spc="0" normalizeH="0" baseline="0" noProof="0" dirty="0">
                <a:ln>
                  <a:noFill/>
                </a:ln>
                <a:solidFill>
                  <a:schemeClr val="tx1"/>
                </a:solidFill>
                <a:effectLst/>
                <a:uLnTx/>
                <a:uFillTx/>
                <a:cs typeface="Arial" charset="0"/>
              </a:rPr>
              <a:t> </a:t>
            </a:r>
            <a:r>
              <a:rPr kumimoji="0" lang="en-US" sz="2000" b="0" i="0" u="none" strike="noStrike" kern="1200" cap="none" spc="0" normalizeH="0" baseline="0" noProof="0" dirty="0" err="1">
                <a:ln>
                  <a:noFill/>
                </a:ln>
                <a:solidFill>
                  <a:schemeClr val="tx1"/>
                </a:solidFill>
                <a:effectLst/>
                <a:uLnTx/>
                <a:uFillTx/>
                <a:cs typeface="Arial" charset="0"/>
              </a:rPr>
              <a:t>dell’impedenza</a:t>
            </a:r>
            <a:r>
              <a:rPr kumimoji="0" lang="en-US" sz="2000" b="0" i="0" u="none" strike="noStrike" kern="1200" cap="none" spc="0" normalizeH="0" baseline="0" noProof="0" dirty="0">
                <a:ln>
                  <a:noFill/>
                </a:ln>
                <a:solidFill>
                  <a:schemeClr val="tx1"/>
                </a:solidFill>
                <a:effectLst/>
                <a:uLnTx/>
                <a:uFillTx/>
                <a:cs typeface="Arial" charset="0"/>
              </a:rPr>
              <a:t> </a:t>
            </a:r>
            <a:r>
              <a:rPr kumimoji="0" lang="en-US" sz="2000" b="0" i="0" u="none" strike="noStrike" kern="1200" cap="none" spc="0" normalizeH="0" baseline="0" noProof="0" dirty="0" err="1">
                <a:ln>
                  <a:noFill/>
                </a:ln>
                <a:solidFill>
                  <a:schemeClr val="tx1"/>
                </a:solidFill>
                <a:effectLst/>
                <a:uLnTx/>
                <a:uFillTx/>
                <a:cs typeface="Arial" charset="0"/>
              </a:rPr>
              <a:t>cardiovascolare</a:t>
            </a:r>
            <a:r>
              <a:rPr kumimoji="0" lang="en-US" sz="2000" b="0" i="0" u="none" strike="noStrike" kern="1200" cap="none" spc="0" normalizeH="0" baseline="0" noProof="0" dirty="0">
                <a:ln>
                  <a:noFill/>
                </a:ln>
                <a:solidFill>
                  <a:schemeClr val="tx1"/>
                </a:solidFill>
                <a:effectLst/>
                <a:uLnTx/>
                <a:uFillTx/>
                <a:cs typeface="Arial" charset="0"/>
              </a:rPr>
              <a:t>	 </a:t>
            </a:r>
            <a:r>
              <a:rPr kumimoji="0" lang="en-US" sz="2000" b="1" i="0" u="none" strike="noStrike" kern="1200" cap="none" spc="0" normalizeH="0" baseline="0" noProof="0" dirty="0">
                <a:ln>
                  <a:noFill/>
                </a:ln>
                <a:solidFill>
                  <a:schemeClr val="tx1"/>
                </a:solidFill>
                <a:effectLst/>
                <a:uLnTx/>
                <a:uFillTx/>
                <a:cs typeface="Arial" charset="0"/>
              </a:rPr>
              <a:t>Z(t) 	</a:t>
            </a:r>
            <a:r>
              <a:rPr kumimoji="0" lang="en-US" sz="2000" b="0" i="0" u="none" strike="noStrike" kern="1200" cap="none" spc="0" normalizeH="0" baseline="0" noProof="0" dirty="0" err="1">
                <a:ln>
                  <a:noFill/>
                </a:ln>
                <a:solidFill>
                  <a:schemeClr val="tx1"/>
                </a:solidFill>
                <a:effectLst/>
                <a:uLnTx/>
                <a:uFillTx/>
                <a:cs typeface="Arial" charset="0"/>
              </a:rPr>
              <a:t>sulla</a:t>
            </a:r>
            <a:r>
              <a:rPr kumimoji="0" lang="en-US" sz="2000" b="0" i="0" u="none" strike="noStrike" kern="1200" cap="none" spc="0" normalizeH="0" baseline="0" noProof="0" dirty="0">
                <a:ln>
                  <a:noFill/>
                </a:ln>
                <a:solidFill>
                  <a:schemeClr val="tx1"/>
                </a:solidFill>
                <a:effectLst/>
                <a:uLnTx/>
                <a:uFillTx/>
                <a:cs typeface="Arial" charset="0"/>
              </a:rPr>
              <a:t> base di:</a:t>
            </a:r>
          </a:p>
          <a:p>
            <a:pPr marL="2422525" marR="0" lvl="0" indent="-95250" algn="l" defTabSz="1160463" rtl="0" eaLnBrk="1" fontAlgn="auto" latinLnBrk="0" hangingPunct="1">
              <a:lnSpc>
                <a:spcPct val="100000"/>
              </a:lnSpc>
              <a:spcBef>
                <a:spcPct val="20000"/>
              </a:spcBef>
              <a:spcAft>
                <a:spcPts val="0"/>
              </a:spcAft>
              <a:buClrTx/>
              <a:buSzTx/>
              <a:buFontTx/>
              <a:buAutoNum type="arabicPeriod"/>
              <a:defRPr/>
            </a:pPr>
            <a:r>
              <a:rPr kumimoji="0" lang="en-US" sz="2000" b="1" i="0" u="none" strike="noStrike" kern="1200" cap="none" spc="0" normalizeH="0" baseline="0" noProof="0" dirty="0">
                <a:ln>
                  <a:noFill/>
                </a:ln>
                <a:solidFill>
                  <a:schemeClr val="tx1"/>
                </a:solidFill>
                <a:effectLst/>
                <a:uLnTx/>
                <a:uFillTx/>
                <a:cs typeface="Arial" charset="0"/>
              </a:rPr>
              <a:t> </a:t>
            </a:r>
            <a:r>
              <a:rPr kumimoji="0" lang="en-US" sz="2000" b="1" i="0" u="none" strike="noStrike" kern="1200" cap="none" spc="0" normalizeH="0" baseline="0" noProof="0" dirty="0" err="1">
                <a:ln>
                  <a:noFill/>
                </a:ln>
                <a:solidFill>
                  <a:schemeClr val="tx1"/>
                </a:solidFill>
                <a:effectLst/>
                <a:uLnTx/>
                <a:uFillTx/>
                <a:cs typeface="Arial" charset="0"/>
              </a:rPr>
              <a:t>Calibrazione</a:t>
            </a:r>
            <a:r>
              <a:rPr kumimoji="0" lang="en-US" sz="2000" b="1" i="0" u="none" strike="noStrike" kern="1200" cap="none" spc="0" normalizeH="0" baseline="0" noProof="0" dirty="0">
                <a:ln>
                  <a:noFill/>
                </a:ln>
                <a:solidFill>
                  <a:schemeClr val="tx1"/>
                </a:solidFill>
                <a:effectLst/>
                <a:uLnTx/>
                <a:uFillTx/>
                <a:cs typeface="Arial" charset="0"/>
              </a:rPr>
              <a:t> </a:t>
            </a:r>
            <a:r>
              <a:rPr kumimoji="0" lang="en-US" sz="2000" b="1" i="0" u="none" strike="noStrike" kern="1200" cap="none" spc="0" normalizeH="0" baseline="0" noProof="0" dirty="0" err="1">
                <a:ln>
                  <a:noFill/>
                </a:ln>
                <a:solidFill>
                  <a:schemeClr val="tx1"/>
                </a:solidFill>
                <a:effectLst/>
                <a:uLnTx/>
                <a:uFillTx/>
                <a:cs typeface="Arial" charset="0"/>
              </a:rPr>
              <a:t>esterna</a:t>
            </a:r>
            <a:endParaRPr kumimoji="0" lang="en-US" sz="2000" b="1" i="0" u="none" strike="noStrike" kern="1200" cap="none" spc="0" normalizeH="0" baseline="0" noProof="0" dirty="0">
              <a:ln>
                <a:noFill/>
              </a:ln>
              <a:solidFill>
                <a:schemeClr val="tx1"/>
              </a:solidFill>
              <a:effectLst/>
              <a:uLnTx/>
              <a:uFillTx/>
              <a:cs typeface="Arial" charset="0"/>
            </a:endParaRPr>
          </a:p>
          <a:p>
            <a:pPr marL="2422525" marR="0" lvl="0" indent="-95250" algn="l" defTabSz="1160463" rtl="0" eaLnBrk="1" fontAlgn="auto" latinLnBrk="0" hangingPunct="1">
              <a:lnSpc>
                <a:spcPct val="100000"/>
              </a:lnSpc>
              <a:spcBef>
                <a:spcPct val="20000"/>
              </a:spcBef>
              <a:spcAft>
                <a:spcPts val="0"/>
              </a:spcAft>
              <a:buClrTx/>
              <a:buSzTx/>
              <a:buFontTx/>
              <a:buAutoNum type="arabicPeriod"/>
              <a:defRPr/>
            </a:pPr>
            <a:r>
              <a:rPr kumimoji="0" lang="en-US" sz="2000" b="1" i="0" u="none" strike="noStrike" kern="1200" cap="none" spc="0" normalizeH="0" baseline="0" noProof="0" dirty="0">
                <a:ln>
                  <a:noFill/>
                </a:ln>
                <a:solidFill>
                  <a:schemeClr val="tx1"/>
                </a:solidFill>
                <a:effectLst/>
                <a:uLnTx/>
                <a:uFillTx/>
                <a:cs typeface="Arial" charset="0"/>
              </a:rPr>
              <a:t> </a:t>
            </a:r>
            <a:r>
              <a:rPr kumimoji="0" lang="en-US" sz="2000" b="1" i="0" u="none" strike="noStrike" kern="1200" cap="none" spc="0" normalizeH="0" baseline="0" noProof="0" dirty="0" err="1">
                <a:ln>
                  <a:noFill/>
                </a:ln>
                <a:solidFill>
                  <a:schemeClr val="tx1"/>
                </a:solidFill>
                <a:effectLst/>
                <a:uLnTx/>
                <a:uFillTx/>
                <a:cs typeface="Arial" charset="0"/>
              </a:rPr>
              <a:t>Dati</a:t>
            </a:r>
            <a:r>
              <a:rPr kumimoji="0" lang="en-US" sz="2000" b="1" i="0" u="none" strike="noStrike" kern="1200" cap="none" spc="0" normalizeH="0" baseline="0" noProof="0" dirty="0">
                <a:ln>
                  <a:noFill/>
                </a:ln>
                <a:solidFill>
                  <a:schemeClr val="tx1"/>
                </a:solidFill>
                <a:effectLst/>
                <a:uLnTx/>
                <a:uFillTx/>
                <a:cs typeface="Arial" charset="0"/>
              </a:rPr>
              <a:t> </a:t>
            </a:r>
            <a:r>
              <a:rPr kumimoji="0" lang="en-US" sz="2000" b="1" i="0" u="none" strike="noStrike" kern="1200" cap="none" spc="0" normalizeH="0" baseline="0" noProof="0" dirty="0" err="1">
                <a:ln>
                  <a:noFill/>
                </a:ln>
                <a:solidFill>
                  <a:schemeClr val="tx1"/>
                </a:solidFill>
                <a:effectLst/>
                <a:uLnTx/>
                <a:uFillTx/>
                <a:cs typeface="Arial" charset="0"/>
              </a:rPr>
              <a:t>antropometrici</a:t>
            </a:r>
            <a:r>
              <a:rPr kumimoji="0" lang="en-US" sz="2000" b="1" i="0" u="none" strike="noStrike" kern="1200" cap="none" spc="0" normalizeH="0" baseline="0" noProof="0" dirty="0">
                <a:ln>
                  <a:noFill/>
                </a:ln>
                <a:solidFill>
                  <a:schemeClr val="tx1"/>
                </a:solidFill>
                <a:effectLst/>
                <a:uLnTx/>
                <a:uFillTx/>
                <a:cs typeface="Arial" charset="0"/>
              </a:rPr>
              <a:t>/</a:t>
            </a:r>
            <a:r>
              <a:rPr kumimoji="0" lang="en-US" sz="2000" b="1" i="0" u="none" strike="noStrike" kern="1200" cap="none" spc="0" normalizeH="0" baseline="0" noProof="0" dirty="0" err="1">
                <a:ln>
                  <a:noFill/>
                </a:ln>
                <a:solidFill>
                  <a:schemeClr val="tx1"/>
                </a:solidFill>
                <a:effectLst/>
                <a:uLnTx/>
                <a:uFillTx/>
                <a:cs typeface="Arial" charset="0"/>
              </a:rPr>
              <a:t>sesso</a:t>
            </a:r>
            <a:r>
              <a:rPr kumimoji="0" lang="en-US" sz="2000" b="1" i="0" u="none" strike="noStrike" kern="1200" cap="none" spc="0" normalizeH="0" baseline="0" noProof="0" dirty="0">
                <a:ln>
                  <a:noFill/>
                </a:ln>
                <a:solidFill>
                  <a:schemeClr val="tx1"/>
                </a:solidFill>
                <a:effectLst/>
                <a:uLnTx/>
                <a:uFillTx/>
                <a:cs typeface="Arial" charset="0"/>
              </a:rPr>
              <a:t>/</a:t>
            </a:r>
            <a:r>
              <a:rPr kumimoji="0" lang="en-US" sz="2000" b="1" i="0" u="none" strike="noStrike" kern="1200" cap="none" spc="0" normalizeH="0" baseline="0" noProof="0" dirty="0" err="1">
                <a:ln>
                  <a:noFill/>
                </a:ln>
                <a:solidFill>
                  <a:schemeClr val="tx1"/>
                </a:solidFill>
                <a:effectLst/>
                <a:uLnTx/>
                <a:uFillTx/>
                <a:cs typeface="Arial" charset="0"/>
              </a:rPr>
              <a:t>età</a:t>
            </a:r>
            <a:r>
              <a:rPr lang="en-US" sz="2000" b="1" dirty="0">
                <a:cs typeface="Arial" charset="0"/>
              </a:rPr>
              <a:t> …</a:t>
            </a:r>
            <a:endParaRPr kumimoji="0" lang="en-US" sz="2000" b="1" i="0" u="none" strike="noStrike" kern="1200" cap="none" spc="0" normalizeH="0" baseline="0" noProof="0" dirty="0">
              <a:ln>
                <a:noFill/>
              </a:ln>
              <a:solidFill>
                <a:schemeClr val="tx1"/>
              </a:solidFill>
              <a:effectLst/>
              <a:uLnTx/>
              <a:uFillTx/>
              <a:cs typeface="Arial" charset="0"/>
            </a:endParaRPr>
          </a:p>
        </p:txBody>
      </p:sp>
      <p:sp>
        <p:nvSpPr>
          <p:cNvPr id="31" name="CasellaDiTesto 30"/>
          <p:cNvSpPr txBox="1"/>
          <p:nvPr/>
        </p:nvSpPr>
        <p:spPr>
          <a:xfrm>
            <a:off x="2621860" y="4698871"/>
            <a:ext cx="6907536" cy="523220"/>
          </a:xfrm>
          <a:prstGeom prst="rect">
            <a:avLst/>
          </a:prstGeom>
          <a:noFill/>
        </p:spPr>
        <p:txBody>
          <a:bodyPr wrap="square" rtlCol="0">
            <a:spAutoFit/>
          </a:bodyPr>
          <a:lstStyle/>
          <a:p>
            <a:r>
              <a:rPr lang="it-IT" sz="2800" b="1" spc="300" dirty="0">
                <a:ln w="11430" cmpd="sng">
                  <a:solidFill>
                    <a:schemeClr val="accent1">
                      <a:tint val="10000"/>
                    </a:schemeClr>
                  </a:solidFill>
                  <a:prstDash val="solid"/>
                  <a:miter lim="800000"/>
                </a:ln>
                <a:solidFill>
                  <a:srgbClr val="006E73"/>
                </a:solidFill>
                <a:effectLst>
                  <a:glow rad="45500">
                    <a:schemeClr val="bg1">
                      <a:alpha val="35000"/>
                    </a:schemeClr>
                  </a:glow>
                  <a:outerShdw blurRad="50800" dist="50800" dir="5400000" algn="ctr" rotWithShape="0">
                    <a:schemeClr val="bg1"/>
                  </a:outerShdw>
                </a:effectLst>
              </a:rPr>
              <a:t>Ogni paziente è unico!</a:t>
            </a:r>
          </a:p>
        </p:txBody>
      </p:sp>
      <p:pic>
        <p:nvPicPr>
          <p:cNvPr id="32" name="Picture 1"/>
          <p:cNvPicPr>
            <a:picLocks noChangeAspect="1" noChangeArrowheads="1"/>
          </p:cNvPicPr>
          <p:nvPr/>
        </p:nvPicPr>
        <p:blipFill>
          <a:blip r:embed="rId9" cstate="print"/>
          <a:srcRect/>
          <a:stretch>
            <a:fillRect/>
          </a:stretch>
        </p:blipFill>
        <p:spPr bwMode="auto">
          <a:xfrm>
            <a:off x="10431931" y="5272083"/>
            <a:ext cx="1167743" cy="1008112"/>
          </a:xfrm>
          <a:prstGeom prst="rect">
            <a:avLst/>
          </a:prstGeom>
          <a:noFill/>
          <a:ln w="9525">
            <a:noFill/>
            <a:miter lim="800000"/>
            <a:headEnd/>
            <a:tailEnd/>
          </a:ln>
        </p:spPr>
      </p:pic>
      <p:sp>
        <p:nvSpPr>
          <p:cNvPr id="33" name="Content Placeholder 2"/>
          <p:cNvSpPr txBox="1">
            <a:spLocks/>
          </p:cNvSpPr>
          <p:nvPr/>
        </p:nvSpPr>
        <p:spPr>
          <a:xfrm>
            <a:off x="6478724" y="1290181"/>
            <a:ext cx="5940152" cy="727315"/>
          </a:xfrm>
          <a:prstGeom prst="rect">
            <a:avLst/>
          </a:prstGeom>
        </p:spPr>
        <p:txBody>
          <a:bodyPr tIns="0">
            <a:normAutofit/>
          </a:bodyPr>
          <a:lstStyle/>
          <a:p>
            <a:pPr marL="27432" algn="ctr">
              <a:spcBef>
                <a:spcPts val="600"/>
              </a:spcBef>
              <a:buClr>
                <a:schemeClr val="accent1"/>
              </a:buClr>
              <a:buSzPct val="80000"/>
              <a:defRPr/>
            </a:pPr>
            <a:r>
              <a:rPr lang="it-IT" sz="4000" b="1" dirty="0">
                <a:solidFill>
                  <a:srgbClr val="FF0000"/>
                </a:solidFill>
              </a:rPr>
              <a:t>DO</a:t>
            </a:r>
            <a:r>
              <a:rPr lang="it-IT" sz="4000" b="1" baseline="-25000" dirty="0">
                <a:solidFill>
                  <a:srgbClr val="FF0000"/>
                </a:solidFill>
              </a:rPr>
              <a:t>2</a:t>
            </a:r>
            <a:r>
              <a:rPr lang="it-IT" sz="4000" b="1" dirty="0">
                <a:solidFill>
                  <a:srgbClr val="00B050"/>
                </a:solidFill>
              </a:rPr>
              <a:t>  </a:t>
            </a:r>
            <a:r>
              <a:rPr lang="it-IT" sz="4000" b="1" dirty="0">
                <a:solidFill>
                  <a:schemeClr val="tx2">
                    <a:shade val="30000"/>
                    <a:satMod val="150000"/>
                  </a:schemeClr>
                </a:solidFill>
              </a:rPr>
              <a:t>=  </a:t>
            </a:r>
            <a:r>
              <a:rPr lang="it-IT" sz="4000" b="1" dirty="0">
                <a:solidFill>
                  <a:srgbClr val="E1AD00"/>
                </a:solidFill>
              </a:rPr>
              <a:t>CO</a:t>
            </a:r>
            <a:r>
              <a:rPr lang="it-IT" sz="4000" b="1" dirty="0">
                <a:solidFill>
                  <a:schemeClr val="tx2">
                    <a:shade val="30000"/>
                    <a:satMod val="150000"/>
                  </a:schemeClr>
                </a:solidFill>
              </a:rPr>
              <a:t>  *  </a:t>
            </a:r>
            <a:r>
              <a:rPr lang="it-IT" sz="4000" b="1" dirty="0">
                <a:solidFill>
                  <a:srgbClr val="006C31"/>
                </a:solidFill>
              </a:rPr>
              <a:t>CaO</a:t>
            </a:r>
            <a:r>
              <a:rPr lang="it-IT" sz="4000" b="1" baseline="-25000" dirty="0">
                <a:solidFill>
                  <a:srgbClr val="006C31"/>
                </a:solidFill>
              </a:rPr>
              <a:t>2</a:t>
            </a:r>
          </a:p>
        </p:txBody>
      </p:sp>
      <p:sp>
        <p:nvSpPr>
          <p:cNvPr id="34" name="TextBox 4"/>
          <p:cNvSpPr txBox="1"/>
          <p:nvPr/>
        </p:nvSpPr>
        <p:spPr>
          <a:xfrm>
            <a:off x="8422941" y="1928960"/>
            <a:ext cx="1861939" cy="338554"/>
          </a:xfrm>
          <a:prstGeom prst="rect">
            <a:avLst/>
          </a:prstGeom>
          <a:noFill/>
        </p:spPr>
        <p:txBody>
          <a:bodyPr wrap="square">
            <a:spAutoFit/>
          </a:bodyPr>
          <a:lstStyle/>
          <a:p>
            <a:pPr algn="ctr">
              <a:defRPr/>
            </a:pPr>
            <a:r>
              <a:rPr lang="en-US" sz="1600" b="1" dirty="0">
                <a:solidFill>
                  <a:srgbClr val="E1AD00"/>
                </a:solidFill>
                <a:cs typeface="Tahoma" pitchFamily="34" charset="0"/>
              </a:rPr>
              <a:t>Cardiac Output </a:t>
            </a:r>
          </a:p>
        </p:txBody>
      </p:sp>
    </p:spTree>
    <p:extLst>
      <p:ext uri="{BB962C8B-B14F-4D97-AF65-F5344CB8AC3E}">
        <p14:creationId xmlns:p14="http://schemas.microsoft.com/office/powerpoint/2010/main" val="37407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1000"/>
                                        <p:tgtEl>
                                          <p:spTgt spid="33"/>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left)">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1000"/>
                                        <p:tgtEl>
                                          <p:spTgt spid="2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par>
                          <p:cTn id="28" fill="hold">
                            <p:stCondLst>
                              <p:cond delay="2000"/>
                            </p:stCondLst>
                            <p:childTnLst>
                              <p:par>
                                <p:cTn id="29" presetID="22" presetClass="entr" presetSubtype="1"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500"/>
                                        <p:tgtEl>
                                          <p:spTgt spid="27"/>
                                        </p:tgtEl>
                                      </p:cBhvr>
                                    </p:animEffect>
                                  </p:childTnLst>
                                </p:cTn>
                              </p:par>
                            </p:childTnLst>
                          </p:cTn>
                        </p:par>
                        <p:par>
                          <p:cTn id="32" fill="hold">
                            <p:stCondLst>
                              <p:cond delay="2500"/>
                            </p:stCondLst>
                            <p:childTnLst>
                              <p:par>
                                <p:cTn id="33" presetID="22" presetClass="entr" presetSubtype="8"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p:cTn id="40" dur="500" decel="50000" fill="hold">
                                          <p:stCondLst>
                                            <p:cond delay="0"/>
                                          </p:stCondLst>
                                        </p:cTn>
                                        <p:tgtEl>
                                          <p:spTgt spid="31"/>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31"/>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31"/>
                                        </p:tgtEl>
                                        <p:attrNameLst>
                                          <p:attrName>ppt_w</p:attrName>
                                        </p:attrNameLst>
                                      </p:cBhvr>
                                      <p:tavLst>
                                        <p:tav tm="0">
                                          <p:val>
                                            <p:strVal val="#ppt_w*.05"/>
                                          </p:val>
                                        </p:tav>
                                        <p:tav tm="100000">
                                          <p:val>
                                            <p:strVal val="#ppt_w"/>
                                          </p:val>
                                        </p:tav>
                                      </p:tavLst>
                                    </p:anim>
                                    <p:anim calcmode="lin" valueType="num">
                                      <p:cBhvr>
                                        <p:cTn id="43" dur="1000" fill="hold"/>
                                        <p:tgtEl>
                                          <p:spTgt spid="31"/>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31"/>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31"/>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31"/>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30">
                                            <p:txEl>
                                              <p:pRg st="0" end="0"/>
                                            </p:txEl>
                                          </p:spTgt>
                                        </p:tgtEl>
                                        <p:attrNameLst>
                                          <p:attrName>style.visibility</p:attrName>
                                        </p:attrNameLst>
                                      </p:cBhvr>
                                      <p:to>
                                        <p:strVal val="visible"/>
                                      </p:to>
                                    </p:set>
                                    <p:animEffect transition="in" filter="wipe(up)">
                                      <p:cBhvr>
                                        <p:cTn id="52" dur="500"/>
                                        <p:tgtEl>
                                          <p:spTgt spid="30">
                                            <p:txEl>
                                              <p:pRg st="0" end="0"/>
                                            </p:txEl>
                                          </p:spTgt>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30">
                                            <p:txEl>
                                              <p:pRg st="1" end="1"/>
                                            </p:txEl>
                                          </p:spTgt>
                                        </p:tgtEl>
                                        <p:attrNameLst>
                                          <p:attrName>style.visibility</p:attrName>
                                        </p:attrNameLst>
                                      </p:cBhvr>
                                      <p:to>
                                        <p:strVal val="visible"/>
                                      </p:to>
                                    </p:set>
                                    <p:animEffect transition="in" filter="wipe(up)">
                                      <p:cBhvr>
                                        <p:cTn id="56" dur="500"/>
                                        <p:tgtEl>
                                          <p:spTgt spid="30">
                                            <p:txEl>
                                              <p:pRg st="1" end="1"/>
                                            </p:txEl>
                                          </p:spTgt>
                                        </p:tgtEl>
                                      </p:cBhvr>
                                    </p:animEffect>
                                  </p:childTnLst>
                                </p:cTn>
                              </p:par>
                            </p:childTnLst>
                          </p:cTn>
                        </p:par>
                        <p:par>
                          <p:cTn id="57" fill="hold">
                            <p:stCondLst>
                              <p:cond delay="1000"/>
                            </p:stCondLst>
                            <p:childTnLst>
                              <p:par>
                                <p:cTn id="58" presetID="22" presetClass="entr" presetSubtype="1" fill="hold" nodeType="afterEffect">
                                  <p:stCondLst>
                                    <p:cond delay="0"/>
                                  </p:stCondLst>
                                  <p:childTnLst>
                                    <p:set>
                                      <p:cBhvr>
                                        <p:cTn id="59" dur="1" fill="hold">
                                          <p:stCondLst>
                                            <p:cond delay="0"/>
                                          </p:stCondLst>
                                        </p:cTn>
                                        <p:tgtEl>
                                          <p:spTgt spid="30">
                                            <p:txEl>
                                              <p:pRg st="2" end="2"/>
                                            </p:txEl>
                                          </p:spTgt>
                                        </p:tgtEl>
                                        <p:attrNameLst>
                                          <p:attrName>style.visibility</p:attrName>
                                        </p:attrNameLst>
                                      </p:cBhvr>
                                      <p:to>
                                        <p:strVal val="visible"/>
                                      </p:to>
                                    </p:set>
                                    <p:animEffect transition="in" filter="wipe(up)">
                                      <p:cBhvr>
                                        <p:cTn id="60" dur="500"/>
                                        <p:tgtEl>
                                          <p:spTgt spid="30">
                                            <p:txEl>
                                              <p:pRg st="2" end="2"/>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animBg="1"/>
      <p:bldP spid="29" grpId="0"/>
      <p:bldP spid="31" grpId="0"/>
      <p:bldP spid="33" grpId="0"/>
      <p:bldP spid="34"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dirty="0"/>
              <a:t>Parametri </a:t>
            </a:r>
            <a:r>
              <a:rPr lang="it-IT" dirty="0" err="1"/>
              <a:t>MostCare®</a:t>
            </a:r>
            <a:endParaRPr lang="it-IT" dirty="0"/>
          </a:p>
        </p:txBody>
      </p:sp>
      <p:sp>
        <p:nvSpPr>
          <p:cNvPr id="8" name="Sottotitolo 7"/>
          <p:cNvSpPr>
            <a:spLocks noGrp="1"/>
          </p:cNvSpPr>
          <p:nvPr>
            <p:ph type="subTitle" idx="1"/>
          </p:nvPr>
        </p:nvSpPr>
        <p:spPr/>
        <p:txBody>
          <a:bodyPr/>
          <a:lstStyle/>
          <a:p>
            <a:r>
              <a:rPr lang="it-IT" dirty="0"/>
              <a:t>Parametri dinamici di </a:t>
            </a:r>
            <a:r>
              <a:rPr lang="it-IT" dirty="0" err="1"/>
              <a:t>fluid</a:t>
            </a:r>
            <a:r>
              <a:rPr lang="it-IT" dirty="0"/>
              <a:t> </a:t>
            </a:r>
            <a:r>
              <a:rPr lang="it-IT" dirty="0" err="1"/>
              <a:t>responsiveness</a:t>
            </a:r>
            <a:endParaRPr lang="it-IT" dirty="0"/>
          </a:p>
        </p:txBody>
      </p:sp>
      <p:sp>
        <p:nvSpPr>
          <p:cNvPr id="47" name="CasellaDiTesto 46"/>
          <p:cNvSpPr txBox="1"/>
          <p:nvPr/>
        </p:nvSpPr>
        <p:spPr>
          <a:xfrm>
            <a:off x="2452064" y="6423720"/>
            <a:ext cx="8215936" cy="461665"/>
          </a:xfrm>
          <a:prstGeom prst="rect">
            <a:avLst/>
          </a:prstGeom>
          <a:noFill/>
        </p:spPr>
        <p:txBody>
          <a:bodyPr wrap="square" rtlCol="0">
            <a:spAutoFit/>
          </a:bodyPr>
          <a:lstStyle/>
          <a:p>
            <a:pPr marL="228600" indent="-228600" defTabSz="457200" fontAlgn="base">
              <a:spcBef>
                <a:spcPct val="0"/>
              </a:spcBef>
              <a:spcAft>
                <a:spcPct val="0"/>
              </a:spcAft>
              <a:buFontTx/>
              <a:buAutoNum type="arabicPeriod"/>
            </a:pPr>
            <a:r>
              <a:rPr lang="en-US" sz="800" dirty="0">
                <a:solidFill>
                  <a:prstClr val="black"/>
                </a:solidFill>
                <a:ea typeface="MS PGothic" pitchFamily="34" charset="-128"/>
                <a:cs typeface="Tahoma" pitchFamily="34" charset="0"/>
              </a:rPr>
              <a:t>Gunn, SR, </a:t>
            </a:r>
            <a:r>
              <a:rPr lang="en-US" sz="800" dirty="0" err="1">
                <a:solidFill>
                  <a:prstClr val="black"/>
                </a:solidFill>
                <a:ea typeface="MS PGothic" pitchFamily="34" charset="-128"/>
                <a:cs typeface="Tahoma" pitchFamily="34" charset="0"/>
              </a:rPr>
              <a:t>Pinsky</a:t>
            </a:r>
            <a:r>
              <a:rPr lang="en-US" sz="800" dirty="0">
                <a:solidFill>
                  <a:prstClr val="black"/>
                </a:solidFill>
                <a:ea typeface="MS PGothic" pitchFamily="34" charset="-128"/>
                <a:cs typeface="Tahoma" pitchFamily="34" charset="0"/>
              </a:rPr>
              <a:t>, MR Implications of arterial pressure variation in patients in the intensive care unit. </a:t>
            </a:r>
            <a:r>
              <a:rPr lang="en-US" sz="800" dirty="0" err="1">
                <a:solidFill>
                  <a:prstClr val="black"/>
                </a:solidFill>
                <a:ea typeface="MS PGothic" pitchFamily="34" charset="-128"/>
                <a:cs typeface="Tahoma" pitchFamily="34" charset="0"/>
              </a:rPr>
              <a:t>Curr</a:t>
            </a:r>
            <a:r>
              <a:rPr lang="en-US" sz="800" dirty="0">
                <a:solidFill>
                  <a:prstClr val="black"/>
                </a:solidFill>
                <a:ea typeface="MS PGothic" pitchFamily="34" charset="-128"/>
                <a:cs typeface="Tahoma" pitchFamily="34" charset="0"/>
              </a:rPr>
              <a:t> </a:t>
            </a:r>
            <a:r>
              <a:rPr lang="en-US" sz="800" dirty="0" err="1">
                <a:solidFill>
                  <a:prstClr val="black"/>
                </a:solidFill>
                <a:ea typeface="MS PGothic" pitchFamily="34" charset="-128"/>
                <a:cs typeface="Tahoma" pitchFamily="34" charset="0"/>
              </a:rPr>
              <a:t>Opin</a:t>
            </a:r>
            <a:r>
              <a:rPr lang="en-US" sz="800" dirty="0">
                <a:solidFill>
                  <a:prstClr val="black"/>
                </a:solidFill>
                <a:ea typeface="MS PGothic" pitchFamily="34" charset="-128"/>
                <a:cs typeface="Tahoma" pitchFamily="34" charset="0"/>
              </a:rPr>
              <a:t> </a:t>
            </a:r>
            <a:r>
              <a:rPr lang="en-US" sz="800" dirty="0" err="1">
                <a:solidFill>
                  <a:prstClr val="black"/>
                </a:solidFill>
                <a:ea typeface="MS PGothic" pitchFamily="34" charset="-128"/>
                <a:cs typeface="Tahoma" pitchFamily="34" charset="0"/>
              </a:rPr>
              <a:t>Crit</a:t>
            </a:r>
            <a:r>
              <a:rPr lang="en-US" sz="800" dirty="0">
                <a:solidFill>
                  <a:prstClr val="black"/>
                </a:solidFill>
                <a:ea typeface="MS PGothic" pitchFamily="34" charset="-128"/>
                <a:cs typeface="Tahoma" pitchFamily="34" charset="0"/>
              </a:rPr>
              <a:t> Care 2001;7,212-217</a:t>
            </a:r>
            <a:endParaRPr lang="it-IT" sz="800" dirty="0">
              <a:solidFill>
                <a:prstClr val="black"/>
              </a:solidFill>
              <a:ea typeface="MS PGothic" pitchFamily="34" charset="-128"/>
              <a:cs typeface="Tahoma" pitchFamily="34" charset="0"/>
            </a:endParaRPr>
          </a:p>
          <a:p>
            <a:pPr marL="228600" indent="-228600" defTabSz="457200" fontAlgn="base">
              <a:spcBef>
                <a:spcPct val="0"/>
              </a:spcBef>
              <a:spcAft>
                <a:spcPct val="0"/>
              </a:spcAft>
              <a:buFontTx/>
              <a:buAutoNum type="arabicPeriod"/>
            </a:pPr>
            <a:r>
              <a:rPr lang="en-US" sz="800" dirty="0">
                <a:solidFill>
                  <a:prstClr val="black"/>
                </a:solidFill>
                <a:ea typeface="MS PGothic" pitchFamily="34" charset="-128"/>
                <a:cs typeface="Tahoma" pitchFamily="34" charset="0"/>
              </a:rPr>
              <a:t>M. </a:t>
            </a:r>
            <a:r>
              <a:rPr lang="en-US" sz="800" dirty="0" err="1">
                <a:solidFill>
                  <a:prstClr val="black"/>
                </a:solidFill>
                <a:ea typeface="MS PGothic" pitchFamily="34" charset="-128"/>
                <a:cs typeface="Tahoma" pitchFamily="34" charset="0"/>
              </a:rPr>
              <a:t>Cannesson</a:t>
            </a:r>
            <a:r>
              <a:rPr lang="en-US" sz="800" dirty="0">
                <a:solidFill>
                  <a:prstClr val="black"/>
                </a:solidFill>
                <a:ea typeface="MS PGothic" pitchFamily="34" charset="-128"/>
                <a:cs typeface="Tahoma" pitchFamily="34" charset="0"/>
              </a:rPr>
              <a:t>: Arterial Pressure Variation and Goal-Directed Fluid Therapy J. of </a:t>
            </a:r>
            <a:r>
              <a:rPr lang="en-US" sz="800" dirty="0" err="1">
                <a:solidFill>
                  <a:prstClr val="black"/>
                </a:solidFill>
                <a:ea typeface="MS PGothic" pitchFamily="34" charset="-128"/>
                <a:cs typeface="Tahoma" pitchFamily="34" charset="0"/>
              </a:rPr>
              <a:t>Cardioth</a:t>
            </a:r>
            <a:r>
              <a:rPr lang="en-US" sz="800" dirty="0">
                <a:solidFill>
                  <a:prstClr val="black"/>
                </a:solidFill>
                <a:ea typeface="MS PGothic" pitchFamily="34" charset="-128"/>
                <a:cs typeface="Tahoma" pitchFamily="34" charset="0"/>
              </a:rPr>
              <a:t>. and </a:t>
            </a:r>
            <a:r>
              <a:rPr lang="en-US" sz="800" dirty="0" err="1">
                <a:solidFill>
                  <a:prstClr val="black"/>
                </a:solidFill>
                <a:ea typeface="MS PGothic" pitchFamily="34" charset="-128"/>
                <a:cs typeface="Tahoma" pitchFamily="34" charset="0"/>
              </a:rPr>
              <a:t>Vasc</a:t>
            </a:r>
            <a:r>
              <a:rPr lang="en-US" sz="800" dirty="0">
                <a:solidFill>
                  <a:prstClr val="black"/>
                </a:solidFill>
                <a:ea typeface="MS PGothic" pitchFamily="34" charset="-128"/>
                <a:cs typeface="Tahoma" pitchFamily="34" charset="0"/>
              </a:rPr>
              <a:t>. </a:t>
            </a:r>
            <a:r>
              <a:rPr lang="en-US" sz="800" dirty="0" err="1">
                <a:solidFill>
                  <a:prstClr val="black"/>
                </a:solidFill>
                <a:ea typeface="MS PGothic" pitchFamily="34" charset="-128"/>
                <a:cs typeface="Tahoma" pitchFamily="34" charset="0"/>
              </a:rPr>
              <a:t>Anesth</a:t>
            </a:r>
            <a:r>
              <a:rPr lang="en-US" sz="800" dirty="0">
                <a:solidFill>
                  <a:prstClr val="black"/>
                </a:solidFill>
                <a:ea typeface="MS PGothic" pitchFamily="34" charset="-128"/>
                <a:cs typeface="Tahoma" pitchFamily="34" charset="0"/>
              </a:rPr>
              <a:t>.. </a:t>
            </a:r>
            <a:r>
              <a:rPr lang="en-US" sz="800" dirty="0" err="1">
                <a:solidFill>
                  <a:prstClr val="black"/>
                </a:solidFill>
                <a:ea typeface="MS PGothic" pitchFamily="34" charset="-128"/>
                <a:cs typeface="Tahoma" pitchFamily="34" charset="0"/>
              </a:rPr>
              <a:t>Vol</a:t>
            </a:r>
            <a:r>
              <a:rPr lang="en-US" sz="800" dirty="0">
                <a:solidFill>
                  <a:prstClr val="black"/>
                </a:solidFill>
                <a:ea typeface="MS PGothic" pitchFamily="34" charset="-128"/>
                <a:cs typeface="Tahoma" pitchFamily="34" charset="0"/>
              </a:rPr>
              <a:t> 24, No 3 (June), 2010: pp 487-497</a:t>
            </a:r>
          </a:p>
          <a:p>
            <a:pPr marL="228600" indent="-228600" defTabSz="457200" fontAlgn="base">
              <a:spcBef>
                <a:spcPct val="0"/>
              </a:spcBef>
              <a:spcAft>
                <a:spcPct val="0"/>
              </a:spcAft>
              <a:buFontTx/>
              <a:buAutoNum type="arabicPeriod"/>
            </a:pPr>
            <a:r>
              <a:rPr lang="en-US" sz="800" dirty="0">
                <a:solidFill>
                  <a:prstClr val="black"/>
                </a:solidFill>
                <a:ea typeface="MS PGothic" pitchFamily="34" charset="-128"/>
                <a:cs typeface="Tahoma" pitchFamily="34" charset="0"/>
              </a:rPr>
              <a:t>M. </a:t>
            </a:r>
            <a:r>
              <a:rPr lang="en-US" sz="800" dirty="0" err="1">
                <a:solidFill>
                  <a:prstClr val="black"/>
                </a:solidFill>
                <a:ea typeface="MS PGothic" pitchFamily="34" charset="-128"/>
                <a:cs typeface="Tahoma" pitchFamily="34" charset="0"/>
              </a:rPr>
              <a:t>Cannesson</a:t>
            </a:r>
            <a:r>
              <a:rPr lang="en-US" sz="800" dirty="0">
                <a:solidFill>
                  <a:prstClr val="black"/>
                </a:solidFill>
                <a:ea typeface="MS PGothic" pitchFamily="34" charset="-128"/>
                <a:cs typeface="Tahoma" pitchFamily="34" charset="0"/>
              </a:rPr>
              <a:t>, M. </a:t>
            </a:r>
            <a:r>
              <a:rPr lang="en-US" sz="800" dirty="0" err="1">
                <a:solidFill>
                  <a:prstClr val="black"/>
                </a:solidFill>
                <a:ea typeface="MS PGothic" pitchFamily="34" charset="-128"/>
                <a:cs typeface="Tahoma" pitchFamily="34" charset="0"/>
              </a:rPr>
              <a:t>Aboy</a:t>
            </a:r>
            <a:r>
              <a:rPr lang="en-US" sz="800" dirty="0">
                <a:solidFill>
                  <a:prstClr val="black"/>
                </a:solidFill>
                <a:ea typeface="MS PGothic" pitchFamily="34" charset="-128"/>
                <a:cs typeface="Tahoma" pitchFamily="34" charset="0"/>
              </a:rPr>
              <a:t>, C.K. Hofer, M. </a:t>
            </a:r>
            <a:r>
              <a:rPr lang="en-US" sz="800" dirty="0" err="1">
                <a:solidFill>
                  <a:prstClr val="black"/>
                </a:solidFill>
                <a:ea typeface="MS PGothic" pitchFamily="34" charset="-128"/>
                <a:cs typeface="Tahoma" pitchFamily="34" charset="0"/>
              </a:rPr>
              <a:t>Rehman</a:t>
            </a:r>
            <a:r>
              <a:rPr lang="en-US" sz="800" dirty="0">
                <a:solidFill>
                  <a:prstClr val="black"/>
                </a:solidFill>
                <a:ea typeface="MS PGothic" pitchFamily="34" charset="-128"/>
                <a:cs typeface="Tahoma" pitchFamily="34" charset="0"/>
              </a:rPr>
              <a:t>: Pulse Pressure Variation: where we are today?, Journal of Clinical Monitoring and Computing (2011) 25:45–56</a:t>
            </a:r>
            <a:endParaRPr lang="en-GB" sz="800" dirty="0">
              <a:solidFill>
                <a:prstClr val="black"/>
              </a:solidFill>
              <a:ea typeface="MS PGothic" pitchFamily="34" charset="-128"/>
              <a:cs typeface="Tahoma" pitchFamily="34" charset="0"/>
            </a:endParaRPr>
          </a:p>
        </p:txBody>
      </p:sp>
      <p:sp>
        <p:nvSpPr>
          <p:cNvPr id="32" name="Figura a mano libera 31"/>
          <p:cNvSpPr/>
          <p:nvPr/>
        </p:nvSpPr>
        <p:spPr>
          <a:xfrm>
            <a:off x="4077611" y="4265518"/>
            <a:ext cx="4808562" cy="555530"/>
          </a:xfrm>
          <a:custGeom>
            <a:avLst/>
            <a:gdLst>
              <a:gd name="connsiteX0" fmla="*/ 0 w 5774266"/>
              <a:gd name="connsiteY0" fmla="*/ 570089 h 752592"/>
              <a:gd name="connsiteX1" fmla="*/ 1591733 w 5774266"/>
              <a:gd name="connsiteY1" fmla="*/ 28222 h 752592"/>
              <a:gd name="connsiteX2" fmla="*/ 3194756 w 5774266"/>
              <a:gd name="connsiteY2" fmla="*/ 739422 h 752592"/>
              <a:gd name="connsiteX3" fmla="*/ 5362222 w 5774266"/>
              <a:gd name="connsiteY3" fmla="*/ 107244 h 752592"/>
              <a:gd name="connsiteX4" fmla="*/ 5667022 w 5774266"/>
              <a:gd name="connsiteY4" fmla="*/ 152400 h 752592"/>
              <a:gd name="connsiteX0" fmla="*/ 0 w 5774266"/>
              <a:gd name="connsiteY0" fmla="*/ 648358 h 830861"/>
              <a:gd name="connsiteX1" fmla="*/ 1243856 w 5774266"/>
              <a:gd name="connsiteY1" fmla="*/ 178747 h 830861"/>
              <a:gd name="connsiteX2" fmla="*/ 1591733 w 5774266"/>
              <a:gd name="connsiteY2" fmla="*/ 106491 h 830861"/>
              <a:gd name="connsiteX3" fmla="*/ 3194756 w 5774266"/>
              <a:gd name="connsiteY3" fmla="*/ 817691 h 830861"/>
              <a:gd name="connsiteX4" fmla="*/ 5362222 w 5774266"/>
              <a:gd name="connsiteY4" fmla="*/ 185513 h 830861"/>
              <a:gd name="connsiteX5" fmla="*/ 5667022 w 5774266"/>
              <a:gd name="connsiteY5" fmla="*/ 230669 h 830861"/>
              <a:gd name="connsiteX0" fmla="*/ 0 w 5774266"/>
              <a:gd name="connsiteY0" fmla="*/ 565870 h 758078"/>
              <a:gd name="connsiteX1" fmla="*/ 1243856 w 5774266"/>
              <a:gd name="connsiteY1" fmla="*/ 96259 h 758078"/>
              <a:gd name="connsiteX2" fmla="*/ 1591733 w 5774266"/>
              <a:gd name="connsiteY2" fmla="*/ 24003 h 758078"/>
              <a:gd name="connsiteX3" fmla="*/ 2395984 w 5774266"/>
              <a:gd name="connsiteY3" fmla="*/ 240276 h 758078"/>
              <a:gd name="connsiteX4" fmla="*/ 3194756 w 5774266"/>
              <a:gd name="connsiteY4" fmla="*/ 735203 h 758078"/>
              <a:gd name="connsiteX5" fmla="*/ 5362222 w 5774266"/>
              <a:gd name="connsiteY5" fmla="*/ 103025 h 758078"/>
              <a:gd name="connsiteX6" fmla="*/ 5667022 w 5774266"/>
              <a:gd name="connsiteY6" fmla="*/ 148181 h 758078"/>
              <a:gd name="connsiteX0" fmla="*/ 0 w 5774266"/>
              <a:gd name="connsiteY0" fmla="*/ 560682 h 752890"/>
              <a:gd name="connsiteX1" fmla="*/ 1243856 w 5774266"/>
              <a:gd name="connsiteY1" fmla="*/ 91071 h 752890"/>
              <a:gd name="connsiteX2" fmla="*/ 2395984 w 5774266"/>
              <a:gd name="connsiteY2" fmla="*/ 235088 h 752890"/>
              <a:gd name="connsiteX3" fmla="*/ 3194756 w 5774266"/>
              <a:gd name="connsiteY3" fmla="*/ 730015 h 752890"/>
              <a:gd name="connsiteX4" fmla="*/ 5362222 w 5774266"/>
              <a:gd name="connsiteY4" fmla="*/ 97837 h 752890"/>
              <a:gd name="connsiteX5" fmla="*/ 5667022 w 5774266"/>
              <a:gd name="connsiteY5" fmla="*/ 142993 h 752890"/>
              <a:gd name="connsiteX0" fmla="*/ 0 w 5774266"/>
              <a:gd name="connsiteY0" fmla="*/ 576102 h 746563"/>
              <a:gd name="connsiteX1" fmla="*/ 1243856 w 5774266"/>
              <a:gd name="connsiteY1" fmla="*/ 106491 h 746563"/>
              <a:gd name="connsiteX2" fmla="*/ 2035944 w 5774266"/>
              <a:gd name="connsiteY2" fmla="*/ 106491 h 746563"/>
              <a:gd name="connsiteX3" fmla="*/ 3194756 w 5774266"/>
              <a:gd name="connsiteY3" fmla="*/ 745435 h 746563"/>
              <a:gd name="connsiteX4" fmla="*/ 5362222 w 5774266"/>
              <a:gd name="connsiteY4" fmla="*/ 113257 h 746563"/>
              <a:gd name="connsiteX5" fmla="*/ 5667022 w 5774266"/>
              <a:gd name="connsiteY5" fmla="*/ 158413 h 746563"/>
              <a:gd name="connsiteX0" fmla="*/ 0 w 5774266"/>
              <a:gd name="connsiteY0" fmla="*/ 564100 h 734561"/>
              <a:gd name="connsiteX1" fmla="*/ 1171848 w 5774266"/>
              <a:gd name="connsiteY1" fmla="*/ 166498 h 734561"/>
              <a:gd name="connsiteX2" fmla="*/ 2035944 w 5774266"/>
              <a:gd name="connsiteY2" fmla="*/ 94489 h 734561"/>
              <a:gd name="connsiteX3" fmla="*/ 3194756 w 5774266"/>
              <a:gd name="connsiteY3" fmla="*/ 733433 h 734561"/>
              <a:gd name="connsiteX4" fmla="*/ 5362222 w 5774266"/>
              <a:gd name="connsiteY4" fmla="*/ 101255 h 734561"/>
              <a:gd name="connsiteX5" fmla="*/ 5667022 w 5774266"/>
              <a:gd name="connsiteY5" fmla="*/ 146411 h 734561"/>
              <a:gd name="connsiteX0" fmla="*/ 0 w 5751378"/>
              <a:gd name="connsiteY0" fmla="*/ 553620 h 661202"/>
              <a:gd name="connsiteX1" fmla="*/ 1171848 w 5751378"/>
              <a:gd name="connsiteY1" fmla="*/ 156018 h 661202"/>
              <a:gd name="connsiteX2" fmla="*/ 2035944 w 5751378"/>
              <a:gd name="connsiteY2" fmla="*/ 84009 h 661202"/>
              <a:gd name="connsiteX3" fmla="*/ 3332088 w 5751378"/>
              <a:gd name="connsiteY3" fmla="*/ 660074 h 661202"/>
              <a:gd name="connsiteX4" fmla="*/ 5362222 w 5751378"/>
              <a:gd name="connsiteY4" fmla="*/ 90775 h 661202"/>
              <a:gd name="connsiteX5" fmla="*/ 5667022 w 5751378"/>
              <a:gd name="connsiteY5" fmla="*/ 135931 h 661202"/>
              <a:gd name="connsiteX0" fmla="*/ 0 w 5751378"/>
              <a:gd name="connsiteY0" fmla="*/ 565622 h 745212"/>
              <a:gd name="connsiteX1" fmla="*/ 1171848 w 5751378"/>
              <a:gd name="connsiteY1" fmla="*/ 168020 h 745212"/>
              <a:gd name="connsiteX2" fmla="*/ 2035944 w 5751378"/>
              <a:gd name="connsiteY2" fmla="*/ 96011 h 745212"/>
              <a:gd name="connsiteX3" fmla="*/ 3332088 w 5751378"/>
              <a:gd name="connsiteY3" fmla="*/ 744084 h 745212"/>
              <a:gd name="connsiteX4" fmla="*/ 5362222 w 5751378"/>
              <a:gd name="connsiteY4" fmla="*/ 102777 h 745212"/>
              <a:gd name="connsiteX5" fmla="*/ 5667022 w 5751378"/>
              <a:gd name="connsiteY5" fmla="*/ 147933 h 745212"/>
              <a:gd name="connsiteX0" fmla="*/ 0 w 5667022"/>
              <a:gd name="connsiteY0" fmla="*/ 565622 h 780088"/>
              <a:gd name="connsiteX1" fmla="*/ 1171848 w 5667022"/>
              <a:gd name="connsiteY1" fmla="*/ 168020 h 780088"/>
              <a:gd name="connsiteX2" fmla="*/ 2035944 w 5667022"/>
              <a:gd name="connsiteY2" fmla="*/ 96011 h 780088"/>
              <a:gd name="connsiteX3" fmla="*/ 3332088 w 5667022"/>
              <a:gd name="connsiteY3" fmla="*/ 744084 h 780088"/>
              <a:gd name="connsiteX4" fmla="*/ 4628232 w 5667022"/>
              <a:gd name="connsiteY4" fmla="*/ 312036 h 780088"/>
              <a:gd name="connsiteX5" fmla="*/ 5362222 w 5667022"/>
              <a:gd name="connsiteY5" fmla="*/ 102777 h 780088"/>
              <a:gd name="connsiteX6" fmla="*/ 5667022 w 5667022"/>
              <a:gd name="connsiteY6" fmla="*/ 147933 h 780088"/>
              <a:gd name="connsiteX0" fmla="*/ 0 w 5667022"/>
              <a:gd name="connsiteY0" fmla="*/ 565622 h 745212"/>
              <a:gd name="connsiteX1" fmla="*/ 1171848 w 5667022"/>
              <a:gd name="connsiteY1" fmla="*/ 168020 h 745212"/>
              <a:gd name="connsiteX2" fmla="*/ 2035944 w 5667022"/>
              <a:gd name="connsiteY2" fmla="*/ 96011 h 745212"/>
              <a:gd name="connsiteX3" fmla="*/ 3332088 w 5667022"/>
              <a:gd name="connsiteY3" fmla="*/ 744084 h 745212"/>
              <a:gd name="connsiteX4" fmla="*/ 5362222 w 5667022"/>
              <a:gd name="connsiteY4" fmla="*/ 102777 h 745212"/>
              <a:gd name="connsiteX5" fmla="*/ 5667022 w 5667022"/>
              <a:gd name="connsiteY5" fmla="*/ 147933 h 745212"/>
              <a:gd name="connsiteX0" fmla="*/ 0 w 5667022"/>
              <a:gd name="connsiteY0" fmla="*/ 565622 h 745212"/>
              <a:gd name="connsiteX1" fmla="*/ 1099840 w 5667022"/>
              <a:gd name="connsiteY1" fmla="*/ 168020 h 745212"/>
              <a:gd name="connsiteX2" fmla="*/ 2035944 w 5667022"/>
              <a:gd name="connsiteY2" fmla="*/ 96011 h 745212"/>
              <a:gd name="connsiteX3" fmla="*/ 3332088 w 5667022"/>
              <a:gd name="connsiteY3" fmla="*/ 744084 h 745212"/>
              <a:gd name="connsiteX4" fmla="*/ 5362222 w 5667022"/>
              <a:gd name="connsiteY4" fmla="*/ 102777 h 745212"/>
              <a:gd name="connsiteX5" fmla="*/ 5667022 w 5667022"/>
              <a:gd name="connsiteY5" fmla="*/ 147933 h 745212"/>
              <a:gd name="connsiteX0" fmla="*/ 0 w 5667022"/>
              <a:gd name="connsiteY0" fmla="*/ 565622 h 768087"/>
              <a:gd name="connsiteX1" fmla="*/ 1099840 w 5667022"/>
              <a:gd name="connsiteY1" fmla="*/ 168020 h 768087"/>
              <a:gd name="connsiteX2" fmla="*/ 2035944 w 5667022"/>
              <a:gd name="connsiteY2" fmla="*/ 96011 h 768087"/>
              <a:gd name="connsiteX3" fmla="*/ 3332088 w 5667022"/>
              <a:gd name="connsiteY3" fmla="*/ 744084 h 768087"/>
              <a:gd name="connsiteX4" fmla="*/ 4916264 w 5667022"/>
              <a:gd name="connsiteY4" fmla="*/ 240028 h 768087"/>
              <a:gd name="connsiteX5" fmla="*/ 5667022 w 5667022"/>
              <a:gd name="connsiteY5" fmla="*/ 147933 h 768087"/>
              <a:gd name="connsiteX0" fmla="*/ 0 w 5348312"/>
              <a:gd name="connsiteY0" fmla="*/ 565622 h 768087"/>
              <a:gd name="connsiteX1" fmla="*/ 1099840 w 5348312"/>
              <a:gd name="connsiteY1" fmla="*/ 168020 h 768087"/>
              <a:gd name="connsiteX2" fmla="*/ 2035944 w 5348312"/>
              <a:gd name="connsiteY2" fmla="*/ 96011 h 768087"/>
              <a:gd name="connsiteX3" fmla="*/ 3332088 w 5348312"/>
              <a:gd name="connsiteY3" fmla="*/ 744084 h 768087"/>
              <a:gd name="connsiteX4" fmla="*/ 4916264 w 5348312"/>
              <a:gd name="connsiteY4" fmla="*/ 240028 h 768087"/>
              <a:gd name="connsiteX5" fmla="*/ 5348312 w 5348312"/>
              <a:gd name="connsiteY5" fmla="*/ 96012 h 768087"/>
              <a:gd name="connsiteX0" fmla="*/ 0 w 5276304"/>
              <a:gd name="connsiteY0" fmla="*/ 565622 h 768087"/>
              <a:gd name="connsiteX1" fmla="*/ 1099840 w 5276304"/>
              <a:gd name="connsiteY1" fmla="*/ 168020 h 768087"/>
              <a:gd name="connsiteX2" fmla="*/ 2035944 w 5276304"/>
              <a:gd name="connsiteY2" fmla="*/ 96011 h 768087"/>
              <a:gd name="connsiteX3" fmla="*/ 3332088 w 5276304"/>
              <a:gd name="connsiteY3" fmla="*/ 744084 h 768087"/>
              <a:gd name="connsiteX4" fmla="*/ 4916264 w 5276304"/>
              <a:gd name="connsiteY4" fmla="*/ 240028 h 768087"/>
              <a:gd name="connsiteX5" fmla="*/ 5276304 w 5276304"/>
              <a:gd name="connsiteY5" fmla="*/ 24004 h 768087"/>
              <a:gd name="connsiteX0" fmla="*/ 0 w 5492328"/>
              <a:gd name="connsiteY0" fmla="*/ 565622 h 768087"/>
              <a:gd name="connsiteX1" fmla="*/ 1099840 w 5492328"/>
              <a:gd name="connsiteY1" fmla="*/ 168020 h 768087"/>
              <a:gd name="connsiteX2" fmla="*/ 2035944 w 5492328"/>
              <a:gd name="connsiteY2" fmla="*/ 96011 h 768087"/>
              <a:gd name="connsiteX3" fmla="*/ 3332088 w 5492328"/>
              <a:gd name="connsiteY3" fmla="*/ 744084 h 768087"/>
              <a:gd name="connsiteX4" fmla="*/ 4916264 w 5492328"/>
              <a:gd name="connsiteY4" fmla="*/ 240028 h 768087"/>
              <a:gd name="connsiteX5" fmla="*/ 5492328 w 5492328"/>
              <a:gd name="connsiteY5" fmla="*/ 24004 h 768087"/>
              <a:gd name="connsiteX0" fmla="*/ 0 w 5492328"/>
              <a:gd name="connsiteY0" fmla="*/ 565622 h 768087"/>
              <a:gd name="connsiteX1" fmla="*/ 1099840 w 5492328"/>
              <a:gd name="connsiteY1" fmla="*/ 168020 h 768087"/>
              <a:gd name="connsiteX2" fmla="*/ 2035944 w 5492328"/>
              <a:gd name="connsiteY2" fmla="*/ 96011 h 768087"/>
              <a:gd name="connsiteX3" fmla="*/ 3332088 w 5492328"/>
              <a:gd name="connsiteY3" fmla="*/ 744084 h 768087"/>
              <a:gd name="connsiteX4" fmla="*/ 4916264 w 5492328"/>
              <a:gd name="connsiteY4" fmla="*/ 240028 h 768087"/>
              <a:gd name="connsiteX5" fmla="*/ 5492328 w 5492328"/>
              <a:gd name="connsiteY5" fmla="*/ 24004 h 768087"/>
              <a:gd name="connsiteX0" fmla="*/ 0 w 5492328"/>
              <a:gd name="connsiteY0" fmla="*/ 565622 h 768087"/>
              <a:gd name="connsiteX1" fmla="*/ 1099840 w 5492328"/>
              <a:gd name="connsiteY1" fmla="*/ 168020 h 768087"/>
              <a:gd name="connsiteX2" fmla="*/ 2035944 w 5492328"/>
              <a:gd name="connsiteY2" fmla="*/ 96011 h 768087"/>
              <a:gd name="connsiteX3" fmla="*/ 3332088 w 5492328"/>
              <a:gd name="connsiteY3" fmla="*/ 744084 h 768087"/>
              <a:gd name="connsiteX4" fmla="*/ 4916264 w 5492328"/>
              <a:gd name="connsiteY4" fmla="*/ 240028 h 768087"/>
              <a:gd name="connsiteX5" fmla="*/ 5492328 w 5492328"/>
              <a:gd name="connsiteY5" fmla="*/ 96012 h 768087"/>
              <a:gd name="connsiteX0" fmla="*/ 0 w 5492328"/>
              <a:gd name="connsiteY0" fmla="*/ 565622 h 768087"/>
              <a:gd name="connsiteX1" fmla="*/ 1099840 w 5492328"/>
              <a:gd name="connsiteY1" fmla="*/ 168020 h 768087"/>
              <a:gd name="connsiteX2" fmla="*/ 2035944 w 5492328"/>
              <a:gd name="connsiteY2" fmla="*/ 96011 h 768087"/>
              <a:gd name="connsiteX3" fmla="*/ 3332088 w 5492328"/>
              <a:gd name="connsiteY3" fmla="*/ 744084 h 768087"/>
              <a:gd name="connsiteX4" fmla="*/ 4916264 w 5492328"/>
              <a:gd name="connsiteY4" fmla="*/ 240028 h 768087"/>
              <a:gd name="connsiteX5" fmla="*/ 5492328 w 5492328"/>
              <a:gd name="connsiteY5" fmla="*/ 96012 h 768087"/>
              <a:gd name="connsiteX0" fmla="*/ 0 w 5492328"/>
              <a:gd name="connsiteY0" fmla="*/ 565622 h 768087"/>
              <a:gd name="connsiteX1" fmla="*/ 1099840 w 5492328"/>
              <a:gd name="connsiteY1" fmla="*/ 168020 h 768087"/>
              <a:gd name="connsiteX2" fmla="*/ 2035944 w 5492328"/>
              <a:gd name="connsiteY2" fmla="*/ 96011 h 768087"/>
              <a:gd name="connsiteX3" fmla="*/ 3476104 w 5492328"/>
              <a:gd name="connsiteY3" fmla="*/ 744084 h 768087"/>
              <a:gd name="connsiteX4" fmla="*/ 4916264 w 5492328"/>
              <a:gd name="connsiteY4" fmla="*/ 240028 h 768087"/>
              <a:gd name="connsiteX5" fmla="*/ 5492328 w 5492328"/>
              <a:gd name="connsiteY5" fmla="*/ 96012 h 768087"/>
              <a:gd name="connsiteX0" fmla="*/ 0 w 5492328"/>
              <a:gd name="connsiteY0" fmla="*/ 541619 h 780088"/>
              <a:gd name="connsiteX1" fmla="*/ 1099840 w 5492328"/>
              <a:gd name="connsiteY1" fmla="*/ 144017 h 780088"/>
              <a:gd name="connsiteX2" fmla="*/ 2035944 w 5492328"/>
              <a:gd name="connsiteY2" fmla="*/ 72008 h 780088"/>
              <a:gd name="connsiteX3" fmla="*/ 2900040 w 5492328"/>
              <a:gd name="connsiteY3" fmla="*/ 576065 h 780088"/>
              <a:gd name="connsiteX4" fmla="*/ 3476104 w 5492328"/>
              <a:gd name="connsiteY4" fmla="*/ 720081 h 780088"/>
              <a:gd name="connsiteX5" fmla="*/ 4916264 w 5492328"/>
              <a:gd name="connsiteY5" fmla="*/ 216025 h 780088"/>
              <a:gd name="connsiteX6" fmla="*/ 5492328 w 5492328"/>
              <a:gd name="connsiteY6" fmla="*/ 72009 h 780088"/>
              <a:gd name="connsiteX0" fmla="*/ 0 w 5492328"/>
              <a:gd name="connsiteY0" fmla="*/ 541619 h 708079"/>
              <a:gd name="connsiteX1" fmla="*/ 1099840 w 5492328"/>
              <a:gd name="connsiteY1" fmla="*/ 144017 h 708079"/>
              <a:gd name="connsiteX2" fmla="*/ 2035944 w 5492328"/>
              <a:gd name="connsiteY2" fmla="*/ 72008 h 708079"/>
              <a:gd name="connsiteX3" fmla="*/ 2900040 w 5492328"/>
              <a:gd name="connsiteY3" fmla="*/ 576065 h 708079"/>
              <a:gd name="connsiteX4" fmla="*/ 3476104 w 5492328"/>
              <a:gd name="connsiteY4" fmla="*/ 648072 h 708079"/>
              <a:gd name="connsiteX5" fmla="*/ 4916264 w 5492328"/>
              <a:gd name="connsiteY5" fmla="*/ 216025 h 708079"/>
              <a:gd name="connsiteX6" fmla="*/ 5492328 w 5492328"/>
              <a:gd name="connsiteY6" fmla="*/ 72009 h 708079"/>
              <a:gd name="connsiteX0" fmla="*/ 0 w 5492328"/>
              <a:gd name="connsiteY0" fmla="*/ 541619 h 672076"/>
              <a:gd name="connsiteX1" fmla="*/ 1099840 w 5492328"/>
              <a:gd name="connsiteY1" fmla="*/ 144017 h 672076"/>
              <a:gd name="connsiteX2" fmla="*/ 2035944 w 5492328"/>
              <a:gd name="connsiteY2" fmla="*/ 72008 h 672076"/>
              <a:gd name="connsiteX3" fmla="*/ 2900040 w 5492328"/>
              <a:gd name="connsiteY3" fmla="*/ 576065 h 672076"/>
              <a:gd name="connsiteX4" fmla="*/ 3476104 w 5492328"/>
              <a:gd name="connsiteY4" fmla="*/ 648072 h 672076"/>
              <a:gd name="connsiteX5" fmla="*/ 4196184 w 5492328"/>
              <a:gd name="connsiteY5" fmla="*/ 504057 h 672076"/>
              <a:gd name="connsiteX6" fmla="*/ 4916264 w 5492328"/>
              <a:gd name="connsiteY6" fmla="*/ 216025 h 672076"/>
              <a:gd name="connsiteX7" fmla="*/ 5492328 w 5492328"/>
              <a:gd name="connsiteY7" fmla="*/ 72009 h 672076"/>
              <a:gd name="connsiteX0" fmla="*/ 0 w 5492328"/>
              <a:gd name="connsiteY0" fmla="*/ 565622 h 696079"/>
              <a:gd name="connsiteX1" fmla="*/ 1099840 w 5492328"/>
              <a:gd name="connsiteY1" fmla="*/ 168020 h 696079"/>
              <a:gd name="connsiteX2" fmla="*/ 1603896 w 5492328"/>
              <a:gd name="connsiteY2" fmla="*/ 24004 h 696079"/>
              <a:gd name="connsiteX3" fmla="*/ 2035944 w 5492328"/>
              <a:gd name="connsiteY3" fmla="*/ 96011 h 696079"/>
              <a:gd name="connsiteX4" fmla="*/ 2900040 w 5492328"/>
              <a:gd name="connsiteY4" fmla="*/ 600068 h 696079"/>
              <a:gd name="connsiteX5" fmla="*/ 3476104 w 5492328"/>
              <a:gd name="connsiteY5" fmla="*/ 672075 h 696079"/>
              <a:gd name="connsiteX6" fmla="*/ 4196184 w 5492328"/>
              <a:gd name="connsiteY6" fmla="*/ 528060 h 696079"/>
              <a:gd name="connsiteX7" fmla="*/ 4916264 w 5492328"/>
              <a:gd name="connsiteY7" fmla="*/ 240028 h 696079"/>
              <a:gd name="connsiteX8" fmla="*/ 5492328 w 5492328"/>
              <a:gd name="connsiteY8" fmla="*/ 96012 h 696079"/>
              <a:gd name="connsiteX0" fmla="*/ 0 w 5492328"/>
              <a:gd name="connsiteY0" fmla="*/ 565621 h 696078"/>
              <a:gd name="connsiteX1" fmla="*/ 1099840 w 5492328"/>
              <a:gd name="connsiteY1" fmla="*/ 168019 h 696078"/>
              <a:gd name="connsiteX2" fmla="*/ 1531888 w 5492328"/>
              <a:gd name="connsiteY2" fmla="*/ 24004 h 696078"/>
              <a:gd name="connsiteX3" fmla="*/ 2035944 w 5492328"/>
              <a:gd name="connsiteY3" fmla="*/ 96010 h 696078"/>
              <a:gd name="connsiteX4" fmla="*/ 2900040 w 5492328"/>
              <a:gd name="connsiteY4" fmla="*/ 600067 h 696078"/>
              <a:gd name="connsiteX5" fmla="*/ 3476104 w 5492328"/>
              <a:gd name="connsiteY5" fmla="*/ 672074 h 696078"/>
              <a:gd name="connsiteX6" fmla="*/ 4196184 w 5492328"/>
              <a:gd name="connsiteY6" fmla="*/ 528059 h 696078"/>
              <a:gd name="connsiteX7" fmla="*/ 4916264 w 5492328"/>
              <a:gd name="connsiteY7" fmla="*/ 240027 h 696078"/>
              <a:gd name="connsiteX8" fmla="*/ 5492328 w 5492328"/>
              <a:gd name="connsiteY8" fmla="*/ 96011 h 696078"/>
              <a:gd name="connsiteX0" fmla="*/ 0 w 5492328"/>
              <a:gd name="connsiteY0" fmla="*/ 565621 h 696078"/>
              <a:gd name="connsiteX1" fmla="*/ 1099840 w 5492328"/>
              <a:gd name="connsiteY1" fmla="*/ 168019 h 696078"/>
              <a:gd name="connsiteX2" fmla="*/ 1531888 w 5492328"/>
              <a:gd name="connsiteY2" fmla="*/ 24004 h 696078"/>
              <a:gd name="connsiteX3" fmla="*/ 2035944 w 5492328"/>
              <a:gd name="connsiteY3" fmla="*/ 96010 h 696078"/>
              <a:gd name="connsiteX4" fmla="*/ 2900040 w 5492328"/>
              <a:gd name="connsiteY4" fmla="*/ 600067 h 696078"/>
              <a:gd name="connsiteX5" fmla="*/ 3476104 w 5492328"/>
              <a:gd name="connsiteY5" fmla="*/ 672074 h 696078"/>
              <a:gd name="connsiteX6" fmla="*/ 4196184 w 5492328"/>
              <a:gd name="connsiteY6" fmla="*/ 528059 h 696078"/>
              <a:gd name="connsiteX7" fmla="*/ 4916264 w 5492328"/>
              <a:gd name="connsiteY7" fmla="*/ 240027 h 696078"/>
              <a:gd name="connsiteX8" fmla="*/ 5492328 w 5492328"/>
              <a:gd name="connsiteY8" fmla="*/ 96011 h 696078"/>
              <a:gd name="connsiteX0" fmla="*/ 0 w 5492328"/>
              <a:gd name="connsiteY0" fmla="*/ 565621 h 696078"/>
              <a:gd name="connsiteX1" fmla="*/ 1099840 w 5492328"/>
              <a:gd name="connsiteY1" fmla="*/ 168019 h 696078"/>
              <a:gd name="connsiteX2" fmla="*/ 1531888 w 5492328"/>
              <a:gd name="connsiteY2" fmla="*/ 24004 h 696078"/>
              <a:gd name="connsiteX3" fmla="*/ 2035944 w 5492328"/>
              <a:gd name="connsiteY3" fmla="*/ 96010 h 696078"/>
              <a:gd name="connsiteX4" fmla="*/ 2900040 w 5492328"/>
              <a:gd name="connsiteY4" fmla="*/ 600067 h 696078"/>
              <a:gd name="connsiteX5" fmla="*/ 3476104 w 5492328"/>
              <a:gd name="connsiteY5" fmla="*/ 672074 h 696078"/>
              <a:gd name="connsiteX6" fmla="*/ 4196184 w 5492328"/>
              <a:gd name="connsiteY6" fmla="*/ 528059 h 696078"/>
              <a:gd name="connsiteX7" fmla="*/ 4916264 w 5492328"/>
              <a:gd name="connsiteY7" fmla="*/ 240027 h 696078"/>
              <a:gd name="connsiteX8" fmla="*/ 5492328 w 5492328"/>
              <a:gd name="connsiteY8" fmla="*/ 96011 h 696078"/>
              <a:gd name="connsiteX0" fmla="*/ 0 w 5492328"/>
              <a:gd name="connsiteY0" fmla="*/ 565621 h 696078"/>
              <a:gd name="connsiteX1" fmla="*/ 1099840 w 5492328"/>
              <a:gd name="connsiteY1" fmla="*/ 168019 h 696078"/>
              <a:gd name="connsiteX2" fmla="*/ 1531888 w 5492328"/>
              <a:gd name="connsiteY2" fmla="*/ 24004 h 696078"/>
              <a:gd name="connsiteX3" fmla="*/ 2035944 w 5492328"/>
              <a:gd name="connsiteY3" fmla="*/ 96010 h 696078"/>
              <a:gd name="connsiteX4" fmla="*/ 2900040 w 5492328"/>
              <a:gd name="connsiteY4" fmla="*/ 600067 h 696078"/>
              <a:gd name="connsiteX5" fmla="*/ 3476104 w 5492328"/>
              <a:gd name="connsiteY5" fmla="*/ 672074 h 696078"/>
              <a:gd name="connsiteX6" fmla="*/ 4196184 w 5492328"/>
              <a:gd name="connsiteY6" fmla="*/ 528059 h 696078"/>
              <a:gd name="connsiteX7" fmla="*/ 4916264 w 5492328"/>
              <a:gd name="connsiteY7" fmla="*/ 240027 h 696078"/>
              <a:gd name="connsiteX8" fmla="*/ 5492328 w 5492328"/>
              <a:gd name="connsiteY8" fmla="*/ 96011 h 696078"/>
              <a:gd name="connsiteX0" fmla="*/ 0 w 5492328"/>
              <a:gd name="connsiteY0" fmla="*/ 565621 h 696078"/>
              <a:gd name="connsiteX1" fmla="*/ 1099840 w 5492328"/>
              <a:gd name="connsiteY1" fmla="*/ 168019 h 696078"/>
              <a:gd name="connsiteX2" fmla="*/ 1531888 w 5492328"/>
              <a:gd name="connsiteY2" fmla="*/ 24004 h 696078"/>
              <a:gd name="connsiteX3" fmla="*/ 2035944 w 5492328"/>
              <a:gd name="connsiteY3" fmla="*/ 96010 h 696078"/>
              <a:gd name="connsiteX4" fmla="*/ 2900040 w 5492328"/>
              <a:gd name="connsiteY4" fmla="*/ 600067 h 696078"/>
              <a:gd name="connsiteX5" fmla="*/ 3476104 w 5492328"/>
              <a:gd name="connsiteY5" fmla="*/ 672074 h 696078"/>
              <a:gd name="connsiteX6" fmla="*/ 4196184 w 5492328"/>
              <a:gd name="connsiteY6" fmla="*/ 528059 h 696078"/>
              <a:gd name="connsiteX7" fmla="*/ 4916264 w 5492328"/>
              <a:gd name="connsiteY7" fmla="*/ 240027 h 696078"/>
              <a:gd name="connsiteX8" fmla="*/ 5492328 w 5492328"/>
              <a:gd name="connsiteY8" fmla="*/ 96011 h 696078"/>
              <a:gd name="connsiteX0" fmla="*/ 0 w 5492328"/>
              <a:gd name="connsiteY0" fmla="*/ 565621 h 696078"/>
              <a:gd name="connsiteX1" fmla="*/ 667792 w 5492328"/>
              <a:gd name="connsiteY1" fmla="*/ 312035 h 696078"/>
              <a:gd name="connsiteX2" fmla="*/ 1099840 w 5492328"/>
              <a:gd name="connsiteY2" fmla="*/ 168019 h 696078"/>
              <a:gd name="connsiteX3" fmla="*/ 1531888 w 5492328"/>
              <a:gd name="connsiteY3" fmla="*/ 24004 h 696078"/>
              <a:gd name="connsiteX4" fmla="*/ 2035944 w 5492328"/>
              <a:gd name="connsiteY4" fmla="*/ 96010 h 696078"/>
              <a:gd name="connsiteX5" fmla="*/ 2900040 w 5492328"/>
              <a:gd name="connsiteY5" fmla="*/ 600067 h 696078"/>
              <a:gd name="connsiteX6" fmla="*/ 3476104 w 5492328"/>
              <a:gd name="connsiteY6" fmla="*/ 672074 h 696078"/>
              <a:gd name="connsiteX7" fmla="*/ 4196184 w 5492328"/>
              <a:gd name="connsiteY7" fmla="*/ 528059 h 696078"/>
              <a:gd name="connsiteX8" fmla="*/ 4916264 w 5492328"/>
              <a:gd name="connsiteY8" fmla="*/ 240027 h 696078"/>
              <a:gd name="connsiteX9" fmla="*/ 5492328 w 5492328"/>
              <a:gd name="connsiteY9" fmla="*/ 96011 h 69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92328" h="696078">
                <a:moveTo>
                  <a:pt x="0" y="565621"/>
                </a:moveTo>
                <a:cubicBezTo>
                  <a:pt x="80904" y="531754"/>
                  <a:pt x="484485" y="378302"/>
                  <a:pt x="667792" y="312035"/>
                </a:cubicBezTo>
                <a:cubicBezTo>
                  <a:pt x="851099" y="245768"/>
                  <a:pt x="925429" y="224422"/>
                  <a:pt x="1099840" y="168019"/>
                </a:cubicBezTo>
                <a:cubicBezTo>
                  <a:pt x="1286060" y="78070"/>
                  <a:pt x="1375871" y="36005"/>
                  <a:pt x="1531888" y="24004"/>
                </a:cubicBezTo>
                <a:cubicBezTo>
                  <a:pt x="1687905" y="12003"/>
                  <a:pt x="1807919" y="0"/>
                  <a:pt x="2035944" y="96010"/>
                </a:cubicBezTo>
                <a:cubicBezTo>
                  <a:pt x="2263969" y="192020"/>
                  <a:pt x="2660013" y="504056"/>
                  <a:pt x="2900040" y="600067"/>
                </a:cubicBezTo>
                <a:cubicBezTo>
                  <a:pt x="3140067" y="696078"/>
                  <a:pt x="3260080" y="684075"/>
                  <a:pt x="3476104" y="672074"/>
                </a:cubicBezTo>
                <a:cubicBezTo>
                  <a:pt x="3692128" y="660073"/>
                  <a:pt x="3956157" y="600067"/>
                  <a:pt x="4196184" y="528059"/>
                </a:cubicBezTo>
                <a:lnTo>
                  <a:pt x="4916264" y="240027"/>
                </a:lnTo>
                <a:cubicBezTo>
                  <a:pt x="5089396" y="212676"/>
                  <a:pt x="5232794" y="75164"/>
                  <a:pt x="5492328" y="96011"/>
                </a:cubicBezTo>
              </a:path>
            </a:pathLst>
          </a:custGeom>
          <a:noFill/>
          <a:ln w="28575">
            <a:solidFill>
              <a:srgbClr val="00B0F0"/>
            </a:solidFill>
            <a:round/>
            <a:headEnd/>
            <a:tailEnd/>
          </a:ln>
        </p:spPr>
        <p:txBody>
          <a:bodyPr/>
          <a:lstStyle/>
          <a:p>
            <a:pPr defTabSz="457200" fontAlgn="base">
              <a:spcBef>
                <a:spcPct val="0"/>
              </a:spcBef>
              <a:spcAft>
                <a:spcPct val="0"/>
              </a:spcAft>
            </a:pPr>
            <a:endParaRPr lang="it-IT">
              <a:solidFill>
                <a:prstClr val="black"/>
              </a:solidFill>
              <a:ea typeface="MS PGothic" pitchFamily="34" charset="-128"/>
            </a:endParaRPr>
          </a:p>
        </p:txBody>
      </p:sp>
      <p:sp>
        <p:nvSpPr>
          <p:cNvPr id="33" name="CasellaDiTesto 32"/>
          <p:cNvSpPr txBox="1"/>
          <p:nvPr/>
        </p:nvSpPr>
        <p:spPr>
          <a:xfrm>
            <a:off x="2607129" y="2266443"/>
            <a:ext cx="977017" cy="523220"/>
          </a:xfrm>
          <a:prstGeom prst="rect">
            <a:avLst/>
          </a:prstGeom>
          <a:noFill/>
        </p:spPr>
        <p:txBody>
          <a:bodyPr wrap="square" rtlCol="0">
            <a:spAutoFit/>
          </a:bodyPr>
          <a:lstStyle/>
          <a:p>
            <a:pPr algn="ctr" defTabSz="457200" fontAlgn="base">
              <a:spcBef>
                <a:spcPct val="0"/>
              </a:spcBef>
              <a:spcAft>
                <a:spcPct val="0"/>
              </a:spcAft>
            </a:pPr>
            <a:r>
              <a:rPr lang="it-IT" sz="1400" b="1" dirty="0" err="1">
                <a:solidFill>
                  <a:srgbClr val="008000"/>
                </a:solidFill>
                <a:ea typeface="MS PGothic" pitchFamily="34" charset="-128"/>
              </a:rPr>
              <a:t>Airway</a:t>
            </a:r>
            <a:r>
              <a:rPr lang="it-IT" sz="1400" b="1" dirty="0">
                <a:solidFill>
                  <a:srgbClr val="008000"/>
                </a:solidFill>
                <a:ea typeface="MS PGothic" pitchFamily="34" charset="-128"/>
              </a:rPr>
              <a:t> </a:t>
            </a:r>
            <a:r>
              <a:rPr lang="it-IT" sz="1400" b="1" dirty="0" err="1">
                <a:solidFill>
                  <a:srgbClr val="008000"/>
                </a:solidFill>
                <a:ea typeface="MS PGothic" pitchFamily="34" charset="-128"/>
              </a:rPr>
              <a:t>Pressure</a:t>
            </a:r>
            <a:endParaRPr lang="it-IT" sz="1400" b="1" dirty="0">
              <a:solidFill>
                <a:srgbClr val="008000"/>
              </a:solidFill>
              <a:ea typeface="MS PGothic" pitchFamily="34" charset="-128"/>
            </a:endParaRPr>
          </a:p>
        </p:txBody>
      </p:sp>
      <p:sp>
        <p:nvSpPr>
          <p:cNvPr id="34" name="CasellaDiTesto 33"/>
          <p:cNvSpPr txBox="1"/>
          <p:nvPr/>
        </p:nvSpPr>
        <p:spPr>
          <a:xfrm>
            <a:off x="3055179" y="5213879"/>
            <a:ext cx="630433" cy="307777"/>
          </a:xfrm>
          <a:prstGeom prst="rect">
            <a:avLst/>
          </a:prstGeom>
          <a:noFill/>
        </p:spPr>
        <p:txBody>
          <a:bodyPr wrap="square" rtlCol="0">
            <a:spAutoFit/>
          </a:bodyPr>
          <a:lstStyle/>
          <a:p>
            <a:pPr algn="ctr" defTabSz="457200" fontAlgn="base">
              <a:spcBef>
                <a:spcPct val="0"/>
              </a:spcBef>
              <a:spcAft>
                <a:spcPct val="0"/>
              </a:spcAft>
            </a:pPr>
            <a:r>
              <a:rPr lang="it-IT" sz="1400" b="1" dirty="0">
                <a:solidFill>
                  <a:srgbClr val="C00000"/>
                </a:solidFill>
                <a:ea typeface="MS PGothic" pitchFamily="34" charset="-128"/>
              </a:rPr>
              <a:t>IBP</a:t>
            </a:r>
          </a:p>
        </p:txBody>
      </p:sp>
      <p:grpSp>
        <p:nvGrpSpPr>
          <p:cNvPr id="35" name="Gruppo 8"/>
          <p:cNvGrpSpPr/>
          <p:nvPr/>
        </p:nvGrpSpPr>
        <p:grpSpPr>
          <a:xfrm>
            <a:off x="3111185" y="1583311"/>
            <a:ext cx="5745911" cy="2027154"/>
            <a:chOff x="1033369" y="960983"/>
            <a:chExt cx="6562967" cy="2540025"/>
          </a:xfrm>
        </p:grpSpPr>
        <p:pic>
          <p:nvPicPr>
            <p:cNvPr id="36" name="Picture 2"/>
            <p:cNvPicPr>
              <a:picLocks noChangeAspect="1" noChangeArrowheads="1"/>
            </p:cNvPicPr>
            <p:nvPr/>
          </p:nvPicPr>
          <p:blipFill>
            <a:blip r:embed="rId2" cstate="print"/>
            <a:srcRect l="26849" t="18985" r="19615" b="45518"/>
            <a:stretch>
              <a:fillRect/>
            </a:stretch>
          </p:blipFill>
          <p:spPr bwMode="auto">
            <a:xfrm>
              <a:off x="1691680" y="1124744"/>
              <a:ext cx="5904656" cy="2376264"/>
            </a:xfrm>
            <a:prstGeom prst="rect">
              <a:avLst/>
            </a:prstGeom>
            <a:noFill/>
            <a:ln w="9525">
              <a:noFill/>
              <a:miter lim="800000"/>
              <a:headEnd/>
              <a:tailEnd/>
            </a:ln>
          </p:spPr>
        </p:pic>
        <p:cxnSp>
          <p:nvCxnSpPr>
            <p:cNvPr id="37" name="Connettore 1 36"/>
            <p:cNvCxnSpPr/>
            <p:nvPr/>
          </p:nvCxnSpPr>
          <p:spPr>
            <a:xfrm>
              <a:off x="1763688" y="1196752"/>
              <a:ext cx="0" cy="2160240"/>
            </a:xfrm>
            <a:prstGeom prst="line">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CasellaDiTesto 37"/>
            <p:cNvSpPr txBox="1"/>
            <p:nvPr/>
          </p:nvSpPr>
          <p:spPr>
            <a:xfrm>
              <a:off x="1033369" y="960983"/>
              <a:ext cx="802328" cy="327797"/>
            </a:xfrm>
            <a:prstGeom prst="rect">
              <a:avLst/>
            </a:prstGeom>
            <a:noFill/>
          </p:spPr>
          <p:txBody>
            <a:bodyPr wrap="square" rtlCol="0">
              <a:spAutoFit/>
            </a:bodyPr>
            <a:lstStyle/>
            <a:p>
              <a:pPr algn="ctr" defTabSz="457200" fontAlgn="base">
                <a:spcBef>
                  <a:spcPct val="0"/>
                </a:spcBef>
                <a:spcAft>
                  <a:spcPct val="0"/>
                </a:spcAft>
              </a:pPr>
              <a:r>
                <a:rPr lang="it-IT" sz="1100" b="1" dirty="0">
                  <a:solidFill>
                    <a:prstClr val="black"/>
                  </a:solidFill>
                  <a:ea typeface="MS PGothic" pitchFamily="34" charset="-128"/>
                </a:rPr>
                <a:t>cmH</a:t>
              </a:r>
              <a:r>
                <a:rPr lang="it-IT" sz="1100" b="1" baseline="-25000" dirty="0">
                  <a:solidFill>
                    <a:prstClr val="black"/>
                  </a:solidFill>
                  <a:ea typeface="MS PGothic" pitchFamily="34" charset="-128"/>
                </a:rPr>
                <a:t>2</a:t>
              </a:r>
              <a:r>
                <a:rPr lang="it-IT" sz="1100" b="1" dirty="0">
                  <a:solidFill>
                    <a:prstClr val="black"/>
                  </a:solidFill>
                  <a:ea typeface="MS PGothic" pitchFamily="34" charset="-128"/>
                </a:rPr>
                <a:t>O</a:t>
              </a:r>
            </a:p>
          </p:txBody>
        </p:sp>
        <p:sp>
          <p:nvSpPr>
            <p:cNvPr id="40" name="CasellaDiTesto 39"/>
            <p:cNvSpPr txBox="1"/>
            <p:nvPr/>
          </p:nvSpPr>
          <p:spPr>
            <a:xfrm>
              <a:off x="1403648" y="3049215"/>
              <a:ext cx="423663" cy="347080"/>
            </a:xfrm>
            <a:prstGeom prst="rect">
              <a:avLst/>
            </a:prstGeom>
            <a:noFill/>
          </p:spPr>
          <p:txBody>
            <a:bodyPr wrap="square" rtlCol="0">
              <a:spAutoFit/>
            </a:bodyPr>
            <a:lstStyle/>
            <a:p>
              <a:pPr algn="ctr" defTabSz="457200" fontAlgn="base">
                <a:spcBef>
                  <a:spcPct val="0"/>
                </a:spcBef>
                <a:spcAft>
                  <a:spcPct val="0"/>
                </a:spcAft>
              </a:pPr>
              <a:r>
                <a:rPr lang="it-IT" sz="1200" b="1" dirty="0">
                  <a:solidFill>
                    <a:prstClr val="black"/>
                  </a:solidFill>
                  <a:ea typeface="MS PGothic" pitchFamily="34" charset="-128"/>
                </a:rPr>
                <a:t>5</a:t>
              </a:r>
            </a:p>
          </p:txBody>
        </p:sp>
        <p:sp>
          <p:nvSpPr>
            <p:cNvPr id="49" name="Rettangolo 48"/>
            <p:cNvSpPr/>
            <p:nvPr/>
          </p:nvSpPr>
          <p:spPr>
            <a:xfrm>
              <a:off x="1392174" y="1249015"/>
              <a:ext cx="390358" cy="347080"/>
            </a:xfrm>
            <a:prstGeom prst="rect">
              <a:avLst/>
            </a:prstGeom>
          </p:spPr>
          <p:txBody>
            <a:bodyPr wrap="none">
              <a:spAutoFit/>
            </a:bodyPr>
            <a:lstStyle/>
            <a:p>
              <a:pPr algn="ctr" defTabSz="457200" fontAlgn="base">
                <a:spcBef>
                  <a:spcPct val="0"/>
                </a:spcBef>
                <a:spcAft>
                  <a:spcPct val="0"/>
                </a:spcAft>
              </a:pPr>
              <a:r>
                <a:rPr lang="it-IT" sz="1200" b="1" dirty="0">
                  <a:solidFill>
                    <a:prstClr val="black"/>
                  </a:solidFill>
                  <a:ea typeface="MS PGothic" pitchFamily="34" charset="-128"/>
                </a:rPr>
                <a:t>45</a:t>
              </a:r>
            </a:p>
          </p:txBody>
        </p:sp>
      </p:grpSp>
      <p:grpSp>
        <p:nvGrpSpPr>
          <p:cNvPr id="50" name="Gruppo 14"/>
          <p:cNvGrpSpPr/>
          <p:nvPr/>
        </p:nvGrpSpPr>
        <p:grpSpPr>
          <a:xfrm>
            <a:off x="3179992" y="4152936"/>
            <a:ext cx="5547817" cy="1943584"/>
            <a:chOff x="1115616" y="3645024"/>
            <a:chExt cx="6336704" cy="2435312"/>
          </a:xfrm>
        </p:grpSpPr>
        <p:sp>
          <p:nvSpPr>
            <p:cNvPr id="51" name="Freeform 15"/>
            <p:cNvSpPr>
              <a:spLocks/>
            </p:cNvSpPr>
            <p:nvPr/>
          </p:nvSpPr>
          <p:spPr bwMode="auto">
            <a:xfrm>
              <a:off x="2051720" y="3933056"/>
              <a:ext cx="5400600" cy="1944216"/>
            </a:xfrm>
            <a:custGeom>
              <a:avLst/>
              <a:gdLst/>
              <a:ahLst/>
              <a:cxnLst>
                <a:cxn ang="0">
                  <a:pos x="67" y="1107"/>
                </a:cxn>
                <a:cxn ang="0">
                  <a:pos x="134" y="664"/>
                </a:cxn>
                <a:cxn ang="0">
                  <a:pos x="210" y="999"/>
                </a:cxn>
                <a:cxn ang="0">
                  <a:pos x="277" y="1078"/>
                </a:cxn>
                <a:cxn ang="0">
                  <a:pos x="353" y="1195"/>
                </a:cxn>
                <a:cxn ang="0">
                  <a:pos x="420" y="1299"/>
                </a:cxn>
                <a:cxn ang="0">
                  <a:pos x="496" y="301"/>
                </a:cxn>
                <a:cxn ang="0">
                  <a:pos x="563" y="844"/>
                </a:cxn>
                <a:cxn ang="0">
                  <a:pos x="630" y="932"/>
                </a:cxn>
                <a:cxn ang="0">
                  <a:pos x="706" y="1086"/>
                </a:cxn>
                <a:cxn ang="0">
                  <a:pos x="773" y="1207"/>
                </a:cxn>
                <a:cxn ang="0">
                  <a:pos x="849" y="184"/>
                </a:cxn>
                <a:cxn ang="0">
                  <a:pos x="916" y="593"/>
                </a:cxn>
                <a:cxn ang="0">
                  <a:pos x="992" y="832"/>
                </a:cxn>
                <a:cxn ang="0">
                  <a:pos x="1059" y="1007"/>
                </a:cxn>
                <a:cxn ang="0">
                  <a:pos x="1127" y="1124"/>
                </a:cxn>
                <a:cxn ang="0">
                  <a:pos x="1202" y="861"/>
                </a:cxn>
                <a:cxn ang="0">
                  <a:pos x="1270" y="397"/>
                </a:cxn>
                <a:cxn ang="0">
                  <a:pos x="1345" y="827"/>
                </a:cxn>
                <a:cxn ang="0">
                  <a:pos x="1413" y="903"/>
                </a:cxn>
                <a:cxn ang="0">
                  <a:pos x="1488" y="1057"/>
                </a:cxn>
                <a:cxn ang="0">
                  <a:pos x="1556" y="1161"/>
                </a:cxn>
                <a:cxn ang="0">
                  <a:pos x="1631" y="122"/>
                </a:cxn>
                <a:cxn ang="0">
                  <a:pos x="1699" y="773"/>
                </a:cxn>
                <a:cxn ang="0">
                  <a:pos x="1766" y="861"/>
                </a:cxn>
                <a:cxn ang="0">
                  <a:pos x="1842" y="1057"/>
                </a:cxn>
                <a:cxn ang="0">
                  <a:pos x="1909" y="1182"/>
                </a:cxn>
                <a:cxn ang="0">
                  <a:pos x="1984" y="435"/>
                </a:cxn>
                <a:cxn ang="0">
                  <a:pos x="2052" y="781"/>
                </a:cxn>
                <a:cxn ang="0">
                  <a:pos x="2127" y="944"/>
                </a:cxn>
                <a:cxn ang="0">
                  <a:pos x="2195" y="1111"/>
                </a:cxn>
                <a:cxn ang="0">
                  <a:pos x="2262" y="1224"/>
                </a:cxn>
                <a:cxn ang="0">
                  <a:pos x="2338" y="1274"/>
                </a:cxn>
                <a:cxn ang="0">
                  <a:pos x="2405" y="644"/>
                </a:cxn>
                <a:cxn ang="0">
                  <a:pos x="2481" y="1082"/>
                </a:cxn>
                <a:cxn ang="0">
                  <a:pos x="2548" y="1132"/>
                </a:cxn>
                <a:cxn ang="0">
                  <a:pos x="2624" y="1241"/>
                </a:cxn>
                <a:cxn ang="0">
                  <a:pos x="2691" y="1337"/>
                </a:cxn>
                <a:cxn ang="0">
                  <a:pos x="2758" y="447"/>
                </a:cxn>
                <a:cxn ang="0">
                  <a:pos x="2834" y="1040"/>
                </a:cxn>
                <a:cxn ang="0">
                  <a:pos x="2901" y="1070"/>
                </a:cxn>
                <a:cxn ang="0">
                  <a:pos x="2977" y="1212"/>
                </a:cxn>
                <a:cxn ang="0">
                  <a:pos x="3044" y="1303"/>
                </a:cxn>
                <a:cxn ang="0">
                  <a:pos x="3120" y="819"/>
                </a:cxn>
                <a:cxn ang="0">
                  <a:pos x="3187" y="819"/>
                </a:cxn>
                <a:cxn ang="0">
                  <a:pos x="3263" y="1024"/>
                </a:cxn>
                <a:cxn ang="0">
                  <a:pos x="3330" y="1132"/>
                </a:cxn>
                <a:cxn ang="0">
                  <a:pos x="3397" y="1237"/>
                </a:cxn>
                <a:cxn ang="0">
                  <a:pos x="3473" y="1299"/>
                </a:cxn>
                <a:cxn ang="0">
                  <a:pos x="3540" y="489"/>
                </a:cxn>
                <a:cxn ang="0">
                  <a:pos x="3616" y="982"/>
                </a:cxn>
                <a:cxn ang="0">
                  <a:pos x="3683" y="1019"/>
                </a:cxn>
                <a:cxn ang="0">
                  <a:pos x="3759" y="1161"/>
                </a:cxn>
                <a:cxn ang="0">
                  <a:pos x="3826" y="1266"/>
                </a:cxn>
                <a:cxn ang="0">
                  <a:pos x="3894" y="184"/>
                </a:cxn>
                <a:cxn ang="0">
                  <a:pos x="3969" y="744"/>
                </a:cxn>
                <a:cxn ang="0">
                  <a:pos x="4037" y="886"/>
                </a:cxn>
                <a:cxn ang="0">
                  <a:pos x="4112" y="1057"/>
                </a:cxn>
                <a:cxn ang="0">
                  <a:pos x="4180" y="1174"/>
                </a:cxn>
                <a:cxn ang="0">
                  <a:pos x="4255" y="535"/>
                </a:cxn>
                <a:cxn ang="0">
                  <a:pos x="4323" y="527"/>
                </a:cxn>
              </a:cxnLst>
              <a:rect l="0" t="0" r="r" b="b"/>
              <a:pathLst>
                <a:path w="4356" h="1349">
                  <a:moveTo>
                    <a:pt x="0" y="1274"/>
                  </a:moveTo>
                  <a:lnTo>
                    <a:pt x="8" y="1278"/>
                  </a:lnTo>
                  <a:lnTo>
                    <a:pt x="8" y="1287"/>
                  </a:lnTo>
                  <a:lnTo>
                    <a:pt x="16" y="1295"/>
                  </a:lnTo>
                  <a:lnTo>
                    <a:pt x="16" y="1291"/>
                  </a:lnTo>
                  <a:lnTo>
                    <a:pt x="25" y="1299"/>
                  </a:lnTo>
                  <a:lnTo>
                    <a:pt x="25" y="1303"/>
                  </a:lnTo>
                  <a:lnTo>
                    <a:pt x="33" y="1308"/>
                  </a:lnTo>
                  <a:lnTo>
                    <a:pt x="33" y="1316"/>
                  </a:lnTo>
                  <a:lnTo>
                    <a:pt x="33" y="1316"/>
                  </a:lnTo>
                  <a:lnTo>
                    <a:pt x="42" y="1320"/>
                  </a:lnTo>
                  <a:lnTo>
                    <a:pt x="42" y="1320"/>
                  </a:lnTo>
                  <a:lnTo>
                    <a:pt x="50" y="1316"/>
                  </a:lnTo>
                  <a:lnTo>
                    <a:pt x="50" y="1303"/>
                  </a:lnTo>
                  <a:lnTo>
                    <a:pt x="59" y="1257"/>
                  </a:lnTo>
                  <a:lnTo>
                    <a:pt x="59" y="1195"/>
                  </a:lnTo>
                  <a:lnTo>
                    <a:pt x="67" y="1107"/>
                  </a:lnTo>
                  <a:lnTo>
                    <a:pt x="67" y="982"/>
                  </a:lnTo>
                  <a:lnTo>
                    <a:pt x="75" y="840"/>
                  </a:lnTo>
                  <a:lnTo>
                    <a:pt x="75" y="698"/>
                  </a:lnTo>
                  <a:lnTo>
                    <a:pt x="84" y="564"/>
                  </a:lnTo>
                  <a:lnTo>
                    <a:pt x="84" y="447"/>
                  </a:lnTo>
                  <a:lnTo>
                    <a:pt x="92" y="381"/>
                  </a:lnTo>
                  <a:lnTo>
                    <a:pt x="92" y="330"/>
                  </a:lnTo>
                  <a:lnTo>
                    <a:pt x="101" y="301"/>
                  </a:lnTo>
                  <a:lnTo>
                    <a:pt x="101" y="310"/>
                  </a:lnTo>
                  <a:lnTo>
                    <a:pt x="109" y="318"/>
                  </a:lnTo>
                  <a:lnTo>
                    <a:pt x="109" y="368"/>
                  </a:lnTo>
                  <a:lnTo>
                    <a:pt x="117" y="406"/>
                  </a:lnTo>
                  <a:lnTo>
                    <a:pt x="117" y="456"/>
                  </a:lnTo>
                  <a:lnTo>
                    <a:pt x="126" y="518"/>
                  </a:lnTo>
                  <a:lnTo>
                    <a:pt x="126" y="568"/>
                  </a:lnTo>
                  <a:lnTo>
                    <a:pt x="134" y="614"/>
                  </a:lnTo>
                  <a:lnTo>
                    <a:pt x="134" y="664"/>
                  </a:lnTo>
                  <a:lnTo>
                    <a:pt x="143" y="690"/>
                  </a:lnTo>
                  <a:lnTo>
                    <a:pt x="143" y="723"/>
                  </a:lnTo>
                  <a:lnTo>
                    <a:pt x="151" y="756"/>
                  </a:lnTo>
                  <a:lnTo>
                    <a:pt x="151" y="773"/>
                  </a:lnTo>
                  <a:lnTo>
                    <a:pt x="159" y="802"/>
                  </a:lnTo>
                  <a:lnTo>
                    <a:pt x="159" y="823"/>
                  </a:lnTo>
                  <a:lnTo>
                    <a:pt x="168" y="844"/>
                  </a:lnTo>
                  <a:lnTo>
                    <a:pt x="168" y="861"/>
                  </a:lnTo>
                  <a:lnTo>
                    <a:pt x="176" y="890"/>
                  </a:lnTo>
                  <a:lnTo>
                    <a:pt x="176" y="911"/>
                  </a:lnTo>
                  <a:lnTo>
                    <a:pt x="185" y="944"/>
                  </a:lnTo>
                  <a:lnTo>
                    <a:pt x="185" y="965"/>
                  </a:lnTo>
                  <a:lnTo>
                    <a:pt x="193" y="982"/>
                  </a:lnTo>
                  <a:lnTo>
                    <a:pt x="193" y="994"/>
                  </a:lnTo>
                  <a:lnTo>
                    <a:pt x="202" y="1003"/>
                  </a:lnTo>
                  <a:lnTo>
                    <a:pt x="202" y="1007"/>
                  </a:lnTo>
                  <a:lnTo>
                    <a:pt x="210" y="999"/>
                  </a:lnTo>
                  <a:lnTo>
                    <a:pt x="210" y="994"/>
                  </a:lnTo>
                  <a:lnTo>
                    <a:pt x="218" y="982"/>
                  </a:lnTo>
                  <a:lnTo>
                    <a:pt x="218" y="982"/>
                  </a:lnTo>
                  <a:lnTo>
                    <a:pt x="227" y="965"/>
                  </a:lnTo>
                  <a:lnTo>
                    <a:pt x="227" y="969"/>
                  </a:lnTo>
                  <a:lnTo>
                    <a:pt x="235" y="961"/>
                  </a:lnTo>
                  <a:lnTo>
                    <a:pt x="235" y="969"/>
                  </a:lnTo>
                  <a:lnTo>
                    <a:pt x="244" y="969"/>
                  </a:lnTo>
                  <a:lnTo>
                    <a:pt x="244" y="969"/>
                  </a:lnTo>
                  <a:lnTo>
                    <a:pt x="252" y="982"/>
                  </a:lnTo>
                  <a:lnTo>
                    <a:pt x="252" y="994"/>
                  </a:lnTo>
                  <a:lnTo>
                    <a:pt x="260" y="1007"/>
                  </a:lnTo>
                  <a:lnTo>
                    <a:pt x="260" y="1019"/>
                  </a:lnTo>
                  <a:lnTo>
                    <a:pt x="269" y="1032"/>
                  </a:lnTo>
                  <a:lnTo>
                    <a:pt x="269" y="1044"/>
                  </a:lnTo>
                  <a:lnTo>
                    <a:pt x="277" y="1057"/>
                  </a:lnTo>
                  <a:lnTo>
                    <a:pt x="277" y="1078"/>
                  </a:lnTo>
                  <a:lnTo>
                    <a:pt x="286" y="1082"/>
                  </a:lnTo>
                  <a:lnTo>
                    <a:pt x="286" y="1095"/>
                  </a:lnTo>
                  <a:lnTo>
                    <a:pt x="294" y="1095"/>
                  </a:lnTo>
                  <a:lnTo>
                    <a:pt x="294" y="1107"/>
                  </a:lnTo>
                  <a:lnTo>
                    <a:pt x="302" y="1107"/>
                  </a:lnTo>
                  <a:lnTo>
                    <a:pt x="302" y="1124"/>
                  </a:lnTo>
                  <a:lnTo>
                    <a:pt x="311" y="1120"/>
                  </a:lnTo>
                  <a:lnTo>
                    <a:pt x="311" y="1120"/>
                  </a:lnTo>
                  <a:lnTo>
                    <a:pt x="319" y="1136"/>
                  </a:lnTo>
                  <a:lnTo>
                    <a:pt x="319" y="1132"/>
                  </a:lnTo>
                  <a:lnTo>
                    <a:pt x="328" y="1149"/>
                  </a:lnTo>
                  <a:lnTo>
                    <a:pt x="328" y="1149"/>
                  </a:lnTo>
                  <a:lnTo>
                    <a:pt x="336" y="1161"/>
                  </a:lnTo>
                  <a:lnTo>
                    <a:pt x="336" y="1161"/>
                  </a:lnTo>
                  <a:lnTo>
                    <a:pt x="344" y="1174"/>
                  </a:lnTo>
                  <a:lnTo>
                    <a:pt x="344" y="1182"/>
                  </a:lnTo>
                  <a:lnTo>
                    <a:pt x="353" y="1195"/>
                  </a:lnTo>
                  <a:lnTo>
                    <a:pt x="353" y="1199"/>
                  </a:lnTo>
                  <a:lnTo>
                    <a:pt x="361" y="1207"/>
                  </a:lnTo>
                  <a:lnTo>
                    <a:pt x="361" y="1212"/>
                  </a:lnTo>
                  <a:lnTo>
                    <a:pt x="370" y="1224"/>
                  </a:lnTo>
                  <a:lnTo>
                    <a:pt x="370" y="1224"/>
                  </a:lnTo>
                  <a:lnTo>
                    <a:pt x="378" y="1245"/>
                  </a:lnTo>
                  <a:lnTo>
                    <a:pt x="378" y="1237"/>
                  </a:lnTo>
                  <a:lnTo>
                    <a:pt x="387" y="1249"/>
                  </a:lnTo>
                  <a:lnTo>
                    <a:pt x="387" y="1253"/>
                  </a:lnTo>
                  <a:lnTo>
                    <a:pt x="395" y="1257"/>
                  </a:lnTo>
                  <a:lnTo>
                    <a:pt x="395" y="1266"/>
                  </a:lnTo>
                  <a:lnTo>
                    <a:pt x="403" y="1266"/>
                  </a:lnTo>
                  <a:lnTo>
                    <a:pt x="403" y="1283"/>
                  </a:lnTo>
                  <a:lnTo>
                    <a:pt x="412" y="1278"/>
                  </a:lnTo>
                  <a:lnTo>
                    <a:pt x="412" y="1278"/>
                  </a:lnTo>
                  <a:lnTo>
                    <a:pt x="420" y="1291"/>
                  </a:lnTo>
                  <a:lnTo>
                    <a:pt x="420" y="1299"/>
                  </a:lnTo>
                  <a:lnTo>
                    <a:pt x="429" y="1291"/>
                  </a:lnTo>
                  <a:lnTo>
                    <a:pt x="429" y="1283"/>
                  </a:lnTo>
                  <a:lnTo>
                    <a:pt x="437" y="1249"/>
                  </a:lnTo>
                  <a:lnTo>
                    <a:pt x="437" y="1199"/>
                  </a:lnTo>
                  <a:lnTo>
                    <a:pt x="445" y="1115"/>
                  </a:lnTo>
                  <a:lnTo>
                    <a:pt x="445" y="999"/>
                  </a:lnTo>
                  <a:lnTo>
                    <a:pt x="454" y="857"/>
                  </a:lnTo>
                  <a:lnTo>
                    <a:pt x="454" y="706"/>
                  </a:lnTo>
                  <a:lnTo>
                    <a:pt x="462" y="560"/>
                  </a:lnTo>
                  <a:lnTo>
                    <a:pt x="462" y="435"/>
                  </a:lnTo>
                  <a:lnTo>
                    <a:pt x="471" y="330"/>
                  </a:lnTo>
                  <a:lnTo>
                    <a:pt x="471" y="276"/>
                  </a:lnTo>
                  <a:lnTo>
                    <a:pt x="479" y="226"/>
                  </a:lnTo>
                  <a:lnTo>
                    <a:pt x="479" y="213"/>
                  </a:lnTo>
                  <a:lnTo>
                    <a:pt x="487" y="222"/>
                  </a:lnTo>
                  <a:lnTo>
                    <a:pt x="487" y="243"/>
                  </a:lnTo>
                  <a:lnTo>
                    <a:pt x="496" y="301"/>
                  </a:lnTo>
                  <a:lnTo>
                    <a:pt x="496" y="343"/>
                  </a:lnTo>
                  <a:lnTo>
                    <a:pt x="504" y="397"/>
                  </a:lnTo>
                  <a:lnTo>
                    <a:pt x="504" y="447"/>
                  </a:lnTo>
                  <a:lnTo>
                    <a:pt x="513" y="497"/>
                  </a:lnTo>
                  <a:lnTo>
                    <a:pt x="513" y="548"/>
                  </a:lnTo>
                  <a:lnTo>
                    <a:pt x="521" y="589"/>
                  </a:lnTo>
                  <a:lnTo>
                    <a:pt x="521" y="614"/>
                  </a:lnTo>
                  <a:lnTo>
                    <a:pt x="530" y="639"/>
                  </a:lnTo>
                  <a:lnTo>
                    <a:pt x="530" y="669"/>
                  </a:lnTo>
                  <a:lnTo>
                    <a:pt x="538" y="681"/>
                  </a:lnTo>
                  <a:lnTo>
                    <a:pt x="538" y="694"/>
                  </a:lnTo>
                  <a:lnTo>
                    <a:pt x="546" y="715"/>
                  </a:lnTo>
                  <a:lnTo>
                    <a:pt x="546" y="744"/>
                  </a:lnTo>
                  <a:lnTo>
                    <a:pt x="555" y="765"/>
                  </a:lnTo>
                  <a:lnTo>
                    <a:pt x="555" y="794"/>
                  </a:lnTo>
                  <a:lnTo>
                    <a:pt x="563" y="815"/>
                  </a:lnTo>
                  <a:lnTo>
                    <a:pt x="563" y="844"/>
                  </a:lnTo>
                  <a:lnTo>
                    <a:pt x="572" y="882"/>
                  </a:lnTo>
                  <a:lnTo>
                    <a:pt x="572" y="894"/>
                  </a:lnTo>
                  <a:lnTo>
                    <a:pt x="572" y="919"/>
                  </a:lnTo>
                  <a:lnTo>
                    <a:pt x="580" y="932"/>
                  </a:lnTo>
                  <a:lnTo>
                    <a:pt x="580" y="944"/>
                  </a:lnTo>
                  <a:lnTo>
                    <a:pt x="588" y="944"/>
                  </a:lnTo>
                  <a:lnTo>
                    <a:pt x="588" y="936"/>
                  </a:lnTo>
                  <a:lnTo>
                    <a:pt x="597" y="932"/>
                  </a:lnTo>
                  <a:lnTo>
                    <a:pt x="597" y="915"/>
                  </a:lnTo>
                  <a:lnTo>
                    <a:pt x="605" y="915"/>
                  </a:lnTo>
                  <a:lnTo>
                    <a:pt x="605" y="898"/>
                  </a:lnTo>
                  <a:lnTo>
                    <a:pt x="614" y="898"/>
                  </a:lnTo>
                  <a:lnTo>
                    <a:pt x="614" y="894"/>
                  </a:lnTo>
                  <a:lnTo>
                    <a:pt x="622" y="898"/>
                  </a:lnTo>
                  <a:lnTo>
                    <a:pt x="622" y="911"/>
                  </a:lnTo>
                  <a:lnTo>
                    <a:pt x="630" y="911"/>
                  </a:lnTo>
                  <a:lnTo>
                    <a:pt x="630" y="932"/>
                  </a:lnTo>
                  <a:lnTo>
                    <a:pt x="639" y="944"/>
                  </a:lnTo>
                  <a:lnTo>
                    <a:pt x="639" y="957"/>
                  </a:lnTo>
                  <a:lnTo>
                    <a:pt x="647" y="969"/>
                  </a:lnTo>
                  <a:lnTo>
                    <a:pt x="647" y="982"/>
                  </a:lnTo>
                  <a:lnTo>
                    <a:pt x="656" y="994"/>
                  </a:lnTo>
                  <a:lnTo>
                    <a:pt x="656" y="1007"/>
                  </a:lnTo>
                  <a:lnTo>
                    <a:pt x="664" y="1019"/>
                  </a:lnTo>
                  <a:lnTo>
                    <a:pt x="664" y="1036"/>
                  </a:lnTo>
                  <a:lnTo>
                    <a:pt x="672" y="1040"/>
                  </a:lnTo>
                  <a:lnTo>
                    <a:pt x="672" y="1044"/>
                  </a:lnTo>
                  <a:lnTo>
                    <a:pt x="681" y="1057"/>
                  </a:lnTo>
                  <a:lnTo>
                    <a:pt x="681" y="1057"/>
                  </a:lnTo>
                  <a:lnTo>
                    <a:pt x="689" y="1057"/>
                  </a:lnTo>
                  <a:lnTo>
                    <a:pt x="689" y="1074"/>
                  </a:lnTo>
                  <a:lnTo>
                    <a:pt x="698" y="1070"/>
                  </a:lnTo>
                  <a:lnTo>
                    <a:pt x="698" y="1086"/>
                  </a:lnTo>
                  <a:lnTo>
                    <a:pt x="706" y="1086"/>
                  </a:lnTo>
                  <a:lnTo>
                    <a:pt x="706" y="1095"/>
                  </a:lnTo>
                  <a:lnTo>
                    <a:pt x="715" y="1099"/>
                  </a:lnTo>
                  <a:lnTo>
                    <a:pt x="715" y="1115"/>
                  </a:lnTo>
                  <a:lnTo>
                    <a:pt x="723" y="1120"/>
                  </a:lnTo>
                  <a:lnTo>
                    <a:pt x="723" y="1124"/>
                  </a:lnTo>
                  <a:lnTo>
                    <a:pt x="731" y="1132"/>
                  </a:lnTo>
                  <a:lnTo>
                    <a:pt x="731" y="1145"/>
                  </a:lnTo>
                  <a:lnTo>
                    <a:pt x="740" y="1149"/>
                  </a:lnTo>
                  <a:lnTo>
                    <a:pt x="740" y="1161"/>
                  </a:lnTo>
                  <a:lnTo>
                    <a:pt x="748" y="1157"/>
                  </a:lnTo>
                  <a:lnTo>
                    <a:pt x="748" y="1174"/>
                  </a:lnTo>
                  <a:lnTo>
                    <a:pt x="757" y="1174"/>
                  </a:lnTo>
                  <a:lnTo>
                    <a:pt x="757" y="1186"/>
                  </a:lnTo>
                  <a:lnTo>
                    <a:pt x="765" y="1182"/>
                  </a:lnTo>
                  <a:lnTo>
                    <a:pt x="765" y="1199"/>
                  </a:lnTo>
                  <a:lnTo>
                    <a:pt x="773" y="1199"/>
                  </a:lnTo>
                  <a:lnTo>
                    <a:pt x="773" y="1207"/>
                  </a:lnTo>
                  <a:lnTo>
                    <a:pt x="782" y="1212"/>
                  </a:lnTo>
                  <a:lnTo>
                    <a:pt x="782" y="1212"/>
                  </a:lnTo>
                  <a:lnTo>
                    <a:pt x="790" y="1232"/>
                  </a:lnTo>
                  <a:lnTo>
                    <a:pt x="790" y="1224"/>
                  </a:lnTo>
                  <a:lnTo>
                    <a:pt x="799" y="1228"/>
                  </a:lnTo>
                  <a:lnTo>
                    <a:pt x="799" y="1224"/>
                  </a:lnTo>
                  <a:lnTo>
                    <a:pt x="807" y="1224"/>
                  </a:lnTo>
                  <a:lnTo>
                    <a:pt x="807" y="1207"/>
                  </a:lnTo>
                  <a:lnTo>
                    <a:pt x="815" y="1161"/>
                  </a:lnTo>
                  <a:lnTo>
                    <a:pt x="815" y="1099"/>
                  </a:lnTo>
                  <a:lnTo>
                    <a:pt x="824" y="1003"/>
                  </a:lnTo>
                  <a:lnTo>
                    <a:pt x="824" y="857"/>
                  </a:lnTo>
                  <a:lnTo>
                    <a:pt x="832" y="710"/>
                  </a:lnTo>
                  <a:lnTo>
                    <a:pt x="832" y="548"/>
                  </a:lnTo>
                  <a:lnTo>
                    <a:pt x="841" y="406"/>
                  </a:lnTo>
                  <a:lnTo>
                    <a:pt x="841" y="272"/>
                  </a:lnTo>
                  <a:lnTo>
                    <a:pt x="849" y="184"/>
                  </a:lnTo>
                  <a:lnTo>
                    <a:pt x="849" y="117"/>
                  </a:lnTo>
                  <a:lnTo>
                    <a:pt x="858" y="88"/>
                  </a:lnTo>
                  <a:lnTo>
                    <a:pt x="858" y="92"/>
                  </a:lnTo>
                  <a:lnTo>
                    <a:pt x="866" y="101"/>
                  </a:lnTo>
                  <a:lnTo>
                    <a:pt x="866" y="142"/>
                  </a:lnTo>
                  <a:lnTo>
                    <a:pt x="874" y="184"/>
                  </a:lnTo>
                  <a:lnTo>
                    <a:pt x="874" y="255"/>
                  </a:lnTo>
                  <a:lnTo>
                    <a:pt x="883" y="310"/>
                  </a:lnTo>
                  <a:lnTo>
                    <a:pt x="883" y="368"/>
                  </a:lnTo>
                  <a:lnTo>
                    <a:pt x="891" y="418"/>
                  </a:lnTo>
                  <a:lnTo>
                    <a:pt x="891" y="456"/>
                  </a:lnTo>
                  <a:lnTo>
                    <a:pt x="900" y="502"/>
                  </a:lnTo>
                  <a:lnTo>
                    <a:pt x="900" y="514"/>
                  </a:lnTo>
                  <a:lnTo>
                    <a:pt x="908" y="543"/>
                  </a:lnTo>
                  <a:lnTo>
                    <a:pt x="908" y="564"/>
                  </a:lnTo>
                  <a:lnTo>
                    <a:pt x="916" y="577"/>
                  </a:lnTo>
                  <a:lnTo>
                    <a:pt x="916" y="593"/>
                  </a:lnTo>
                  <a:lnTo>
                    <a:pt x="925" y="619"/>
                  </a:lnTo>
                  <a:lnTo>
                    <a:pt x="925" y="644"/>
                  </a:lnTo>
                  <a:lnTo>
                    <a:pt x="933" y="669"/>
                  </a:lnTo>
                  <a:lnTo>
                    <a:pt x="933" y="698"/>
                  </a:lnTo>
                  <a:lnTo>
                    <a:pt x="942" y="727"/>
                  </a:lnTo>
                  <a:lnTo>
                    <a:pt x="942" y="756"/>
                  </a:lnTo>
                  <a:lnTo>
                    <a:pt x="950" y="794"/>
                  </a:lnTo>
                  <a:lnTo>
                    <a:pt x="950" y="823"/>
                  </a:lnTo>
                  <a:lnTo>
                    <a:pt x="958" y="857"/>
                  </a:lnTo>
                  <a:lnTo>
                    <a:pt x="958" y="865"/>
                  </a:lnTo>
                  <a:lnTo>
                    <a:pt x="967" y="873"/>
                  </a:lnTo>
                  <a:lnTo>
                    <a:pt x="967" y="873"/>
                  </a:lnTo>
                  <a:lnTo>
                    <a:pt x="975" y="873"/>
                  </a:lnTo>
                  <a:lnTo>
                    <a:pt x="975" y="857"/>
                  </a:lnTo>
                  <a:lnTo>
                    <a:pt x="984" y="852"/>
                  </a:lnTo>
                  <a:lnTo>
                    <a:pt x="984" y="844"/>
                  </a:lnTo>
                  <a:lnTo>
                    <a:pt x="992" y="832"/>
                  </a:lnTo>
                  <a:lnTo>
                    <a:pt x="992" y="836"/>
                  </a:lnTo>
                  <a:lnTo>
                    <a:pt x="1000" y="836"/>
                  </a:lnTo>
                  <a:lnTo>
                    <a:pt x="1000" y="844"/>
                  </a:lnTo>
                  <a:lnTo>
                    <a:pt x="1009" y="844"/>
                  </a:lnTo>
                  <a:lnTo>
                    <a:pt x="1009" y="852"/>
                  </a:lnTo>
                  <a:lnTo>
                    <a:pt x="1017" y="861"/>
                  </a:lnTo>
                  <a:lnTo>
                    <a:pt x="1017" y="877"/>
                  </a:lnTo>
                  <a:lnTo>
                    <a:pt x="1026" y="890"/>
                  </a:lnTo>
                  <a:lnTo>
                    <a:pt x="1026" y="907"/>
                  </a:lnTo>
                  <a:lnTo>
                    <a:pt x="1034" y="919"/>
                  </a:lnTo>
                  <a:lnTo>
                    <a:pt x="1034" y="944"/>
                  </a:lnTo>
                  <a:lnTo>
                    <a:pt x="1043" y="953"/>
                  </a:lnTo>
                  <a:lnTo>
                    <a:pt x="1043" y="965"/>
                  </a:lnTo>
                  <a:lnTo>
                    <a:pt x="1051" y="978"/>
                  </a:lnTo>
                  <a:lnTo>
                    <a:pt x="1051" y="982"/>
                  </a:lnTo>
                  <a:lnTo>
                    <a:pt x="1059" y="994"/>
                  </a:lnTo>
                  <a:lnTo>
                    <a:pt x="1059" y="1007"/>
                  </a:lnTo>
                  <a:lnTo>
                    <a:pt x="1068" y="1007"/>
                  </a:lnTo>
                  <a:lnTo>
                    <a:pt x="1068" y="1019"/>
                  </a:lnTo>
                  <a:lnTo>
                    <a:pt x="1076" y="1019"/>
                  </a:lnTo>
                  <a:lnTo>
                    <a:pt x="1076" y="1019"/>
                  </a:lnTo>
                  <a:lnTo>
                    <a:pt x="1085" y="1032"/>
                  </a:lnTo>
                  <a:lnTo>
                    <a:pt x="1085" y="1036"/>
                  </a:lnTo>
                  <a:lnTo>
                    <a:pt x="1093" y="1044"/>
                  </a:lnTo>
                  <a:lnTo>
                    <a:pt x="1093" y="1057"/>
                  </a:lnTo>
                  <a:lnTo>
                    <a:pt x="1101" y="1061"/>
                  </a:lnTo>
                  <a:lnTo>
                    <a:pt x="1101" y="1070"/>
                  </a:lnTo>
                  <a:lnTo>
                    <a:pt x="1110" y="1078"/>
                  </a:lnTo>
                  <a:lnTo>
                    <a:pt x="1110" y="1086"/>
                  </a:lnTo>
                  <a:lnTo>
                    <a:pt x="1118" y="1099"/>
                  </a:lnTo>
                  <a:lnTo>
                    <a:pt x="1118" y="1107"/>
                  </a:lnTo>
                  <a:lnTo>
                    <a:pt x="1118" y="1107"/>
                  </a:lnTo>
                  <a:lnTo>
                    <a:pt x="1127" y="1120"/>
                  </a:lnTo>
                  <a:lnTo>
                    <a:pt x="1127" y="1124"/>
                  </a:lnTo>
                  <a:lnTo>
                    <a:pt x="1135" y="1136"/>
                  </a:lnTo>
                  <a:lnTo>
                    <a:pt x="1135" y="1132"/>
                  </a:lnTo>
                  <a:lnTo>
                    <a:pt x="1143" y="1149"/>
                  </a:lnTo>
                  <a:lnTo>
                    <a:pt x="1143" y="1149"/>
                  </a:lnTo>
                  <a:lnTo>
                    <a:pt x="1152" y="1157"/>
                  </a:lnTo>
                  <a:lnTo>
                    <a:pt x="1152" y="1161"/>
                  </a:lnTo>
                  <a:lnTo>
                    <a:pt x="1160" y="1161"/>
                  </a:lnTo>
                  <a:lnTo>
                    <a:pt x="1160" y="1174"/>
                  </a:lnTo>
                  <a:lnTo>
                    <a:pt x="1169" y="1170"/>
                  </a:lnTo>
                  <a:lnTo>
                    <a:pt x="1169" y="1174"/>
                  </a:lnTo>
                  <a:lnTo>
                    <a:pt x="1177" y="1186"/>
                  </a:lnTo>
                  <a:lnTo>
                    <a:pt x="1177" y="1170"/>
                  </a:lnTo>
                  <a:lnTo>
                    <a:pt x="1186" y="1174"/>
                  </a:lnTo>
                  <a:lnTo>
                    <a:pt x="1186" y="1141"/>
                  </a:lnTo>
                  <a:lnTo>
                    <a:pt x="1194" y="1082"/>
                  </a:lnTo>
                  <a:lnTo>
                    <a:pt x="1194" y="994"/>
                  </a:lnTo>
                  <a:lnTo>
                    <a:pt x="1202" y="861"/>
                  </a:lnTo>
                  <a:lnTo>
                    <a:pt x="1202" y="706"/>
                  </a:lnTo>
                  <a:lnTo>
                    <a:pt x="1211" y="535"/>
                  </a:lnTo>
                  <a:lnTo>
                    <a:pt x="1211" y="372"/>
                  </a:lnTo>
                  <a:lnTo>
                    <a:pt x="1219" y="239"/>
                  </a:lnTo>
                  <a:lnTo>
                    <a:pt x="1219" y="126"/>
                  </a:lnTo>
                  <a:lnTo>
                    <a:pt x="1228" y="51"/>
                  </a:lnTo>
                  <a:lnTo>
                    <a:pt x="1228" y="5"/>
                  </a:lnTo>
                  <a:lnTo>
                    <a:pt x="1236" y="0"/>
                  </a:lnTo>
                  <a:lnTo>
                    <a:pt x="1236" y="5"/>
                  </a:lnTo>
                  <a:lnTo>
                    <a:pt x="1244" y="38"/>
                  </a:lnTo>
                  <a:lnTo>
                    <a:pt x="1244" y="80"/>
                  </a:lnTo>
                  <a:lnTo>
                    <a:pt x="1253" y="138"/>
                  </a:lnTo>
                  <a:lnTo>
                    <a:pt x="1253" y="197"/>
                  </a:lnTo>
                  <a:lnTo>
                    <a:pt x="1261" y="255"/>
                  </a:lnTo>
                  <a:lnTo>
                    <a:pt x="1261" y="310"/>
                  </a:lnTo>
                  <a:lnTo>
                    <a:pt x="1270" y="355"/>
                  </a:lnTo>
                  <a:lnTo>
                    <a:pt x="1270" y="397"/>
                  </a:lnTo>
                  <a:lnTo>
                    <a:pt x="1278" y="435"/>
                  </a:lnTo>
                  <a:lnTo>
                    <a:pt x="1278" y="456"/>
                  </a:lnTo>
                  <a:lnTo>
                    <a:pt x="1286" y="468"/>
                  </a:lnTo>
                  <a:lnTo>
                    <a:pt x="1286" y="493"/>
                  </a:lnTo>
                  <a:lnTo>
                    <a:pt x="1295" y="510"/>
                  </a:lnTo>
                  <a:lnTo>
                    <a:pt x="1295" y="535"/>
                  </a:lnTo>
                  <a:lnTo>
                    <a:pt x="1303" y="552"/>
                  </a:lnTo>
                  <a:lnTo>
                    <a:pt x="1303" y="589"/>
                  </a:lnTo>
                  <a:lnTo>
                    <a:pt x="1312" y="614"/>
                  </a:lnTo>
                  <a:lnTo>
                    <a:pt x="1312" y="648"/>
                  </a:lnTo>
                  <a:lnTo>
                    <a:pt x="1320" y="694"/>
                  </a:lnTo>
                  <a:lnTo>
                    <a:pt x="1320" y="731"/>
                  </a:lnTo>
                  <a:lnTo>
                    <a:pt x="1328" y="756"/>
                  </a:lnTo>
                  <a:lnTo>
                    <a:pt x="1328" y="786"/>
                  </a:lnTo>
                  <a:lnTo>
                    <a:pt x="1337" y="806"/>
                  </a:lnTo>
                  <a:lnTo>
                    <a:pt x="1337" y="811"/>
                  </a:lnTo>
                  <a:lnTo>
                    <a:pt x="1345" y="827"/>
                  </a:lnTo>
                  <a:lnTo>
                    <a:pt x="1345" y="806"/>
                  </a:lnTo>
                  <a:lnTo>
                    <a:pt x="1354" y="815"/>
                  </a:lnTo>
                  <a:lnTo>
                    <a:pt x="1354" y="794"/>
                  </a:lnTo>
                  <a:lnTo>
                    <a:pt x="1362" y="790"/>
                  </a:lnTo>
                  <a:lnTo>
                    <a:pt x="1362" y="781"/>
                  </a:lnTo>
                  <a:lnTo>
                    <a:pt x="1371" y="786"/>
                  </a:lnTo>
                  <a:lnTo>
                    <a:pt x="1371" y="781"/>
                  </a:lnTo>
                  <a:lnTo>
                    <a:pt x="1379" y="781"/>
                  </a:lnTo>
                  <a:lnTo>
                    <a:pt x="1379" y="781"/>
                  </a:lnTo>
                  <a:lnTo>
                    <a:pt x="1387" y="798"/>
                  </a:lnTo>
                  <a:lnTo>
                    <a:pt x="1387" y="806"/>
                  </a:lnTo>
                  <a:lnTo>
                    <a:pt x="1396" y="832"/>
                  </a:lnTo>
                  <a:lnTo>
                    <a:pt x="1396" y="840"/>
                  </a:lnTo>
                  <a:lnTo>
                    <a:pt x="1404" y="848"/>
                  </a:lnTo>
                  <a:lnTo>
                    <a:pt x="1404" y="869"/>
                  </a:lnTo>
                  <a:lnTo>
                    <a:pt x="1413" y="886"/>
                  </a:lnTo>
                  <a:lnTo>
                    <a:pt x="1413" y="903"/>
                  </a:lnTo>
                  <a:lnTo>
                    <a:pt x="1421" y="915"/>
                  </a:lnTo>
                  <a:lnTo>
                    <a:pt x="1421" y="932"/>
                  </a:lnTo>
                  <a:lnTo>
                    <a:pt x="1429" y="944"/>
                  </a:lnTo>
                  <a:lnTo>
                    <a:pt x="1429" y="953"/>
                  </a:lnTo>
                  <a:lnTo>
                    <a:pt x="1438" y="957"/>
                  </a:lnTo>
                  <a:lnTo>
                    <a:pt x="1438" y="969"/>
                  </a:lnTo>
                  <a:lnTo>
                    <a:pt x="1446" y="982"/>
                  </a:lnTo>
                  <a:lnTo>
                    <a:pt x="1446" y="982"/>
                  </a:lnTo>
                  <a:lnTo>
                    <a:pt x="1455" y="994"/>
                  </a:lnTo>
                  <a:lnTo>
                    <a:pt x="1455" y="999"/>
                  </a:lnTo>
                  <a:lnTo>
                    <a:pt x="1463" y="1007"/>
                  </a:lnTo>
                  <a:lnTo>
                    <a:pt x="1463" y="1019"/>
                  </a:lnTo>
                  <a:lnTo>
                    <a:pt x="1471" y="1019"/>
                  </a:lnTo>
                  <a:lnTo>
                    <a:pt x="1471" y="1032"/>
                  </a:lnTo>
                  <a:lnTo>
                    <a:pt x="1480" y="1044"/>
                  </a:lnTo>
                  <a:lnTo>
                    <a:pt x="1480" y="1044"/>
                  </a:lnTo>
                  <a:lnTo>
                    <a:pt x="1488" y="1057"/>
                  </a:lnTo>
                  <a:lnTo>
                    <a:pt x="1488" y="1070"/>
                  </a:lnTo>
                  <a:lnTo>
                    <a:pt x="1497" y="1070"/>
                  </a:lnTo>
                  <a:lnTo>
                    <a:pt x="1497" y="1082"/>
                  </a:lnTo>
                  <a:lnTo>
                    <a:pt x="1505" y="1095"/>
                  </a:lnTo>
                  <a:lnTo>
                    <a:pt x="1505" y="1099"/>
                  </a:lnTo>
                  <a:lnTo>
                    <a:pt x="1514" y="1111"/>
                  </a:lnTo>
                  <a:lnTo>
                    <a:pt x="1514" y="1111"/>
                  </a:lnTo>
                  <a:lnTo>
                    <a:pt x="1522" y="1124"/>
                  </a:lnTo>
                  <a:lnTo>
                    <a:pt x="1522" y="1128"/>
                  </a:lnTo>
                  <a:lnTo>
                    <a:pt x="1530" y="1136"/>
                  </a:lnTo>
                  <a:lnTo>
                    <a:pt x="1530" y="1132"/>
                  </a:lnTo>
                  <a:lnTo>
                    <a:pt x="1539" y="1157"/>
                  </a:lnTo>
                  <a:lnTo>
                    <a:pt x="1539" y="1149"/>
                  </a:lnTo>
                  <a:lnTo>
                    <a:pt x="1547" y="1161"/>
                  </a:lnTo>
                  <a:lnTo>
                    <a:pt x="1547" y="1161"/>
                  </a:lnTo>
                  <a:lnTo>
                    <a:pt x="1556" y="1161"/>
                  </a:lnTo>
                  <a:lnTo>
                    <a:pt x="1556" y="1161"/>
                  </a:lnTo>
                  <a:lnTo>
                    <a:pt x="1564" y="1157"/>
                  </a:lnTo>
                  <a:lnTo>
                    <a:pt x="1564" y="1153"/>
                  </a:lnTo>
                  <a:lnTo>
                    <a:pt x="1572" y="1111"/>
                  </a:lnTo>
                  <a:lnTo>
                    <a:pt x="1572" y="1044"/>
                  </a:lnTo>
                  <a:lnTo>
                    <a:pt x="1581" y="961"/>
                  </a:lnTo>
                  <a:lnTo>
                    <a:pt x="1581" y="819"/>
                  </a:lnTo>
                  <a:lnTo>
                    <a:pt x="1589" y="669"/>
                  </a:lnTo>
                  <a:lnTo>
                    <a:pt x="1589" y="502"/>
                  </a:lnTo>
                  <a:lnTo>
                    <a:pt x="1598" y="360"/>
                  </a:lnTo>
                  <a:lnTo>
                    <a:pt x="1598" y="218"/>
                  </a:lnTo>
                  <a:lnTo>
                    <a:pt x="1606" y="134"/>
                  </a:lnTo>
                  <a:lnTo>
                    <a:pt x="1606" y="67"/>
                  </a:lnTo>
                  <a:lnTo>
                    <a:pt x="1614" y="30"/>
                  </a:lnTo>
                  <a:lnTo>
                    <a:pt x="1614" y="26"/>
                  </a:lnTo>
                  <a:lnTo>
                    <a:pt x="1623" y="38"/>
                  </a:lnTo>
                  <a:lnTo>
                    <a:pt x="1623" y="67"/>
                  </a:lnTo>
                  <a:lnTo>
                    <a:pt x="1631" y="122"/>
                  </a:lnTo>
                  <a:lnTo>
                    <a:pt x="1631" y="188"/>
                  </a:lnTo>
                  <a:lnTo>
                    <a:pt x="1640" y="239"/>
                  </a:lnTo>
                  <a:lnTo>
                    <a:pt x="1640" y="305"/>
                  </a:lnTo>
                  <a:lnTo>
                    <a:pt x="1648" y="355"/>
                  </a:lnTo>
                  <a:lnTo>
                    <a:pt x="1648" y="406"/>
                  </a:lnTo>
                  <a:lnTo>
                    <a:pt x="1656" y="447"/>
                  </a:lnTo>
                  <a:lnTo>
                    <a:pt x="1656" y="481"/>
                  </a:lnTo>
                  <a:lnTo>
                    <a:pt x="1656" y="514"/>
                  </a:lnTo>
                  <a:lnTo>
                    <a:pt x="1665" y="543"/>
                  </a:lnTo>
                  <a:lnTo>
                    <a:pt x="1665" y="560"/>
                  </a:lnTo>
                  <a:lnTo>
                    <a:pt x="1673" y="593"/>
                  </a:lnTo>
                  <a:lnTo>
                    <a:pt x="1673" y="619"/>
                  </a:lnTo>
                  <a:lnTo>
                    <a:pt x="1682" y="648"/>
                  </a:lnTo>
                  <a:lnTo>
                    <a:pt x="1682" y="677"/>
                  </a:lnTo>
                  <a:lnTo>
                    <a:pt x="1690" y="706"/>
                  </a:lnTo>
                  <a:lnTo>
                    <a:pt x="1690" y="744"/>
                  </a:lnTo>
                  <a:lnTo>
                    <a:pt x="1699" y="773"/>
                  </a:lnTo>
                  <a:lnTo>
                    <a:pt x="1699" y="806"/>
                  </a:lnTo>
                  <a:lnTo>
                    <a:pt x="1707" y="827"/>
                  </a:lnTo>
                  <a:lnTo>
                    <a:pt x="1707" y="844"/>
                  </a:lnTo>
                  <a:lnTo>
                    <a:pt x="1715" y="848"/>
                  </a:lnTo>
                  <a:lnTo>
                    <a:pt x="1715" y="844"/>
                  </a:lnTo>
                  <a:lnTo>
                    <a:pt x="1724" y="848"/>
                  </a:lnTo>
                  <a:lnTo>
                    <a:pt x="1724" y="840"/>
                  </a:lnTo>
                  <a:lnTo>
                    <a:pt x="1732" y="836"/>
                  </a:lnTo>
                  <a:lnTo>
                    <a:pt x="1732" y="832"/>
                  </a:lnTo>
                  <a:lnTo>
                    <a:pt x="1741" y="823"/>
                  </a:lnTo>
                  <a:lnTo>
                    <a:pt x="1741" y="823"/>
                  </a:lnTo>
                  <a:lnTo>
                    <a:pt x="1749" y="819"/>
                  </a:lnTo>
                  <a:lnTo>
                    <a:pt x="1749" y="823"/>
                  </a:lnTo>
                  <a:lnTo>
                    <a:pt x="1757" y="827"/>
                  </a:lnTo>
                  <a:lnTo>
                    <a:pt x="1757" y="840"/>
                  </a:lnTo>
                  <a:lnTo>
                    <a:pt x="1766" y="852"/>
                  </a:lnTo>
                  <a:lnTo>
                    <a:pt x="1766" y="861"/>
                  </a:lnTo>
                  <a:lnTo>
                    <a:pt x="1774" y="882"/>
                  </a:lnTo>
                  <a:lnTo>
                    <a:pt x="1774" y="894"/>
                  </a:lnTo>
                  <a:lnTo>
                    <a:pt x="1783" y="919"/>
                  </a:lnTo>
                  <a:lnTo>
                    <a:pt x="1783" y="919"/>
                  </a:lnTo>
                  <a:lnTo>
                    <a:pt x="1791" y="944"/>
                  </a:lnTo>
                  <a:lnTo>
                    <a:pt x="1791" y="957"/>
                  </a:lnTo>
                  <a:lnTo>
                    <a:pt x="1799" y="969"/>
                  </a:lnTo>
                  <a:lnTo>
                    <a:pt x="1799" y="982"/>
                  </a:lnTo>
                  <a:lnTo>
                    <a:pt x="1808" y="994"/>
                  </a:lnTo>
                  <a:lnTo>
                    <a:pt x="1808" y="1003"/>
                  </a:lnTo>
                  <a:lnTo>
                    <a:pt x="1816" y="1007"/>
                  </a:lnTo>
                  <a:lnTo>
                    <a:pt x="1816" y="1019"/>
                  </a:lnTo>
                  <a:lnTo>
                    <a:pt x="1825" y="1032"/>
                  </a:lnTo>
                  <a:lnTo>
                    <a:pt x="1825" y="1032"/>
                  </a:lnTo>
                  <a:lnTo>
                    <a:pt x="1833" y="1049"/>
                  </a:lnTo>
                  <a:lnTo>
                    <a:pt x="1833" y="1044"/>
                  </a:lnTo>
                  <a:lnTo>
                    <a:pt x="1842" y="1057"/>
                  </a:lnTo>
                  <a:lnTo>
                    <a:pt x="1842" y="1057"/>
                  </a:lnTo>
                  <a:lnTo>
                    <a:pt x="1850" y="1074"/>
                  </a:lnTo>
                  <a:lnTo>
                    <a:pt x="1850" y="1082"/>
                  </a:lnTo>
                  <a:lnTo>
                    <a:pt x="1858" y="1086"/>
                  </a:lnTo>
                  <a:lnTo>
                    <a:pt x="1858" y="1099"/>
                  </a:lnTo>
                  <a:lnTo>
                    <a:pt x="1867" y="1107"/>
                  </a:lnTo>
                  <a:lnTo>
                    <a:pt x="1867" y="1115"/>
                  </a:lnTo>
                  <a:lnTo>
                    <a:pt x="1875" y="1120"/>
                  </a:lnTo>
                  <a:lnTo>
                    <a:pt x="1875" y="1141"/>
                  </a:lnTo>
                  <a:lnTo>
                    <a:pt x="1884" y="1136"/>
                  </a:lnTo>
                  <a:lnTo>
                    <a:pt x="1884" y="1149"/>
                  </a:lnTo>
                  <a:lnTo>
                    <a:pt x="1892" y="1157"/>
                  </a:lnTo>
                  <a:lnTo>
                    <a:pt x="1892" y="1157"/>
                  </a:lnTo>
                  <a:lnTo>
                    <a:pt x="1900" y="1170"/>
                  </a:lnTo>
                  <a:lnTo>
                    <a:pt x="1900" y="1174"/>
                  </a:lnTo>
                  <a:lnTo>
                    <a:pt x="1909" y="1182"/>
                  </a:lnTo>
                  <a:lnTo>
                    <a:pt x="1909" y="1182"/>
                  </a:lnTo>
                  <a:lnTo>
                    <a:pt x="1917" y="1199"/>
                  </a:lnTo>
                  <a:lnTo>
                    <a:pt x="1917" y="1199"/>
                  </a:lnTo>
                  <a:lnTo>
                    <a:pt x="1926" y="1199"/>
                  </a:lnTo>
                  <a:lnTo>
                    <a:pt x="1926" y="1212"/>
                  </a:lnTo>
                  <a:lnTo>
                    <a:pt x="1934" y="1212"/>
                  </a:lnTo>
                  <a:lnTo>
                    <a:pt x="1934" y="1224"/>
                  </a:lnTo>
                  <a:lnTo>
                    <a:pt x="1942" y="1224"/>
                  </a:lnTo>
                  <a:lnTo>
                    <a:pt x="1942" y="1224"/>
                  </a:lnTo>
                  <a:lnTo>
                    <a:pt x="1951" y="1212"/>
                  </a:lnTo>
                  <a:lnTo>
                    <a:pt x="1951" y="1186"/>
                  </a:lnTo>
                  <a:lnTo>
                    <a:pt x="1959" y="1136"/>
                  </a:lnTo>
                  <a:lnTo>
                    <a:pt x="1959" y="1044"/>
                  </a:lnTo>
                  <a:lnTo>
                    <a:pt x="1968" y="948"/>
                  </a:lnTo>
                  <a:lnTo>
                    <a:pt x="1968" y="815"/>
                  </a:lnTo>
                  <a:lnTo>
                    <a:pt x="1976" y="681"/>
                  </a:lnTo>
                  <a:lnTo>
                    <a:pt x="1976" y="535"/>
                  </a:lnTo>
                  <a:lnTo>
                    <a:pt x="1984" y="435"/>
                  </a:lnTo>
                  <a:lnTo>
                    <a:pt x="1984" y="343"/>
                  </a:lnTo>
                  <a:lnTo>
                    <a:pt x="1993" y="280"/>
                  </a:lnTo>
                  <a:lnTo>
                    <a:pt x="1993" y="251"/>
                  </a:lnTo>
                  <a:lnTo>
                    <a:pt x="2001" y="230"/>
                  </a:lnTo>
                  <a:lnTo>
                    <a:pt x="2001" y="255"/>
                  </a:lnTo>
                  <a:lnTo>
                    <a:pt x="2010" y="280"/>
                  </a:lnTo>
                  <a:lnTo>
                    <a:pt x="2010" y="330"/>
                  </a:lnTo>
                  <a:lnTo>
                    <a:pt x="2018" y="389"/>
                  </a:lnTo>
                  <a:lnTo>
                    <a:pt x="2018" y="443"/>
                  </a:lnTo>
                  <a:lnTo>
                    <a:pt x="2027" y="502"/>
                  </a:lnTo>
                  <a:lnTo>
                    <a:pt x="2027" y="552"/>
                  </a:lnTo>
                  <a:lnTo>
                    <a:pt x="2035" y="610"/>
                  </a:lnTo>
                  <a:lnTo>
                    <a:pt x="2035" y="652"/>
                  </a:lnTo>
                  <a:lnTo>
                    <a:pt x="2043" y="694"/>
                  </a:lnTo>
                  <a:lnTo>
                    <a:pt x="2043" y="731"/>
                  </a:lnTo>
                  <a:lnTo>
                    <a:pt x="2052" y="761"/>
                  </a:lnTo>
                  <a:lnTo>
                    <a:pt x="2052" y="781"/>
                  </a:lnTo>
                  <a:lnTo>
                    <a:pt x="2060" y="815"/>
                  </a:lnTo>
                  <a:lnTo>
                    <a:pt x="2060" y="836"/>
                  </a:lnTo>
                  <a:lnTo>
                    <a:pt x="2069" y="861"/>
                  </a:lnTo>
                  <a:lnTo>
                    <a:pt x="2069" y="894"/>
                  </a:lnTo>
                  <a:lnTo>
                    <a:pt x="2077" y="915"/>
                  </a:lnTo>
                  <a:lnTo>
                    <a:pt x="2077" y="944"/>
                  </a:lnTo>
                  <a:lnTo>
                    <a:pt x="2085" y="957"/>
                  </a:lnTo>
                  <a:lnTo>
                    <a:pt x="2085" y="969"/>
                  </a:lnTo>
                  <a:lnTo>
                    <a:pt x="2094" y="982"/>
                  </a:lnTo>
                  <a:lnTo>
                    <a:pt x="2094" y="974"/>
                  </a:lnTo>
                  <a:lnTo>
                    <a:pt x="2102" y="982"/>
                  </a:lnTo>
                  <a:lnTo>
                    <a:pt x="2102" y="969"/>
                  </a:lnTo>
                  <a:lnTo>
                    <a:pt x="2111" y="957"/>
                  </a:lnTo>
                  <a:lnTo>
                    <a:pt x="2111" y="957"/>
                  </a:lnTo>
                  <a:lnTo>
                    <a:pt x="2119" y="944"/>
                  </a:lnTo>
                  <a:lnTo>
                    <a:pt x="2119" y="944"/>
                  </a:lnTo>
                  <a:lnTo>
                    <a:pt x="2127" y="944"/>
                  </a:lnTo>
                  <a:lnTo>
                    <a:pt x="2127" y="944"/>
                  </a:lnTo>
                  <a:lnTo>
                    <a:pt x="2136" y="944"/>
                  </a:lnTo>
                  <a:lnTo>
                    <a:pt x="2136" y="957"/>
                  </a:lnTo>
                  <a:lnTo>
                    <a:pt x="2144" y="969"/>
                  </a:lnTo>
                  <a:lnTo>
                    <a:pt x="2144" y="974"/>
                  </a:lnTo>
                  <a:lnTo>
                    <a:pt x="2153" y="982"/>
                  </a:lnTo>
                  <a:lnTo>
                    <a:pt x="2153" y="999"/>
                  </a:lnTo>
                  <a:lnTo>
                    <a:pt x="2161" y="1019"/>
                  </a:lnTo>
                  <a:lnTo>
                    <a:pt x="2161" y="1024"/>
                  </a:lnTo>
                  <a:lnTo>
                    <a:pt x="2170" y="1044"/>
                  </a:lnTo>
                  <a:lnTo>
                    <a:pt x="2170" y="1053"/>
                  </a:lnTo>
                  <a:lnTo>
                    <a:pt x="2178" y="1074"/>
                  </a:lnTo>
                  <a:lnTo>
                    <a:pt x="2178" y="1070"/>
                  </a:lnTo>
                  <a:lnTo>
                    <a:pt x="2186" y="1082"/>
                  </a:lnTo>
                  <a:lnTo>
                    <a:pt x="2186" y="1095"/>
                  </a:lnTo>
                  <a:lnTo>
                    <a:pt x="2195" y="1095"/>
                  </a:lnTo>
                  <a:lnTo>
                    <a:pt x="2195" y="1111"/>
                  </a:lnTo>
                  <a:lnTo>
                    <a:pt x="2195" y="1115"/>
                  </a:lnTo>
                  <a:lnTo>
                    <a:pt x="2203" y="1124"/>
                  </a:lnTo>
                  <a:lnTo>
                    <a:pt x="2203" y="1124"/>
                  </a:lnTo>
                  <a:lnTo>
                    <a:pt x="2212" y="1128"/>
                  </a:lnTo>
                  <a:lnTo>
                    <a:pt x="2212" y="1132"/>
                  </a:lnTo>
                  <a:lnTo>
                    <a:pt x="2220" y="1141"/>
                  </a:lnTo>
                  <a:lnTo>
                    <a:pt x="2220" y="1149"/>
                  </a:lnTo>
                  <a:lnTo>
                    <a:pt x="2228" y="1153"/>
                  </a:lnTo>
                  <a:lnTo>
                    <a:pt x="2228" y="1157"/>
                  </a:lnTo>
                  <a:lnTo>
                    <a:pt x="2237" y="1174"/>
                  </a:lnTo>
                  <a:lnTo>
                    <a:pt x="2237" y="1174"/>
                  </a:lnTo>
                  <a:lnTo>
                    <a:pt x="2245" y="1195"/>
                  </a:lnTo>
                  <a:lnTo>
                    <a:pt x="2245" y="1195"/>
                  </a:lnTo>
                  <a:lnTo>
                    <a:pt x="2254" y="1199"/>
                  </a:lnTo>
                  <a:lnTo>
                    <a:pt x="2254" y="1212"/>
                  </a:lnTo>
                  <a:lnTo>
                    <a:pt x="2262" y="1212"/>
                  </a:lnTo>
                  <a:lnTo>
                    <a:pt x="2262" y="1224"/>
                  </a:lnTo>
                  <a:lnTo>
                    <a:pt x="2270" y="1224"/>
                  </a:lnTo>
                  <a:lnTo>
                    <a:pt x="2270" y="1241"/>
                  </a:lnTo>
                  <a:lnTo>
                    <a:pt x="2279" y="1237"/>
                  </a:lnTo>
                  <a:lnTo>
                    <a:pt x="2279" y="1249"/>
                  </a:lnTo>
                  <a:lnTo>
                    <a:pt x="2287" y="1249"/>
                  </a:lnTo>
                  <a:lnTo>
                    <a:pt x="2287" y="1266"/>
                  </a:lnTo>
                  <a:lnTo>
                    <a:pt x="2296" y="1266"/>
                  </a:lnTo>
                  <a:lnTo>
                    <a:pt x="2296" y="1266"/>
                  </a:lnTo>
                  <a:lnTo>
                    <a:pt x="2304" y="1278"/>
                  </a:lnTo>
                  <a:lnTo>
                    <a:pt x="2304" y="1278"/>
                  </a:lnTo>
                  <a:lnTo>
                    <a:pt x="2312" y="1299"/>
                  </a:lnTo>
                  <a:lnTo>
                    <a:pt x="2312" y="1299"/>
                  </a:lnTo>
                  <a:lnTo>
                    <a:pt x="2321" y="1299"/>
                  </a:lnTo>
                  <a:lnTo>
                    <a:pt x="2321" y="1303"/>
                  </a:lnTo>
                  <a:lnTo>
                    <a:pt x="2329" y="1303"/>
                  </a:lnTo>
                  <a:lnTo>
                    <a:pt x="2329" y="1291"/>
                  </a:lnTo>
                  <a:lnTo>
                    <a:pt x="2338" y="1274"/>
                  </a:lnTo>
                  <a:lnTo>
                    <a:pt x="2338" y="1232"/>
                  </a:lnTo>
                  <a:lnTo>
                    <a:pt x="2346" y="1161"/>
                  </a:lnTo>
                  <a:lnTo>
                    <a:pt x="2346" y="1074"/>
                  </a:lnTo>
                  <a:lnTo>
                    <a:pt x="2355" y="974"/>
                  </a:lnTo>
                  <a:lnTo>
                    <a:pt x="2355" y="844"/>
                  </a:lnTo>
                  <a:lnTo>
                    <a:pt x="2363" y="727"/>
                  </a:lnTo>
                  <a:lnTo>
                    <a:pt x="2363" y="614"/>
                  </a:lnTo>
                  <a:lnTo>
                    <a:pt x="2371" y="527"/>
                  </a:lnTo>
                  <a:lnTo>
                    <a:pt x="2371" y="460"/>
                  </a:lnTo>
                  <a:lnTo>
                    <a:pt x="2380" y="435"/>
                  </a:lnTo>
                  <a:lnTo>
                    <a:pt x="2380" y="426"/>
                  </a:lnTo>
                  <a:lnTo>
                    <a:pt x="2388" y="435"/>
                  </a:lnTo>
                  <a:lnTo>
                    <a:pt x="2388" y="460"/>
                  </a:lnTo>
                  <a:lnTo>
                    <a:pt x="2397" y="489"/>
                  </a:lnTo>
                  <a:lnTo>
                    <a:pt x="2397" y="535"/>
                  </a:lnTo>
                  <a:lnTo>
                    <a:pt x="2405" y="593"/>
                  </a:lnTo>
                  <a:lnTo>
                    <a:pt x="2405" y="644"/>
                  </a:lnTo>
                  <a:lnTo>
                    <a:pt x="2413" y="706"/>
                  </a:lnTo>
                  <a:lnTo>
                    <a:pt x="2413" y="744"/>
                  </a:lnTo>
                  <a:lnTo>
                    <a:pt x="2422" y="802"/>
                  </a:lnTo>
                  <a:lnTo>
                    <a:pt x="2422" y="836"/>
                  </a:lnTo>
                  <a:lnTo>
                    <a:pt x="2430" y="869"/>
                  </a:lnTo>
                  <a:lnTo>
                    <a:pt x="2430" y="898"/>
                  </a:lnTo>
                  <a:lnTo>
                    <a:pt x="2439" y="932"/>
                  </a:lnTo>
                  <a:lnTo>
                    <a:pt x="2439" y="965"/>
                  </a:lnTo>
                  <a:lnTo>
                    <a:pt x="2447" y="982"/>
                  </a:lnTo>
                  <a:lnTo>
                    <a:pt x="2447" y="1015"/>
                  </a:lnTo>
                  <a:lnTo>
                    <a:pt x="2455" y="1036"/>
                  </a:lnTo>
                  <a:lnTo>
                    <a:pt x="2455" y="1057"/>
                  </a:lnTo>
                  <a:lnTo>
                    <a:pt x="2464" y="1070"/>
                  </a:lnTo>
                  <a:lnTo>
                    <a:pt x="2464" y="1082"/>
                  </a:lnTo>
                  <a:lnTo>
                    <a:pt x="2472" y="1082"/>
                  </a:lnTo>
                  <a:lnTo>
                    <a:pt x="2472" y="1082"/>
                  </a:lnTo>
                  <a:lnTo>
                    <a:pt x="2481" y="1082"/>
                  </a:lnTo>
                  <a:lnTo>
                    <a:pt x="2481" y="1074"/>
                  </a:lnTo>
                  <a:lnTo>
                    <a:pt x="2489" y="1070"/>
                  </a:lnTo>
                  <a:lnTo>
                    <a:pt x="2489" y="1057"/>
                  </a:lnTo>
                  <a:lnTo>
                    <a:pt x="2498" y="1057"/>
                  </a:lnTo>
                  <a:lnTo>
                    <a:pt x="2498" y="1044"/>
                  </a:lnTo>
                  <a:lnTo>
                    <a:pt x="2506" y="1044"/>
                  </a:lnTo>
                  <a:lnTo>
                    <a:pt x="2506" y="1044"/>
                  </a:lnTo>
                  <a:lnTo>
                    <a:pt x="2514" y="1044"/>
                  </a:lnTo>
                  <a:lnTo>
                    <a:pt x="2514" y="1044"/>
                  </a:lnTo>
                  <a:lnTo>
                    <a:pt x="2523" y="1049"/>
                  </a:lnTo>
                  <a:lnTo>
                    <a:pt x="2523" y="1057"/>
                  </a:lnTo>
                  <a:lnTo>
                    <a:pt x="2531" y="1074"/>
                  </a:lnTo>
                  <a:lnTo>
                    <a:pt x="2531" y="1082"/>
                  </a:lnTo>
                  <a:lnTo>
                    <a:pt x="2540" y="1095"/>
                  </a:lnTo>
                  <a:lnTo>
                    <a:pt x="2540" y="1103"/>
                  </a:lnTo>
                  <a:lnTo>
                    <a:pt x="2548" y="1124"/>
                  </a:lnTo>
                  <a:lnTo>
                    <a:pt x="2548" y="1132"/>
                  </a:lnTo>
                  <a:lnTo>
                    <a:pt x="2556" y="1141"/>
                  </a:lnTo>
                  <a:lnTo>
                    <a:pt x="2556" y="1149"/>
                  </a:lnTo>
                  <a:lnTo>
                    <a:pt x="2565" y="1161"/>
                  </a:lnTo>
                  <a:lnTo>
                    <a:pt x="2565" y="1157"/>
                  </a:lnTo>
                  <a:lnTo>
                    <a:pt x="2573" y="1174"/>
                  </a:lnTo>
                  <a:lnTo>
                    <a:pt x="2573" y="1170"/>
                  </a:lnTo>
                  <a:lnTo>
                    <a:pt x="2582" y="1186"/>
                  </a:lnTo>
                  <a:lnTo>
                    <a:pt x="2582" y="1182"/>
                  </a:lnTo>
                  <a:lnTo>
                    <a:pt x="2590" y="1191"/>
                  </a:lnTo>
                  <a:lnTo>
                    <a:pt x="2590" y="1199"/>
                  </a:lnTo>
                  <a:lnTo>
                    <a:pt x="2598" y="1199"/>
                  </a:lnTo>
                  <a:lnTo>
                    <a:pt x="2598" y="1207"/>
                  </a:lnTo>
                  <a:lnTo>
                    <a:pt x="2607" y="1212"/>
                  </a:lnTo>
                  <a:lnTo>
                    <a:pt x="2607" y="1212"/>
                  </a:lnTo>
                  <a:lnTo>
                    <a:pt x="2615" y="1232"/>
                  </a:lnTo>
                  <a:lnTo>
                    <a:pt x="2615" y="1224"/>
                  </a:lnTo>
                  <a:lnTo>
                    <a:pt x="2624" y="1241"/>
                  </a:lnTo>
                  <a:lnTo>
                    <a:pt x="2624" y="1245"/>
                  </a:lnTo>
                  <a:lnTo>
                    <a:pt x="2632" y="1253"/>
                  </a:lnTo>
                  <a:lnTo>
                    <a:pt x="2632" y="1257"/>
                  </a:lnTo>
                  <a:lnTo>
                    <a:pt x="2640" y="1266"/>
                  </a:lnTo>
                  <a:lnTo>
                    <a:pt x="2640" y="1274"/>
                  </a:lnTo>
                  <a:lnTo>
                    <a:pt x="2649" y="1278"/>
                  </a:lnTo>
                  <a:lnTo>
                    <a:pt x="2649" y="1283"/>
                  </a:lnTo>
                  <a:lnTo>
                    <a:pt x="2657" y="1291"/>
                  </a:lnTo>
                  <a:lnTo>
                    <a:pt x="2657" y="1299"/>
                  </a:lnTo>
                  <a:lnTo>
                    <a:pt x="2666" y="1303"/>
                  </a:lnTo>
                  <a:lnTo>
                    <a:pt x="2666" y="1303"/>
                  </a:lnTo>
                  <a:lnTo>
                    <a:pt x="2674" y="1312"/>
                  </a:lnTo>
                  <a:lnTo>
                    <a:pt x="2674" y="1316"/>
                  </a:lnTo>
                  <a:lnTo>
                    <a:pt x="2683" y="1316"/>
                  </a:lnTo>
                  <a:lnTo>
                    <a:pt x="2683" y="1324"/>
                  </a:lnTo>
                  <a:lnTo>
                    <a:pt x="2691" y="1337"/>
                  </a:lnTo>
                  <a:lnTo>
                    <a:pt x="2691" y="1337"/>
                  </a:lnTo>
                  <a:lnTo>
                    <a:pt x="2699" y="1337"/>
                  </a:lnTo>
                  <a:lnTo>
                    <a:pt x="2699" y="1349"/>
                  </a:lnTo>
                  <a:lnTo>
                    <a:pt x="2708" y="1349"/>
                  </a:lnTo>
                  <a:lnTo>
                    <a:pt x="2708" y="1349"/>
                  </a:lnTo>
                  <a:lnTo>
                    <a:pt x="2716" y="1345"/>
                  </a:lnTo>
                  <a:lnTo>
                    <a:pt x="2716" y="1324"/>
                  </a:lnTo>
                  <a:lnTo>
                    <a:pt x="2725" y="1303"/>
                  </a:lnTo>
                  <a:lnTo>
                    <a:pt x="2725" y="1232"/>
                  </a:lnTo>
                  <a:lnTo>
                    <a:pt x="2733" y="1157"/>
                  </a:lnTo>
                  <a:lnTo>
                    <a:pt x="2733" y="1044"/>
                  </a:lnTo>
                  <a:lnTo>
                    <a:pt x="2733" y="919"/>
                  </a:lnTo>
                  <a:lnTo>
                    <a:pt x="2741" y="790"/>
                  </a:lnTo>
                  <a:lnTo>
                    <a:pt x="2741" y="677"/>
                  </a:lnTo>
                  <a:lnTo>
                    <a:pt x="2750" y="589"/>
                  </a:lnTo>
                  <a:lnTo>
                    <a:pt x="2750" y="514"/>
                  </a:lnTo>
                  <a:lnTo>
                    <a:pt x="2758" y="472"/>
                  </a:lnTo>
                  <a:lnTo>
                    <a:pt x="2758" y="447"/>
                  </a:lnTo>
                  <a:lnTo>
                    <a:pt x="2767" y="447"/>
                  </a:lnTo>
                  <a:lnTo>
                    <a:pt x="2767" y="481"/>
                  </a:lnTo>
                  <a:lnTo>
                    <a:pt x="2775" y="510"/>
                  </a:lnTo>
                  <a:lnTo>
                    <a:pt x="2775" y="552"/>
                  </a:lnTo>
                  <a:lnTo>
                    <a:pt x="2783" y="610"/>
                  </a:lnTo>
                  <a:lnTo>
                    <a:pt x="2783" y="664"/>
                  </a:lnTo>
                  <a:lnTo>
                    <a:pt x="2792" y="715"/>
                  </a:lnTo>
                  <a:lnTo>
                    <a:pt x="2792" y="765"/>
                  </a:lnTo>
                  <a:lnTo>
                    <a:pt x="2800" y="806"/>
                  </a:lnTo>
                  <a:lnTo>
                    <a:pt x="2800" y="852"/>
                  </a:lnTo>
                  <a:lnTo>
                    <a:pt x="2809" y="882"/>
                  </a:lnTo>
                  <a:lnTo>
                    <a:pt x="2809" y="915"/>
                  </a:lnTo>
                  <a:lnTo>
                    <a:pt x="2817" y="944"/>
                  </a:lnTo>
                  <a:lnTo>
                    <a:pt x="2817" y="969"/>
                  </a:lnTo>
                  <a:lnTo>
                    <a:pt x="2826" y="990"/>
                  </a:lnTo>
                  <a:lnTo>
                    <a:pt x="2826" y="1019"/>
                  </a:lnTo>
                  <a:lnTo>
                    <a:pt x="2834" y="1040"/>
                  </a:lnTo>
                  <a:lnTo>
                    <a:pt x="2834" y="1053"/>
                  </a:lnTo>
                  <a:lnTo>
                    <a:pt x="2842" y="1078"/>
                  </a:lnTo>
                  <a:lnTo>
                    <a:pt x="2842" y="1095"/>
                  </a:lnTo>
                  <a:lnTo>
                    <a:pt x="2851" y="1099"/>
                  </a:lnTo>
                  <a:lnTo>
                    <a:pt x="2851" y="1107"/>
                  </a:lnTo>
                  <a:lnTo>
                    <a:pt x="2859" y="1107"/>
                  </a:lnTo>
                  <a:lnTo>
                    <a:pt x="2859" y="1095"/>
                  </a:lnTo>
                  <a:lnTo>
                    <a:pt x="2868" y="1095"/>
                  </a:lnTo>
                  <a:lnTo>
                    <a:pt x="2868" y="1082"/>
                  </a:lnTo>
                  <a:lnTo>
                    <a:pt x="2876" y="1070"/>
                  </a:lnTo>
                  <a:lnTo>
                    <a:pt x="2876" y="1070"/>
                  </a:lnTo>
                  <a:lnTo>
                    <a:pt x="2884" y="1053"/>
                  </a:lnTo>
                  <a:lnTo>
                    <a:pt x="2884" y="1057"/>
                  </a:lnTo>
                  <a:lnTo>
                    <a:pt x="2893" y="1057"/>
                  </a:lnTo>
                  <a:lnTo>
                    <a:pt x="2893" y="1061"/>
                  </a:lnTo>
                  <a:lnTo>
                    <a:pt x="2901" y="1057"/>
                  </a:lnTo>
                  <a:lnTo>
                    <a:pt x="2901" y="1070"/>
                  </a:lnTo>
                  <a:lnTo>
                    <a:pt x="2910" y="1070"/>
                  </a:lnTo>
                  <a:lnTo>
                    <a:pt x="2910" y="1082"/>
                  </a:lnTo>
                  <a:lnTo>
                    <a:pt x="2918" y="1095"/>
                  </a:lnTo>
                  <a:lnTo>
                    <a:pt x="2918" y="1107"/>
                  </a:lnTo>
                  <a:lnTo>
                    <a:pt x="2926" y="1124"/>
                  </a:lnTo>
                  <a:lnTo>
                    <a:pt x="2926" y="1136"/>
                  </a:lnTo>
                  <a:lnTo>
                    <a:pt x="2935" y="1141"/>
                  </a:lnTo>
                  <a:lnTo>
                    <a:pt x="2935" y="1149"/>
                  </a:lnTo>
                  <a:lnTo>
                    <a:pt x="2943" y="1161"/>
                  </a:lnTo>
                  <a:lnTo>
                    <a:pt x="2943" y="1174"/>
                  </a:lnTo>
                  <a:lnTo>
                    <a:pt x="2952" y="1178"/>
                  </a:lnTo>
                  <a:lnTo>
                    <a:pt x="2952" y="1186"/>
                  </a:lnTo>
                  <a:lnTo>
                    <a:pt x="2960" y="1186"/>
                  </a:lnTo>
                  <a:lnTo>
                    <a:pt x="2960" y="1199"/>
                  </a:lnTo>
                  <a:lnTo>
                    <a:pt x="2968" y="1199"/>
                  </a:lnTo>
                  <a:lnTo>
                    <a:pt x="2968" y="1195"/>
                  </a:lnTo>
                  <a:lnTo>
                    <a:pt x="2977" y="1212"/>
                  </a:lnTo>
                  <a:lnTo>
                    <a:pt x="2977" y="1216"/>
                  </a:lnTo>
                  <a:lnTo>
                    <a:pt x="2985" y="1212"/>
                  </a:lnTo>
                  <a:lnTo>
                    <a:pt x="2985" y="1224"/>
                  </a:lnTo>
                  <a:lnTo>
                    <a:pt x="2994" y="1228"/>
                  </a:lnTo>
                  <a:lnTo>
                    <a:pt x="2994" y="1237"/>
                  </a:lnTo>
                  <a:lnTo>
                    <a:pt x="3002" y="1237"/>
                  </a:lnTo>
                  <a:lnTo>
                    <a:pt x="3002" y="1253"/>
                  </a:lnTo>
                  <a:lnTo>
                    <a:pt x="3011" y="1249"/>
                  </a:lnTo>
                  <a:lnTo>
                    <a:pt x="3011" y="1266"/>
                  </a:lnTo>
                  <a:lnTo>
                    <a:pt x="3019" y="1266"/>
                  </a:lnTo>
                  <a:lnTo>
                    <a:pt x="3019" y="1283"/>
                  </a:lnTo>
                  <a:lnTo>
                    <a:pt x="3027" y="1278"/>
                  </a:lnTo>
                  <a:lnTo>
                    <a:pt x="3027" y="1291"/>
                  </a:lnTo>
                  <a:lnTo>
                    <a:pt x="3036" y="1291"/>
                  </a:lnTo>
                  <a:lnTo>
                    <a:pt x="3036" y="1303"/>
                  </a:lnTo>
                  <a:lnTo>
                    <a:pt x="3044" y="1303"/>
                  </a:lnTo>
                  <a:lnTo>
                    <a:pt x="3044" y="1303"/>
                  </a:lnTo>
                  <a:lnTo>
                    <a:pt x="3053" y="1324"/>
                  </a:lnTo>
                  <a:lnTo>
                    <a:pt x="3053" y="1316"/>
                  </a:lnTo>
                  <a:lnTo>
                    <a:pt x="3061" y="1316"/>
                  </a:lnTo>
                  <a:lnTo>
                    <a:pt x="3061" y="1328"/>
                  </a:lnTo>
                  <a:lnTo>
                    <a:pt x="3069" y="1328"/>
                  </a:lnTo>
                  <a:lnTo>
                    <a:pt x="3069" y="1337"/>
                  </a:lnTo>
                  <a:lnTo>
                    <a:pt x="3078" y="1341"/>
                  </a:lnTo>
                  <a:lnTo>
                    <a:pt x="3078" y="1341"/>
                  </a:lnTo>
                  <a:lnTo>
                    <a:pt x="3086" y="1341"/>
                  </a:lnTo>
                  <a:lnTo>
                    <a:pt x="3086" y="1341"/>
                  </a:lnTo>
                  <a:lnTo>
                    <a:pt x="3095" y="1337"/>
                  </a:lnTo>
                  <a:lnTo>
                    <a:pt x="3095" y="1316"/>
                  </a:lnTo>
                  <a:lnTo>
                    <a:pt x="3103" y="1266"/>
                  </a:lnTo>
                  <a:lnTo>
                    <a:pt x="3103" y="1195"/>
                  </a:lnTo>
                  <a:lnTo>
                    <a:pt x="3111" y="1082"/>
                  </a:lnTo>
                  <a:lnTo>
                    <a:pt x="3111" y="961"/>
                  </a:lnTo>
                  <a:lnTo>
                    <a:pt x="3120" y="819"/>
                  </a:lnTo>
                  <a:lnTo>
                    <a:pt x="3120" y="690"/>
                  </a:lnTo>
                  <a:lnTo>
                    <a:pt x="3128" y="573"/>
                  </a:lnTo>
                  <a:lnTo>
                    <a:pt x="3128" y="477"/>
                  </a:lnTo>
                  <a:lnTo>
                    <a:pt x="3137" y="410"/>
                  </a:lnTo>
                  <a:lnTo>
                    <a:pt x="3137" y="389"/>
                  </a:lnTo>
                  <a:lnTo>
                    <a:pt x="3145" y="372"/>
                  </a:lnTo>
                  <a:lnTo>
                    <a:pt x="3145" y="385"/>
                  </a:lnTo>
                  <a:lnTo>
                    <a:pt x="3154" y="410"/>
                  </a:lnTo>
                  <a:lnTo>
                    <a:pt x="3154" y="451"/>
                  </a:lnTo>
                  <a:lnTo>
                    <a:pt x="3162" y="497"/>
                  </a:lnTo>
                  <a:lnTo>
                    <a:pt x="3162" y="552"/>
                  </a:lnTo>
                  <a:lnTo>
                    <a:pt x="3170" y="614"/>
                  </a:lnTo>
                  <a:lnTo>
                    <a:pt x="3170" y="656"/>
                  </a:lnTo>
                  <a:lnTo>
                    <a:pt x="3179" y="715"/>
                  </a:lnTo>
                  <a:lnTo>
                    <a:pt x="3179" y="748"/>
                  </a:lnTo>
                  <a:lnTo>
                    <a:pt x="3187" y="790"/>
                  </a:lnTo>
                  <a:lnTo>
                    <a:pt x="3187" y="819"/>
                  </a:lnTo>
                  <a:lnTo>
                    <a:pt x="3196" y="844"/>
                  </a:lnTo>
                  <a:lnTo>
                    <a:pt x="3196" y="869"/>
                  </a:lnTo>
                  <a:lnTo>
                    <a:pt x="3204" y="894"/>
                  </a:lnTo>
                  <a:lnTo>
                    <a:pt x="3204" y="907"/>
                  </a:lnTo>
                  <a:lnTo>
                    <a:pt x="3212" y="944"/>
                  </a:lnTo>
                  <a:lnTo>
                    <a:pt x="3212" y="965"/>
                  </a:lnTo>
                  <a:lnTo>
                    <a:pt x="3221" y="986"/>
                  </a:lnTo>
                  <a:lnTo>
                    <a:pt x="3221" y="1015"/>
                  </a:lnTo>
                  <a:lnTo>
                    <a:pt x="3229" y="1032"/>
                  </a:lnTo>
                  <a:lnTo>
                    <a:pt x="3229" y="1044"/>
                  </a:lnTo>
                  <a:lnTo>
                    <a:pt x="3238" y="1057"/>
                  </a:lnTo>
                  <a:lnTo>
                    <a:pt x="3238" y="1057"/>
                  </a:lnTo>
                  <a:lnTo>
                    <a:pt x="3246" y="1057"/>
                  </a:lnTo>
                  <a:lnTo>
                    <a:pt x="3246" y="1049"/>
                  </a:lnTo>
                  <a:lnTo>
                    <a:pt x="3254" y="1044"/>
                  </a:lnTo>
                  <a:lnTo>
                    <a:pt x="3254" y="1032"/>
                  </a:lnTo>
                  <a:lnTo>
                    <a:pt x="3263" y="1024"/>
                  </a:lnTo>
                  <a:lnTo>
                    <a:pt x="3263" y="1019"/>
                  </a:lnTo>
                  <a:lnTo>
                    <a:pt x="3271" y="1019"/>
                  </a:lnTo>
                  <a:lnTo>
                    <a:pt x="3271" y="1007"/>
                  </a:lnTo>
                  <a:lnTo>
                    <a:pt x="3280" y="1007"/>
                  </a:lnTo>
                  <a:lnTo>
                    <a:pt x="3280" y="1007"/>
                  </a:lnTo>
                  <a:lnTo>
                    <a:pt x="3280" y="1019"/>
                  </a:lnTo>
                  <a:lnTo>
                    <a:pt x="3288" y="1019"/>
                  </a:lnTo>
                  <a:lnTo>
                    <a:pt x="3288" y="1036"/>
                  </a:lnTo>
                  <a:lnTo>
                    <a:pt x="3296" y="1044"/>
                  </a:lnTo>
                  <a:lnTo>
                    <a:pt x="3296" y="1057"/>
                  </a:lnTo>
                  <a:lnTo>
                    <a:pt x="3305" y="1074"/>
                  </a:lnTo>
                  <a:lnTo>
                    <a:pt x="3305" y="1086"/>
                  </a:lnTo>
                  <a:lnTo>
                    <a:pt x="3313" y="1099"/>
                  </a:lnTo>
                  <a:lnTo>
                    <a:pt x="3313" y="1107"/>
                  </a:lnTo>
                  <a:lnTo>
                    <a:pt x="3322" y="1120"/>
                  </a:lnTo>
                  <a:lnTo>
                    <a:pt x="3322" y="1124"/>
                  </a:lnTo>
                  <a:lnTo>
                    <a:pt x="3330" y="1132"/>
                  </a:lnTo>
                  <a:lnTo>
                    <a:pt x="3330" y="1157"/>
                  </a:lnTo>
                  <a:lnTo>
                    <a:pt x="3339" y="1149"/>
                  </a:lnTo>
                  <a:lnTo>
                    <a:pt x="3339" y="1153"/>
                  </a:lnTo>
                  <a:lnTo>
                    <a:pt x="3347" y="1157"/>
                  </a:lnTo>
                  <a:lnTo>
                    <a:pt x="3347" y="1157"/>
                  </a:lnTo>
                  <a:lnTo>
                    <a:pt x="3355" y="1170"/>
                  </a:lnTo>
                  <a:lnTo>
                    <a:pt x="3355" y="1174"/>
                  </a:lnTo>
                  <a:lnTo>
                    <a:pt x="3364" y="1174"/>
                  </a:lnTo>
                  <a:lnTo>
                    <a:pt x="3364" y="1182"/>
                  </a:lnTo>
                  <a:lnTo>
                    <a:pt x="3372" y="1182"/>
                  </a:lnTo>
                  <a:lnTo>
                    <a:pt x="3372" y="1195"/>
                  </a:lnTo>
                  <a:lnTo>
                    <a:pt x="3381" y="1199"/>
                  </a:lnTo>
                  <a:lnTo>
                    <a:pt x="3381" y="1207"/>
                  </a:lnTo>
                  <a:lnTo>
                    <a:pt x="3389" y="1212"/>
                  </a:lnTo>
                  <a:lnTo>
                    <a:pt x="3389" y="1224"/>
                  </a:lnTo>
                  <a:lnTo>
                    <a:pt x="3397" y="1232"/>
                  </a:lnTo>
                  <a:lnTo>
                    <a:pt x="3397" y="1237"/>
                  </a:lnTo>
                  <a:lnTo>
                    <a:pt x="3406" y="1249"/>
                  </a:lnTo>
                  <a:lnTo>
                    <a:pt x="3406" y="1249"/>
                  </a:lnTo>
                  <a:lnTo>
                    <a:pt x="3414" y="1257"/>
                  </a:lnTo>
                  <a:lnTo>
                    <a:pt x="3414" y="1270"/>
                  </a:lnTo>
                  <a:lnTo>
                    <a:pt x="3423" y="1274"/>
                  </a:lnTo>
                  <a:lnTo>
                    <a:pt x="3423" y="1283"/>
                  </a:lnTo>
                  <a:lnTo>
                    <a:pt x="3431" y="1283"/>
                  </a:lnTo>
                  <a:lnTo>
                    <a:pt x="3431" y="1291"/>
                  </a:lnTo>
                  <a:lnTo>
                    <a:pt x="3439" y="1291"/>
                  </a:lnTo>
                  <a:lnTo>
                    <a:pt x="3439" y="1295"/>
                  </a:lnTo>
                  <a:lnTo>
                    <a:pt x="3448" y="1308"/>
                  </a:lnTo>
                  <a:lnTo>
                    <a:pt x="3448" y="1303"/>
                  </a:lnTo>
                  <a:lnTo>
                    <a:pt x="3456" y="1303"/>
                  </a:lnTo>
                  <a:lnTo>
                    <a:pt x="3456" y="1320"/>
                  </a:lnTo>
                  <a:lnTo>
                    <a:pt x="3465" y="1316"/>
                  </a:lnTo>
                  <a:lnTo>
                    <a:pt x="3465" y="1316"/>
                  </a:lnTo>
                  <a:lnTo>
                    <a:pt x="3473" y="1299"/>
                  </a:lnTo>
                  <a:lnTo>
                    <a:pt x="3473" y="1257"/>
                  </a:lnTo>
                  <a:lnTo>
                    <a:pt x="3482" y="1195"/>
                  </a:lnTo>
                  <a:lnTo>
                    <a:pt x="3482" y="1095"/>
                  </a:lnTo>
                  <a:lnTo>
                    <a:pt x="3490" y="965"/>
                  </a:lnTo>
                  <a:lnTo>
                    <a:pt x="3490" y="819"/>
                  </a:lnTo>
                  <a:lnTo>
                    <a:pt x="3498" y="681"/>
                  </a:lnTo>
                  <a:lnTo>
                    <a:pt x="3498" y="539"/>
                  </a:lnTo>
                  <a:lnTo>
                    <a:pt x="3507" y="435"/>
                  </a:lnTo>
                  <a:lnTo>
                    <a:pt x="3507" y="343"/>
                  </a:lnTo>
                  <a:lnTo>
                    <a:pt x="3515" y="305"/>
                  </a:lnTo>
                  <a:lnTo>
                    <a:pt x="3515" y="284"/>
                  </a:lnTo>
                  <a:lnTo>
                    <a:pt x="3524" y="268"/>
                  </a:lnTo>
                  <a:lnTo>
                    <a:pt x="3524" y="301"/>
                  </a:lnTo>
                  <a:lnTo>
                    <a:pt x="3532" y="330"/>
                  </a:lnTo>
                  <a:lnTo>
                    <a:pt x="3532" y="381"/>
                  </a:lnTo>
                  <a:lnTo>
                    <a:pt x="3540" y="435"/>
                  </a:lnTo>
                  <a:lnTo>
                    <a:pt x="3540" y="489"/>
                  </a:lnTo>
                  <a:lnTo>
                    <a:pt x="3549" y="543"/>
                  </a:lnTo>
                  <a:lnTo>
                    <a:pt x="3549" y="593"/>
                  </a:lnTo>
                  <a:lnTo>
                    <a:pt x="3557" y="644"/>
                  </a:lnTo>
                  <a:lnTo>
                    <a:pt x="3557" y="673"/>
                  </a:lnTo>
                  <a:lnTo>
                    <a:pt x="3566" y="706"/>
                  </a:lnTo>
                  <a:lnTo>
                    <a:pt x="3566" y="731"/>
                  </a:lnTo>
                  <a:lnTo>
                    <a:pt x="3574" y="756"/>
                  </a:lnTo>
                  <a:lnTo>
                    <a:pt x="3574" y="769"/>
                  </a:lnTo>
                  <a:lnTo>
                    <a:pt x="3582" y="794"/>
                  </a:lnTo>
                  <a:lnTo>
                    <a:pt x="3582" y="827"/>
                  </a:lnTo>
                  <a:lnTo>
                    <a:pt x="3591" y="844"/>
                  </a:lnTo>
                  <a:lnTo>
                    <a:pt x="3591" y="865"/>
                  </a:lnTo>
                  <a:lnTo>
                    <a:pt x="3599" y="894"/>
                  </a:lnTo>
                  <a:lnTo>
                    <a:pt x="3599" y="928"/>
                  </a:lnTo>
                  <a:lnTo>
                    <a:pt x="3608" y="953"/>
                  </a:lnTo>
                  <a:lnTo>
                    <a:pt x="3608" y="969"/>
                  </a:lnTo>
                  <a:lnTo>
                    <a:pt x="3616" y="982"/>
                  </a:lnTo>
                  <a:lnTo>
                    <a:pt x="3616" y="994"/>
                  </a:lnTo>
                  <a:lnTo>
                    <a:pt x="3624" y="994"/>
                  </a:lnTo>
                  <a:lnTo>
                    <a:pt x="3624" y="994"/>
                  </a:lnTo>
                  <a:lnTo>
                    <a:pt x="3633" y="982"/>
                  </a:lnTo>
                  <a:lnTo>
                    <a:pt x="3633" y="978"/>
                  </a:lnTo>
                  <a:lnTo>
                    <a:pt x="3641" y="969"/>
                  </a:lnTo>
                  <a:lnTo>
                    <a:pt x="3641" y="957"/>
                  </a:lnTo>
                  <a:lnTo>
                    <a:pt x="3650" y="957"/>
                  </a:lnTo>
                  <a:lnTo>
                    <a:pt x="3650" y="957"/>
                  </a:lnTo>
                  <a:lnTo>
                    <a:pt x="3658" y="957"/>
                  </a:lnTo>
                  <a:lnTo>
                    <a:pt x="3658" y="957"/>
                  </a:lnTo>
                  <a:lnTo>
                    <a:pt x="3667" y="957"/>
                  </a:lnTo>
                  <a:lnTo>
                    <a:pt x="3667" y="969"/>
                  </a:lnTo>
                  <a:lnTo>
                    <a:pt x="3675" y="978"/>
                  </a:lnTo>
                  <a:lnTo>
                    <a:pt x="3675" y="994"/>
                  </a:lnTo>
                  <a:lnTo>
                    <a:pt x="3683" y="1007"/>
                  </a:lnTo>
                  <a:lnTo>
                    <a:pt x="3683" y="1019"/>
                  </a:lnTo>
                  <a:lnTo>
                    <a:pt x="3692" y="1032"/>
                  </a:lnTo>
                  <a:lnTo>
                    <a:pt x="3692" y="1044"/>
                  </a:lnTo>
                  <a:lnTo>
                    <a:pt x="3700" y="1057"/>
                  </a:lnTo>
                  <a:lnTo>
                    <a:pt x="3700" y="1082"/>
                  </a:lnTo>
                  <a:lnTo>
                    <a:pt x="3709" y="1082"/>
                  </a:lnTo>
                  <a:lnTo>
                    <a:pt x="3709" y="1082"/>
                  </a:lnTo>
                  <a:lnTo>
                    <a:pt x="3717" y="1095"/>
                  </a:lnTo>
                  <a:lnTo>
                    <a:pt x="3717" y="1099"/>
                  </a:lnTo>
                  <a:lnTo>
                    <a:pt x="3725" y="1107"/>
                  </a:lnTo>
                  <a:lnTo>
                    <a:pt x="3725" y="1111"/>
                  </a:lnTo>
                  <a:lnTo>
                    <a:pt x="3734" y="1124"/>
                  </a:lnTo>
                  <a:lnTo>
                    <a:pt x="3734" y="1124"/>
                  </a:lnTo>
                  <a:lnTo>
                    <a:pt x="3742" y="1132"/>
                  </a:lnTo>
                  <a:lnTo>
                    <a:pt x="3742" y="1132"/>
                  </a:lnTo>
                  <a:lnTo>
                    <a:pt x="3751" y="1149"/>
                  </a:lnTo>
                  <a:lnTo>
                    <a:pt x="3751" y="1145"/>
                  </a:lnTo>
                  <a:lnTo>
                    <a:pt x="3759" y="1161"/>
                  </a:lnTo>
                  <a:lnTo>
                    <a:pt x="3759" y="1157"/>
                  </a:lnTo>
                  <a:lnTo>
                    <a:pt x="3767" y="1174"/>
                  </a:lnTo>
                  <a:lnTo>
                    <a:pt x="3767" y="1186"/>
                  </a:lnTo>
                  <a:lnTo>
                    <a:pt x="3776" y="1186"/>
                  </a:lnTo>
                  <a:lnTo>
                    <a:pt x="3776" y="1199"/>
                  </a:lnTo>
                  <a:lnTo>
                    <a:pt x="3784" y="1207"/>
                  </a:lnTo>
                  <a:lnTo>
                    <a:pt x="3784" y="1207"/>
                  </a:lnTo>
                  <a:lnTo>
                    <a:pt x="3793" y="1220"/>
                  </a:lnTo>
                  <a:lnTo>
                    <a:pt x="3793" y="1224"/>
                  </a:lnTo>
                  <a:lnTo>
                    <a:pt x="3801" y="1232"/>
                  </a:lnTo>
                  <a:lnTo>
                    <a:pt x="3801" y="1237"/>
                  </a:lnTo>
                  <a:lnTo>
                    <a:pt x="3810" y="1245"/>
                  </a:lnTo>
                  <a:lnTo>
                    <a:pt x="3810" y="1249"/>
                  </a:lnTo>
                  <a:lnTo>
                    <a:pt x="3818" y="1249"/>
                  </a:lnTo>
                  <a:lnTo>
                    <a:pt x="3818" y="1270"/>
                  </a:lnTo>
                  <a:lnTo>
                    <a:pt x="3818" y="1266"/>
                  </a:lnTo>
                  <a:lnTo>
                    <a:pt x="3826" y="1266"/>
                  </a:lnTo>
                  <a:lnTo>
                    <a:pt x="3826" y="1278"/>
                  </a:lnTo>
                  <a:lnTo>
                    <a:pt x="3835" y="1283"/>
                  </a:lnTo>
                  <a:lnTo>
                    <a:pt x="3835" y="1278"/>
                  </a:lnTo>
                  <a:lnTo>
                    <a:pt x="3843" y="1287"/>
                  </a:lnTo>
                  <a:lnTo>
                    <a:pt x="3843" y="1266"/>
                  </a:lnTo>
                  <a:lnTo>
                    <a:pt x="3852" y="1237"/>
                  </a:lnTo>
                  <a:lnTo>
                    <a:pt x="3852" y="1182"/>
                  </a:lnTo>
                  <a:lnTo>
                    <a:pt x="3860" y="1095"/>
                  </a:lnTo>
                  <a:lnTo>
                    <a:pt x="3860" y="986"/>
                  </a:lnTo>
                  <a:lnTo>
                    <a:pt x="3868" y="836"/>
                  </a:lnTo>
                  <a:lnTo>
                    <a:pt x="3868" y="685"/>
                  </a:lnTo>
                  <a:lnTo>
                    <a:pt x="3877" y="527"/>
                  </a:lnTo>
                  <a:lnTo>
                    <a:pt x="3877" y="410"/>
                  </a:lnTo>
                  <a:lnTo>
                    <a:pt x="3885" y="305"/>
                  </a:lnTo>
                  <a:lnTo>
                    <a:pt x="3885" y="239"/>
                  </a:lnTo>
                  <a:lnTo>
                    <a:pt x="3894" y="201"/>
                  </a:lnTo>
                  <a:lnTo>
                    <a:pt x="3894" y="184"/>
                  </a:lnTo>
                  <a:lnTo>
                    <a:pt x="3902" y="188"/>
                  </a:lnTo>
                  <a:lnTo>
                    <a:pt x="3902" y="222"/>
                  </a:lnTo>
                  <a:lnTo>
                    <a:pt x="3910" y="268"/>
                  </a:lnTo>
                  <a:lnTo>
                    <a:pt x="3910" y="322"/>
                  </a:lnTo>
                  <a:lnTo>
                    <a:pt x="3919" y="372"/>
                  </a:lnTo>
                  <a:lnTo>
                    <a:pt x="3919" y="422"/>
                  </a:lnTo>
                  <a:lnTo>
                    <a:pt x="3927" y="481"/>
                  </a:lnTo>
                  <a:lnTo>
                    <a:pt x="3927" y="518"/>
                  </a:lnTo>
                  <a:lnTo>
                    <a:pt x="3936" y="564"/>
                  </a:lnTo>
                  <a:lnTo>
                    <a:pt x="3936" y="598"/>
                  </a:lnTo>
                  <a:lnTo>
                    <a:pt x="3944" y="619"/>
                  </a:lnTo>
                  <a:lnTo>
                    <a:pt x="3944" y="639"/>
                  </a:lnTo>
                  <a:lnTo>
                    <a:pt x="3952" y="656"/>
                  </a:lnTo>
                  <a:lnTo>
                    <a:pt x="3952" y="677"/>
                  </a:lnTo>
                  <a:lnTo>
                    <a:pt x="3961" y="694"/>
                  </a:lnTo>
                  <a:lnTo>
                    <a:pt x="3961" y="710"/>
                  </a:lnTo>
                  <a:lnTo>
                    <a:pt x="3969" y="744"/>
                  </a:lnTo>
                  <a:lnTo>
                    <a:pt x="3969" y="765"/>
                  </a:lnTo>
                  <a:lnTo>
                    <a:pt x="3978" y="794"/>
                  </a:lnTo>
                  <a:lnTo>
                    <a:pt x="3978" y="827"/>
                  </a:lnTo>
                  <a:lnTo>
                    <a:pt x="3986" y="861"/>
                  </a:lnTo>
                  <a:lnTo>
                    <a:pt x="3986" y="877"/>
                  </a:lnTo>
                  <a:lnTo>
                    <a:pt x="3995" y="903"/>
                  </a:lnTo>
                  <a:lnTo>
                    <a:pt x="3995" y="911"/>
                  </a:lnTo>
                  <a:lnTo>
                    <a:pt x="4003" y="928"/>
                  </a:lnTo>
                  <a:lnTo>
                    <a:pt x="4003" y="932"/>
                  </a:lnTo>
                  <a:lnTo>
                    <a:pt x="4011" y="915"/>
                  </a:lnTo>
                  <a:lnTo>
                    <a:pt x="4011" y="911"/>
                  </a:lnTo>
                  <a:lnTo>
                    <a:pt x="4020" y="894"/>
                  </a:lnTo>
                  <a:lnTo>
                    <a:pt x="4020" y="894"/>
                  </a:lnTo>
                  <a:lnTo>
                    <a:pt x="4028" y="886"/>
                  </a:lnTo>
                  <a:lnTo>
                    <a:pt x="4028" y="886"/>
                  </a:lnTo>
                  <a:lnTo>
                    <a:pt x="4037" y="886"/>
                  </a:lnTo>
                  <a:lnTo>
                    <a:pt x="4037" y="886"/>
                  </a:lnTo>
                  <a:lnTo>
                    <a:pt x="4045" y="886"/>
                  </a:lnTo>
                  <a:lnTo>
                    <a:pt x="4045" y="898"/>
                  </a:lnTo>
                  <a:lnTo>
                    <a:pt x="4053" y="911"/>
                  </a:lnTo>
                  <a:lnTo>
                    <a:pt x="4053" y="915"/>
                  </a:lnTo>
                  <a:lnTo>
                    <a:pt x="4062" y="940"/>
                  </a:lnTo>
                  <a:lnTo>
                    <a:pt x="4062" y="953"/>
                  </a:lnTo>
                  <a:lnTo>
                    <a:pt x="4070" y="969"/>
                  </a:lnTo>
                  <a:lnTo>
                    <a:pt x="4070" y="982"/>
                  </a:lnTo>
                  <a:lnTo>
                    <a:pt x="4079" y="994"/>
                  </a:lnTo>
                  <a:lnTo>
                    <a:pt x="4079" y="1007"/>
                  </a:lnTo>
                  <a:lnTo>
                    <a:pt x="4087" y="1019"/>
                  </a:lnTo>
                  <a:lnTo>
                    <a:pt x="4087" y="1028"/>
                  </a:lnTo>
                  <a:lnTo>
                    <a:pt x="4095" y="1032"/>
                  </a:lnTo>
                  <a:lnTo>
                    <a:pt x="4095" y="1044"/>
                  </a:lnTo>
                  <a:lnTo>
                    <a:pt x="4104" y="1044"/>
                  </a:lnTo>
                  <a:lnTo>
                    <a:pt x="4104" y="1057"/>
                  </a:lnTo>
                  <a:lnTo>
                    <a:pt x="4112" y="1057"/>
                  </a:lnTo>
                  <a:lnTo>
                    <a:pt x="4112" y="1061"/>
                  </a:lnTo>
                  <a:lnTo>
                    <a:pt x="4121" y="1070"/>
                  </a:lnTo>
                  <a:lnTo>
                    <a:pt x="4121" y="1078"/>
                  </a:lnTo>
                  <a:lnTo>
                    <a:pt x="4129" y="1082"/>
                  </a:lnTo>
                  <a:lnTo>
                    <a:pt x="4129" y="1086"/>
                  </a:lnTo>
                  <a:lnTo>
                    <a:pt x="4138" y="1095"/>
                  </a:lnTo>
                  <a:lnTo>
                    <a:pt x="4138" y="1111"/>
                  </a:lnTo>
                  <a:lnTo>
                    <a:pt x="4146" y="1111"/>
                  </a:lnTo>
                  <a:lnTo>
                    <a:pt x="4146" y="1120"/>
                  </a:lnTo>
                  <a:lnTo>
                    <a:pt x="4154" y="1132"/>
                  </a:lnTo>
                  <a:lnTo>
                    <a:pt x="4154" y="1136"/>
                  </a:lnTo>
                  <a:lnTo>
                    <a:pt x="4163" y="1145"/>
                  </a:lnTo>
                  <a:lnTo>
                    <a:pt x="4163" y="1157"/>
                  </a:lnTo>
                  <a:lnTo>
                    <a:pt x="4171" y="1161"/>
                  </a:lnTo>
                  <a:lnTo>
                    <a:pt x="4171" y="1161"/>
                  </a:lnTo>
                  <a:lnTo>
                    <a:pt x="4180" y="1174"/>
                  </a:lnTo>
                  <a:lnTo>
                    <a:pt x="4180" y="1174"/>
                  </a:lnTo>
                  <a:lnTo>
                    <a:pt x="4188" y="1186"/>
                  </a:lnTo>
                  <a:lnTo>
                    <a:pt x="4188" y="1186"/>
                  </a:lnTo>
                  <a:lnTo>
                    <a:pt x="4196" y="1199"/>
                  </a:lnTo>
                  <a:lnTo>
                    <a:pt x="4196" y="1199"/>
                  </a:lnTo>
                  <a:lnTo>
                    <a:pt x="4205" y="1207"/>
                  </a:lnTo>
                  <a:lnTo>
                    <a:pt x="4205" y="1212"/>
                  </a:lnTo>
                  <a:lnTo>
                    <a:pt x="4213" y="1212"/>
                  </a:lnTo>
                  <a:lnTo>
                    <a:pt x="4213" y="1216"/>
                  </a:lnTo>
                  <a:lnTo>
                    <a:pt x="4222" y="1224"/>
                  </a:lnTo>
                  <a:lnTo>
                    <a:pt x="4222" y="1207"/>
                  </a:lnTo>
                  <a:lnTo>
                    <a:pt x="4230" y="1186"/>
                  </a:lnTo>
                  <a:lnTo>
                    <a:pt x="4230" y="1161"/>
                  </a:lnTo>
                  <a:lnTo>
                    <a:pt x="4238" y="1090"/>
                  </a:lnTo>
                  <a:lnTo>
                    <a:pt x="4238" y="978"/>
                  </a:lnTo>
                  <a:lnTo>
                    <a:pt x="4247" y="848"/>
                  </a:lnTo>
                  <a:lnTo>
                    <a:pt x="4247" y="681"/>
                  </a:lnTo>
                  <a:lnTo>
                    <a:pt x="4255" y="535"/>
                  </a:lnTo>
                  <a:lnTo>
                    <a:pt x="4255" y="381"/>
                  </a:lnTo>
                  <a:lnTo>
                    <a:pt x="4264" y="268"/>
                  </a:lnTo>
                  <a:lnTo>
                    <a:pt x="4264" y="159"/>
                  </a:lnTo>
                  <a:lnTo>
                    <a:pt x="4272" y="105"/>
                  </a:lnTo>
                  <a:lnTo>
                    <a:pt x="4272" y="71"/>
                  </a:lnTo>
                  <a:lnTo>
                    <a:pt x="4280" y="63"/>
                  </a:lnTo>
                  <a:lnTo>
                    <a:pt x="4280" y="97"/>
                  </a:lnTo>
                  <a:lnTo>
                    <a:pt x="4289" y="117"/>
                  </a:lnTo>
                  <a:lnTo>
                    <a:pt x="4289" y="176"/>
                  </a:lnTo>
                  <a:lnTo>
                    <a:pt x="4297" y="234"/>
                  </a:lnTo>
                  <a:lnTo>
                    <a:pt x="4297" y="293"/>
                  </a:lnTo>
                  <a:lnTo>
                    <a:pt x="4306" y="343"/>
                  </a:lnTo>
                  <a:lnTo>
                    <a:pt x="4306" y="406"/>
                  </a:lnTo>
                  <a:lnTo>
                    <a:pt x="4314" y="443"/>
                  </a:lnTo>
                  <a:lnTo>
                    <a:pt x="4314" y="477"/>
                  </a:lnTo>
                  <a:lnTo>
                    <a:pt x="4323" y="506"/>
                  </a:lnTo>
                  <a:lnTo>
                    <a:pt x="4323" y="527"/>
                  </a:lnTo>
                  <a:lnTo>
                    <a:pt x="4331" y="548"/>
                  </a:lnTo>
                  <a:lnTo>
                    <a:pt x="4331" y="564"/>
                  </a:lnTo>
                  <a:lnTo>
                    <a:pt x="4339" y="589"/>
                  </a:lnTo>
                  <a:lnTo>
                    <a:pt x="4339" y="606"/>
                  </a:lnTo>
                  <a:lnTo>
                    <a:pt x="4348" y="627"/>
                  </a:lnTo>
                  <a:lnTo>
                    <a:pt x="4348" y="656"/>
                  </a:lnTo>
                  <a:lnTo>
                    <a:pt x="4356" y="690"/>
                  </a:lnTo>
                </a:path>
              </a:pathLst>
            </a:custGeom>
            <a:ln>
              <a:solidFill>
                <a:srgbClr val="EA0000"/>
              </a:solidFill>
              <a:headEnd/>
              <a:tailEnd/>
            </a:ln>
          </p:spPr>
          <p:style>
            <a:lnRef idx="3">
              <a:schemeClr val="accent2"/>
            </a:lnRef>
            <a:fillRef idx="0">
              <a:schemeClr val="accent2"/>
            </a:fillRef>
            <a:effectRef idx="2">
              <a:schemeClr val="accent2"/>
            </a:effectRef>
            <a:fontRef idx="minor">
              <a:schemeClr val="tx1"/>
            </a:fontRef>
          </p:style>
          <p:txBody>
            <a:bodyPr/>
            <a:lstStyle/>
            <a:p>
              <a:pPr algn="ctr" defTabSz="457200" fontAlgn="base">
                <a:spcBef>
                  <a:spcPct val="0"/>
                </a:spcBef>
                <a:spcAft>
                  <a:spcPct val="0"/>
                </a:spcAft>
                <a:defRPr/>
              </a:pPr>
              <a:endParaRPr lang="it-IT" sz="1400">
                <a:solidFill>
                  <a:prstClr val="black"/>
                </a:solidFill>
              </a:endParaRPr>
            </a:p>
          </p:txBody>
        </p:sp>
        <p:cxnSp>
          <p:nvCxnSpPr>
            <p:cNvPr id="52" name="Connettore 1 51"/>
            <p:cNvCxnSpPr/>
            <p:nvPr/>
          </p:nvCxnSpPr>
          <p:spPr>
            <a:xfrm>
              <a:off x="1763688" y="3861048"/>
              <a:ext cx="0" cy="2160240"/>
            </a:xfrm>
            <a:prstGeom prst="line">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CasellaDiTesto 52"/>
            <p:cNvSpPr txBox="1"/>
            <p:nvPr/>
          </p:nvSpPr>
          <p:spPr>
            <a:xfrm>
              <a:off x="1115616" y="3645024"/>
              <a:ext cx="720080" cy="327797"/>
            </a:xfrm>
            <a:prstGeom prst="rect">
              <a:avLst/>
            </a:prstGeom>
            <a:noFill/>
          </p:spPr>
          <p:txBody>
            <a:bodyPr wrap="square" rtlCol="0">
              <a:spAutoFit/>
            </a:bodyPr>
            <a:lstStyle/>
            <a:p>
              <a:pPr algn="ctr" defTabSz="457200" fontAlgn="base">
                <a:spcBef>
                  <a:spcPct val="0"/>
                </a:spcBef>
                <a:spcAft>
                  <a:spcPct val="0"/>
                </a:spcAft>
              </a:pPr>
              <a:r>
                <a:rPr lang="it-IT" sz="1100" b="1" dirty="0" err="1">
                  <a:solidFill>
                    <a:prstClr val="black"/>
                  </a:solidFill>
                  <a:ea typeface="MS PGothic" pitchFamily="34" charset="-128"/>
                </a:rPr>
                <a:t>mmHg</a:t>
              </a:r>
              <a:endParaRPr lang="it-IT" sz="1100" b="1" dirty="0">
                <a:solidFill>
                  <a:prstClr val="black"/>
                </a:solidFill>
                <a:ea typeface="MS PGothic" pitchFamily="34" charset="-128"/>
              </a:endParaRPr>
            </a:p>
          </p:txBody>
        </p:sp>
        <p:sp>
          <p:nvSpPr>
            <p:cNvPr id="54" name="CasellaDiTesto 53"/>
            <p:cNvSpPr txBox="1"/>
            <p:nvPr/>
          </p:nvSpPr>
          <p:spPr>
            <a:xfrm>
              <a:off x="1340024" y="5733256"/>
              <a:ext cx="423664" cy="347080"/>
            </a:xfrm>
            <a:prstGeom prst="rect">
              <a:avLst/>
            </a:prstGeom>
            <a:noFill/>
          </p:spPr>
          <p:txBody>
            <a:bodyPr wrap="square" rtlCol="0">
              <a:spAutoFit/>
            </a:bodyPr>
            <a:lstStyle/>
            <a:p>
              <a:pPr algn="ctr" defTabSz="457200" fontAlgn="base">
                <a:spcBef>
                  <a:spcPct val="0"/>
                </a:spcBef>
                <a:spcAft>
                  <a:spcPct val="0"/>
                </a:spcAft>
              </a:pPr>
              <a:r>
                <a:rPr lang="it-IT" sz="1200" b="1" dirty="0">
                  <a:solidFill>
                    <a:prstClr val="black"/>
                  </a:solidFill>
                  <a:ea typeface="MS PGothic" pitchFamily="34" charset="-128"/>
                </a:rPr>
                <a:t>60</a:t>
              </a:r>
            </a:p>
          </p:txBody>
        </p:sp>
        <p:sp>
          <p:nvSpPr>
            <p:cNvPr id="55" name="Rettangolo 54"/>
            <p:cNvSpPr/>
            <p:nvPr/>
          </p:nvSpPr>
          <p:spPr>
            <a:xfrm>
              <a:off x="1294260" y="4005064"/>
              <a:ext cx="480075" cy="347080"/>
            </a:xfrm>
            <a:prstGeom prst="rect">
              <a:avLst/>
            </a:prstGeom>
          </p:spPr>
          <p:txBody>
            <a:bodyPr wrap="none">
              <a:spAutoFit/>
            </a:bodyPr>
            <a:lstStyle/>
            <a:p>
              <a:pPr algn="ctr" defTabSz="457200" fontAlgn="base">
                <a:spcBef>
                  <a:spcPct val="0"/>
                </a:spcBef>
                <a:spcAft>
                  <a:spcPct val="0"/>
                </a:spcAft>
              </a:pPr>
              <a:r>
                <a:rPr lang="it-IT" sz="1200" b="1" dirty="0">
                  <a:solidFill>
                    <a:prstClr val="black"/>
                  </a:solidFill>
                  <a:ea typeface="MS PGothic" pitchFamily="34" charset="-128"/>
                </a:rPr>
                <a:t>120</a:t>
              </a:r>
            </a:p>
          </p:txBody>
        </p:sp>
      </p:grpSp>
      <p:sp>
        <p:nvSpPr>
          <p:cNvPr id="56" name="CasellaDiTesto 55"/>
          <p:cNvSpPr txBox="1"/>
          <p:nvPr/>
        </p:nvSpPr>
        <p:spPr>
          <a:xfrm>
            <a:off x="8151744" y="3745293"/>
            <a:ext cx="2209718" cy="646331"/>
          </a:xfrm>
          <a:prstGeom prst="rect">
            <a:avLst/>
          </a:prstGeom>
          <a:noFill/>
        </p:spPr>
        <p:txBody>
          <a:bodyPr wrap="square" rtlCol="0">
            <a:spAutoFit/>
          </a:bodyPr>
          <a:lstStyle/>
          <a:p>
            <a:pPr algn="r" defTabSz="457200" fontAlgn="base">
              <a:spcBef>
                <a:spcPct val="0"/>
              </a:spcBef>
              <a:spcAft>
                <a:spcPct val="0"/>
              </a:spcAft>
            </a:pPr>
            <a:r>
              <a:rPr lang="it-IT" b="1" dirty="0" err="1">
                <a:solidFill>
                  <a:srgbClr val="00B0F0"/>
                </a:solidFill>
                <a:ea typeface="MS PGothic" pitchFamily="34" charset="-128"/>
              </a:rPr>
              <a:t>Heart</a:t>
            </a:r>
            <a:r>
              <a:rPr lang="it-IT" b="1" dirty="0">
                <a:solidFill>
                  <a:srgbClr val="00B0F0"/>
                </a:solidFill>
                <a:ea typeface="MS PGothic" pitchFamily="34" charset="-128"/>
              </a:rPr>
              <a:t> – </a:t>
            </a:r>
            <a:r>
              <a:rPr lang="it-IT" b="1" dirty="0" err="1">
                <a:solidFill>
                  <a:srgbClr val="00B0F0"/>
                </a:solidFill>
                <a:ea typeface="MS PGothic" pitchFamily="34" charset="-128"/>
              </a:rPr>
              <a:t>Lung</a:t>
            </a:r>
            <a:r>
              <a:rPr lang="it-IT" b="1" dirty="0">
                <a:solidFill>
                  <a:srgbClr val="00B0F0"/>
                </a:solidFill>
                <a:ea typeface="MS PGothic" pitchFamily="34" charset="-128"/>
              </a:rPr>
              <a:t> </a:t>
            </a:r>
            <a:r>
              <a:rPr lang="it-IT" b="1" dirty="0" err="1">
                <a:solidFill>
                  <a:srgbClr val="00B0F0"/>
                </a:solidFill>
                <a:ea typeface="MS PGothic" pitchFamily="34" charset="-128"/>
              </a:rPr>
              <a:t>Interaction</a:t>
            </a:r>
            <a:endParaRPr lang="it-IT" b="1" dirty="0">
              <a:solidFill>
                <a:srgbClr val="00B0F0"/>
              </a:solidFill>
              <a:ea typeface="MS PGothic" pitchFamily="34" charset="-128"/>
            </a:endParaRPr>
          </a:p>
        </p:txBody>
      </p:sp>
    </p:spTree>
    <p:extLst>
      <p:ext uri="{BB962C8B-B14F-4D97-AF65-F5344CB8AC3E}">
        <p14:creationId xmlns:p14="http://schemas.microsoft.com/office/powerpoint/2010/main" val="33673534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100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left)">
                                      <p:cBhvr>
                                        <p:cTn id="10" dur="1000"/>
                                        <p:tgtEl>
                                          <p:spTgt spid="34"/>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left)">
                                      <p:cBhvr>
                                        <p:cTn id="14" dur="1000"/>
                                        <p:tgtEl>
                                          <p:spTgt spid="56"/>
                                        </p:tgtEl>
                                      </p:cBhvr>
                                    </p:animEffect>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left)">
                                      <p:cBhvr>
                                        <p:cTn id="18" dur="3000"/>
                                        <p:tgtEl>
                                          <p:spTgt spid="35"/>
                                        </p:tgtEl>
                                      </p:cBhvr>
                                    </p:animEffect>
                                  </p:childTnLst>
                                </p:cTn>
                              </p:par>
                              <p:par>
                                <p:cTn id="19" presetID="22" presetClass="entr" presetSubtype="8"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left)">
                                      <p:cBhvr>
                                        <p:cTn id="21" dur="3000"/>
                                        <p:tgtEl>
                                          <p:spTgt spid="50"/>
                                        </p:tgtEl>
                                      </p:cBhvr>
                                    </p:animEffect>
                                  </p:childTnLst>
                                </p:cTn>
                              </p:par>
                              <p:par>
                                <p:cTn id="22" presetID="22" presetClass="entr" presetSubtype="8" fill="hold" grpId="0" nodeType="withEffect">
                                  <p:stCondLst>
                                    <p:cond delay="50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5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56" grpId="0"/>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dirty="0"/>
              <a:t>Parametri </a:t>
            </a:r>
            <a:r>
              <a:rPr lang="it-IT" dirty="0" err="1"/>
              <a:t>MostCare®</a:t>
            </a:r>
            <a:endParaRPr lang="it-IT" dirty="0"/>
          </a:p>
        </p:txBody>
      </p:sp>
      <p:sp>
        <p:nvSpPr>
          <p:cNvPr id="8" name="Sottotitolo 7"/>
          <p:cNvSpPr>
            <a:spLocks noGrp="1"/>
          </p:cNvSpPr>
          <p:nvPr>
            <p:ph type="subTitle" idx="1"/>
          </p:nvPr>
        </p:nvSpPr>
        <p:spPr/>
        <p:txBody>
          <a:bodyPr/>
          <a:lstStyle/>
          <a:p>
            <a:r>
              <a:rPr lang="it-IT" dirty="0"/>
              <a:t>Parametri dinamici di </a:t>
            </a:r>
            <a:r>
              <a:rPr lang="it-IT" dirty="0" err="1"/>
              <a:t>fluid</a:t>
            </a:r>
            <a:r>
              <a:rPr lang="it-IT" dirty="0"/>
              <a:t> </a:t>
            </a:r>
            <a:r>
              <a:rPr lang="it-IT" dirty="0" err="1"/>
              <a:t>responsiveness</a:t>
            </a:r>
            <a:endParaRPr lang="it-IT" dirty="0"/>
          </a:p>
        </p:txBody>
      </p:sp>
      <p:sp>
        <p:nvSpPr>
          <p:cNvPr id="47" name="CasellaDiTesto 46"/>
          <p:cNvSpPr txBox="1"/>
          <p:nvPr/>
        </p:nvSpPr>
        <p:spPr>
          <a:xfrm>
            <a:off x="2452064" y="6423720"/>
            <a:ext cx="8215936" cy="461665"/>
          </a:xfrm>
          <a:prstGeom prst="rect">
            <a:avLst/>
          </a:prstGeom>
          <a:noFill/>
        </p:spPr>
        <p:txBody>
          <a:bodyPr wrap="square" rtlCol="0">
            <a:spAutoFit/>
          </a:bodyPr>
          <a:lstStyle/>
          <a:p>
            <a:pPr marL="228600" indent="-228600" defTabSz="457200" fontAlgn="base">
              <a:spcBef>
                <a:spcPct val="0"/>
              </a:spcBef>
              <a:spcAft>
                <a:spcPct val="0"/>
              </a:spcAft>
              <a:buFontTx/>
              <a:buAutoNum type="arabicPeriod"/>
            </a:pPr>
            <a:r>
              <a:rPr lang="en-US" sz="800" dirty="0">
                <a:solidFill>
                  <a:prstClr val="black"/>
                </a:solidFill>
                <a:ea typeface="MS PGothic" pitchFamily="34" charset="-128"/>
                <a:cs typeface="Tahoma" pitchFamily="34" charset="0"/>
              </a:rPr>
              <a:t>Gunn, SR, </a:t>
            </a:r>
            <a:r>
              <a:rPr lang="en-US" sz="800" dirty="0" err="1">
                <a:solidFill>
                  <a:prstClr val="black"/>
                </a:solidFill>
                <a:ea typeface="MS PGothic" pitchFamily="34" charset="-128"/>
                <a:cs typeface="Tahoma" pitchFamily="34" charset="0"/>
              </a:rPr>
              <a:t>Pinsky</a:t>
            </a:r>
            <a:r>
              <a:rPr lang="en-US" sz="800" dirty="0">
                <a:solidFill>
                  <a:prstClr val="black"/>
                </a:solidFill>
                <a:ea typeface="MS PGothic" pitchFamily="34" charset="-128"/>
                <a:cs typeface="Tahoma" pitchFamily="34" charset="0"/>
              </a:rPr>
              <a:t>, MR Implications of arterial pressure variation in patients in the intensive care unit. </a:t>
            </a:r>
            <a:r>
              <a:rPr lang="en-US" sz="800" dirty="0" err="1">
                <a:solidFill>
                  <a:prstClr val="black"/>
                </a:solidFill>
                <a:ea typeface="MS PGothic" pitchFamily="34" charset="-128"/>
                <a:cs typeface="Tahoma" pitchFamily="34" charset="0"/>
              </a:rPr>
              <a:t>Curr</a:t>
            </a:r>
            <a:r>
              <a:rPr lang="en-US" sz="800" dirty="0">
                <a:solidFill>
                  <a:prstClr val="black"/>
                </a:solidFill>
                <a:ea typeface="MS PGothic" pitchFamily="34" charset="-128"/>
                <a:cs typeface="Tahoma" pitchFamily="34" charset="0"/>
              </a:rPr>
              <a:t> </a:t>
            </a:r>
            <a:r>
              <a:rPr lang="en-US" sz="800" dirty="0" err="1">
                <a:solidFill>
                  <a:prstClr val="black"/>
                </a:solidFill>
                <a:ea typeface="MS PGothic" pitchFamily="34" charset="-128"/>
                <a:cs typeface="Tahoma" pitchFamily="34" charset="0"/>
              </a:rPr>
              <a:t>Opin</a:t>
            </a:r>
            <a:r>
              <a:rPr lang="en-US" sz="800" dirty="0">
                <a:solidFill>
                  <a:prstClr val="black"/>
                </a:solidFill>
                <a:ea typeface="MS PGothic" pitchFamily="34" charset="-128"/>
                <a:cs typeface="Tahoma" pitchFamily="34" charset="0"/>
              </a:rPr>
              <a:t> </a:t>
            </a:r>
            <a:r>
              <a:rPr lang="en-US" sz="800" dirty="0" err="1">
                <a:solidFill>
                  <a:prstClr val="black"/>
                </a:solidFill>
                <a:ea typeface="MS PGothic" pitchFamily="34" charset="-128"/>
                <a:cs typeface="Tahoma" pitchFamily="34" charset="0"/>
              </a:rPr>
              <a:t>Crit</a:t>
            </a:r>
            <a:r>
              <a:rPr lang="en-US" sz="800" dirty="0">
                <a:solidFill>
                  <a:prstClr val="black"/>
                </a:solidFill>
                <a:ea typeface="MS PGothic" pitchFamily="34" charset="-128"/>
                <a:cs typeface="Tahoma" pitchFamily="34" charset="0"/>
              </a:rPr>
              <a:t> Care 2001;7,212-217</a:t>
            </a:r>
            <a:endParaRPr lang="it-IT" sz="800" dirty="0">
              <a:solidFill>
                <a:prstClr val="black"/>
              </a:solidFill>
              <a:ea typeface="MS PGothic" pitchFamily="34" charset="-128"/>
              <a:cs typeface="Tahoma" pitchFamily="34" charset="0"/>
            </a:endParaRPr>
          </a:p>
          <a:p>
            <a:pPr marL="228600" indent="-228600" defTabSz="457200" fontAlgn="base">
              <a:spcBef>
                <a:spcPct val="0"/>
              </a:spcBef>
              <a:spcAft>
                <a:spcPct val="0"/>
              </a:spcAft>
              <a:buFontTx/>
              <a:buAutoNum type="arabicPeriod"/>
            </a:pPr>
            <a:r>
              <a:rPr lang="en-US" sz="800" dirty="0">
                <a:solidFill>
                  <a:prstClr val="black"/>
                </a:solidFill>
                <a:ea typeface="MS PGothic" pitchFamily="34" charset="-128"/>
                <a:cs typeface="Tahoma" pitchFamily="34" charset="0"/>
              </a:rPr>
              <a:t>M. </a:t>
            </a:r>
            <a:r>
              <a:rPr lang="en-US" sz="800" dirty="0" err="1">
                <a:solidFill>
                  <a:prstClr val="black"/>
                </a:solidFill>
                <a:ea typeface="MS PGothic" pitchFamily="34" charset="-128"/>
                <a:cs typeface="Tahoma" pitchFamily="34" charset="0"/>
              </a:rPr>
              <a:t>Cannesson</a:t>
            </a:r>
            <a:r>
              <a:rPr lang="en-US" sz="800" dirty="0">
                <a:solidFill>
                  <a:prstClr val="black"/>
                </a:solidFill>
                <a:ea typeface="MS PGothic" pitchFamily="34" charset="-128"/>
                <a:cs typeface="Tahoma" pitchFamily="34" charset="0"/>
              </a:rPr>
              <a:t>: Arterial Pressure Variation and Goal-Directed Fluid Therapy J. of </a:t>
            </a:r>
            <a:r>
              <a:rPr lang="en-US" sz="800" dirty="0" err="1">
                <a:solidFill>
                  <a:prstClr val="black"/>
                </a:solidFill>
                <a:ea typeface="MS PGothic" pitchFamily="34" charset="-128"/>
                <a:cs typeface="Tahoma" pitchFamily="34" charset="0"/>
              </a:rPr>
              <a:t>Cardioth</a:t>
            </a:r>
            <a:r>
              <a:rPr lang="en-US" sz="800" dirty="0">
                <a:solidFill>
                  <a:prstClr val="black"/>
                </a:solidFill>
                <a:ea typeface="MS PGothic" pitchFamily="34" charset="-128"/>
                <a:cs typeface="Tahoma" pitchFamily="34" charset="0"/>
              </a:rPr>
              <a:t>. and </a:t>
            </a:r>
            <a:r>
              <a:rPr lang="en-US" sz="800" dirty="0" err="1">
                <a:solidFill>
                  <a:prstClr val="black"/>
                </a:solidFill>
                <a:ea typeface="MS PGothic" pitchFamily="34" charset="-128"/>
                <a:cs typeface="Tahoma" pitchFamily="34" charset="0"/>
              </a:rPr>
              <a:t>Vasc</a:t>
            </a:r>
            <a:r>
              <a:rPr lang="en-US" sz="800" dirty="0">
                <a:solidFill>
                  <a:prstClr val="black"/>
                </a:solidFill>
                <a:ea typeface="MS PGothic" pitchFamily="34" charset="-128"/>
                <a:cs typeface="Tahoma" pitchFamily="34" charset="0"/>
              </a:rPr>
              <a:t>. </a:t>
            </a:r>
            <a:r>
              <a:rPr lang="en-US" sz="800" dirty="0" err="1">
                <a:solidFill>
                  <a:prstClr val="black"/>
                </a:solidFill>
                <a:ea typeface="MS PGothic" pitchFamily="34" charset="-128"/>
                <a:cs typeface="Tahoma" pitchFamily="34" charset="0"/>
              </a:rPr>
              <a:t>Anesth</a:t>
            </a:r>
            <a:r>
              <a:rPr lang="en-US" sz="800" dirty="0">
                <a:solidFill>
                  <a:prstClr val="black"/>
                </a:solidFill>
                <a:ea typeface="MS PGothic" pitchFamily="34" charset="-128"/>
                <a:cs typeface="Tahoma" pitchFamily="34" charset="0"/>
              </a:rPr>
              <a:t>.. </a:t>
            </a:r>
            <a:r>
              <a:rPr lang="en-US" sz="800" dirty="0" err="1">
                <a:solidFill>
                  <a:prstClr val="black"/>
                </a:solidFill>
                <a:ea typeface="MS PGothic" pitchFamily="34" charset="-128"/>
                <a:cs typeface="Tahoma" pitchFamily="34" charset="0"/>
              </a:rPr>
              <a:t>Vol</a:t>
            </a:r>
            <a:r>
              <a:rPr lang="en-US" sz="800" dirty="0">
                <a:solidFill>
                  <a:prstClr val="black"/>
                </a:solidFill>
                <a:ea typeface="MS PGothic" pitchFamily="34" charset="-128"/>
                <a:cs typeface="Tahoma" pitchFamily="34" charset="0"/>
              </a:rPr>
              <a:t> 24, No 3 (June), 2010: pp 487-497</a:t>
            </a:r>
          </a:p>
          <a:p>
            <a:pPr marL="228600" indent="-228600" defTabSz="457200" fontAlgn="base">
              <a:spcBef>
                <a:spcPct val="0"/>
              </a:spcBef>
              <a:spcAft>
                <a:spcPct val="0"/>
              </a:spcAft>
              <a:buFontTx/>
              <a:buAutoNum type="arabicPeriod"/>
            </a:pPr>
            <a:r>
              <a:rPr lang="en-US" sz="800" dirty="0">
                <a:solidFill>
                  <a:prstClr val="black"/>
                </a:solidFill>
                <a:ea typeface="MS PGothic" pitchFamily="34" charset="-128"/>
                <a:cs typeface="Tahoma" pitchFamily="34" charset="0"/>
              </a:rPr>
              <a:t>M. </a:t>
            </a:r>
            <a:r>
              <a:rPr lang="en-US" sz="800" dirty="0" err="1">
                <a:solidFill>
                  <a:prstClr val="black"/>
                </a:solidFill>
                <a:ea typeface="MS PGothic" pitchFamily="34" charset="-128"/>
                <a:cs typeface="Tahoma" pitchFamily="34" charset="0"/>
              </a:rPr>
              <a:t>Cannesson</a:t>
            </a:r>
            <a:r>
              <a:rPr lang="en-US" sz="800" dirty="0">
                <a:solidFill>
                  <a:prstClr val="black"/>
                </a:solidFill>
                <a:ea typeface="MS PGothic" pitchFamily="34" charset="-128"/>
                <a:cs typeface="Tahoma" pitchFamily="34" charset="0"/>
              </a:rPr>
              <a:t>, M. </a:t>
            </a:r>
            <a:r>
              <a:rPr lang="en-US" sz="800" dirty="0" err="1">
                <a:solidFill>
                  <a:prstClr val="black"/>
                </a:solidFill>
                <a:ea typeface="MS PGothic" pitchFamily="34" charset="-128"/>
                <a:cs typeface="Tahoma" pitchFamily="34" charset="0"/>
              </a:rPr>
              <a:t>Aboy</a:t>
            </a:r>
            <a:r>
              <a:rPr lang="en-US" sz="800" dirty="0">
                <a:solidFill>
                  <a:prstClr val="black"/>
                </a:solidFill>
                <a:ea typeface="MS PGothic" pitchFamily="34" charset="-128"/>
                <a:cs typeface="Tahoma" pitchFamily="34" charset="0"/>
              </a:rPr>
              <a:t>, C.K. Hofer, M. </a:t>
            </a:r>
            <a:r>
              <a:rPr lang="en-US" sz="800" dirty="0" err="1">
                <a:solidFill>
                  <a:prstClr val="black"/>
                </a:solidFill>
                <a:ea typeface="MS PGothic" pitchFamily="34" charset="-128"/>
                <a:cs typeface="Tahoma" pitchFamily="34" charset="0"/>
              </a:rPr>
              <a:t>Rehman</a:t>
            </a:r>
            <a:r>
              <a:rPr lang="en-US" sz="800" dirty="0">
                <a:solidFill>
                  <a:prstClr val="black"/>
                </a:solidFill>
                <a:ea typeface="MS PGothic" pitchFamily="34" charset="-128"/>
                <a:cs typeface="Tahoma" pitchFamily="34" charset="0"/>
              </a:rPr>
              <a:t>: Pulse Pressure Variation: where we are today?, Journal of Clinical Monitoring and Computing (2011) 25:45–56</a:t>
            </a:r>
            <a:endParaRPr lang="en-GB" sz="800" dirty="0">
              <a:solidFill>
                <a:prstClr val="black"/>
              </a:solidFill>
              <a:ea typeface="MS PGothic" pitchFamily="34" charset="-128"/>
              <a:cs typeface="Tahoma" pitchFamily="34" charset="0"/>
            </a:endParaRPr>
          </a:p>
        </p:txBody>
      </p:sp>
      <p:pic>
        <p:nvPicPr>
          <p:cNvPr id="21" name="Immagine 20" descr="PPV_Romagnoli.png"/>
          <p:cNvPicPr>
            <a:picLocks noChangeAspect="1"/>
          </p:cNvPicPr>
          <p:nvPr/>
        </p:nvPicPr>
        <p:blipFill>
          <a:blip r:embed="rId2" cstate="print">
            <a:lum bright="20000" contrast="30000"/>
          </a:blip>
          <a:srcRect l="32892" t="9677" r="25193" b="30585"/>
          <a:stretch>
            <a:fillRect/>
          </a:stretch>
        </p:blipFill>
        <p:spPr>
          <a:xfrm>
            <a:off x="3071664" y="2348881"/>
            <a:ext cx="4464496" cy="3644487"/>
          </a:xfrm>
          <a:prstGeom prst="rect">
            <a:avLst/>
          </a:prstGeom>
          <a:ln>
            <a:noFill/>
          </a:ln>
          <a:effectLst>
            <a:softEdge rad="112500"/>
          </a:effectLst>
        </p:spPr>
      </p:pic>
      <p:sp>
        <p:nvSpPr>
          <p:cNvPr id="22" name="Freeform 11"/>
          <p:cNvSpPr>
            <a:spLocks/>
          </p:cNvSpPr>
          <p:nvPr/>
        </p:nvSpPr>
        <p:spPr bwMode="auto">
          <a:xfrm>
            <a:off x="3359696" y="2861550"/>
            <a:ext cx="3312368" cy="372006"/>
          </a:xfrm>
          <a:custGeom>
            <a:avLst/>
            <a:gdLst>
              <a:gd name="T0" fmla="*/ 0 w 1814"/>
              <a:gd name="T1" fmla="*/ 2147483647 h 235"/>
              <a:gd name="T2" fmla="*/ 2147483647 w 1814"/>
              <a:gd name="T3" fmla="*/ 2147483647 h 235"/>
              <a:gd name="T4" fmla="*/ 2147483647 w 1814"/>
              <a:gd name="T5" fmla="*/ 2147483647 h 235"/>
              <a:gd name="T6" fmla="*/ 2147483647 w 1814"/>
              <a:gd name="T7" fmla="*/ 2147483647 h 235"/>
              <a:gd name="T8" fmla="*/ 2147483647 w 1814"/>
              <a:gd name="T9" fmla="*/ 2147483647 h 235"/>
              <a:gd name="T10" fmla="*/ 2147483647 w 1814"/>
              <a:gd name="T11" fmla="*/ 2147483647 h 235"/>
              <a:gd name="T12" fmla="*/ 0 60000 65536"/>
              <a:gd name="T13" fmla="*/ 0 60000 65536"/>
              <a:gd name="T14" fmla="*/ 0 60000 65536"/>
              <a:gd name="T15" fmla="*/ 0 60000 65536"/>
              <a:gd name="T16" fmla="*/ 0 60000 65536"/>
              <a:gd name="T17" fmla="*/ 0 60000 65536"/>
              <a:gd name="T18" fmla="*/ 0 w 1814"/>
              <a:gd name="T19" fmla="*/ 0 h 235"/>
              <a:gd name="T20" fmla="*/ 1814 w 1814"/>
              <a:gd name="T21" fmla="*/ 235 h 235"/>
              <a:gd name="connsiteX0" fmla="*/ 0 w 10000"/>
              <a:gd name="connsiteY0" fmla="*/ 8383 h 10397"/>
              <a:gd name="connsiteX1" fmla="*/ 1499 w 10000"/>
              <a:gd name="connsiteY1" fmla="*/ 680 h 10397"/>
              <a:gd name="connsiteX2" fmla="*/ 3749 w 10000"/>
              <a:gd name="connsiteY2" fmla="*/ 10340 h 10397"/>
              <a:gd name="connsiteX3" fmla="*/ 6522 w 10000"/>
              <a:gd name="connsiteY3" fmla="*/ 340 h 10397"/>
              <a:gd name="connsiteX4" fmla="*/ 8749 w 10000"/>
              <a:gd name="connsiteY4" fmla="*/ 8383 h 10397"/>
              <a:gd name="connsiteX5" fmla="*/ 10000 w 10000"/>
              <a:gd name="connsiteY5" fmla="*/ 680 h 10397"/>
              <a:gd name="connsiteX0" fmla="*/ 0 w 10000"/>
              <a:gd name="connsiteY0" fmla="*/ 8311 h 9976"/>
              <a:gd name="connsiteX1" fmla="*/ 1499 w 10000"/>
              <a:gd name="connsiteY1" fmla="*/ 608 h 9976"/>
              <a:gd name="connsiteX2" fmla="*/ 3913 w 10000"/>
              <a:gd name="connsiteY2" fmla="*/ 9919 h 9976"/>
              <a:gd name="connsiteX3" fmla="*/ 6522 w 10000"/>
              <a:gd name="connsiteY3" fmla="*/ 268 h 9976"/>
              <a:gd name="connsiteX4" fmla="*/ 8749 w 10000"/>
              <a:gd name="connsiteY4" fmla="*/ 8311 h 9976"/>
              <a:gd name="connsiteX5" fmla="*/ 10000 w 10000"/>
              <a:gd name="connsiteY5" fmla="*/ 608 h 9976"/>
              <a:gd name="connsiteX0" fmla="*/ 0 w 10000"/>
              <a:gd name="connsiteY0" fmla="*/ 8331 h 9943"/>
              <a:gd name="connsiteX1" fmla="*/ 1739 w 10000"/>
              <a:gd name="connsiteY1" fmla="*/ 269 h 9943"/>
              <a:gd name="connsiteX2" fmla="*/ 3913 w 10000"/>
              <a:gd name="connsiteY2" fmla="*/ 9943 h 9943"/>
              <a:gd name="connsiteX3" fmla="*/ 6522 w 10000"/>
              <a:gd name="connsiteY3" fmla="*/ 269 h 9943"/>
              <a:gd name="connsiteX4" fmla="*/ 8749 w 10000"/>
              <a:gd name="connsiteY4" fmla="*/ 8331 h 9943"/>
              <a:gd name="connsiteX5" fmla="*/ 10000 w 10000"/>
              <a:gd name="connsiteY5" fmla="*/ 609 h 9943"/>
              <a:gd name="connsiteX0" fmla="*/ 0 w 10000"/>
              <a:gd name="connsiteY0" fmla="*/ 8432 h 10053"/>
              <a:gd name="connsiteX1" fmla="*/ 1739 w 10000"/>
              <a:gd name="connsiteY1" fmla="*/ 324 h 10053"/>
              <a:gd name="connsiteX2" fmla="*/ 3913 w 10000"/>
              <a:gd name="connsiteY2" fmla="*/ 10053 h 10053"/>
              <a:gd name="connsiteX3" fmla="*/ 6522 w 10000"/>
              <a:gd name="connsiteY3" fmla="*/ 324 h 10053"/>
              <a:gd name="connsiteX4" fmla="*/ 8913 w 10000"/>
              <a:gd name="connsiteY4" fmla="*/ 8107 h 10053"/>
              <a:gd name="connsiteX5" fmla="*/ 10000 w 10000"/>
              <a:gd name="connsiteY5" fmla="*/ 665 h 1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53">
                <a:moveTo>
                  <a:pt x="0" y="8432"/>
                </a:moveTo>
                <a:cubicBezTo>
                  <a:pt x="436" y="4356"/>
                  <a:pt x="1087" y="54"/>
                  <a:pt x="1739" y="324"/>
                </a:cubicBezTo>
                <a:cubicBezTo>
                  <a:pt x="2391" y="594"/>
                  <a:pt x="3116" y="10053"/>
                  <a:pt x="3913" y="10053"/>
                </a:cubicBezTo>
                <a:cubicBezTo>
                  <a:pt x="4710" y="10053"/>
                  <a:pt x="5689" y="648"/>
                  <a:pt x="6522" y="324"/>
                </a:cubicBezTo>
                <a:cubicBezTo>
                  <a:pt x="7355" y="0"/>
                  <a:pt x="8333" y="8049"/>
                  <a:pt x="8913" y="8107"/>
                </a:cubicBezTo>
                <a:cubicBezTo>
                  <a:pt x="9493" y="8164"/>
                  <a:pt x="9642" y="4528"/>
                  <a:pt x="10000" y="665"/>
                </a:cubicBezTo>
              </a:path>
            </a:pathLst>
          </a:custGeom>
          <a:noFill/>
          <a:ln w="38100">
            <a:solidFill>
              <a:srgbClr val="00B0F0"/>
            </a:solidFill>
            <a:round/>
            <a:headEnd/>
            <a:tailEnd/>
          </a:ln>
        </p:spPr>
        <p:txBody>
          <a:bodyPr/>
          <a:lstStyle/>
          <a:p>
            <a:pPr defTabSz="457200" fontAlgn="base">
              <a:spcBef>
                <a:spcPct val="0"/>
              </a:spcBef>
              <a:spcAft>
                <a:spcPct val="0"/>
              </a:spcAft>
            </a:pPr>
            <a:endParaRPr lang="it-IT" dirty="0">
              <a:solidFill>
                <a:prstClr val="black"/>
              </a:solidFill>
              <a:ea typeface="MS PGothic" pitchFamily="34" charset="-128"/>
            </a:endParaRPr>
          </a:p>
        </p:txBody>
      </p:sp>
      <p:sp>
        <p:nvSpPr>
          <p:cNvPr id="23" name="Line 13"/>
          <p:cNvSpPr>
            <a:spLocks noChangeShapeType="1"/>
          </p:cNvSpPr>
          <p:nvPr/>
        </p:nvSpPr>
        <p:spPr bwMode="auto">
          <a:xfrm>
            <a:off x="3935760" y="2945518"/>
            <a:ext cx="0" cy="1152128"/>
          </a:xfrm>
          <a:prstGeom prst="line">
            <a:avLst/>
          </a:prstGeom>
          <a:noFill/>
          <a:ln w="38100">
            <a:solidFill>
              <a:srgbClr val="FFFF00"/>
            </a:solidFill>
            <a:round/>
            <a:headEnd/>
            <a:tailEnd/>
          </a:ln>
        </p:spPr>
        <p:txBody>
          <a:bodyPr/>
          <a:lstStyle/>
          <a:p>
            <a:pPr defTabSz="457200" fontAlgn="base">
              <a:spcBef>
                <a:spcPct val="0"/>
              </a:spcBef>
              <a:spcAft>
                <a:spcPct val="0"/>
              </a:spcAft>
            </a:pPr>
            <a:endParaRPr lang="it-IT">
              <a:solidFill>
                <a:prstClr val="black"/>
              </a:solidFill>
              <a:ea typeface="MS PGothic" pitchFamily="34" charset="-128"/>
            </a:endParaRPr>
          </a:p>
        </p:txBody>
      </p:sp>
      <p:sp>
        <p:nvSpPr>
          <p:cNvPr id="24" name="Line 14"/>
          <p:cNvSpPr>
            <a:spLocks noChangeShapeType="1"/>
          </p:cNvSpPr>
          <p:nvPr/>
        </p:nvSpPr>
        <p:spPr bwMode="auto">
          <a:xfrm>
            <a:off x="4655840" y="3305558"/>
            <a:ext cx="0" cy="864096"/>
          </a:xfrm>
          <a:prstGeom prst="line">
            <a:avLst/>
          </a:prstGeom>
          <a:noFill/>
          <a:ln w="38100">
            <a:solidFill>
              <a:srgbClr val="FFFF00"/>
            </a:solidFill>
            <a:round/>
            <a:headEnd/>
            <a:tailEnd/>
          </a:ln>
        </p:spPr>
        <p:txBody>
          <a:bodyPr/>
          <a:lstStyle/>
          <a:p>
            <a:pPr defTabSz="457200" fontAlgn="base">
              <a:spcBef>
                <a:spcPct val="0"/>
              </a:spcBef>
              <a:spcAft>
                <a:spcPct val="0"/>
              </a:spcAft>
            </a:pPr>
            <a:endParaRPr lang="it-IT">
              <a:solidFill>
                <a:prstClr val="black"/>
              </a:solidFill>
              <a:ea typeface="MS PGothic" pitchFamily="34" charset="-128"/>
            </a:endParaRPr>
          </a:p>
        </p:txBody>
      </p:sp>
      <p:sp>
        <p:nvSpPr>
          <p:cNvPr id="25" name="Oval 18"/>
          <p:cNvSpPr>
            <a:spLocks noChangeArrowheads="1"/>
          </p:cNvSpPr>
          <p:nvPr/>
        </p:nvSpPr>
        <p:spPr bwMode="auto">
          <a:xfrm>
            <a:off x="5655128" y="5249774"/>
            <a:ext cx="944929" cy="504056"/>
          </a:xfrm>
          <a:prstGeom prst="ellipse">
            <a:avLst/>
          </a:prstGeom>
          <a:noFill/>
          <a:ln w="38100">
            <a:solidFill>
              <a:srgbClr val="FF0000"/>
            </a:solidFill>
            <a:round/>
            <a:headEnd/>
            <a:tailEnd/>
          </a:ln>
        </p:spPr>
        <p:txBody>
          <a:bodyPr wrap="none" anchor="ctr"/>
          <a:lstStyle/>
          <a:p>
            <a:pPr defTabSz="457200" fontAlgn="base">
              <a:spcBef>
                <a:spcPct val="0"/>
              </a:spcBef>
              <a:spcAft>
                <a:spcPct val="0"/>
              </a:spcAft>
            </a:pPr>
            <a:endParaRPr lang="it-IT" dirty="0">
              <a:solidFill>
                <a:prstClr val="black"/>
              </a:solidFill>
              <a:ea typeface="MS PGothic" pitchFamily="34" charset="-128"/>
            </a:endParaRPr>
          </a:p>
        </p:txBody>
      </p:sp>
      <p:sp>
        <p:nvSpPr>
          <p:cNvPr id="26" name="Rettangolo 25"/>
          <p:cNvSpPr/>
          <p:nvPr/>
        </p:nvSpPr>
        <p:spPr>
          <a:xfrm>
            <a:off x="6816080" y="1700809"/>
            <a:ext cx="3672408" cy="646331"/>
          </a:xfrm>
          <a:prstGeom prst="rect">
            <a:avLst/>
          </a:prstGeom>
        </p:spPr>
        <p:txBody>
          <a:bodyPr wrap="square">
            <a:spAutoFit/>
          </a:bodyPr>
          <a:lstStyle/>
          <a:p>
            <a:pPr defTabSz="457200" fontAlgn="base">
              <a:spcBef>
                <a:spcPct val="0"/>
              </a:spcBef>
              <a:spcAft>
                <a:spcPct val="0"/>
              </a:spcAft>
            </a:pPr>
            <a:r>
              <a:rPr lang="it-IT" b="1" dirty="0">
                <a:solidFill>
                  <a:prstClr val="black"/>
                </a:solidFill>
                <a:ea typeface="MS PGothic" pitchFamily="34" charset="-128"/>
              </a:rPr>
              <a:t>PPV  = </a:t>
            </a:r>
            <a:r>
              <a:rPr lang="it-IT" b="1" u="sng" dirty="0">
                <a:solidFill>
                  <a:prstClr val="black"/>
                </a:solidFill>
                <a:ea typeface="MS PGothic" pitchFamily="34" charset="-128"/>
              </a:rPr>
              <a:t>   </a:t>
            </a:r>
            <a:r>
              <a:rPr lang="it-IT" b="1" u="sng" dirty="0" err="1">
                <a:solidFill>
                  <a:prstClr val="black"/>
                </a:solidFill>
                <a:ea typeface="MS PGothic" pitchFamily="34" charset="-128"/>
              </a:rPr>
              <a:t>PPmax-PPmin</a:t>
            </a:r>
            <a:r>
              <a:rPr lang="it-IT" b="1" u="sng" dirty="0">
                <a:solidFill>
                  <a:prstClr val="black"/>
                </a:solidFill>
                <a:ea typeface="MS PGothic" pitchFamily="34" charset="-128"/>
              </a:rPr>
              <a:t>    </a:t>
            </a:r>
            <a:r>
              <a:rPr lang="it-IT" b="1" dirty="0">
                <a:solidFill>
                  <a:prstClr val="black"/>
                </a:solidFill>
                <a:ea typeface="MS PGothic" pitchFamily="34" charset="-128"/>
              </a:rPr>
              <a:t>* 100</a:t>
            </a:r>
          </a:p>
          <a:p>
            <a:pPr marL="723900" defTabSz="457200" fontAlgn="base">
              <a:spcBef>
                <a:spcPct val="0"/>
              </a:spcBef>
              <a:spcAft>
                <a:spcPct val="0"/>
              </a:spcAft>
            </a:pPr>
            <a:r>
              <a:rPr lang="it-IT" b="1" dirty="0">
                <a:solidFill>
                  <a:prstClr val="black"/>
                </a:solidFill>
                <a:ea typeface="MS PGothic" pitchFamily="34" charset="-128"/>
              </a:rPr>
              <a:t>(</a:t>
            </a:r>
            <a:r>
              <a:rPr lang="it-IT" b="1" dirty="0" err="1">
                <a:solidFill>
                  <a:prstClr val="black"/>
                </a:solidFill>
                <a:ea typeface="MS PGothic" pitchFamily="34" charset="-128"/>
              </a:rPr>
              <a:t>PPmax+PPmin</a:t>
            </a:r>
            <a:r>
              <a:rPr lang="it-IT" b="1" dirty="0">
                <a:solidFill>
                  <a:prstClr val="black"/>
                </a:solidFill>
                <a:ea typeface="MS PGothic" pitchFamily="34" charset="-128"/>
              </a:rPr>
              <a:t>)/2</a:t>
            </a:r>
            <a:endParaRPr lang="it-IT" dirty="0">
              <a:solidFill>
                <a:prstClr val="black"/>
              </a:solidFill>
              <a:ea typeface="MS PGothic" pitchFamily="34" charset="-128"/>
            </a:endParaRPr>
          </a:p>
        </p:txBody>
      </p:sp>
    </p:spTree>
    <p:extLst>
      <p:ext uri="{BB962C8B-B14F-4D97-AF65-F5344CB8AC3E}">
        <p14:creationId xmlns:p14="http://schemas.microsoft.com/office/powerpoint/2010/main" val="2353185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1000"/>
                                        <p:tgtEl>
                                          <p:spTgt spid="24"/>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1000"/>
                                        <p:tgtEl>
                                          <p:spTgt spid="23"/>
                                        </p:tgtEl>
                                      </p:cBhvr>
                                    </p:animEffect>
                                  </p:childTnLst>
                                </p:cTn>
                              </p:par>
                            </p:childTnLst>
                          </p:cTn>
                        </p:par>
                        <p:par>
                          <p:cTn id="17" fill="hold">
                            <p:stCondLst>
                              <p:cond delay="2000"/>
                            </p:stCondLst>
                            <p:childTnLst>
                              <p:par>
                                <p:cTn id="18" presetID="8" presetClass="entr" presetSubtype="16"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diamond(in)">
                                      <p:cBhvr>
                                        <p:cTn id="2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dirty="0"/>
              <a:t>Parametri </a:t>
            </a:r>
            <a:r>
              <a:rPr lang="it-IT" dirty="0" err="1"/>
              <a:t>MostCare®</a:t>
            </a:r>
            <a:endParaRPr lang="it-IT" dirty="0"/>
          </a:p>
        </p:txBody>
      </p:sp>
      <p:sp>
        <p:nvSpPr>
          <p:cNvPr id="8" name="Sottotitolo 7"/>
          <p:cNvSpPr>
            <a:spLocks noGrp="1"/>
          </p:cNvSpPr>
          <p:nvPr>
            <p:ph type="subTitle" idx="1"/>
          </p:nvPr>
        </p:nvSpPr>
        <p:spPr/>
        <p:txBody>
          <a:bodyPr/>
          <a:lstStyle/>
          <a:p>
            <a:r>
              <a:rPr lang="it-IT" dirty="0"/>
              <a:t>Parametri dinamici di </a:t>
            </a:r>
            <a:r>
              <a:rPr lang="it-IT" dirty="0" err="1"/>
              <a:t>fluid</a:t>
            </a:r>
            <a:r>
              <a:rPr lang="it-IT" dirty="0"/>
              <a:t> </a:t>
            </a:r>
            <a:r>
              <a:rPr lang="it-IT" dirty="0" err="1"/>
              <a:t>responsiveness</a:t>
            </a:r>
            <a:endParaRPr lang="it-IT" dirty="0"/>
          </a:p>
        </p:txBody>
      </p:sp>
      <p:sp>
        <p:nvSpPr>
          <p:cNvPr id="47" name="CasellaDiTesto 46"/>
          <p:cNvSpPr txBox="1"/>
          <p:nvPr/>
        </p:nvSpPr>
        <p:spPr>
          <a:xfrm>
            <a:off x="2452064" y="6423720"/>
            <a:ext cx="8215936" cy="461665"/>
          </a:xfrm>
          <a:prstGeom prst="rect">
            <a:avLst/>
          </a:prstGeom>
          <a:noFill/>
        </p:spPr>
        <p:txBody>
          <a:bodyPr wrap="square" rtlCol="0">
            <a:spAutoFit/>
          </a:bodyPr>
          <a:lstStyle/>
          <a:p>
            <a:pPr marL="228600" indent="-228600" defTabSz="457200" fontAlgn="base">
              <a:spcBef>
                <a:spcPct val="0"/>
              </a:spcBef>
              <a:spcAft>
                <a:spcPct val="0"/>
              </a:spcAft>
              <a:buFontTx/>
              <a:buAutoNum type="arabicPeriod"/>
            </a:pPr>
            <a:r>
              <a:rPr lang="en-US" sz="800" dirty="0">
                <a:solidFill>
                  <a:prstClr val="black"/>
                </a:solidFill>
                <a:ea typeface="MS PGothic" pitchFamily="34" charset="-128"/>
                <a:cs typeface="Tahoma" pitchFamily="34" charset="0"/>
              </a:rPr>
              <a:t>Gunn, SR, </a:t>
            </a:r>
            <a:r>
              <a:rPr lang="en-US" sz="800" dirty="0" err="1">
                <a:solidFill>
                  <a:prstClr val="black"/>
                </a:solidFill>
                <a:ea typeface="MS PGothic" pitchFamily="34" charset="-128"/>
                <a:cs typeface="Tahoma" pitchFamily="34" charset="0"/>
              </a:rPr>
              <a:t>Pinsky</a:t>
            </a:r>
            <a:r>
              <a:rPr lang="en-US" sz="800" dirty="0">
                <a:solidFill>
                  <a:prstClr val="black"/>
                </a:solidFill>
                <a:ea typeface="MS PGothic" pitchFamily="34" charset="-128"/>
                <a:cs typeface="Tahoma" pitchFamily="34" charset="0"/>
              </a:rPr>
              <a:t>, MR Implications of arterial pressure variation in patients in the intensive care unit. </a:t>
            </a:r>
            <a:r>
              <a:rPr lang="en-US" sz="800" dirty="0" err="1">
                <a:solidFill>
                  <a:prstClr val="black"/>
                </a:solidFill>
                <a:ea typeface="MS PGothic" pitchFamily="34" charset="-128"/>
                <a:cs typeface="Tahoma" pitchFamily="34" charset="0"/>
              </a:rPr>
              <a:t>Curr</a:t>
            </a:r>
            <a:r>
              <a:rPr lang="en-US" sz="800" dirty="0">
                <a:solidFill>
                  <a:prstClr val="black"/>
                </a:solidFill>
                <a:ea typeface="MS PGothic" pitchFamily="34" charset="-128"/>
                <a:cs typeface="Tahoma" pitchFamily="34" charset="0"/>
              </a:rPr>
              <a:t> </a:t>
            </a:r>
            <a:r>
              <a:rPr lang="en-US" sz="800" dirty="0" err="1">
                <a:solidFill>
                  <a:prstClr val="black"/>
                </a:solidFill>
                <a:ea typeface="MS PGothic" pitchFamily="34" charset="-128"/>
                <a:cs typeface="Tahoma" pitchFamily="34" charset="0"/>
              </a:rPr>
              <a:t>Opin</a:t>
            </a:r>
            <a:r>
              <a:rPr lang="en-US" sz="800" dirty="0">
                <a:solidFill>
                  <a:prstClr val="black"/>
                </a:solidFill>
                <a:ea typeface="MS PGothic" pitchFamily="34" charset="-128"/>
                <a:cs typeface="Tahoma" pitchFamily="34" charset="0"/>
              </a:rPr>
              <a:t> </a:t>
            </a:r>
            <a:r>
              <a:rPr lang="en-US" sz="800" dirty="0" err="1">
                <a:solidFill>
                  <a:prstClr val="black"/>
                </a:solidFill>
                <a:ea typeface="MS PGothic" pitchFamily="34" charset="-128"/>
                <a:cs typeface="Tahoma" pitchFamily="34" charset="0"/>
              </a:rPr>
              <a:t>Crit</a:t>
            </a:r>
            <a:r>
              <a:rPr lang="en-US" sz="800" dirty="0">
                <a:solidFill>
                  <a:prstClr val="black"/>
                </a:solidFill>
                <a:ea typeface="MS PGothic" pitchFamily="34" charset="-128"/>
                <a:cs typeface="Tahoma" pitchFamily="34" charset="0"/>
              </a:rPr>
              <a:t> Care 2001;7,212-217</a:t>
            </a:r>
            <a:endParaRPr lang="it-IT" sz="800" dirty="0">
              <a:solidFill>
                <a:prstClr val="black"/>
              </a:solidFill>
              <a:ea typeface="MS PGothic" pitchFamily="34" charset="-128"/>
              <a:cs typeface="Tahoma" pitchFamily="34" charset="0"/>
            </a:endParaRPr>
          </a:p>
          <a:p>
            <a:pPr marL="228600" indent="-228600" defTabSz="457200" fontAlgn="base">
              <a:spcBef>
                <a:spcPct val="0"/>
              </a:spcBef>
              <a:spcAft>
                <a:spcPct val="0"/>
              </a:spcAft>
              <a:buFontTx/>
              <a:buAutoNum type="arabicPeriod"/>
            </a:pPr>
            <a:r>
              <a:rPr lang="en-US" sz="800" dirty="0">
                <a:solidFill>
                  <a:prstClr val="black"/>
                </a:solidFill>
                <a:ea typeface="MS PGothic" pitchFamily="34" charset="-128"/>
                <a:cs typeface="Tahoma" pitchFamily="34" charset="0"/>
              </a:rPr>
              <a:t>M. </a:t>
            </a:r>
            <a:r>
              <a:rPr lang="en-US" sz="800" dirty="0" err="1">
                <a:solidFill>
                  <a:prstClr val="black"/>
                </a:solidFill>
                <a:ea typeface="MS PGothic" pitchFamily="34" charset="-128"/>
                <a:cs typeface="Tahoma" pitchFamily="34" charset="0"/>
              </a:rPr>
              <a:t>Cannesson</a:t>
            </a:r>
            <a:r>
              <a:rPr lang="en-US" sz="800" dirty="0">
                <a:solidFill>
                  <a:prstClr val="black"/>
                </a:solidFill>
                <a:ea typeface="MS PGothic" pitchFamily="34" charset="-128"/>
                <a:cs typeface="Tahoma" pitchFamily="34" charset="0"/>
              </a:rPr>
              <a:t>: Arterial Pressure Variation and Goal-Directed Fluid Therapy J. of </a:t>
            </a:r>
            <a:r>
              <a:rPr lang="en-US" sz="800" dirty="0" err="1">
                <a:solidFill>
                  <a:prstClr val="black"/>
                </a:solidFill>
                <a:ea typeface="MS PGothic" pitchFamily="34" charset="-128"/>
                <a:cs typeface="Tahoma" pitchFamily="34" charset="0"/>
              </a:rPr>
              <a:t>Cardioth</a:t>
            </a:r>
            <a:r>
              <a:rPr lang="en-US" sz="800" dirty="0">
                <a:solidFill>
                  <a:prstClr val="black"/>
                </a:solidFill>
                <a:ea typeface="MS PGothic" pitchFamily="34" charset="-128"/>
                <a:cs typeface="Tahoma" pitchFamily="34" charset="0"/>
              </a:rPr>
              <a:t>. and </a:t>
            </a:r>
            <a:r>
              <a:rPr lang="en-US" sz="800" dirty="0" err="1">
                <a:solidFill>
                  <a:prstClr val="black"/>
                </a:solidFill>
                <a:ea typeface="MS PGothic" pitchFamily="34" charset="-128"/>
                <a:cs typeface="Tahoma" pitchFamily="34" charset="0"/>
              </a:rPr>
              <a:t>Vasc</a:t>
            </a:r>
            <a:r>
              <a:rPr lang="en-US" sz="800" dirty="0">
                <a:solidFill>
                  <a:prstClr val="black"/>
                </a:solidFill>
                <a:ea typeface="MS PGothic" pitchFamily="34" charset="-128"/>
                <a:cs typeface="Tahoma" pitchFamily="34" charset="0"/>
              </a:rPr>
              <a:t>. </a:t>
            </a:r>
            <a:r>
              <a:rPr lang="en-US" sz="800" dirty="0" err="1">
                <a:solidFill>
                  <a:prstClr val="black"/>
                </a:solidFill>
                <a:ea typeface="MS PGothic" pitchFamily="34" charset="-128"/>
                <a:cs typeface="Tahoma" pitchFamily="34" charset="0"/>
              </a:rPr>
              <a:t>Anesth</a:t>
            </a:r>
            <a:r>
              <a:rPr lang="en-US" sz="800" dirty="0">
                <a:solidFill>
                  <a:prstClr val="black"/>
                </a:solidFill>
                <a:ea typeface="MS PGothic" pitchFamily="34" charset="-128"/>
                <a:cs typeface="Tahoma" pitchFamily="34" charset="0"/>
              </a:rPr>
              <a:t>.. </a:t>
            </a:r>
            <a:r>
              <a:rPr lang="en-US" sz="800" dirty="0" err="1">
                <a:solidFill>
                  <a:prstClr val="black"/>
                </a:solidFill>
                <a:ea typeface="MS PGothic" pitchFamily="34" charset="-128"/>
                <a:cs typeface="Tahoma" pitchFamily="34" charset="0"/>
              </a:rPr>
              <a:t>Vol</a:t>
            </a:r>
            <a:r>
              <a:rPr lang="en-US" sz="800" dirty="0">
                <a:solidFill>
                  <a:prstClr val="black"/>
                </a:solidFill>
                <a:ea typeface="MS PGothic" pitchFamily="34" charset="-128"/>
                <a:cs typeface="Tahoma" pitchFamily="34" charset="0"/>
              </a:rPr>
              <a:t> 24, No 3 (June), 2010: pp 487-497</a:t>
            </a:r>
          </a:p>
          <a:p>
            <a:pPr marL="228600" indent="-228600" defTabSz="457200" fontAlgn="base">
              <a:spcBef>
                <a:spcPct val="0"/>
              </a:spcBef>
              <a:spcAft>
                <a:spcPct val="0"/>
              </a:spcAft>
              <a:buFontTx/>
              <a:buAutoNum type="arabicPeriod"/>
            </a:pPr>
            <a:r>
              <a:rPr lang="en-US" sz="800" dirty="0">
                <a:solidFill>
                  <a:prstClr val="black"/>
                </a:solidFill>
                <a:ea typeface="MS PGothic" pitchFamily="34" charset="-128"/>
                <a:cs typeface="Tahoma" pitchFamily="34" charset="0"/>
              </a:rPr>
              <a:t>M. </a:t>
            </a:r>
            <a:r>
              <a:rPr lang="en-US" sz="800" dirty="0" err="1">
                <a:solidFill>
                  <a:prstClr val="black"/>
                </a:solidFill>
                <a:ea typeface="MS PGothic" pitchFamily="34" charset="-128"/>
                <a:cs typeface="Tahoma" pitchFamily="34" charset="0"/>
              </a:rPr>
              <a:t>Cannesson</a:t>
            </a:r>
            <a:r>
              <a:rPr lang="en-US" sz="800" dirty="0">
                <a:solidFill>
                  <a:prstClr val="black"/>
                </a:solidFill>
                <a:ea typeface="MS PGothic" pitchFamily="34" charset="-128"/>
                <a:cs typeface="Tahoma" pitchFamily="34" charset="0"/>
              </a:rPr>
              <a:t>, M. </a:t>
            </a:r>
            <a:r>
              <a:rPr lang="en-US" sz="800" dirty="0" err="1">
                <a:solidFill>
                  <a:prstClr val="black"/>
                </a:solidFill>
                <a:ea typeface="MS PGothic" pitchFamily="34" charset="-128"/>
                <a:cs typeface="Tahoma" pitchFamily="34" charset="0"/>
              </a:rPr>
              <a:t>Aboy</a:t>
            </a:r>
            <a:r>
              <a:rPr lang="en-US" sz="800" dirty="0">
                <a:solidFill>
                  <a:prstClr val="black"/>
                </a:solidFill>
                <a:ea typeface="MS PGothic" pitchFamily="34" charset="-128"/>
                <a:cs typeface="Tahoma" pitchFamily="34" charset="0"/>
              </a:rPr>
              <a:t>, C.K. Hofer, M. </a:t>
            </a:r>
            <a:r>
              <a:rPr lang="en-US" sz="800" dirty="0" err="1">
                <a:solidFill>
                  <a:prstClr val="black"/>
                </a:solidFill>
                <a:ea typeface="MS PGothic" pitchFamily="34" charset="-128"/>
                <a:cs typeface="Tahoma" pitchFamily="34" charset="0"/>
              </a:rPr>
              <a:t>Rehman</a:t>
            </a:r>
            <a:r>
              <a:rPr lang="en-US" sz="800" dirty="0">
                <a:solidFill>
                  <a:prstClr val="black"/>
                </a:solidFill>
                <a:ea typeface="MS PGothic" pitchFamily="34" charset="-128"/>
                <a:cs typeface="Tahoma" pitchFamily="34" charset="0"/>
              </a:rPr>
              <a:t>: Pulse Pressure Variation: where we are today?, Journal of Clinical Monitoring and Computing (2011) 25:45–56</a:t>
            </a:r>
            <a:endParaRPr lang="en-GB" sz="800" dirty="0">
              <a:solidFill>
                <a:prstClr val="black"/>
              </a:solidFill>
              <a:ea typeface="MS PGothic" pitchFamily="34" charset="-128"/>
              <a:cs typeface="Tahoma" pitchFamily="34" charset="0"/>
            </a:endParaRPr>
          </a:p>
        </p:txBody>
      </p:sp>
      <p:pic>
        <p:nvPicPr>
          <p:cNvPr id="11" name="Immagine 10" descr="PPV_Romagnoli.png"/>
          <p:cNvPicPr>
            <a:picLocks noChangeAspect="1"/>
          </p:cNvPicPr>
          <p:nvPr/>
        </p:nvPicPr>
        <p:blipFill>
          <a:blip r:embed="rId2" cstate="print">
            <a:lum bright="20000" contrast="30000"/>
          </a:blip>
          <a:srcRect l="32892" t="9677" r="25193" b="30585"/>
          <a:stretch>
            <a:fillRect/>
          </a:stretch>
        </p:blipFill>
        <p:spPr>
          <a:xfrm>
            <a:off x="3071664" y="2348881"/>
            <a:ext cx="4464496" cy="3644487"/>
          </a:xfrm>
          <a:prstGeom prst="rect">
            <a:avLst/>
          </a:prstGeom>
          <a:ln>
            <a:noFill/>
          </a:ln>
          <a:effectLst>
            <a:softEdge rad="112500"/>
          </a:effectLst>
        </p:spPr>
      </p:pic>
      <p:sp>
        <p:nvSpPr>
          <p:cNvPr id="12" name="Freeform 11"/>
          <p:cNvSpPr>
            <a:spLocks/>
          </p:cNvSpPr>
          <p:nvPr/>
        </p:nvSpPr>
        <p:spPr bwMode="auto">
          <a:xfrm>
            <a:off x="3359696" y="2861550"/>
            <a:ext cx="3312368" cy="372006"/>
          </a:xfrm>
          <a:custGeom>
            <a:avLst/>
            <a:gdLst>
              <a:gd name="T0" fmla="*/ 0 w 1814"/>
              <a:gd name="T1" fmla="*/ 2147483647 h 235"/>
              <a:gd name="T2" fmla="*/ 2147483647 w 1814"/>
              <a:gd name="T3" fmla="*/ 2147483647 h 235"/>
              <a:gd name="T4" fmla="*/ 2147483647 w 1814"/>
              <a:gd name="T5" fmla="*/ 2147483647 h 235"/>
              <a:gd name="T6" fmla="*/ 2147483647 w 1814"/>
              <a:gd name="T7" fmla="*/ 2147483647 h 235"/>
              <a:gd name="T8" fmla="*/ 2147483647 w 1814"/>
              <a:gd name="T9" fmla="*/ 2147483647 h 235"/>
              <a:gd name="T10" fmla="*/ 2147483647 w 1814"/>
              <a:gd name="T11" fmla="*/ 2147483647 h 235"/>
              <a:gd name="T12" fmla="*/ 0 60000 65536"/>
              <a:gd name="T13" fmla="*/ 0 60000 65536"/>
              <a:gd name="T14" fmla="*/ 0 60000 65536"/>
              <a:gd name="T15" fmla="*/ 0 60000 65536"/>
              <a:gd name="T16" fmla="*/ 0 60000 65536"/>
              <a:gd name="T17" fmla="*/ 0 60000 65536"/>
              <a:gd name="T18" fmla="*/ 0 w 1814"/>
              <a:gd name="T19" fmla="*/ 0 h 235"/>
              <a:gd name="T20" fmla="*/ 1814 w 1814"/>
              <a:gd name="T21" fmla="*/ 235 h 235"/>
              <a:gd name="connsiteX0" fmla="*/ 0 w 10000"/>
              <a:gd name="connsiteY0" fmla="*/ 8383 h 10397"/>
              <a:gd name="connsiteX1" fmla="*/ 1499 w 10000"/>
              <a:gd name="connsiteY1" fmla="*/ 680 h 10397"/>
              <a:gd name="connsiteX2" fmla="*/ 3749 w 10000"/>
              <a:gd name="connsiteY2" fmla="*/ 10340 h 10397"/>
              <a:gd name="connsiteX3" fmla="*/ 6522 w 10000"/>
              <a:gd name="connsiteY3" fmla="*/ 340 h 10397"/>
              <a:gd name="connsiteX4" fmla="*/ 8749 w 10000"/>
              <a:gd name="connsiteY4" fmla="*/ 8383 h 10397"/>
              <a:gd name="connsiteX5" fmla="*/ 10000 w 10000"/>
              <a:gd name="connsiteY5" fmla="*/ 680 h 10397"/>
              <a:gd name="connsiteX0" fmla="*/ 0 w 10000"/>
              <a:gd name="connsiteY0" fmla="*/ 8311 h 9976"/>
              <a:gd name="connsiteX1" fmla="*/ 1499 w 10000"/>
              <a:gd name="connsiteY1" fmla="*/ 608 h 9976"/>
              <a:gd name="connsiteX2" fmla="*/ 3913 w 10000"/>
              <a:gd name="connsiteY2" fmla="*/ 9919 h 9976"/>
              <a:gd name="connsiteX3" fmla="*/ 6522 w 10000"/>
              <a:gd name="connsiteY3" fmla="*/ 268 h 9976"/>
              <a:gd name="connsiteX4" fmla="*/ 8749 w 10000"/>
              <a:gd name="connsiteY4" fmla="*/ 8311 h 9976"/>
              <a:gd name="connsiteX5" fmla="*/ 10000 w 10000"/>
              <a:gd name="connsiteY5" fmla="*/ 608 h 9976"/>
              <a:gd name="connsiteX0" fmla="*/ 0 w 10000"/>
              <a:gd name="connsiteY0" fmla="*/ 8331 h 9943"/>
              <a:gd name="connsiteX1" fmla="*/ 1739 w 10000"/>
              <a:gd name="connsiteY1" fmla="*/ 269 h 9943"/>
              <a:gd name="connsiteX2" fmla="*/ 3913 w 10000"/>
              <a:gd name="connsiteY2" fmla="*/ 9943 h 9943"/>
              <a:gd name="connsiteX3" fmla="*/ 6522 w 10000"/>
              <a:gd name="connsiteY3" fmla="*/ 269 h 9943"/>
              <a:gd name="connsiteX4" fmla="*/ 8749 w 10000"/>
              <a:gd name="connsiteY4" fmla="*/ 8331 h 9943"/>
              <a:gd name="connsiteX5" fmla="*/ 10000 w 10000"/>
              <a:gd name="connsiteY5" fmla="*/ 609 h 9943"/>
              <a:gd name="connsiteX0" fmla="*/ 0 w 10000"/>
              <a:gd name="connsiteY0" fmla="*/ 8432 h 10053"/>
              <a:gd name="connsiteX1" fmla="*/ 1739 w 10000"/>
              <a:gd name="connsiteY1" fmla="*/ 324 h 10053"/>
              <a:gd name="connsiteX2" fmla="*/ 3913 w 10000"/>
              <a:gd name="connsiteY2" fmla="*/ 10053 h 10053"/>
              <a:gd name="connsiteX3" fmla="*/ 6522 w 10000"/>
              <a:gd name="connsiteY3" fmla="*/ 324 h 10053"/>
              <a:gd name="connsiteX4" fmla="*/ 8913 w 10000"/>
              <a:gd name="connsiteY4" fmla="*/ 8107 h 10053"/>
              <a:gd name="connsiteX5" fmla="*/ 10000 w 10000"/>
              <a:gd name="connsiteY5" fmla="*/ 665 h 1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53">
                <a:moveTo>
                  <a:pt x="0" y="8432"/>
                </a:moveTo>
                <a:cubicBezTo>
                  <a:pt x="436" y="4356"/>
                  <a:pt x="1087" y="54"/>
                  <a:pt x="1739" y="324"/>
                </a:cubicBezTo>
                <a:cubicBezTo>
                  <a:pt x="2391" y="594"/>
                  <a:pt x="3116" y="10053"/>
                  <a:pt x="3913" y="10053"/>
                </a:cubicBezTo>
                <a:cubicBezTo>
                  <a:pt x="4710" y="10053"/>
                  <a:pt x="5689" y="648"/>
                  <a:pt x="6522" y="324"/>
                </a:cubicBezTo>
                <a:cubicBezTo>
                  <a:pt x="7355" y="0"/>
                  <a:pt x="8333" y="8049"/>
                  <a:pt x="8913" y="8107"/>
                </a:cubicBezTo>
                <a:cubicBezTo>
                  <a:pt x="9493" y="8164"/>
                  <a:pt x="9642" y="4528"/>
                  <a:pt x="10000" y="665"/>
                </a:cubicBezTo>
              </a:path>
            </a:pathLst>
          </a:custGeom>
          <a:noFill/>
          <a:ln w="38100">
            <a:solidFill>
              <a:srgbClr val="00B0F0"/>
            </a:solidFill>
            <a:round/>
            <a:headEnd/>
            <a:tailEnd/>
          </a:ln>
        </p:spPr>
        <p:txBody>
          <a:bodyPr/>
          <a:lstStyle/>
          <a:p>
            <a:pPr defTabSz="457200" fontAlgn="base">
              <a:spcBef>
                <a:spcPct val="0"/>
              </a:spcBef>
              <a:spcAft>
                <a:spcPct val="0"/>
              </a:spcAft>
            </a:pPr>
            <a:endParaRPr lang="it-IT" dirty="0">
              <a:solidFill>
                <a:prstClr val="black"/>
              </a:solidFill>
              <a:ea typeface="MS PGothic" pitchFamily="34" charset="-128"/>
            </a:endParaRPr>
          </a:p>
        </p:txBody>
      </p:sp>
      <p:sp>
        <p:nvSpPr>
          <p:cNvPr id="13" name="Oval 18"/>
          <p:cNvSpPr>
            <a:spLocks noChangeArrowheads="1"/>
          </p:cNvSpPr>
          <p:nvPr/>
        </p:nvSpPr>
        <p:spPr bwMode="auto">
          <a:xfrm>
            <a:off x="5655128" y="5249774"/>
            <a:ext cx="944929" cy="504056"/>
          </a:xfrm>
          <a:prstGeom prst="ellipse">
            <a:avLst/>
          </a:prstGeom>
          <a:noFill/>
          <a:ln w="38100">
            <a:solidFill>
              <a:srgbClr val="FF0000"/>
            </a:solidFill>
            <a:round/>
            <a:headEnd/>
            <a:tailEnd/>
          </a:ln>
        </p:spPr>
        <p:txBody>
          <a:bodyPr wrap="none" anchor="ctr"/>
          <a:lstStyle/>
          <a:p>
            <a:pPr defTabSz="457200" fontAlgn="base">
              <a:spcBef>
                <a:spcPct val="0"/>
              </a:spcBef>
              <a:spcAft>
                <a:spcPct val="0"/>
              </a:spcAft>
            </a:pPr>
            <a:endParaRPr lang="it-IT" dirty="0">
              <a:solidFill>
                <a:prstClr val="black"/>
              </a:solidFill>
              <a:ea typeface="MS PGothic" pitchFamily="34" charset="-128"/>
            </a:endParaRPr>
          </a:p>
        </p:txBody>
      </p:sp>
      <p:sp>
        <p:nvSpPr>
          <p:cNvPr id="14" name="Rettangolo 13"/>
          <p:cNvSpPr/>
          <p:nvPr/>
        </p:nvSpPr>
        <p:spPr>
          <a:xfrm>
            <a:off x="6816080" y="1700809"/>
            <a:ext cx="3672408" cy="646331"/>
          </a:xfrm>
          <a:prstGeom prst="rect">
            <a:avLst/>
          </a:prstGeom>
        </p:spPr>
        <p:txBody>
          <a:bodyPr wrap="square">
            <a:spAutoFit/>
          </a:bodyPr>
          <a:lstStyle/>
          <a:p>
            <a:pPr defTabSz="457200" fontAlgn="base">
              <a:spcBef>
                <a:spcPct val="0"/>
              </a:spcBef>
              <a:spcAft>
                <a:spcPct val="0"/>
              </a:spcAft>
            </a:pPr>
            <a:r>
              <a:rPr lang="it-IT" b="1" dirty="0">
                <a:solidFill>
                  <a:prstClr val="black"/>
                </a:solidFill>
                <a:ea typeface="MS PGothic" pitchFamily="34" charset="-128"/>
              </a:rPr>
              <a:t>SVV  = </a:t>
            </a:r>
            <a:r>
              <a:rPr lang="it-IT" b="1" u="sng" dirty="0">
                <a:solidFill>
                  <a:prstClr val="black"/>
                </a:solidFill>
                <a:ea typeface="MS PGothic" pitchFamily="34" charset="-128"/>
              </a:rPr>
              <a:t>   </a:t>
            </a:r>
            <a:r>
              <a:rPr lang="it-IT" b="1" u="sng" dirty="0" err="1">
                <a:solidFill>
                  <a:prstClr val="black"/>
                </a:solidFill>
                <a:ea typeface="MS PGothic" pitchFamily="34" charset="-128"/>
              </a:rPr>
              <a:t>SVmax-SVmin</a:t>
            </a:r>
            <a:r>
              <a:rPr lang="it-IT" b="1" u="sng" dirty="0">
                <a:solidFill>
                  <a:prstClr val="black"/>
                </a:solidFill>
                <a:ea typeface="MS PGothic" pitchFamily="34" charset="-128"/>
              </a:rPr>
              <a:t>    </a:t>
            </a:r>
            <a:r>
              <a:rPr lang="it-IT" b="1" dirty="0">
                <a:solidFill>
                  <a:prstClr val="black"/>
                </a:solidFill>
                <a:ea typeface="MS PGothic" pitchFamily="34" charset="-128"/>
              </a:rPr>
              <a:t>* 100</a:t>
            </a:r>
          </a:p>
          <a:p>
            <a:pPr marL="723900" defTabSz="457200" fontAlgn="base">
              <a:spcBef>
                <a:spcPct val="0"/>
              </a:spcBef>
              <a:spcAft>
                <a:spcPct val="0"/>
              </a:spcAft>
            </a:pPr>
            <a:r>
              <a:rPr lang="it-IT" b="1" dirty="0">
                <a:solidFill>
                  <a:prstClr val="black"/>
                </a:solidFill>
                <a:ea typeface="MS PGothic" pitchFamily="34" charset="-128"/>
              </a:rPr>
              <a:t>(</a:t>
            </a:r>
            <a:r>
              <a:rPr lang="it-IT" b="1" dirty="0" err="1">
                <a:solidFill>
                  <a:prstClr val="black"/>
                </a:solidFill>
                <a:ea typeface="MS PGothic" pitchFamily="34" charset="-128"/>
              </a:rPr>
              <a:t>SVmax+SVmin</a:t>
            </a:r>
            <a:r>
              <a:rPr lang="it-IT" b="1" dirty="0">
                <a:solidFill>
                  <a:prstClr val="black"/>
                </a:solidFill>
                <a:ea typeface="MS PGothic" pitchFamily="34" charset="-128"/>
              </a:rPr>
              <a:t>)/2</a:t>
            </a:r>
            <a:endParaRPr lang="it-IT" dirty="0">
              <a:solidFill>
                <a:prstClr val="black"/>
              </a:solidFill>
              <a:ea typeface="MS PGothic" pitchFamily="34" charset="-128"/>
            </a:endParaRPr>
          </a:p>
        </p:txBody>
      </p:sp>
      <p:sp>
        <p:nvSpPr>
          <p:cNvPr id="15" name="Figura a mano libera 14"/>
          <p:cNvSpPr/>
          <p:nvPr/>
        </p:nvSpPr>
        <p:spPr bwMode="auto">
          <a:xfrm>
            <a:off x="3898586" y="2906850"/>
            <a:ext cx="90000" cy="1184527"/>
          </a:xfrm>
          <a:custGeom>
            <a:avLst/>
            <a:gdLst>
              <a:gd name="connsiteX0" fmla="*/ 0 w 109182"/>
              <a:gd name="connsiteY0" fmla="*/ 1157785 h 1171433"/>
              <a:gd name="connsiteX1" fmla="*/ 13648 w 109182"/>
              <a:gd name="connsiteY1" fmla="*/ 557284 h 1171433"/>
              <a:gd name="connsiteX2" fmla="*/ 68239 w 109182"/>
              <a:gd name="connsiteY2" fmla="*/ 38669 h 1171433"/>
              <a:gd name="connsiteX3" fmla="*/ 95534 w 109182"/>
              <a:gd name="connsiteY3" fmla="*/ 789296 h 1171433"/>
              <a:gd name="connsiteX4" fmla="*/ 109182 w 109182"/>
              <a:gd name="connsiteY4" fmla="*/ 1171433 h 1171433"/>
              <a:gd name="connsiteX0" fmla="*/ 0 w 109182"/>
              <a:gd name="connsiteY0" fmla="*/ 1170879 h 1184527"/>
              <a:gd name="connsiteX1" fmla="*/ 13648 w 109182"/>
              <a:gd name="connsiteY1" fmla="*/ 570378 h 1184527"/>
              <a:gd name="connsiteX2" fmla="*/ 37174 w 109182"/>
              <a:gd name="connsiteY2" fmla="*/ 38669 h 1184527"/>
              <a:gd name="connsiteX3" fmla="*/ 95534 w 109182"/>
              <a:gd name="connsiteY3" fmla="*/ 802390 h 1184527"/>
              <a:gd name="connsiteX4" fmla="*/ 109182 w 109182"/>
              <a:gd name="connsiteY4" fmla="*/ 1184527 h 1184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82" h="1184527">
                <a:moveTo>
                  <a:pt x="0" y="1170879"/>
                </a:moveTo>
                <a:cubicBezTo>
                  <a:pt x="1137" y="963888"/>
                  <a:pt x="7452" y="759080"/>
                  <a:pt x="13648" y="570378"/>
                </a:cubicBezTo>
                <a:cubicBezTo>
                  <a:pt x="19844" y="381676"/>
                  <a:pt x="23526" y="0"/>
                  <a:pt x="37174" y="38669"/>
                </a:cubicBezTo>
                <a:cubicBezTo>
                  <a:pt x="50822" y="77338"/>
                  <a:pt x="83533" y="611414"/>
                  <a:pt x="95534" y="802390"/>
                </a:cubicBezTo>
                <a:cubicBezTo>
                  <a:pt x="107535" y="993366"/>
                  <a:pt x="105770" y="1087855"/>
                  <a:pt x="109182" y="1184527"/>
                </a:cubicBezTo>
              </a:path>
            </a:pathLst>
          </a:custGeom>
          <a:solidFill>
            <a:srgbClr val="FFFF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it-IT" sz="3200">
              <a:solidFill>
                <a:prstClr val="black"/>
              </a:solidFill>
              <a:latin typeface="Times New Roman" charset="0"/>
              <a:ea typeface="MS PGothic" pitchFamily="34" charset="-128"/>
            </a:endParaRPr>
          </a:p>
        </p:txBody>
      </p:sp>
      <p:sp>
        <p:nvSpPr>
          <p:cNvPr id="16" name="Figura a mano libera 15"/>
          <p:cNvSpPr/>
          <p:nvPr/>
        </p:nvSpPr>
        <p:spPr bwMode="auto">
          <a:xfrm>
            <a:off x="4583832" y="3279700"/>
            <a:ext cx="90000" cy="889954"/>
          </a:xfrm>
          <a:custGeom>
            <a:avLst/>
            <a:gdLst>
              <a:gd name="connsiteX0" fmla="*/ 0 w 109182"/>
              <a:gd name="connsiteY0" fmla="*/ 1157785 h 1171433"/>
              <a:gd name="connsiteX1" fmla="*/ 13648 w 109182"/>
              <a:gd name="connsiteY1" fmla="*/ 557284 h 1171433"/>
              <a:gd name="connsiteX2" fmla="*/ 68239 w 109182"/>
              <a:gd name="connsiteY2" fmla="*/ 38669 h 1171433"/>
              <a:gd name="connsiteX3" fmla="*/ 95534 w 109182"/>
              <a:gd name="connsiteY3" fmla="*/ 789296 h 1171433"/>
              <a:gd name="connsiteX4" fmla="*/ 109182 w 109182"/>
              <a:gd name="connsiteY4" fmla="*/ 1171433 h 1171433"/>
              <a:gd name="connsiteX0" fmla="*/ 0 w 109182"/>
              <a:gd name="connsiteY0" fmla="*/ 1170879 h 1184527"/>
              <a:gd name="connsiteX1" fmla="*/ 13648 w 109182"/>
              <a:gd name="connsiteY1" fmla="*/ 570378 h 1184527"/>
              <a:gd name="connsiteX2" fmla="*/ 37174 w 109182"/>
              <a:gd name="connsiteY2" fmla="*/ 38669 h 1184527"/>
              <a:gd name="connsiteX3" fmla="*/ 95534 w 109182"/>
              <a:gd name="connsiteY3" fmla="*/ 802390 h 1184527"/>
              <a:gd name="connsiteX4" fmla="*/ 109182 w 109182"/>
              <a:gd name="connsiteY4" fmla="*/ 1184527 h 1184527"/>
              <a:gd name="connsiteX0" fmla="*/ 0 w 109182"/>
              <a:gd name="connsiteY0" fmla="*/ 1317233 h 1330881"/>
              <a:gd name="connsiteX1" fmla="*/ 13648 w 109182"/>
              <a:gd name="connsiteY1" fmla="*/ 716732 h 1330881"/>
              <a:gd name="connsiteX2" fmla="*/ 54591 w 109182"/>
              <a:gd name="connsiteY2" fmla="*/ 38670 h 1330881"/>
              <a:gd name="connsiteX3" fmla="*/ 95534 w 109182"/>
              <a:gd name="connsiteY3" fmla="*/ 948744 h 1330881"/>
              <a:gd name="connsiteX4" fmla="*/ 109182 w 109182"/>
              <a:gd name="connsiteY4" fmla="*/ 1330881 h 1330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82" h="1330881">
                <a:moveTo>
                  <a:pt x="0" y="1317233"/>
                </a:moveTo>
                <a:cubicBezTo>
                  <a:pt x="1137" y="1110242"/>
                  <a:pt x="4550" y="929826"/>
                  <a:pt x="13648" y="716732"/>
                </a:cubicBezTo>
                <a:cubicBezTo>
                  <a:pt x="22746" y="503638"/>
                  <a:pt x="40943" y="1"/>
                  <a:pt x="54591" y="38670"/>
                </a:cubicBezTo>
                <a:cubicBezTo>
                  <a:pt x="68239" y="77339"/>
                  <a:pt x="86436" y="733376"/>
                  <a:pt x="95534" y="948744"/>
                </a:cubicBezTo>
                <a:cubicBezTo>
                  <a:pt x="104632" y="1164112"/>
                  <a:pt x="105770" y="1234209"/>
                  <a:pt x="109182" y="1330881"/>
                </a:cubicBezTo>
              </a:path>
            </a:pathLst>
          </a:custGeom>
          <a:solidFill>
            <a:srgbClr val="FFFF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it-IT" sz="3200">
              <a:solidFill>
                <a:prstClr val="black"/>
              </a:solidFill>
              <a:latin typeface="Times New Roman" charset="0"/>
              <a:ea typeface="MS PGothic" pitchFamily="34" charset="-128"/>
            </a:endParaRPr>
          </a:p>
        </p:txBody>
      </p:sp>
      <p:sp>
        <p:nvSpPr>
          <p:cNvPr id="17" name="Rettangolo 16"/>
          <p:cNvSpPr/>
          <p:nvPr/>
        </p:nvSpPr>
        <p:spPr>
          <a:xfrm>
            <a:off x="5807968" y="5357822"/>
            <a:ext cx="720080" cy="324000"/>
          </a:xfrm>
          <a:prstGeom prst="rect">
            <a:avLst/>
          </a:prstGeom>
          <a:solidFill>
            <a:schemeClr val="tx1"/>
          </a:solidFill>
          <a:ln w="38100" cap="sq" cmpd="dbl">
            <a:no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lnSpc>
                <a:spcPts val="1500"/>
              </a:lnSpc>
              <a:spcBef>
                <a:spcPct val="0"/>
              </a:spcBef>
              <a:spcAft>
                <a:spcPct val="0"/>
              </a:spcAft>
            </a:pPr>
            <a:r>
              <a:rPr lang="it-IT" sz="900" b="1" dirty="0">
                <a:ln>
                  <a:solidFill>
                    <a:srgbClr val="C32D2E">
                      <a:lumMod val="75000"/>
                    </a:srgbClr>
                  </a:solidFill>
                </a:ln>
                <a:solidFill>
                  <a:prstClr val="white"/>
                </a:solidFill>
              </a:rPr>
              <a:t>SVV %</a:t>
            </a:r>
          </a:p>
          <a:p>
            <a:pPr algn="ctr" defTabSz="457200" fontAlgn="base">
              <a:lnSpc>
                <a:spcPts val="1500"/>
              </a:lnSpc>
              <a:spcBef>
                <a:spcPct val="0"/>
              </a:spcBef>
              <a:spcAft>
                <a:spcPct val="0"/>
              </a:spcAft>
            </a:pPr>
            <a:r>
              <a:rPr lang="it-IT" b="1" dirty="0">
                <a:ln>
                  <a:solidFill>
                    <a:srgbClr val="C32D2E">
                      <a:lumMod val="75000"/>
                    </a:srgbClr>
                  </a:solidFill>
                </a:ln>
                <a:solidFill>
                  <a:prstClr val="white"/>
                </a:solidFill>
              </a:rPr>
              <a:t>22.4</a:t>
            </a:r>
          </a:p>
        </p:txBody>
      </p:sp>
      <p:pic>
        <p:nvPicPr>
          <p:cNvPr id="18" name="Picture 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15680" y="1531922"/>
            <a:ext cx="862148" cy="528926"/>
          </a:xfrm>
          <a:prstGeom prst="rect">
            <a:avLst/>
          </a:prstGeom>
          <a:noFill/>
        </p:spPr>
      </p:pic>
    </p:spTree>
    <p:extLst>
      <p:ext uri="{BB962C8B-B14F-4D97-AF65-F5344CB8AC3E}">
        <p14:creationId xmlns:p14="http://schemas.microsoft.com/office/powerpoint/2010/main" val="2886987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childTnLst>
                          </p:cTn>
                        </p:par>
                        <p:par>
                          <p:cTn id="8" fill="hold">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amond(in)">
                                      <p:cBhvr>
                                        <p:cTn id="11" dur="1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egnaposto numero diapositiva 2"/>
          <p:cNvSpPr>
            <a:spLocks noGrp="1"/>
          </p:cNvSpPr>
          <p:nvPr>
            <p:ph type="sldNum" sz="quarter" idx="12"/>
          </p:nvPr>
        </p:nvSpPr>
        <p:spPr/>
        <p:txBody>
          <a:bodyPr/>
          <a:lstStyle/>
          <a:p>
            <a:fld id="{01F82F47-5DC6-47E7-8DE3-D809F68C6BFD}" type="slidenum">
              <a:rPr lang="fr-FR" smtClean="0">
                <a:solidFill>
                  <a:prstClr val="black">
                    <a:tint val="75000"/>
                  </a:prstClr>
                </a:solidFill>
              </a:rPr>
              <a:pPr/>
              <a:t>73</a:t>
            </a:fld>
            <a:endParaRPr lang="fr-FR">
              <a:solidFill>
                <a:prstClr val="black">
                  <a:tint val="75000"/>
                </a:prstClr>
              </a:solidFill>
            </a:endParaRPr>
          </a:p>
        </p:txBody>
      </p:sp>
      <p:sp>
        <p:nvSpPr>
          <p:cNvPr id="4" name="Sottotitolo 3"/>
          <p:cNvSpPr>
            <a:spLocks noGrp="1"/>
          </p:cNvSpPr>
          <p:nvPr>
            <p:ph type="subTitle" idx="1"/>
          </p:nvPr>
        </p:nvSpPr>
        <p:spPr/>
        <p:txBody>
          <a:bodyPr/>
          <a:lstStyle/>
          <a:p>
            <a:endParaRPr lang="it-IT"/>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2222" y="100583"/>
            <a:ext cx="4248150" cy="107950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2222" y="1324545"/>
            <a:ext cx="4243388" cy="1008063"/>
          </a:xfrm>
          <a:prstGeom prst="rect">
            <a:avLst/>
          </a:prstGeom>
          <a:noFill/>
          <a:ln w="28575">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9522" y="2477070"/>
            <a:ext cx="4260850" cy="1063625"/>
          </a:xfrm>
          <a:prstGeom prst="rect">
            <a:avLst/>
          </a:prstGeom>
          <a:noFill/>
          <a:ln w="28575">
            <a:solidFill>
              <a:srgbClr val="FFCC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0635" y="3658170"/>
            <a:ext cx="4249737" cy="977900"/>
          </a:xfrm>
          <a:prstGeom prst="rect">
            <a:avLst/>
          </a:prstGeom>
          <a:noFill/>
          <a:ln w="28575">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0635" y="4709095"/>
            <a:ext cx="4249737" cy="936625"/>
          </a:xfrm>
          <a:prstGeom prst="rect">
            <a:avLst/>
          </a:prstGeom>
          <a:noFill/>
          <a:ln w="28575">
            <a:solidFill>
              <a:srgbClr val="FFCC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0635" y="5756845"/>
            <a:ext cx="4249737" cy="936625"/>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00547" y="72008"/>
            <a:ext cx="4622800" cy="1119187"/>
          </a:xfrm>
          <a:prstGeom prst="rect">
            <a:avLst/>
          </a:prstGeom>
          <a:noFill/>
          <a:ln w="28575">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83085" y="1335658"/>
            <a:ext cx="4567237" cy="1284287"/>
          </a:xfrm>
          <a:prstGeom prst="rect">
            <a:avLst/>
          </a:prstGeom>
          <a:noFill/>
          <a:ln w="28575">
            <a:solidFill>
              <a:srgbClr val="0099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78322" y="2692970"/>
            <a:ext cx="4572000" cy="1406525"/>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4672" y="4204270"/>
            <a:ext cx="4537075" cy="1081088"/>
          </a:xfrm>
          <a:prstGeom prst="rect">
            <a:avLst/>
          </a:prstGeom>
          <a:noFill/>
          <a:ln w="28575">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5"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14835" y="5429820"/>
            <a:ext cx="4464050" cy="1223963"/>
          </a:xfrm>
          <a:prstGeom prst="rect">
            <a:avLst/>
          </a:prstGeom>
          <a:noFill/>
          <a:ln w="28575">
            <a:solidFill>
              <a:srgbClr val="0099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1612675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dirty="0"/>
              <a:t>Parametri </a:t>
            </a:r>
            <a:r>
              <a:rPr lang="it-IT" dirty="0" err="1"/>
              <a:t>MostCare®</a:t>
            </a:r>
            <a:endParaRPr lang="it-IT" dirty="0"/>
          </a:p>
        </p:txBody>
      </p:sp>
      <p:sp>
        <p:nvSpPr>
          <p:cNvPr id="8" name="Sottotitolo 7"/>
          <p:cNvSpPr>
            <a:spLocks noGrp="1"/>
          </p:cNvSpPr>
          <p:nvPr>
            <p:ph type="subTitle" idx="1"/>
          </p:nvPr>
        </p:nvSpPr>
        <p:spPr/>
        <p:txBody>
          <a:bodyPr/>
          <a:lstStyle/>
          <a:p>
            <a:r>
              <a:rPr lang="it-IT" dirty="0"/>
              <a:t>Parametri dinamici di </a:t>
            </a:r>
            <a:r>
              <a:rPr lang="it-IT" dirty="0" err="1"/>
              <a:t>fluid</a:t>
            </a:r>
            <a:r>
              <a:rPr lang="it-IT" dirty="0"/>
              <a:t> </a:t>
            </a:r>
            <a:r>
              <a:rPr lang="it-IT" dirty="0" err="1"/>
              <a:t>responsiveness</a:t>
            </a:r>
            <a:endParaRPr lang="it-IT" dirty="0"/>
          </a:p>
        </p:txBody>
      </p:sp>
      <p:sp>
        <p:nvSpPr>
          <p:cNvPr id="47" name="CasellaDiTesto 46"/>
          <p:cNvSpPr txBox="1"/>
          <p:nvPr/>
        </p:nvSpPr>
        <p:spPr>
          <a:xfrm>
            <a:off x="2452064" y="6423720"/>
            <a:ext cx="8215936" cy="461665"/>
          </a:xfrm>
          <a:prstGeom prst="rect">
            <a:avLst/>
          </a:prstGeom>
          <a:noFill/>
        </p:spPr>
        <p:txBody>
          <a:bodyPr wrap="square" rtlCol="0">
            <a:spAutoFit/>
          </a:bodyPr>
          <a:lstStyle/>
          <a:p>
            <a:pPr marL="228600" indent="-228600" defTabSz="457200" fontAlgn="base">
              <a:spcBef>
                <a:spcPct val="0"/>
              </a:spcBef>
              <a:spcAft>
                <a:spcPct val="0"/>
              </a:spcAft>
              <a:buFontTx/>
              <a:buAutoNum type="arabicPeriod"/>
            </a:pPr>
            <a:r>
              <a:rPr lang="en-US" sz="800" dirty="0">
                <a:solidFill>
                  <a:prstClr val="black"/>
                </a:solidFill>
                <a:ea typeface="MS PGothic" pitchFamily="34" charset="-128"/>
                <a:cs typeface="Tahoma" pitchFamily="34" charset="0"/>
              </a:rPr>
              <a:t>Gunn, SR, </a:t>
            </a:r>
            <a:r>
              <a:rPr lang="en-US" sz="800" dirty="0" err="1">
                <a:solidFill>
                  <a:prstClr val="black"/>
                </a:solidFill>
                <a:ea typeface="MS PGothic" pitchFamily="34" charset="-128"/>
                <a:cs typeface="Tahoma" pitchFamily="34" charset="0"/>
              </a:rPr>
              <a:t>Pinsky</a:t>
            </a:r>
            <a:r>
              <a:rPr lang="en-US" sz="800" dirty="0">
                <a:solidFill>
                  <a:prstClr val="black"/>
                </a:solidFill>
                <a:ea typeface="MS PGothic" pitchFamily="34" charset="-128"/>
                <a:cs typeface="Tahoma" pitchFamily="34" charset="0"/>
              </a:rPr>
              <a:t>, MR Implications of arterial pressure variation in patients in the intensive care unit. </a:t>
            </a:r>
            <a:r>
              <a:rPr lang="en-US" sz="800" dirty="0" err="1">
                <a:solidFill>
                  <a:prstClr val="black"/>
                </a:solidFill>
                <a:ea typeface="MS PGothic" pitchFamily="34" charset="-128"/>
                <a:cs typeface="Tahoma" pitchFamily="34" charset="0"/>
              </a:rPr>
              <a:t>Curr</a:t>
            </a:r>
            <a:r>
              <a:rPr lang="en-US" sz="800" dirty="0">
                <a:solidFill>
                  <a:prstClr val="black"/>
                </a:solidFill>
                <a:ea typeface="MS PGothic" pitchFamily="34" charset="-128"/>
                <a:cs typeface="Tahoma" pitchFamily="34" charset="0"/>
              </a:rPr>
              <a:t> </a:t>
            </a:r>
            <a:r>
              <a:rPr lang="en-US" sz="800" dirty="0" err="1">
                <a:solidFill>
                  <a:prstClr val="black"/>
                </a:solidFill>
                <a:ea typeface="MS PGothic" pitchFamily="34" charset="-128"/>
                <a:cs typeface="Tahoma" pitchFamily="34" charset="0"/>
              </a:rPr>
              <a:t>Opin</a:t>
            </a:r>
            <a:r>
              <a:rPr lang="en-US" sz="800" dirty="0">
                <a:solidFill>
                  <a:prstClr val="black"/>
                </a:solidFill>
                <a:ea typeface="MS PGothic" pitchFamily="34" charset="-128"/>
                <a:cs typeface="Tahoma" pitchFamily="34" charset="0"/>
              </a:rPr>
              <a:t> </a:t>
            </a:r>
            <a:r>
              <a:rPr lang="en-US" sz="800" dirty="0" err="1">
                <a:solidFill>
                  <a:prstClr val="black"/>
                </a:solidFill>
                <a:ea typeface="MS PGothic" pitchFamily="34" charset="-128"/>
                <a:cs typeface="Tahoma" pitchFamily="34" charset="0"/>
              </a:rPr>
              <a:t>Crit</a:t>
            </a:r>
            <a:r>
              <a:rPr lang="en-US" sz="800" dirty="0">
                <a:solidFill>
                  <a:prstClr val="black"/>
                </a:solidFill>
                <a:ea typeface="MS PGothic" pitchFamily="34" charset="-128"/>
                <a:cs typeface="Tahoma" pitchFamily="34" charset="0"/>
              </a:rPr>
              <a:t> Care 2001;7,212-217</a:t>
            </a:r>
            <a:endParaRPr lang="it-IT" sz="800" dirty="0">
              <a:solidFill>
                <a:prstClr val="black"/>
              </a:solidFill>
              <a:ea typeface="MS PGothic" pitchFamily="34" charset="-128"/>
              <a:cs typeface="Tahoma" pitchFamily="34" charset="0"/>
            </a:endParaRPr>
          </a:p>
          <a:p>
            <a:pPr marL="228600" indent="-228600" defTabSz="457200" fontAlgn="base">
              <a:spcBef>
                <a:spcPct val="0"/>
              </a:spcBef>
              <a:spcAft>
                <a:spcPct val="0"/>
              </a:spcAft>
              <a:buFontTx/>
              <a:buAutoNum type="arabicPeriod"/>
            </a:pPr>
            <a:r>
              <a:rPr lang="en-US" sz="800" dirty="0">
                <a:solidFill>
                  <a:prstClr val="black"/>
                </a:solidFill>
                <a:ea typeface="MS PGothic" pitchFamily="34" charset="-128"/>
                <a:cs typeface="Tahoma" pitchFamily="34" charset="0"/>
              </a:rPr>
              <a:t>M. </a:t>
            </a:r>
            <a:r>
              <a:rPr lang="en-US" sz="800" dirty="0" err="1">
                <a:solidFill>
                  <a:prstClr val="black"/>
                </a:solidFill>
                <a:ea typeface="MS PGothic" pitchFamily="34" charset="-128"/>
                <a:cs typeface="Tahoma" pitchFamily="34" charset="0"/>
              </a:rPr>
              <a:t>Cannesson</a:t>
            </a:r>
            <a:r>
              <a:rPr lang="en-US" sz="800" dirty="0">
                <a:solidFill>
                  <a:prstClr val="black"/>
                </a:solidFill>
                <a:ea typeface="MS PGothic" pitchFamily="34" charset="-128"/>
                <a:cs typeface="Tahoma" pitchFamily="34" charset="0"/>
              </a:rPr>
              <a:t>: Arterial Pressure Variation and Goal-Directed Fluid Therapy J. of </a:t>
            </a:r>
            <a:r>
              <a:rPr lang="en-US" sz="800" dirty="0" err="1">
                <a:solidFill>
                  <a:prstClr val="black"/>
                </a:solidFill>
                <a:ea typeface="MS PGothic" pitchFamily="34" charset="-128"/>
                <a:cs typeface="Tahoma" pitchFamily="34" charset="0"/>
              </a:rPr>
              <a:t>Cardioth</a:t>
            </a:r>
            <a:r>
              <a:rPr lang="en-US" sz="800" dirty="0">
                <a:solidFill>
                  <a:prstClr val="black"/>
                </a:solidFill>
                <a:ea typeface="MS PGothic" pitchFamily="34" charset="-128"/>
                <a:cs typeface="Tahoma" pitchFamily="34" charset="0"/>
              </a:rPr>
              <a:t>. and </a:t>
            </a:r>
            <a:r>
              <a:rPr lang="en-US" sz="800" dirty="0" err="1">
                <a:solidFill>
                  <a:prstClr val="black"/>
                </a:solidFill>
                <a:ea typeface="MS PGothic" pitchFamily="34" charset="-128"/>
                <a:cs typeface="Tahoma" pitchFamily="34" charset="0"/>
              </a:rPr>
              <a:t>Vasc</a:t>
            </a:r>
            <a:r>
              <a:rPr lang="en-US" sz="800" dirty="0">
                <a:solidFill>
                  <a:prstClr val="black"/>
                </a:solidFill>
                <a:ea typeface="MS PGothic" pitchFamily="34" charset="-128"/>
                <a:cs typeface="Tahoma" pitchFamily="34" charset="0"/>
              </a:rPr>
              <a:t>. </a:t>
            </a:r>
            <a:r>
              <a:rPr lang="en-US" sz="800" dirty="0" err="1">
                <a:solidFill>
                  <a:prstClr val="black"/>
                </a:solidFill>
                <a:ea typeface="MS PGothic" pitchFamily="34" charset="-128"/>
                <a:cs typeface="Tahoma" pitchFamily="34" charset="0"/>
              </a:rPr>
              <a:t>Anesth</a:t>
            </a:r>
            <a:r>
              <a:rPr lang="en-US" sz="800" dirty="0">
                <a:solidFill>
                  <a:prstClr val="black"/>
                </a:solidFill>
                <a:ea typeface="MS PGothic" pitchFamily="34" charset="-128"/>
                <a:cs typeface="Tahoma" pitchFamily="34" charset="0"/>
              </a:rPr>
              <a:t>.. </a:t>
            </a:r>
            <a:r>
              <a:rPr lang="en-US" sz="800" dirty="0" err="1">
                <a:solidFill>
                  <a:prstClr val="black"/>
                </a:solidFill>
                <a:ea typeface="MS PGothic" pitchFamily="34" charset="-128"/>
                <a:cs typeface="Tahoma" pitchFamily="34" charset="0"/>
              </a:rPr>
              <a:t>Vol</a:t>
            </a:r>
            <a:r>
              <a:rPr lang="en-US" sz="800" dirty="0">
                <a:solidFill>
                  <a:prstClr val="black"/>
                </a:solidFill>
                <a:ea typeface="MS PGothic" pitchFamily="34" charset="-128"/>
                <a:cs typeface="Tahoma" pitchFamily="34" charset="0"/>
              </a:rPr>
              <a:t> 24, No 3 (June), 2010: pp 487-497</a:t>
            </a:r>
          </a:p>
          <a:p>
            <a:pPr marL="228600" indent="-228600" defTabSz="457200" fontAlgn="base">
              <a:spcBef>
                <a:spcPct val="0"/>
              </a:spcBef>
              <a:spcAft>
                <a:spcPct val="0"/>
              </a:spcAft>
              <a:buFontTx/>
              <a:buAutoNum type="arabicPeriod"/>
            </a:pPr>
            <a:r>
              <a:rPr lang="en-US" sz="800" dirty="0">
                <a:solidFill>
                  <a:prstClr val="black"/>
                </a:solidFill>
                <a:ea typeface="MS PGothic" pitchFamily="34" charset="-128"/>
                <a:cs typeface="Tahoma" pitchFamily="34" charset="0"/>
              </a:rPr>
              <a:t>M. </a:t>
            </a:r>
            <a:r>
              <a:rPr lang="en-US" sz="800" dirty="0" err="1">
                <a:solidFill>
                  <a:prstClr val="black"/>
                </a:solidFill>
                <a:ea typeface="MS PGothic" pitchFamily="34" charset="-128"/>
                <a:cs typeface="Tahoma" pitchFamily="34" charset="0"/>
              </a:rPr>
              <a:t>Cannesson</a:t>
            </a:r>
            <a:r>
              <a:rPr lang="en-US" sz="800" dirty="0">
                <a:solidFill>
                  <a:prstClr val="black"/>
                </a:solidFill>
                <a:ea typeface="MS PGothic" pitchFamily="34" charset="-128"/>
                <a:cs typeface="Tahoma" pitchFamily="34" charset="0"/>
              </a:rPr>
              <a:t>, M. </a:t>
            </a:r>
            <a:r>
              <a:rPr lang="en-US" sz="800" dirty="0" err="1">
                <a:solidFill>
                  <a:prstClr val="black"/>
                </a:solidFill>
                <a:ea typeface="MS PGothic" pitchFamily="34" charset="-128"/>
                <a:cs typeface="Tahoma" pitchFamily="34" charset="0"/>
              </a:rPr>
              <a:t>Aboy</a:t>
            </a:r>
            <a:r>
              <a:rPr lang="en-US" sz="800" dirty="0">
                <a:solidFill>
                  <a:prstClr val="black"/>
                </a:solidFill>
                <a:ea typeface="MS PGothic" pitchFamily="34" charset="-128"/>
                <a:cs typeface="Tahoma" pitchFamily="34" charset="0"/>
              </a:rPr>
              <a:t>, C.K. Hofer, M. </a:t>
            </a:r>
            <a:r>
              <a:rPr lang="en-US" sz="800" dirty="0" err="1">
                <a:solidFill>
                  <a:prstClr val="black"/>
                </a:solidFill>
                <a:ea typeface="MS PGothic" pitchFamily="34" charset="-128"/>
                <a:cs typeface="Tahoma" pitchFamily="34" charset="0"/>
              </a:rPr>
              <a:t>Rehman</a:t>
            </a:r>
            <a:r>
              <a:rPr lang="en-US" sz="800" dirty="0">
                <a:solidFill>
                  <a:prstClr val="black"/>
                </a:solidFill>
                <a:ea typeface="MS PGothic" pitchFamily="34" charset="-128"/>
                <a:cs typeface="Tahoma" pitchFamily="34" charset="0"/>
              </a:rPr>
              <a:t>: Pulse Pressure Variation: where we are today?, Journal of Clinical Monitoring and Computing (2011) 25:45–56</a:t>
            </a:r>
            <a:endParaRPr lang="en-GB" sz="800" dirty="0">
              <a:solidFill>
                <a:prstClr val="black"/>
              </a:solidFill>
              <a:ea typeface="MS PGothic" pitchFamily="34" charset="-128"/>
              <a:cs typeface="Tahoma" pitchFamily="34" charset="0"/>
            </a:endParaRPr>
          </a:p>
        </p:txBody>
      </p:sp>
      <p:sp>
        <p:nvSpPr>
          <p:cNvPr id="21" name="Content Placeholder 2"/>
          <p:cNvSpPr txBox="1">
            <a:spLocks/>
          </p:cNvSpPr>
          <p:nvPr/>
        </p:nvSpPr>
        <p:spPr>
          <a:xfrm>
            <a:off x="2698238" y="1844824"/>
            <a:ext cx="8636069" cy="833264"/>
          </a:xfrm>
          <a:prstGeom prst="rect">
            <a:avLst/>
          </a:prstGeom>
          <a:ln w="28575">
            <a:solidFill>
              <a:srgbClr val="E1AD00"/>
            </a:solidFill>
          </a:ln>
        </p:spPr>
        <p:txBody>
          <a:bodyPr vert="horz" lIns="91440" tIns="45720" rIns="91440" bIns="45720" numCol="2" rtlCol="0">
            <a:noAutofit/>
          </a:bodyPr>
          <a:lstStyle/>
          <a:p>
            <a:pPr marL="165100" indent="-165100" algn="r">
              <a:spcBef>
                <a:spcPct val="20000"/>
              </a:spcBef>
              <a:buFont typeface="Wingdings" pitchFamily="2" charset="2"/>
              <a:buChar char="§"/>
              <a:defRPr/>
            </a:pPr>
            <a:r>
              <a:rPr lang="en-GB" sz="2000" dirty="0">
                <a:solidFill>
                  <a:prstClr val="black"/>
                </a:solidFill>
                <a:effectLst>
                  <a:glow rad="63500">
                    <a:srgbClr val="FFFFFF">
                      <a:satMod val="175000"/>
                      <a:alpha val="40000"/>
                    </a:srgbClr>
                  </a:glow>
                </a:effectLst>
                <a:latin typeface="Gill Sans MT" pitchFamily="34" charset="0"/>
                <a:ea typeface="MS PGothic" pitchFamily="34" charset="-128"/>
                <a:cs typeface="Arial" pitchFamily="34" charset="0"/>
              </a:rPr>
              <a:t>PPV: Pulse Pressure Variation</a:t>
            </a:r>
          </a:p>
          <a:p>
            <a:pPr marL="165100" indent="-165100" algn="r">
              <a:spcBef>
                <a:spcPct val="20000"/>
              </a:spcBef>
              <a:buFont typeface="Wingdings" pitchFamily="2" charset="2"/>
              <a:buChar char="§"/>
              <a:defRPr/>
            </a:pPr>
            <a:r>
              <a:rPr lang="en-GB" sz="2000" dirty="0">
                <a:solidFill>
                  <a:prstClr val="black"/>
                </a:solidFill>
                <a:effectLst>
                  <a:glow rad="63500">
                    <a:srgbClr val="FFFFFF">
                      <a:satMod val="175000"/>
                      <a:alpha val="40000"/>
                    </a:srgbClr>
                  </a:glow>
                </a:effectLst>
                <a:latin typeface="Gill Sans MT" pitchFamily="34" charset="0"/>
                <a:ea typeface="MS PGothic" pitchFamily="34" charset="-128"/>
                <a:cs typeface="Arial" pitchFamily="34" charset="0"/>
              </a:rPr>
              <a:t>SVV: Stroke Volume Variation</a:t>
            </a:r>
          </a:p>
          <a:p>
            <a:pPr marL="266700" indent="-165100" algn="r">
              <a:spcBef>
                <a:spcPct val="20000"/>
              </a:spcBef>
              <a:buFont typeface="Wingdings" pitchFamily="2" charset="2"/>
              <a:buChar char="§"/>
              <a:tabLst>
                <a:tab pos="3497263" algn="l"/>
              </a:tabLst>
              <a:defRPr/>
            </a:pPr>
            <a:r>
              <a:rPr lang="en-GB" sz="2000" dirty="0">
                <a:solidFill>
                  <a:prstClr val="black"/>
                </a:solidFill>
                <a:effectLst>
                  <a:glow rad="63500">
                    <a:srgbClr val="FFFFFF">
                      <a:satMod val="175000"/>
                      <a:alpha val="40000"/>
                    </a:srgbClr>
                  </a:glow>
                </a:effectLst>
                <a:latin typeface="Gill Sans MT" pitchFamily="34" charset="0"/>
                <a:ea typeface="MS PGothic" pitchFamily="34" charset="-128"/>
                <a:cs typeface="Arial" pitchFamily="34" charset="0"/>
              </a:rPr>
              <a:t>SPV: Systolic Pressure Variation</a:t>
            </a:r>
          </a:p>
        </p:txBody>
      </p:sp>
      <p:sp>
        <p:nvSpPr>
          <p:cNvPr id="22" name="Rettangolo 21"/>
          <p:cNvSpPr/>
          <p:nvPr/>
        </p:nvSpPr>
        <p:spPr>
          <a:xfrm>
            <a:off x="4530080" y="3429001"/>
            <a:ext cx="6102424" cy="461665"/>
          </a:xfrm>
          <a:prstGeom prst="rect">
            <a:avLst/>
          </a:prstGeom>
        </p:spPr>
        <p:txBody>
          <a:bodyPr wrap="square">
            <a:spAutoFit/>
          </a:bodyPr>
          <a:lstStyle/>
          <a:p>
            <a:pPr defTabSz="457200" fontAlgn="base">
              <a:spcBef>
                <a:spcPct val="0"/>
              </a:spcBef>
              <a:spcAft>
                <a:spcPts val="1800"/>
              </a:spcAft>
            </a:pPr>
            <a:r>
              <a:rPr lang="en-US" sz="2400" b="1" dirty="0">
                <a:solidFill>
                  <a:prstClr val="black"/>
                </a:solidFill>
                <a:latin typeface="Gill Sans MT" pitchFamily="34" charset="0"/>
                <a:ea typeface="MS PGothic" pitchFamily="34" charset="-128"/>
              </a:rPr>
              <a:t>&lt; 13-15 % = </a:t>
            </a:r>
            <a:r>
              <a:rPr lang="en-US" sz="2400" b="1" dirty="0" err="1">
                <a:solidFill>
                  <a:prstClr val="black"/>
                </a:solidFill>
                <a:latin typeface="Gill Sans MT" pitchFamily="34" charset="0"/>
                <a:ea typeface="MS PGothic" pitchFamily="34" charset="-128"/>
              </a:rPr>
              <a:t>Valori</a:t>
            </a:r>
            <a:r>
              <a:rPr lang="en-US" sz="2400" b="1" dirty="0">
                <a:solidFill>
                  <a:prstClr val="black"/>
                </a:solidFill>
                <a:latin typeface="Gill Sans MT" pitchFamily="34" charset="0"/>
                <a:ea typeface="MS PGothic" pitchFamily="34" charset="-128"/>
              </a:rPr>
              <a:t> </a:t>
            </a:r>
            <a:r>
              <a:rPr lang="en-US" sz="2400" b="1">
                <a:solidFill>
                  <a:prstClr val="black"/>
                </a:solidFill>
                <a:latin typeface="Gill Sans MT" pitchFamily="34" charset="0"/>
                <a:ea typeface="MS PGothic" pitchFamily="34" charset="-128"/>
              </a:rPr>
              <a:t>normali</a:t>
            </a:r>
            <a:endParaRPr lang="en-US" sz="2400" b="1" dirty="0">
              <a:solidFill>
                <a:prstClr val="black"/>
              </a:solidFill>
              <a:latin typeface="Gill Sans MT" pitchFamily="34" charset="0"/>
              <a:ea typeface="MS PGothic" pitchFamily="34" charset="-128"/>
            </a:endParaRPr>
          </a:p>
        </p:txBody>
      </p:sp>
      <p:sp>
        <p:nvSpPr>
          <p:cNvPr id="23" name="Content Placeholder 2"/>
          <p:cNvSpPr txBox="1">
            <a:spLocks/>
          </p:cNvSpPr>
          <p:nvPr/>
        </p:nvSpPr>
        <p:spPr bwMode="auto">
          <a:xfrm>
            <a:off x="3503712" y="3356992"/>
            <a:ext cx="864096" cy="72008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marL="1588" indent="-1588" algn="ctr" fontAlgn="base">
              <a:spcBef>
                <a:spcPct val="20000"/>
              </a:spcBef>
              <a:spcAft>
                <a:spcPct val="0"/>
              </a:spcAft>
              <a:defRPr/>
            </a:pPr>
            <a:r>
              <a:rPr lang="en-GB" sz="1600" b="1" kern="0" dirty="0">
                <a:solidFill>
                  <a:prstClr val="black"/>
                </a:solidFill>
                <a:latin typeface="Gill Sans MT" pitchFamily="34" charset="0"/>
                <a:cs typeface="Arial" pitchFamily="34" charset="0"/>
              </a:rPr>
              <a:t>PPV</a:t>
            </a:r>
          </a:p>
          <a:p>
            <a:pPr marL="1588" indent="-1588" algn="ctr" fontAlgn="base">
              <a:spcBef>
                <a:spcPct val="20000"/>
              </a:spcBef>
              <a:spcAft>
                <a:spcPct val="0"/>
              </a:spcAft>
              <a:defRPr/>
            </a:pPr>
            <a:r>
              <a:rPr lang="en-GB" sz="1600" b="1" kern="0" dirty="0">
                <a:solidFill>
                  <a:prstClr val="black"/>
                </a:solidFill>
                <a:latin typeface="Gill Sans MT" pitchFamily="34" charset="0"/>
                <a:cs typeface="Arial" pitchFamily="34" charset="0"/>
              </a:rPr>
              <a:t>SVV</a:t>
            </a:r>
          </a:p>
        </p:txBody>
      </p:sp>
      <p:sp>
        <p:nvSpPr>
          <p:cNvPr id="24" name="Rettangolo 23"/>
          <p:cNvSpPr/>
          <p:nvPr/>
        </p:nvSpPr>
        <p:spPr>
          <a:xfrm>
            <a:off x="4530080" y="4869161"/>
            <a:ext cx="6102424" cy="461665"/>
          </a:xfrm>
          <a:prstGeom prst="rect">
            <a:avLst/>
          </a:prstGeom>
        </p:spPr>
        <p:txBody>
          <a:bodyPr wrap="square">
            <a:spAutoFit/>
          </a:bodyPr>
          <a:lstStyle/>
          <a:p>
            <a:pPr defTabSz="457200" fontAlgn="base">
              <a:spcBef>
                <a:spcPct val="0"/>
              </a:spcBef>
              <a:spcAft>
                <a:spcPts val="1800"/>
              </a:spcAft>
            </a:pPr>
            <a:r>
              <a:rPr lang="it-IT" sz="2400" b="1" dirty="0">
                <a:solidFill>
                  <a:prstClr val="black"/>
                </a:solidFill>
                <a:latin typeface="Gill Sans MT" pitchFamily="34" charset="0"/>
                <a:ea typeface="MS PGothic" pitchFamily="34" charset="-128"/>
              </a:rPr>
              <a:t>&gt; 13-15 % = </a:t>
            </a:r>
            <a:r>
              <a:rPr lang="en-US" sz="2400" b="1" dirty="0" err="1">
                <a:solidFill>
                  <a:srgbClr val="FF0000"/>
                </a:solidFill>
                <a:latin typeface="Gill Sans MT" pitchFamily="34" charset="0"/>
                <a:ea typeface="MS PGothic" pitchFamily="34" charset="-128"/>
              </a:rPr>
              <a:t>Ipovolemia</a:t>
            </a:r>
            <a:r>
              <a:rPr lang="it-IT" sz="2400" b="1" dirty="0">
                <a:solidFill>
                  <a:srgbClr val="FF0000"/>
                </a:solidFill>
                <a:latin typeface="Gill Sans MT" pitchFamily="34" charset="0"/>
                <a:ea typeface="MS PGothic" pitchFamily="34" charset="-128"/>
              </a:rPr>
              <a:t>?</a:t>
            </a:r>
            <a:endParaRPr lang="it-IT" sz="2400" dirty="0">
              <a:solidFill>
                <a:srgbClr val="FF0000"/>
              </a:solidFill>
              <a:latin typeface="Gill Sans MT" pitchFamily="34" charset="0"/>
              <a:ea typeface="MS PGothic" pitchFamily="34" charset="-128"/>
            </a:endParaRPr>
          </a:p>
        </p:txBody>
      </p:sp>
      <p:sp>
        <p:nvSpPr>
          <p:cNvPr id="25" name="Content Placeholder 2"/>
          <p:cNvSpPr txBox="1">
            <a:spLocks/>
          </p:cNvSpPr>
          <p:nvPr/>
        </p:nvSpPr>
        <p:spPr bwMode="auto">
          <a:xfrm>
            <a:off x="3503712" y="4725144"/>
            <a:ext cx="864096" cy="72008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marL="1588" indent="-1588" algn="ctr" fontAlgn="base">
              <a:spcBef>
                <a:spcPct val="20000"/>
              </a:spcBef>
              <a:spcAft>
                <a:spcPct val="0"/>
              </a:spcAft>
              <a:defRPr/>
            </a:pPr>
            <a:r>
              <a:rPr lang="en-GB" sz="1600" b="1" kern="0" dirty="0">
                <a:solidFill>
                  <a:prstClr val="black"/>
                </a:solidFill>
                <a:latin typeface="Gill Sans MT" pitchFamily="34" charset="0"/>
                <a:cs typeface="Arial" pitchFamily="34" charset="0"/>
              </a:rPr>
              <a:t>PPV</a:t>
            </a:r>
          </a:p>
          <a:p>
            <a:pPr marL="1588" indent="-1588" algn="ctr" fontAlgn="base">
              <a:spcBef>
                <a:spcPct val="20000"/>
              </a:spcBef>
              <a:spcAft>
                <a:spcPct val="0"/>
              </a:spcAft>
              <a:defRPr/>
            </a:pPr>
            <a:r>
              <a:rPr lang="en-GB" sz="1600" b="1" kern="0" dirty="0">
                <a:solidFill>
                  <a:prstClr val="black"/>
                </a:solidFill>
                <a:latin typeface="Gill Sans MT" pitchFamily="34" charset="0"/>
                <a:cs typeface="Arial" pitchFamily="34" charset="0"/>
              </a:rPr>
              <a:t>SVV</a:t>
            </a:r>
          </a:p>
        </p:txBody>
      </p:sp>
    </p:spTree>
    <p:extLst>
      <p:ext uri="{BB962C8B-B14F-4D97-AF65-F5344CB8AC3E}">
        <p14:creationId xmlns:p14="http://schemas.microsoft.com/office/powerpoint/2010/main" val="9151755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1000"/>
                                        <p:tgtEl>
                                          <p:spTgt spid="2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1000"/>
                                        <p:tgtEl>
                                          <p:spTgt spid="2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p:bldP spid="25"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0700" y="2060848"/>
            <a:ext cx="8001000" cy="3891136"/>
          </a:xfrm>
        </p:spPr>
        <p:txBody>
          <a:bodyPr rtlCol="0">
            <a:normAutofit/>
          </a:bodyPr>
          <a:lstStyle/>
          <a:p>
            <a:pPr marL="438912" indent="-320040">
              <a:spcBef>
                <a:spcPts val="2400"/>
              </a:spcBef>
              <a:buFont typeface="Wingdings 2"/>
              <a:buChar char=""/>
              <a:defRPr/>
            </a:pPr>
            <a:r>
              <a:rPr lang="it-IT" sz="2000" i="1" dirty="0">
                <a:latin typeface="Gill Sans MT" pitchFamily="34" charset="0"/>
                <a:cs typeface="Arial" pitchFamily="34" charset="0"/>
              </a:rPr>
              <a:t>Il paziente è </a:t>
            </a:r>
            <a:r>
              <a:rPr lang="it-IT" sz="2000" i="1" dirty="0" err="1">
                <a:latin typeface="Gill Sans MT" pitchFamily="34" charset="0"/>
                <a:cs typeface="Arial" pitchFamily="34" charset="0"/>
              </a:rPr>
              <a:t>fluid</a:t>
            </a:r>
            <a:r>
              <a:rPr lang="it-IT" sz="2000" i="1" dirty="0">
                <a:latin typeface="Gill Sans MT" pitchFamily="34" charset="0"/>
                <a:cs typeface="Arial" pitchFamily="34" charset="0"/>
              </a:rPr>
              <a:t> </a:t>
            </a:r>
            <a:r>
              <a:rPr lang="it-IT" sz="2000" i="1" dirty="0" err="1">
                <a:latin typeface="Gill Sans MT" pitchFamily="34" charset="0"/>
                <a:cs typeface="Arial" pitchFamily="34" charset="0"/>
              </a:rPr>
              <a:t>responder</a:t>
            </a:r>
            <a:r>
              <a:rPr lang="it-IT" sz="2000" i="1" dirty="0">
                <a:latin typeface="Gill Sans MT" pitchFamily="34" charset="0"/>
                <a:cs typeface="Arial" pitchFamily="34" charset="0"/>
              </a:rPr>
              <a:t>?</a:t>
            </a:r>
          </a:p>
          <a:p>
            <a:pPr marL="438912" indent="-320040">
              <a:spcBef>
                <a:spcPts val="2400"/>
              </a:spcBef>
              <a:buFont typeface="Wingdings 2"/>
              <a:buChar char=""/>
              <a:defRPr/>
            </a:pPr>
            <a:r>
              <a:rPr lang="it-IT" sz="2000" i="1" dirty="0">
                <a:latin typeface="Gill Sans MT" pitchFamily="34" charset="0"/>
                <a:cs typeface="Arial" pitchFamily="34" charset="0"/>
              </a:rPr>
              <a:t>In caso di: </a:t>
            </a:r>
          </a:p>
          <a:p>
            <a:pPr marL="998538" lvl="1" indent="-273050">
              <a:spcBef>
                <a:spcPts val="1200"/>
              </a:spcBef>
              <a:buFont typeface="Wingdings"/>
              <a:buChar char=""/>
              <a:defRPr/>
            </a:pPr>
            <a:r>
              <a:rPr lang="it-IT" sz="2000" dirty="0">
                <a:latin typeface="Gill Sans MT" pitchFamily="34" charset="0"/>
                <a:cs typeface="Arial" pitchFamily="34" charset="0"/>
              </a:rPr>
              <a:t>Ventilazione meccanica </a:t>
            </a:r>
            <a:r>
              <a:rPr lang="it-IT" sz="2000" dirty="0">
                <a:latin typeface="Gill Sans MT" pitchFamily="34" charset="0"/>
              </a:rPr>
              <a:t>= </a:t>
            </a:r>
            <a:r>
              <a:rPr lang="it-IT" sz="2000" dirty="0" err="1">
                <a:latin typeface="Gill Sans MT" pitchFamily="34" charset="0"/>
              </a:rPr>
              <a:t>Tidal</a:t>
            </a:r>
            <a:r>
              <a:rPr lang="it-IT" sz="2000" dirty="0">
                <a:latin typeface="Gill Sans MT" pitchFamily="34" charset="0"/>
              </a:rPr>
              <a:t> Volume &gt; 8 ml/kg</a:t>
            </a:r>
            <a:endParaRPr lang="it-IT" sz="2000" dirty="0">
              <a:latin typeface="Gill Sans MT" pitchFamily="34" charset="0"/>
              <a:cs typeface="Arial" pitchFamily="34" charset="0"/>
            </a:endParaRPr>
          </a:p>
          <a:p>
            <a:pPr marL="998538" lvl="1" indent="-273050">
              <a:spcBef>
                <a:spcPts val="1200"/>
              </a:spcBef>
              <a:buFont typeface="Wingdings"/>
              <a:buChar char=""/>
              <a:defRPr/>
            </a:pPr>
            <a:r>
              <a:rPr lang="it-IT" sz="2000" dirty="0">
                <a:latin typeface="Gill Sans MT" pitchFamily="34" charset="0"/>
                <a:cs typeface="Arial" pitchFamily="34" charset="0"/>
              </a:rPr>
              <a:t>Buon segnale di pressione arteriosa</a:t>
            </a:r>
          </a:p>
          <a:p>
            <a:pPr marL="998538" lvl="1" indent="-273050">
              <a:spcBef>
                <a:spcPts val="1200"/>
              </a:spcBef>
              <a:buFont typeface="Wingdings"/>
              <a:buChar char=""/>
              <a:defRPr/>
            </a:pPr>
            <a:r>
              <a:rPr lang="it-IT" sz="2000" dirty="0">
                <a:latin typeface="Gill Sans MT" pitchFamily="34" charset="0"/>
                <a:cs typeface="Arial" pitchFamily="34" charset="0"/>
              </a:rPr>
              <a:t>Ritmo sinusale</a:t>
            </a:r>
          </a:p>
          <a:p>
            <a:pPr marL="998538" lvl="1" indent="-273050">
              <a:spcBef>
                <a:spcPts val="1200"/>
              </a:spcBef>
              <a:buFont typeface="Wingdings"/>
              <a:buChar char=""/>
              <a:defRPr/>
            </a:pPr>
            <a:r>
              <a:rPr lang="it-IT" sz="2000" dirty="0">
                <a:latin typeface="Gill Sans MT" pitchFamily="34" charset="0"/>
                <a:cs typeface="Arial" pitchFamily="34" charset="0"/>
              </a:rPr>
              <a:t>PPV e/o SVV &gt; ~15%</a:t>
            </a:r>
          </a:p>
          <a:p>
            <a:pPr marL="998538" lvl="1" indent="-273050" algn="r">
              <a:spcBef>
                <a:spcPts val="1200"/>
              </a:spcBef>
              <a:buNone/>
              <a:defRPr/>
            </a:pPr>
            <a:endParaRPr lang="it-IT" sz="2000" dirty="0">
              <a:latin typeface="Gill Sans MT" pitchFamily="34" charset="0"/>
              <a:cs typeface="Arial" pitchFamily="34" charset="0"/>
            </a:endParaRPr>
          </a:p>
          <a:p>
            <a:pPr marL="2424113" lvl="1" indent="-273050" algn="r">
              <a:spcBef>
                <a:spcPts val="1200"/>
              </a:spcBef>
              <a:buNone/>
              <a:defRPr/>
            </a:pPr>
            <a:r>
              <a:rPr lang="it-IT" sz="2000" i="1" dirty="0">
                <a:latin typeface="Gill Sans MT" pitchFamily="34" charset="0"/>
                <a:cs typeface="Arial" pitchFamily="34" charset="0"/>
              </a:rPr>
              <a:t>... ricevere fluidi potrà essere un beneficio per il paziente.</a:t>
            </a:r>
          </a:p>
        </p:txBody>
      </p:sp>
    </p:spTree>
    <p:extLst>
      <p:ext uri="{BB962C8B-B14F-4D97-AF65-F5344CB8AC3E}">
        <p14:creationId xmlns:p14="http://schemas.microsoft.com/office/powerpoint/2010/main" val="1988269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4"/>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dirty="0"/>
              <a:t>Parametri </a:t>
            </a:r>
            <a:r>
              <a:rPr lang="it-IT" dirty="0" err="1"/>
              <a:t>MostCare®</a:t>
            </a:r>
            <a:endParaRPr lang="it-IT" dirty="0"/>
          </a:p>
        </p:txBody>
      </p:sp>
      <p:sp>
        <p:nvSpPr>
          <p:cNvPr id="8" name="Sottotitolo 7"/>
          <p:cNvSpPr>
            <a:spLocks noGrp="1"/>
          </p:cNvSpPr>
          <p:nvPr>
            <p:ph type="subTitle" idx="1"/>
          </p:nvPr>
        </p:nvSpPr>
        <p:spPr/>
        <p:txBody>
          <a:bodyPr/>
          <a:lstStyle/>
          <a:p>
            <a:r>
              <a:rPr lang="it-IT" dirty="0"/>
              <a:t>Massima pendenza della salita sistolica: </a:t>
            </a:r>
            <a:r>
              <a:rPr lang="it-IT" dirty="0" err="1"/>
              <a:t>dP</a:t>
            </a:r>
            <a:r>
              <a:rPr lang="it-IT" dirty="0"/>
              <a:t>/</a:t>
            </a:r>
            <a:r>
              <a:rPr lang="it-IT" dirty="0" err="1"/>
              <a:t>dt</a:t>
            </a:r>
            <a:r>
              <a:rPr lang="it-IT" baseline="-25000" dirty="0" err="1"/>
              <a:t>MAX</a:t>
            </a:r>
            <a:endParaRPr lang="fr-FR" baseline="-25000" dirty="0"/>
          </a:p>
        </p:txBody>
      </p:sp>
      <p:sp>
        <p:nvSpPr>
          <p:cNvPr id="19" name="Rettangolo 18"/>
          <p:cNvSpPr/>
          <p:nvPr/>
        </p:nvSpPr>
        <p:spPr>
          <a:xfrm>
            <a:off x="3647729" y="5068465"/>
            <a:ext cx="2301527" cy="646331"/>
          </a:xfrm>
          <a:prstGeom prst="rect">
            <a:avLst/>
          </a:prstGeom>
        </p:spPr>
        <p:txBody>
          <a:bodyPr wrap="square">
            <a:spAutoFit/>
          </a:bodyPr>
          <a:lstStyle/>
          <a:p>
            <a:pPr defTabSz="457200" fontAlgn="base">
              <a:spcBef>
                <a:spcPct val="0"/>
              </a:spcBef>
              <a:spcAft>
                <a:spcPct val="0"/>
              </a:spcAft>
            </a:pPr>
            <a:r>
              <a:rPr lang="en-US" dirty="0" err="1">
                <a:solidFill>
                  <a:prstClr val="black"/>
                </a:solidFill>
                <a:latin typeface="Gill Sans MT" pitchFamily="34" charset="0"/>
                <a:ea typeface="MS PGothic" pitchFamily="34" charset="-128"/>
              </a:rPr>
              <a:t>Contrattilità</a:t>
            </a:r>
            <a:endParaRPr lang="en-US" dirty="0">
              <a:solidFill>
                <a:prstClr val="black"/>
              </a:solidFill>
              <a:latin typeface="Gill Sans MT" pitchFamily="34" charset="0"/>
              <a:ea typeface="MS PGothic" pitchFamily="34" charset="-128"/>
            </a:endParaRPr>
          </a:p>
          <a:p>
            <a:pPr defTabSz="457200" fontAlgn="base">
              <a:spcBef>
                <a:spcPct val="0"/>
              </a:spcBef>
              <a:spcAft>
                <a:spcPct val="0"/>
              </a:spcAft>
            </a:pPr>
            <a:r>
              <a:rPr lang="en-US" dirty="0" err="1">
                <a:solidFill>
                  <a:prstClr val="black"/>
                </a:solidFill>
                <a:latin typeface="Gill Sans MT" pitchFamily="34" charset="0"/>
                <a:ea typeface="MS PGothic" pitchFamily="34" charset="-128"/>
              </a:rPr>
              <a:t>Funzione</a:t>
            </a:r>
            <a:r>
              <a:rPr lang="en-US" dirty="0">
                <a:solidFill>
                  <a:prstClr val="black"/>
                </a:solidFill>
                <a:latin typeface="Gill Sans MT" pitchFamily="34" charset="0"/>
                <a:ea typeface="MS PGothic" pitchFamily="34" charset="-128"/>
              </a:rPr>
              <a:t> </a:t>
            </a:r>
            <a:r>
              <a:rPr lang="en-US" dirty="0" err="1">
                <a:solidFill>
                  <a:prstClr val="black"/>
                </a:solidFill>
                <a:latin typeface="Gill Sans MT" pitchFamily="34" charset="0"/>
                <a:ea typeface="MS PGothic" pitchFamily="34" charset="-128"/>
              </a:rPr>
              <a:t>sistolica</a:t>
            </a:r>
            <a:endParaRPr lang="en-US" dirty="0">
              <a:solidFill>
                <a:prstClr val="black"/>
              </a:solidFill>
              <a:latin typeface="Gill Sans MT" pitchFamily="34" charset="0"/>
              <a:ea typeface="MS PGothic" pitchFamily="34" charset="-128"/>
            </a:endParaRPr>
          </a:p>
        </p:txBody>
      </p:sp>
      <p:sp>
        <p:nvSpPr>
          <p:cNvPr id="20" name="Rettangolo 19"/>
          <p:cNvSpPr/>
          <p:nvPr/>
        </p:nvSpPr>
        <p:spPr>
          <a:xfrm>
            <a:off x="6796728" y="4969072"/>
            <a:ext cx="811441" cy="400110"/>
          </a:xfrm>
          <a:prstGeom prst="rect">
            <a:avLst/>
          </a:prstGeom>
          <a:solidFill>
            <a:schemeClr val="bg1"/>
          </a:solidFill>
        </p:spPr>
        <p:txBody>
          <a:bodyPr wrap="none">
            <a:spAutoFit/>
          </a:bodyPr>
          <a:lstStyle/>
          <a:p>
            <a:pPr defTabSz="457200" fontAlgn="base">
              <a:spcBef>
                <a:spcPct val="0"/>
              </a:spcBef>
              <a:spcAft>
                <a:spcPct val="0"/>
              </a:spcAft>
            </a:pPr>
            <a:r>
              <a:rPr lang="it-IT" sz="2000" b="1" dirty="0" err="1">
                <a:solidFill>
                  <a:srgbClr val="FF0000"/>
                </a:solidFill>
                <a:latin typeface="Gill Sans MT" pitchFamily="34" charset="0"/>
                <a:ea typeface="MS PGothic" pitchFamily="34" charset="-128"/>
              </a:rPr>
              <a:t>dp</a:t>
            </a:r>
            <a:r>
              <a:rPr lang="it-IT" sz="2000" b="1" dirty="0">
                <a:solidFill>
                  <a:srgbClr val="FF0000"/>
                </a:solidFill>
                <a:latin typeface="Gill Sans MT" pitchFamily="34" charset="0"/>
                <a:ea typeface="MS PGothic" pitchFamily="34" charset="-128"/>
              </a:rPr>
              <a:t>/</a:t>
            </a:r>
            <a:r>
              <a:rPr lang="it-IT" sz="2000" b="1" dirty="0" err="1">
                <a:solidFill>
                  <a:srgbClr val="FF0000"/>
                </a:solidFill>
                <a:latin typeface="Gill Sans MT" pitchFamily="34" charset="0"/>
                <a:ea typeface="MS PGothic" pitchFamily="34" charset="-128"/>
              </a:rPr>
              <a:t>dt</a:t>
            </a:r>
            <a:endParaRPr lang="it-IT" sz="2000" dirty="0">
              <a:solidFill>
                <a:srgbClr val="FF0000"/>
              </a:solidFill>
              <a:latin typeface="Gill Sans MT" pitchFamily="34" charset="0"/>
              <a:ea typeface="MS PGothic" pitchFamily="34" charset="-128"/>
            </a:endParaRPr>
          </a:p>
        </p:txBody>
      </p:sp>
      <p:pic>
        <p:nvPicPr>
          <p:cNvPr id="21" name="Immagine 20" descr="MCrendering_displayNOwave.png"/>
          <p:cNvPicPr>
            <a:picLocks noChangeAspect="1"/>
          </p:cNvPicPr>
          <p:nvPr/>
        </p:nvPicPr>
        <p:blipFill>
          <a:blip r:embed="rId2" cstate="print"/>
          <a:stretch>
            <a:fillRect/>
          </a:stretch>
        </p:blipFill>
        <p:spPr>
          <a:xfrm>
            <a:off x="3359696" y="1800720"/>
            <a:ext cx="3895022" cy="2834406"/>
          </a:xfrm>
          <a:prstGeom prst="rect">
            <a:avLst/>
          </a:prstGeom>
        </p:spPr>
      </p:pic>
      <p:grpSp>
        <p:nvGrpSpPr>
          <p:cNvPr id="22" name="Gruppo 20"/>
          <p:cNvGrpSpPr/>
          <p:nvPr/>
        </p:nvGrpSpPr>
        <p:grpSpPr>
          <a:xfrm>
            <a:off x="3939055" y="2098867"/>
            <a:ext cx="2663456" cy="1163160"/>
            <a:chOff x="3750918" y="1994576"/>
            <a:chExt cx="2663456" cy="1163160"/>
          </a:xfrm>
        </p:grpSpPr>
        <p:sp>
          <p:nvSpPr>
            <p:cNvPr id="23" name="Figura a mano libera 22"/>
            <p:cNvSpPr/>
            <p:nvPr/>
          </p:nvSpPr>
          <p:spPr>
            <a:xfrm>
              <a:off x="3750918" y="1994576"/>
              <a:ext cx="2663456" cy="992736"/>
            </a:xfrm>
            <a:custGeom>
              <a:avLst/>
              <a:gdLst>
                <a:gd name="connsiteX0" fmla="*/ 0 w 7608711"/>
                <a:gd name="connsiteY0" fmla="*/ 2602089 h 3064933"/>
                <a:gd name="connsiteX1" fmla="*/ 237067 w 7608711"/>
                <a:gd name="connsiteY1" fmla="*/ 2590800 h 3064933"/>
                <a:gd name="connsiteX2" fmla="*/ 417689 w 7608711"/>
                <a:gd name="connsiteY2" fmla="*/ 2827866 h 3064933"/>
                <a:gd name="connsiteX3" fmla="*/ 485422 w 7608711"/>
                <a:gd name="connsiteY3" fmla="*/ 2692400 h 3064933"/>
                <a:gd name="connsiteX4" fmla="*/ 643467 w 7608711"/>
                <a:gd name="connsiteY4" fmla="*/ 592666 h 3064933"/>
                <a:gd name="connsiteX5" fmla="*/ 722489 w 7608711"/>
                <a:gd name="connsiteY5" fmla="*/ 310444 h 3064933"/>
                <a:gd name="connsiteX6" fmla="*/ 959556 w 7608711"/>
                <a:gd name="connsiteY6" fmla="*/ 942622 h 3064933"/>
                <a:gd name="connsiteX7" fmla="*/ 1083733 w 7608711"/>
                <a:gd name="connsiteY7" fmla="*/ 1890889 h 3064933"/>
                <a:gd name="connsiteX8" fmla="*/ 1241778 w 7608711"/>
                <a:gd name="connsiteY8" fmla="*/ 1913466 h 3064933"/>
                <a:gd name="connsiteX9" fmla="*/ 1377244 w 7608711"/>
                <a:gd name="connsiteY9" fmla="*/ 2071511 h 3064933"/>
                <a:gd name="connsiteX10" fmla="*/ 1659467 w 7608711"/>
                <a:gd name="connsiteY10" fmla="*/ 2568222 h 3064933"/>
                <a:gd name="connsiteX11" fmla="*/ 1919111 w 7608711"/>
                <a:gd name="connsiteY11" fmla="*/ 2579511 h 3064933"/>
                <a:gd name="connsiteX12" fmla="*/ 2122311 w 7608711"/>
                <a:gd name="connsiteY12" fmla="*/ 2782711 h 3064933"/>
                <a:gd name="connsiteX13" fmla="*/ 2246489 w 7608711"/>
                <a:gd name="connsiteY13" fmla="*/ 2579511 h 3064933"/>
                <a:gd name="connsiteX14" fmla="*/ 2494844 w 7608711"/>
                <a:gd name="connsiteY14" fmla="*/ 254000 h 3064933"/>
                <a:gd name="connsiteX15" fmla="*/ 2731911 w 7608711"/>
                <a:gd name="connsiteY15" fmla="*/ 1055511 h 3064933"/>
                <a:gd name="connsiteX16" fmla="*/ 2822222 w 7608711"/>
                <a:gd name="connsiteY16" fmla="*/ 1845733 h 3064933"/>
                <a:gd name="connsiteX17" fmla="*/ 2935111 w 7608711"/>
                <a:gd name="connsiteY17" fmla="*/ 1834444 h 3064933"/>
                <a:gd name="connsiteX18" fmla="*/ 3183467 w 7608711"/>
                <a:gd name="connsiteY18" fmla="*/ 2455333 h 3064933"/>
                <a:gd name="connsiteX19" fmla="*/ 3499556 w 7608711"/>
                <a:gd name="connsiteY19" fmla="*/ 2545644 h 3064933"/>
                <a:gd name="connsiteX20" fmla="*/ 3668889 w 7608711"/>
                <a:gd name="connsiteY20" fmla="*/ 2726266 h 3064933"/>
                <a:gd name="connsiteX21" fmla="*/ 3849511 w 7608711"/>
                <a:gd name="connsiteY21" fmla="*/ 2816578 h 3064933"/>
                <a:gd name="connsiteX22" fmla="*/ 3894667 w 7608711"/>
                <a:gd name="connsiteY22" fmla="*/ 2003778 h 3064933"/>
                <a:gd name="connsiteX23" fmla="*/ 3996267 w 7608711"/>
                <a:gd name="connsiteY23" fmla="*/ 728133 h 3064933"/>
                <a:gd name="connsiteX24" fmla="*/ 4109156 w 7608711"/>
                <a:gd name="connsiteY24" fmla="*/ 299155 h 3064933"/>
                <a:gd name="connsiteX25" fmla="*/ 4380089 w 7608711"/>
                <a:gd name="connsiteY25" fmla="*/ 1190978 h 3064933"/>
                <a:gd name="connsiteX26" fmla="*/ 4459111 w 7608711"/>
                <a:gd name="connsiteY26" fmla="*/ 1958622 h 3064933"/>
                <a:gd name="connsiteX27" fmla="*/ 4515556 w 7608711"/>
                <a:gd name="connsiteY27" fmla="*/ 1902178 h 3064933"/>
                <a:gd name="connsiteX28" fmla="*/ 4831644 w 7608711"/>
                <a:gd name="connsiteY28" fmla="*/ 2218266 h 3064933"/>
                <a:gd name="connsiteX29" fmla="*/ 4989689 w 7608711"/>
                <a:gd name="connsiteY29" fmla="*/ 2613378 h 3064933"/>
                <a:gd name="connsiteX30" fmla="*/ 5249333 w 7608711"/>
                <a:gd name="connsiteY30" fmla="*/ 2590800 h 3064933"/>
                <a:gd name="connsiteX31" fmla="*/ 5441244 w 7608711"/>
                <a:gd name="connsiteY31" fmla="*/ 2748844 h 3064933"/>
                <a:gd name="connsiteX32" fmla="*/ 5565422 w 7608711"/>
                <a:gd name="connsiteY32" fmla="*/ 2026355 h 3064933"/>
                <a:gd name="connsiteX33" fmla="*/ 5768622 w 7608711"/>
                <a:gd name="connsiteY33" fmla="*/ 378178 h 3064933"/>
                <a:gd name="connsiteX34" fmla="*/ 6141156 w 7608711"/>
                <a:gd name="connsiteY34" fmla="*/ 1981200 h 3064933"/>
                <a:gd name="connsiteX35" fmla="*/ 6287911 w 7608711"/>
                <a:gd name="connsiteY35" fmla="*/ 1981200 h 3064933"/>
                <a:gd name="connsiteX36" fmla="*/ 6671733 w 7608711"/>
                <a:gd name="connsiteY36" fmla="*/ 2545644 h 3064933"/>
                <a:gd name="connsiteX37" fmla="*/ 7066844 w 7608711"/>
                <a:gd name="connsiteY37" fmla="*/ 2647244 h 3064933"/>
                <a:gd name="connsiteX38" fmla="*/ 7168444 w 7608711"/>
                <a:gd name="connsiteY38" fmla="*/ 2760133 h 3064933"/>
                <a:gd name="connsiteX39" fmla="*/ 7281333 w 7608711"/>
                <a:gd name="connsiteY39" fmla="*/ 1857022 h 3064933"/>
                <a:gd name="connsiteX40" fmla="*/ 7495822 w 7608711"/>
                <a:gd name="connsiteY40" fmla="*/ 378178 h 3064933"/>
                <a:gd name="connsiteX41" fmla="*/ 7608711 w 7608711"/>
                <a:gd name="connsiteY41" fmla="*/ 1179689 h 3064933"/>
                <a:gd name="connsiteX0" fmla="*/ 0 w 7608711"/>
                <a:gd name="connsiteY0" fmla="*/ 2568519 h 3031363"/>
                <a:gd name="connsiteX1" fmla="*/ 237067 w 7608711"/>
                <a:gd name="connsiteY1" fmla="*/ 2557230 h 3031363"/>
                <a:gd name="connsiteX2" fmla="*/ 417689 w 7608711"/>
                <a:gd name="connsiteY2" fmla="*/ 2794296 h 3031363"/>
                <a:gd name="connsiteX3" fmla="*/ 485422 w 7608711"/>
                <a:gd name="connsiteY3" fmla="*/ 2658830 h 3031363"/>
                <a:gd name="connsiteX4" fmla="*/ 643467 w 7608711"/>
                <a:gd name="connsiteY4" fmla="*/ 559096 h 3031363"/>
                <a:gd name="connsiteX5" fmla="*/ 722489 w 7608711"/>
                <a:gd name="connsiteY5" fmla="*/ 276874 h 3031363"/>
                <a:gd name="connsiteX6" fmla="*/ 959556 w 7608711"/>
                <a:gd name="connsiteY6" fmla="*/ 909052 h 3031363"/>
                <a:gd name="connsiteX7" fmla="*/ 1083733 w 7608711"/>
                <a:gd name="connsiteY7" fmla="*/ 1857319 h 3031363"/>
                <a:gd name="connsiteX8" fmla="*/ 1241778 w 7608711"/>
                <a:gd name="connsiteY8" fmla="*/ 1879896 h 3031363"/>
                <a:gd name="connsiteX9" fmla="*/ 1377244 w 7608711"/>
                <a:gd name="connsiteY9" fmla="*/ 2037941 h 3031363"/>
                <a:gd name="connsiteX10" fmla="*/ 1659467 w 7608711"/>
                <a:gd name="connsiteY10" fmla="*/ 2534652 h 3031363"/>
                <a:gd name="connsiteX11" fmla="*/ 1919111 w 7608711"/>
                <a:gd name="connsiteY11" fmla="*/ 2545941 h 3031363"/>
                <a:gd name="connsiteX12" fmla="*/ 2122311 w 7608711"/>
                <a:gd name="connsiteY12" fmla="*/ 2749141 h 3031363"/>
                <a:gd name="connsiteX13" fmla="*/ 2276624 w 7608711"/>
                <a:gd name="connsiteY13" fmla="*/ 2344524 h 3031363"/>
                <a:gd name="connsiteX14" fmla="*/ 2494844 w 7608711"/>
                <a:gd name="connsiteY14" fmla="*/ 220430 h 3031363"/>
                <a:gd name="connsiteX15" fmla="*/ 2731911 w 7608711"/>
                <a:gd name="connsiteY15" fmla="*/ 1021941 h 3031363"/>
                <a:gd name="connsiteX16" fmla="*/ 2822222 w 7608711"/>
                <a:gd name="connsiteY16" fmla="*/ 1812163 h 3031363"/>
                <a:gd name="connsiteX17" fmla="*/ 2935111 w 7608711"/>
                <a:gd name="connsiteY17" fmla="*/ 1800874 h 3031363"/>
                <a:gd name="connsiteX18" fmla="*/ 3183467 w 7608711"/>
                <a:gd name="connsiteY18" fmla="*/ 2421763 h 3031363"/>
                <a:gd name="connsiteX19" fmla="*/ 3499556 w 7608711"/>
                <a:gd name="connsiteY19" fmla="*/ 2512074 h 3031363"/>
                <a:gd name="connsiteX20" fmla="*/ 3668889 w 7608711"/>
                <a:gd name="connsiteY20" fmla="*/ 2692696 h 3031363"/>
                <a:gd name="connsiteX21" fmla="*/ 3849511 w 7608711"/>
                <a:gd name="connsiteY21" fmla="*/ 2783008 h 3031363"/>
                <a:gd name="connsiteX22" fmla="*/ 3894667 w 7608711"/>
                <a:gd name="connsiteY22" fmla="*/ 1970208 h 3031363"/>
                <a:gd name="connsiteX23" fmla="*/ 3996267 w 7608711"/>
                <a:gd name="connsiteY23" fmla="*/ 694563 h 3031363"/>
                <a:gd name="connsiteX24" fmla="*/ 4109156 w 7608711"/>
                <a:gd name="connsiteY24" fmla="*/ 265585 h 3031363"/>
                <a:gd name="connsiteX25" fmla="*/ 4380089 w 7608711"/>
                <a:gd name="connsiteY25" fmla="*/ 1157408 h 3031363"/>
                <a:gd name="connsiteX26" fmla="*/ 4459111 w 7608711"/>
                <a:gd name="connsiteY26" fmla="*/ 1925052 h 3031363"/>
                <a:gd name="connsiteX27" fmla="*/ 4515556 w 7608711"/>
                <a:gd name="connsiteY27" fmla="*/ 1868608 h 3031363"/>
                <a:gd name="connsiteX28" fmla="*/ 4831644 w 7608711"/>
                <a:gd name="connsiteY28" fmla="*/ 2184696 h 3031363"/>
                <a:gd name="connsiteX29" fmla="*/ 4989689 w 7608711"/>
                <a:gd name="connsiteY29" fmla="*/ 2579808 h 3031363"/>
                <a:gd name="connsiteX30" fmla="*/ 5249333 w 7608711"/>
                <a:gd name="connsiteY30" fmla="*/ 2557230 h 3031363"/>
                <a:gd name="connsiteX31" fmla="*/ 5441244 w 7608711"/>
                <a:gd name="connsiteY31" fmla="*/ 2715274 h 3031363"/>
                <a:gd name="connsiteX32" fmla="*/ 5565422 w 7608711"/>
                <a:gd name="connsiteY32" fmla="*/ 1992785 h 3031363"/>
                <a:gd name="connsiteX33" fmla="*/ 5768622 w 7608711"/>
                <a:gd name="connsiteY33" fmla="*/ 344608 h 3031363"/>
                <a:gd name="connsiteX34" fmla="*/ 6141156 w 7608711"/>
                <a:gd name="connsiteY34" fmla="*/ 1947630 h 3031363"/>
                <a:gd name="connsiteX35" fmla="*/ 6287911 w 7608711"/>
                <a:gd name="connsiteY35" fmla="*/ 1947630 h 3031363"/>
                <a:gd name="connsiteX36" fmla="*/ 6671733 w 7608711"/>
                <a:gd name="connsiteY36" fmla="*/ 2512074 h 3031363"/>
                <a:gd name="connsiteX37" fmla="*/ 7066844 w 7608711"/>
                <a:gd name="connsiteY37" fmla="*/ 2613674 h 3031363"/>
                <a:gd name="connsiteX38" fmla="*/ 7168444 w 7608711"/>
                <a:gd name="connsiteY38" fmla="*/ 2726563 h 3031363"/>
                <a:gd name="connsiteX39" fmla="*/ 7281333 w 7608711"/>
                <a:gd name="connsiteY39" fmla="*/ 1823452 h 3031363"/>
                <a:gd name="connsiteX40" fmla="*/ 7495822 w 7608711"/>
                <a:gd name="connsiteY40" fmla="*/ 344608 h 3031363"/>
                <a:gd name="connsiteX41" fmla="*/ 7608711 w 7608711"/>
                <a:gd name="connsiteY41" fmla="*/ 1146119 h 3031363"/>
                <a:gd name="connsiteX0" fmla="*/ 0 w 7608711"/>
                <a:gd name="connsiteY0" fmla="*/ 2568519 h 2903423"/>
                <a:gd name="connsiteX1" fmla="*/ 237067 w 7608711"/>
                <a:gd name="connsiteY1" fmla="*/ 2557230 h 2903423"/>
                <a:gd name="connsiteX2" fmla="*/ 417689 w 7608711"/>
                <a:gd name="connsiteY2" fmla="*/ 2794296 h 2903423"/>
                <a:gd name="connsiteX3" fmla="*/ 476424 w 7608711"/>
                <a:gd name="connsiteY3" fmla="*/ 2488540 h 2903423"/>
                <a:gd name="connsiteX4" fmla="*/ 643467 w 7608711"/>
                <a:gd name="connsiteY4" fmla="*/ 559096 h 2903423"/>
                <a:gd name="connsiteX5" fmla="*/ 722489 w 7608711"/>
                <a:gd name="connsiteY5" fmla="*/ 276874 h 2903423"/>
                <a:gd name="connsiteX6" fmla="*/ 959556 w 7608711"/>
                <a:gd name="connsiteY6" fmla="*/ 909052 h 2903423"/>
                <a:gd name="connsiteX7" fmla="*/ 1083733 w 7608711"/>
                <a:gd name="connsiteY7" fmla="*/ 1857319 h 2903423"/>
                <a:gd name="connsiteX8" fmla="*/ 1241778 w 7608711"/>
                <a:gd name="connsiteY8" fmla="*/ 1879896 h 2903423"/>
                <a:gd name="connsiteX9" fmla="*/ 1377244 w 7608711"/>
                <a:gd name="connsiteY9" fmla="*/ 2037941 h 2903423"/>
                <a:gd name="connsiteX10" fmla="*/ 1659467 w 7608711"/>
                <a:gd name="connsiteY10" fmla="*/ 2534652 h 2903423"/>
                <a:gd name="connsiteX11" fmla="*/ 1919111 w 7608711"/>
                <a:gd name="connsiteY11" fmla="*/ 2545941 h 2903423"/>
                <a:gd name="connsiteX12" fmla="*/ 2122311 w 7608711"/>
                <a:gd name="connsiteY12" fmla="*/ 2749141 h 2903423"/>
                <a:gd name="connsiteX13" fmla="*/ 2276624 w 7608711"/>
                <a:gd name="connsiteY13" fmla="*/ 2344524 h 2903423"/>
                <a:gd name="connsiteX14" fmla="*/ 2494844 w 7608711"/>
                <a:gd name="connsiteY14" fmla="*/ 220430 h 2903423"/>
                <a:gd name="connsiteX15" fmla="*/ 2731911 w 7608711"/>
                <a:gd name="connsiteY15" fmla="*/ 1021941 h 2903423"/>
                <a:gd name="connsiteX16" fmla="*/ 2822222 w 7608711"/>
                <a:gd name="connsiteY16" fmla="*/ 1812163 h 2903423"/>
                <a:gd name="connsiteX17" fmla="*/ 2935111 w 7608711"/>
                <a:gd name="connsiteY17" fmla="*/ 1800874 h 2903423"/>
                <a:gd name="connsiteX18" fmla="*/ 3183467 w 7608711"/>
                <a:gd name="connsiteY18" fmla="*/ 2421763 h 2903423"/>
                <a:gd name="connsiteX19" fmla="*/ 3499556 w 7608711"/>
                <a:gd name="connsiteY19" fmla="*/ 2512074 h 2903423"/>
                <a:gd name="connsiteX20" fmla="*/ 3668889 w 7608711"/>
                <a:gd name="connsiteY20" fmla="*/ 2692696 h 2903423"/>
                <a:gd name="connsiteX21" fmla="*/ 3849511 w 7608711"/>
                <a:gd name="connsiteY21" fmla="*/ 2783008 h 2903423"/>
                <a:gd name="connsiteX22" fmla="*/ 3894667 w 7608711"/>
                <a:gd name="connsiteY22" fmla="*/ 1970208 h 2903423"/>
                <a:gd name="connsiteX23" fmla="*/ 3996267 w 7608711"/>
                <a:gd name="connsiteY23" fmla="*/ 694563 h 2903423"/>
                <a:gd name="connsiteX24" fmla="*/ 4109156 w 7608711"/>
                <a:gd name="connsiteY24" fmla="*/ 265585 h 2903423"/>
                <a:gd name="connsiteX25" fmla="*/ 4380089 w 7608711"/>
                <a:gd name="connsiteY25" fmla="*/ 1157408 h 2903423"/>
                <a:gd name="connsiteX26" fmla="*/ 4459111 w 7608711"/>
                <a:gd name="connsiteY26" fmla="*/ 1925052 h 2903423"/>
                <a:gd name="connsiteX27" fmla="*/ 4515556 w 7608711"/>
                <a:gd name="connsiteY27" fmla="*/ 1868608 h 2903423"/>
                <a:gd name="connsiteX28" fmla="*/ 4831644 w 7608711"/>
                <a:gd name="connsiteY28" fmla="*/ 2184696 h 2903423"/>
                <a:gd name="connsiteX29" fmla="*/ 4989689 w 7608711"/>
                <a:gd name="connsiteY29" fmla="*/ 2579808 h 2903423"/>
                <a:gd name="connsiteX30" fmla="*/ 5249333 w 7608711"/>
                <a:gd name="connsiteY30" fmla="*/ 2557230 h 2903423"/>
                <a:gd name="connsiteX31" fmla="*/ 5441244 w 7608711"/>
                <a:gd name="connsiteY31" fmla="*/ 2715274 h 2903423"/>
                <a:gd name="connsiteX32" fmla="*/ 5565422 w 7608711"/>
                <a:gd name="connsiteY32" fmla="*/ 1992785 h 2903423"/>
                <a:gd name="connsiteX33" fmla="*/ 5768622 w 7608711"/>
                <a:gd name="connsiteY33" fmla="*/ 344608 h 2903423"/>
                <a:gd name="connsiteX34" fmla="*/ 6141156 w 7608711"/>
                <a:gd name="connsiteY34" fmla="*/ 1947630 h 2903423"/>
                <a:gd name="connsiteX35" fmla="*/ 6287911 w 7608711"/>
                <a:gd name="connsiteY35" fmla="*/ 1947630 h 2903423"/>
                <a:gd name="connsiteX36" fmla="*/ 6671733 w 7608711"/>
                <a:gd name="connsiteY36" fmla="*/ 2512074 h 2903423"/>
                <a:gd name="connsiteX37" fmla="*/ 7066844 w 7608711"/>
                <a:gd name="connsiteY37" fmla="*/ 2613674 h 2903423"/>
                <a:gd name="connsiteX38" fmla="*/ 7168444 w 7608711"/>
                <a:gd name="connsiteY38" fmla="*/ 2726563 h 2903423"/>
                <a:gd name="connsiteX39" fmla="*/ 7281333 w 7608711"/>
                <a:gd name="connsiteY39" fmla="*/ 1823452 h 2903423"/>
                <a:gd name="connsiteX40" fmla="*/ 7495822 w 7608711"/>
                <a:gd name="connsiteY40" fmla="*/ 344608 h 2903423"/>
                <a:gd name="connsiteX41" fmla="*/ 7608711 w 7608711"/>
                <a:gd name="connsiteY41" fmla="*/ 1146119 h 2903423"/>
                <a:gd name="connsiteX0" fmla="*/ 0 w 7371644"/>
                <a:gd name="connsiteY0" fmla="*/ 2557230 h 2903423"/>
                <a:gd name="connsiteX1" fmla="*/ 180622 w 7371644"/>
                <a:gd name="connsiteY1" fmla="*/ 2794296 h 2903423"/>
                <a:gd name="connsiteX2" fmla="*/ 239357 w 7371644"/>
                <a:gd name="connsiteY2" fmla="*/ 2488540 h 2903423"/>
                <a:gd name="connsiteX3" fmla="*/ 406400 w 7371644"/>
                <a:gd name="connsiteY3" fmla="*/ 559096 h 2903423"/>
                <a:gd name="connsiteX4" fmla="*/ 485422 w 7371644"/>
                <a:gd name="connsiteY4" fmla="*/ 276874 h 2903423"/>
                <a:gd name="connsiteX5" fmla="*/ 722489 w 7371644"/>
                <a:gd name="connsiteY5" fmla="*/ 909052 h 2903423"/>
                <a:gd name="connsiteX6" fmla="*/ 846666 w 7371644"/>
                <a:gd name="connsiteY6" fmla="*/ 1857319 h 2903423"/>
                <a:gd name="connsiteX7" fmla="*/ 1004711 w 7371644"/>
                <a:gd name="connsiteY7" fmla="*/ 1879896 h 2903423"/>
                <a:gd name="connsiteX8" fmla="*/ 1140177 w 7371644"/>
                <a:gd name="connsiteY8" fmla="*/ 2037941 h 2903423"/>
                <a:gd name="connsiteX9" fmla="*/ 1422400 w 7371644"/>
                <a:gd name="connsiteY9" fmla="*/ 2534652 h 2903423"/>
                <a:gd name="connsiteX10" fmla="*/ 1682044 w 7371644"/>
                <a:gd name="connsiteY10" fmla="*/ 2545941 h 2903423"/>
                <a:gd name="connsiteX11" fmla="*/ 1885244 w 7371644"/>
                <a:gd name="connsiteY11" fmla="*/ 2749141 h 2903423"/>
                <a:gd name="connsiteX12" fmla="*/ 2039557 w 7371644"/>
                <a:gd name="connsiteY12" fmla="*/ 2344524 h 2903423"/>
                <a:gd name="connsiteX13" fmla="*/ 2257777 w 7371644"/>
                <a:gd name="connsiteY13" fmla="*/ 220430 h 2903423"/>
                <a:gd name="connsiteX14" fmla="*/ 2494844 w 7371644"/>
                <a:gd name="connsiteY14" fmla="*/ 1021941 h 2903423"/>
                <a:gd name="connsiteX15" fmla="*/ 2585155 w 7371644"/>
                <a:gd name="connsiteY15" fmla="*/ 1812163 h 2903423"/>
                <a:gd name="connsiteX16" fmla="*/ 2698044 w 7371644"/>
                <a:gd name="connsiteY16" fmla="*/ 1800874 h 2903423"/>
                <a:gd name="connsiteX17" fmla="*/ 2946400 w 7371644"/>
                <a:gd name="connsiteY17" fmla="*/ 2421763 h 2903423"/>
                <a:gd name="connsiteX18" fmla="*/ 3262489 w 7371644"/>
                <a:gd name="connsiteY18" fmla="*/ 2512074 h 2903423"/>
                <a:gd name="connsiteX19" fmla="*/ 3431822 w 7371644"/>
                <a:gd name="connsiteY19" fmla="*/ 2692696 h 2903423"/>
                <a:gd name="connsiteX20" fmla="*/ 3612444 w 7371644"/>
                <a:gd name="connsiteY20" fmla="*/ 2783008 h 2903423"/>
                <a:gd name="connsiteX21" fmla="*/ 3657600 w 7371644"/>
                <a:gd name="connsiteY21" fmla="*/ 1970208 h 2903423"/>
                <a:gd name="connsiteX22" fmla="*/ 3759200 w 7371644"/>
                <a:gd name="connsiteY22" fmla="*/ 694563 h 2903423"/>
                <a:gd name="connsiteX23" fmla="*/ 3872089 w 7371644"/>
                <a:gd name="connsiteY23" fmla="*/ 265585 h 2903423"/>
                <a:gd name="connsiteX24" fmla="*/ 4143022 w 7371644"/>
                <a:gd name="connsiteY24" fmla="*/ 1157408 h 2903423"/>
                <a:gd name="connsiteX25" fmla="*/ 4222044 w 7371644"/>
                <a:gd name="connsiteY25" fmla="*/ 1925052 h 2903423"/>
                <a:gd name="connsiteX26" fmla="*/ 4278489 w 7371644"/>
                <a:gd name="connsiteY26" fmla="*/ 1868608 h 2903423"/>
                <a:gd name="connsiteX27" fmla="*/ 4594577 w 7371644"/>
                <a:gd name="connsiteY27" fmla="*/ 2184696 h 2903423"/>
                <a:gd name="connsiteX28" fmla="*/ 4752622 w 7371644"/>
                <a:gd name="connsiteY28" fmla="*/ 2579808 h 2903423"/>
                <a:gd name="connsiteX29" fmla="*/ 5012266 w 7371644"/>
                <a:gd name="connsiteY29" fmla="*/ 2557230 h 2903423"/>
                <a:gd name="connsiteX30" fmla="*/ 5204177 w 7371644"/>
                <a:gd name="connsiteY30" fmla="*/ 2715274 h 2903423"/>
                <a:gd name="connsiteX31" fmla="*/ 5328355 w 7371644"/>
                <a:gd name="connsiteY31" fmla="*/ 1992785 h 2903423"/>
                <a:gd name="connsiteX32" fmla="*/ 5531555 w 7371644"/>
                <a:gd name="connsiteY32" fmla="*/ 344608 h 2903423"/>
                <a:gd name="connsiteX33" fmla="*/ 5904089 w 7371644"/>
                <a:gd name="connsiteY33" fmla="*/ 1947630 h 2903423"/>
                <a:gd name="connsiteX34" fmla="*/ 6050844 w 7371644"/>
                <a:gd name="connsiteY34" fmla="*/ 1947630 h 2903423"/>
                <a:gd name="connsiteX35" fmla="*/ 6434666 w 7371644"/>
                <a:gd name="connsiteY35" fmla="*/ 2512074 h 2903423"/>
                <a:gd name="connsiteX36" fmla="*/ 6829777 w 7371644"/>
                <a:gd name="connsiteY36" fmla="*/ 2613674 h 2903423"/>
                <a:gd name="connsiteX37" fmla="*/ 6931377 w 7371644"/>
                <a:gd name="connsiteY37" fmla="*/ 2726563 h 2903423"/>
                <a:gd name="connsiteX38" fmla="*/ 7044266 w 7371644"/>
                <a:gd name="connsiteY38" fmla="*/ 1823452 h 2903423"/>
                <a:gd name="connsiteX39" fmla="*/ 7258755 w 7371644"/>
                <a:gd name="connsiteY39" fmla="*/ 344608 h 2903423"/>
                <a:gd name="connsiteX40" fmla="*/ 7371644 w 7371644"/>
                <a:gd name="connsiteY40" fmla="*/ 1146119 h 2903423"/>
                <a:gd name="connsiteX0" fmla="*/ 0 w 7420320"/>
                <a:gd name="connsiteY0" fmla="*/ 2416532 h 2903423"/>
                <a:gd name="connsiteX1" fmla="*/ 229298 w 7420320"/>
                <a:gd name="connsiteY1" fmla="*/ 2794296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27165 w 7420320"/>
                <a:gd name="connsiteY26" fmla="*/ 1868608 h 2903423"/>
                <a:gd name="connsiteX27" fmla="*/ 4643253 w 7420320"/>
                <a:gd name="connsiteY27" fmla="*/ 218469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27165 w 7420320"/>
                <a:gd name="connsiteY26" fmla="*/ 1868608 h 2903423"/>
                <a:gd name="connsiteX27" fmla="*/ 4643253 w 7420320"/>
                <a:gd name="connsiteY27" fmla="*/ 218469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43253 w 7420320"/>
                <a:gd name="connsiteY27" fmla="*/ 218469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12568 w 7420320"/>
                <a:gd name="connsiteY29" fmla="*/ 2632556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252853 w 7420320"/>
                <a:gd name="connsiteY29" fmla="*/ 2715274 h 2903423"/>
                <a:gd name="connsiteX30" fmla="*/ 5377031 w 7420320"/>
                <a:gd name="connsiteY30" fmla="*/ 1992785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12568 w 7420320"/>
                <a:gd name="connsiteY29" fmla="*/ 2704564 h 2903423"/>
                <a:gd name="connsiteX30" fmla="*/ 5377031 w 7420320"/>
                <a:gd name="connsiteY30" fmla="*/ 1992785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84576 w 7420320"/>
                <a:gd name="connsiteY29" fmla="*/ 2704564 h 2903423"/>
                <a:gd name="connsiteX30" fmla="*/ 5377031 w 7420320"/>
                <a:gd name="connsiteY30" fmla="*/ 1992785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84576 w 7420320"/>
                <a:gd name="connsiteY29" fmla="*/ 2704564 h 2903423"/>
                <a:gd name="connsiteX30" fmla="*/ 5328592 w 7420320"/>
                <a:gd name="connsiteY30" fmla="*/ 1984484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84576 w 7420320"/>
                <a:gd name="connsiteY29" fmla="*/ 2704564 h 2903423"/>
                <a:gd name="connsiteX30" fmla="*/ 5328592 w 7420320"/>
                <a:gd name="connsiteY30" fmla="*/ 1984484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07876 w 7420320"/>
                <a:gd name="connsiteY22" fmla="*/ 694563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672408 w 7420320"/>
                <a:gd name="connsiteY21" fmla="*/ 1912476 h 2913045"/>
                <a:gd name="connsiteX22" fmla="*/ 3807876 w 7420320"/>
                <a:gd name="connsiteY22" fmla="*/ 694563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07876 w 7420320"/>
                <a:gd name="connsiteY22" fmla="*/ 694563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0720 w 7420320"/>
                <a:gd name="connsiteY34" fmla="*/ 2416532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0720 w 7420320"/>
                <a:gd name="connsiteY34" fmla="*/ 2416532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0720 w 7420320"/>
                <a:gd name="connsiteY34" fmla="*/ 2272516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08712 w 7420320"/>
                <a:gd name="connsiteY34" fmla="*/ 2128500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192688 w 7420320"/>
                <a:gd name="connsiteY33" fmla="*/ 1984484 h 2913045"/>
                <a:gd name="connsiteX34" fmla="*/ 6408712 w 7420320"/>
                <a:gd name="connsiteY34" fmla="*/ 2128500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746720 w 7420320"/>
                <a:gd name="connsiteY16" fmla="*/ 1800874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270720 w 7420320"/>
                <a:gd name="connsiteY25" fmla="*/ 1925052 h 2861414"/>
                <a:gd name="connsiteX26" fmla="*/ 4392488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270720 w 7420320"/>
                <a:gd name="connsiteY25" fmla="*/ 1925052 h 2861414"/>
                <a:gd name="connsiteX26" fmla="*/ 4392488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270720 w 7420320"/>
                <a:gd name="connsiteY25" fmla="*/ 1925052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92488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768460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768460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768460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560840"/>
                <a:gd name="connsiteY0" fmla="*/ 2416532 h 2861414"/>
                <a:gd name="connsiteX1" fmla="*/ 144016 w 7560840"/>
                <a:gd name="connsiteY1" fmla="*/ 2704564 h 2861414"/>
                <a:gd name="connsiteX2" fmla="*/ 288033 w 7560840"/>
                <a:gd name="connsiteY2" fmla="*/ 2488540 h 2861414"/>
                <a:gd name="connsiteX3" fmla="*/ 455076 w 7560840"/>
                <a:gd name="connsiteY3" fmla="*/ 559096 h 2861414"/>
                <a:gd name="connsiteX4" fmla="*/ 534098 w 7560840"/>
                <a:gd name="connsiteY4" fmla="*/ 276874 h 2861414"/>
                <a:gd name="connsiteX5" fmla="*/ 771165 w 7560840"/>
                <a:gd name="connsiteY5" fmla="*/ 909052 h 2861414"/>
                <a:gd name="connsiteX6" fmla="*/ 895342 w 7560840"/>
                <a:gd name="connsiteY6" fmla="*/ 1857319 h 2861414"/>
                <a:gd name="connsiteX7" fmla="*/ 1053387 w 7560840"/>
                <a:gd name="connsiteY7" fmla="*/ 1879896 h 2861414"/>
                <a:gd name="connsiteX8" fmla="*/ 1188853 w 7560840"/>
                <a:gd name="connsiteY8" fmla="*/ 2037941 h 2861414"/>
                <a:gd name="connsiteX9" fmla="*/ 1471076 w 7560840"/>
                <a:gd name="connsiteY9" fmla="*/ 2534652 h 2861414"/>
                <a:gd name="connsiteX10" fmla="*/ 1730720 w 7560840"/>
                <a:gd name="connsiteY10" fmla="*/ 2545941 h 2861414"/>
                <a:gd name="connsiteX11" fmla="*/ 1933920 w 7560840"/>
                <a:gd name="connsiteY11" fmla="*/ 2749141 h 2861414"/>
                <a:gd name="connsiteX12" fmla="*/ 2088233 w 7560840"/>
                <a:gd name="connsiteY12" fmla="*/ 2344524 h 2861414"/>
                <a:gd name="connsiteX13" fmla="*/ 2306453 w 7560840"/>
                <a:gd name="connsiteY13" fmla="*/ 220430 h 2861414"/>
                <a:gd name="connsiteX14" fmla="*/ 2543520 w 7560840"/>
                <a:gd name="connsiteY14" fmla="*/ 1021941 h 2861414"/>
                <a:gd name="connsiteX15" fmla="*/ 2633831 w 7560840"/>
                <a:gd name="connsiteY15" fmla="*/ 1812163 h 2861414"/>
                <a:gd name="connsiteX16" fmla="*/ 2808312 w 7560840"/>
                <a:gd name="connsiteY16" fmla="*/ 1840468 h 2861414"/>
                <a:gd name="connsiteX17" fmla="*/ 2995076 w 7560840"/>
                <a:gd name="connsiteY17" fmla="*/ 2421763 h 2861414"/>
                <a:gd name="connsiteX18" fmla="*/ 3311165 w 7560840"/>
                <a:gd name="connsiteY18" fmla="*/ 2512074 h 2861414"/>
                <a:gd name="connsiteX19" fmla="*/ 3480498 w 7560840"/>
                <a:gd name="connsiteY19" fmla="*/ 2692696 h 2861414"/>
                <a:gd name="connsiteX20" fmla="*/ 3672408 w 7560840"/>
                <a:gd name="connsiteY20" fmla="*/ 2632556 h 2861414"/>
                <a:gd name="connsiteX21" fmla="*/ 3744416 w 7560840"/>
                <a:gd name="connsiteY21" fmla="*/ 1912476 h 2861414"/>
                <a:gd name="connsiteX22" fmla="*/ 3816424 w 7560840"/>
                <a:gd name="connsiteY22" fmla="*/ 976372 h 2861414"/>
                <a:gd name="connsiteX23" fmla="*/ 3920765 w 7560840"/>
                <a:gd name="connsiteY23" fmla="*/ 265585 h 2861414"/>
                <a:gd name="connsiteX24" fmla="*/ 4176464 w 7560840"/>
                <a:gd name="connsiteY24" fmla="*/ 1192396 h 2861414"/>
                <a:gd name="connsiteX25" fmla="*/ 4320480 w 7560840"/>
                <a:gd name="connsiteY25" fmla="*/ 1768460 h 2861414"/>
                <a:gd name="connsiteX26" fmla="*/ 4464496 w 7560840"/>
                <a:gd name="connsiteY26" fmla="*/ 1912476 h 2861414"/>
                <a:gd name="connsiteX27" fmla="*/ 4680520 w 7560840"/>
                <a:gd name="connsiteY27" fmla="*/ 2272516 h 2861414"/>
                <a:gd name="connsiteX28" fmla="*/ 4824536 w 7560840"/>
                <a:gd name="connsiteY28" fmla="*/ 2488540 h 2861414"/>
                <a:gd name="connsiteX29" fmla="*/ 5184576 w 7560840"/>
                <a:gd name="connsiteY29" fmla="*/ 2704564 h 2861414"/>
                <a:gd name="connsiteX30" fmla="*/ 5328592 w 7560840"/>
                <a:gd name="connsiteY30" fmla="*/ 1984484 h 2861414"/>
                <a:gd name="connsiteX31" fmla="*/ 5580231 w 7560840"/>
                <a:gd name="connsiteY31" fmla="*/ 344608 h 2861414"/>
                <a:gd name="connsiteX32" fmla="*/ 5952765 w 7560840"/>
                <a:gd name="connsiteY32" fmla="*/ 1947630 h 2861414"/>
                <a:gd name="connsiteX33" fmla="*/ 6192688 w 7560840"/>
                <a:gd name="connsiteY33" fmla="*/ 1984484 h 2861414"/>
                <a:gd name="connsiteX34" fmla="*/ 6408712 w 7560840"/>
                <a:gd name="connsiteY34" fmla="*/ 2128500 h 2861414"/>
                <a:gd name="connsiteX35" fmla="*/ 6768752 w 7560840"/>
                <a:gd name="connsiteY35" fmla="*/ 2632556 h 2861414"/>
                <a:gd name="connsiteX36" fmla="*/ 6980053 w 7560840"/>
                <a:gd name="connsiteY36" fmla="*/ 2726563 h 2861414"/>
                <a:gd name="connsiteX37" fmla="*/ 7092942 w 7560840"/>
                <a:gd name="connsiteY37" fmla="*/ 1823452 h 2861414"/>
                <a:gd name="connsiteX38" fmla="*/ 7307431 w 7560840"/>
                <a:gd name="connsiteY38" fmla="*/ 344608 h 2861414"/>
                <a:gd name="connsiteX39" fmla="*/ 7560840 w 7560840"/>
                <a:gd name="connsiteY39" fmla="*/ 1048380 h 2861414"/>
                <a:gd name="connsiteX0" fmla="*/ 0 w 7560840"/>
                <a:gd name="connsiteY0" fmla="*/ 2416532 h 2861414"/>
                <a:gd name="connsiteX1" fmla="*/ 144016 w 7560840"/>
                <a:gd name="connsiteY1" fmla="*/ 2704564 h 2861414"/>
                <a:gd name="connsiteX2" fmla="*/ 288033 w 7560840"/>
                <a:gd name="connsiteY2" fmla="*/ 2488540 h 2861414"/>
                <a:gd name="connsiteX3" fmla="*/ 455076 w 7560840"/>
                <a:gd name="connsiteY3" fmla="*/ 559096 h 2861414"/>
                <a:gd name="connsiteX4" fmla="*/ 534098 w 7560840"/>
                <a:gd name="connsiteY4" fmla="*/ 276874 h 2861414"/>
                <a:gd name="connsiteX5" fmla="*/ 771165 w 7560840"/>
                <a:gd name="connsiteY5" fmla="*/ 909052 h 2861414"/>
                <a:gd name="connsiteX6" fmla="*/ 895342 w 7560840"/>
                <a:gd name="connsiteY6" fmla="*/ 1857319 h 2861414"/>
                <a:gd name="connsiteX7" fmla="*/ 1053387 w 7560840"/>
                <a:gd name="connsiteY7" fmla="*/ 1879896 h 2861414"/>
                <a:gd name="connsiteX8" fmla="*/ 1188853 w 7560840"/>
                <a:gd name="connsiteY8" fmla="*/ 2037941 h 2861414"/>
                <a:gd name="connsiteX9" fmla="*/ 1471076 w 7560840"/>
                <a:gd name="connsiteY9" fmla="*/ 2534652 h 2861414"/>
                <a:gd name="connsiteX10" fmla="*/ 1730720 w 7560840"/>
                <a:gd name="connsiteY10" fmla="*/ 2545941 h 2861414"/>
                <a:gd name="connsiteX11" fmla="*/ 1933920 w 7560840"/>
                <a:gd name="connsiteY11" fmla="*/ 2749141 h 2861414"/>
                <a:gd name="connsiteX12" fmla="*/ 2088233 w 7560840"/>
                <a:gd name="connsiteY12" fmla="*/ 2344524 h 2861414"/>
                <a:gd name="connsiteX13" fmla="*/ 2306453 w 7560840"/>
                <a:gd name="connsiteY13" fmla="*/ 220430 h 2861414"/>
                <a:gd name="connsiteX14" fmla="*/ 2543520 w 7560840"/>
                <a:gd name="connsiteY14" fmla="*/ 1021941 h 2861414"/>
                <a:gd name="connsiteX15" fmla="*/ 2633831 w 7560840"/>
                <a:gd name="connsiteY15" fmla="*/ 1812163 h 2861414"/>
                <a:gd name="connsiteX16" fmla="*/ 2808312 w 7560840"/>
                <a:gd name="connsiteY16" fmla="*/ 1840468 h 2861414"/>
                <a:gd name="connsiteX17" fmla="*/ 2995076 w 7560840"/>
                <a:gd name="connsiteY17" fmla="*/ 2421763 h 2861414"/>
                <a:gd name="connsiteX18" fmla="*/ 3311165 w 7560840"/>
                <a:gd name="connsiteY18" fmla="*/ 2512074 h 2861414"/>
                <a:gd name="connsiteX19" fmla="*/ 3480498 w 7560840"/>
                <a:gd name="connsiteY19" fmla="*/ 2692696 h 2861414"/>
                <a:gd name="connsiteX20" fmla="*/ 3672408 w 7560840"/>
                <a:gd name="connsiteY20" fmla="*/ 2632556 h 2861414"/>
                <a:gd name="connsiteX21" fmla="*/ 3744416 w 7560840"/>
                <a:gd name="connsiteY21" fmla="*/ 1912476 h 2861414"/>
                <a:gd name="connsiteX22" fmla="*/ 3816424 w 7560840"/>
                <a:gd name="connsiteY22" fmla="*/ 976372 h 2861414"/>
                <a:gd name="connsiteX23" fmla="*/ 3920765 w 7560840"/>
                <a:gd name="connsiteY23" fmla="*/ 265585 h 2861414"/>
                <a:gd name="connsiteX24" fmla="*/ 4176464 w 7560840"/>
                <a:gd name="connsiteY24" fmla="*/ 1192396 h 2861414"/>
                <a:gd name="connsiteX25" fmla="*/ 4320480 w 7560840"/>
                <a:gd name="connsiteY25" fmla="*/ 1768460 h 2861414"/>
                <a:gd name="connsiteX26" fmla="*/ 4464496 w 7560840"/>
                <a:gd name="connsiteY26" fmla="*/ 1912476 h 2861414"/>
                <a:gd name="connsiteX27" fmla="*/ 4680520 w 7560840"/>
                <a:gd name="connsiteY27" fmla="*/ 2272516 h 2861414"/>
                <a:gd name="connsiteX28" fmla="*/ 4824536 w 7560840"/>
                <a:gd name="connsiteY28" fmla="*/ 2488540 h 2861414"/>
                <a:gd name="connsiteX29" fmla="*/ 5184576 w 7560840"/>
                <a:gd name="connsiteY29" fmla="*/ 2704564 h 2861414"/>
                <a:gd name="connsiteX30" fmla="*/ 5328592 w 7560840"/>
                <a:gd name="connsiteY30" fmla="*/ 1984484 h 2861414"/>
                <a:gd name="connsiteX31" fmla="*/ 5580231 w 7560840"/>
                <a:gd name="connsiteY31" fmla="*/ 344608 h 2861414"/>
                <a:gd name="connsiteX32" fmla="*/ 5952765 w 7560840"/>
                <a:gd name="connsiteY32" fmla="*/ 1947630 h 2861414"/>
                <a:gd name="connsiteX33" fmla="*/ 6192688 w 7560840"/>
                <a:gd name="connsiteY33" fmla="*/ 1984484 h 2861414"/>
                <a:gd name="connsiteX34" fmla="*/ 6408712 w 7560840"/>
                <a:gd name="connsiteY34" fmla="*/ 2200508 h 2861414"/>
                <a:gd name="connsiteX35" fmla="*/ 6768752 w 7560840"/>
                <a:gd name="connsiteY35" fmla="*/ 2632556 h 2861414"/>
                <a:gd name="connsiteX36" fmla="*/ 6980053 w 7560840"/>
                <a:gd name="connsiteY36" fmla="*/ 2726563 h 2861414"/>
                <a:gd name="connsiteX37" fmla="*/ 7092942 w 7560840"/>
                <a:gd name="connsiteY37" fmla="*/ 1823452 h 2861414"/>
                <a:gd name="connsiteX38" fmla="*/ 7307431 w 7560840"/>
                <a:gd name="connsiteY38" fmla="*/ 344608 h 2861414"/>
                <a:gd name="connsiteX39" fmla="*/ 7560840 w 7560840"/>
                <a:gd name="connsiteY39" fmla="*/ 1048380 h 2861414"/>
                <a:gd name="connsiteX0" fmla="*/ 0 w 7307430"/>
                <a:gd name="connsiteY0" fmla="*/ 2416532 h 2861414"/>
                <a:gd name="connsiteX1" fmla="*/ 144016 w 7307430"/>
                <a:gd name="connsiteY1" fmla="*/ 2704564 h 2861414"/>
                <a:gd name="connsiteX2" fmla="*/ 288033 w 7307430"/>
                <a:gd name="connsiteY2" fmla="*/ 2488540 h 2861414"/>
                <a:gd name="connsiteX3" fmla="*/ 455076 w 7307430"/>
                <a:gd name="connsiteY3" fmla="*/ 559096 h 2861414"/>
                <a:gd name="connsiteX4" fmla="*/ 534098 w 7307430"/>
                <a:gd name="connsiteY4" fmla="*/ 276874 h 2861414"/>
                <a:gd name="connsiteX5" fmla="*/ 771165 w 7307430"/>
                <a:gd name="connsiteY5" fmla="*/ 909052 h 2861414"/>
                <a:gd name="connsiteX6" fmla="*/ 895342 w 7307430"/>
                <a:gd name="connsiteY6" fmla="*/ 1857319 h 2861414"/>
                <a:gd name="connsiteX7" fmla="*/ 1053387 w 7307430"/>
                <a:gd name="connsiteY7" fmla="*/ 1879896 h 2861414"/>
                <a:gd name="connsiteX8" fmla="*/ 1188853 w 7307430"/>
                <a:gd name="connsiteY8" fmla="*/ 2037941 h 2861414"/>
                <a:gd name="connsiteX9" fmla="*/ 1471076 w 7307430"/>
                <a:gd name="connsiteY9" fmla="*/ 2534652 h 2861414"/>
                <a:gd name="connsiteX10" fmla="*/ 1730720 w 7307430"/>
                <a:gd name="connsiteY10" fmla="*/ 2545941 h 2861414"/>
                <a:gd name="connsiteX11" fmla="*/ 1933920 w 7307430"/>
                <a:gd name="connsiteY11" fmla="*/ 2749141 h 2861414"/>
                <a:gd name="connsiteX12" fmla="*/ 2088233 w 7307430"/>
                <a:gd name="connsiteY12" fmla="*/ 2344524 h 2861414"/>
                <a:gd name="connsiteX13" fmla="*/ 2306453 w 7307430"/>
                <a:gd name="connsiteY13" fmla="*/ 220430 h 2861414"/>
                <a:gd name="connsiteX14" fmla="*/ 2543520 w 7307430"/>
                <a:gd name="connsiteY14" fmla="*/ 1021941 h 2861414"/>
                <a:gd name="connsiteX15" fmla="*/ 2633831 w 7307430"/>
                <a:gd name="connsiteY15" fmla="*/ 1812163 h 2861414"/>
                <a:gd name="connsiteX16" fmla="*/ 2808312 w 7307430"/>
                <a:gd name="connsiteY16" fmla="*/ 1840468 h 2861414"/>
                <a:gd name="connsiteX17" fmla="*/ 2995076 w 7307430"/>
                <a:gd name="connsiteY17" fmla="*/ 2421763 h 2861414"/>
                <a:gd name="connsiteX18" fmla="*/ 3311165 w 7307430"/>
                <a:gd name="connsiteY18" fmla="*/ 2512074 h 2861414"/>
                <a:gd name="connsiteX19" fmla="*/ 3480498 w 7307430"/>
                <a:gd name="connsiteY19" fmla="*/ 2692696 h 2861414"/>
                <a:gd name="connsiteX20" fmla="*/ 3672408 w 7307430"/>
                <a:gd name="connsiteY20" fmla="*/ 2632556 h 2861414"/>
                <a:gd name="connsiteX21" fmla="*/ 3744416 w 7307430"/>
                <a:gd name="connsiteY21" fmla="*/ 1912476 h 2861414"/>
                <a:gd name="connsiteX22" fmla="*/ 3816424 w 7307430"/>
                <a:gd name="connsiteY22" fmla="*/ 976372 h 2861414"/>
                <a:gd name="connsiteX23" fmla="*/ 3920765 w 7307430"/>
                <a:gd name="connsiteY23" fmla="*/ 265585 h 2861414"/>
                <a:gd name="connsiteX24" fmla="*/ 4176464 w 7307430"/>
                <a:gd name="connsiteY24" fmla="*/ 1192396 h 2861414"/>
                <a:gd name="connsiteX25" fmla="*/ 4320480 w 7307430"/>
                <a:gd name="connsiteY25" fmla="*/ 1768460 h 2861414"/>
                <a:gd name="connsiteX26" fmla="*/ 4464496 w 7307430"/>
                <a:gd name="connsiteY26" fmla="*/ 1912476 h 2861414"/>
                <a:gd name="connsiteX27" fmla="*/ 4680520 w 7307430"/>
                <a:gd name="connsiteY27" fmla="*/ 2272516 h 2861414"/>
                <a:gd name="connsiteX28" fmla="*/ 4824536 w 7307430"/>
                <a:gd name="connsiteY28" fmla="*/ 2488540 h 2861414"/>
                <a:gd name="connsiteX29" fmla="*/ 5184576 w 7307430"/>
                <a:gd name="connsiteY29" fmla="*/ 2704564 h 2861414"/>
                <a:gd name="connsiteX30" fmla="*/ 5328592 w 7307430"/>
                <a:gd name="connsiteY30" fmla="*/ 1984484 h 2861414"/>
                <a:gd name="connsiteX31" fmla="*/ 5580231 w 7307430"/>
                <a:gd name="connsiteY31" fmla="*/ 344608 h 2861414"/>
                <a:gd name="connsiteX32" fmla="*/ 5952765 w 7307430"/>
                <a:gd name="connsiteY32" fmla="*/ 1947630 h 2861414"/>
                <a:gd name="connsiteX33" fmla="*/ 6192688 w 7307430"/>
                <a:gd name="connsiteY33" fmla="*/ 1984484 h 2861414"/>
                <a:gd name="connsiteX34" fmla="*/ 6408712 w 7307430"/>
                <a:gd name="connsiteY34" fmla="*/ 2200508 h 2861414"/>
                <a:gd name="connsiteX35" fmla="*/ 6768752 w 7307430"/>
                <a:gd name="connsiteY35" fmla="*/ 2632556 h 2861414"/>
                <a:gd name="connsiteX36" fmla="*/ 6980053 w 7307430"/>
                <a:gd name="connsiteY36" fmla="*/ 2726563 h 2861414"/>
                <a:gd name="connsiteX37" fmla="*/ 7092942 w 7307430"/>
                <a:gd name="connsiteY37" fmla="*/ 1823452 h 2861414"/>
                <a:gd name="connsiteX38" fmla="*/ 7307431 w 7307430"/>
                <a:gd name="connsiteY38" fmla="*/ 344608 h 286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07430" h="2861414">
                  <a:moveTo>
                    <a:pt x="0" y="2416532"/>
                  </a:moveTo>
                  <a:cubicBezTo>
                    <a:pt x="69615" y="2454162"/>
                    <a:pt x="96011" y="2692563"/>
                    <a:pt x="144016" y="2704564"/>
                  </a:cubicBezTo>
                  <a:cubicBezTo>
                    <a:pt x="192021" y="2716565"/>
                    <a:pt x="236190" y="2846118"/>
                    <a:pt x="288033" y="2488540"/>
                  </a:cubicBezTo>
                  <a:cubicBezTo>
                    <a:pt x="339876" y="2130962"/>
                    <a:pt x="414065" y="927707"/>
                    <a:pt x="455076" y="559096"/>
                  </a:cubicBezTo>
                  <a:cubicBezTo>
                    <a:pt x="496087" y="190485"/>
                    <a:pt x="481417" y="218548"/>
                    <a:pt x="534098" y="276874"/>
                  </a:cubicBezTo>
                  <a:cubicBezTo>
                    <a:pt x="586779" y="335200"/>
                    <a:pt x="710958" y="645645"/>
                    <a:pt x="771165" y="909052"/>
                  </a:cubicBezTo>
                  <a:cubicBezTo>
                    <a:pt x="831372" y="1172459"/>
                    <a:pt x="848305" y="1695512"/>
                    <a:pt x="895342" y="1857319"/>
                  </a:cubicBezTo>
                  <a:cubicBezTo>
                    <a:pt x="942379" y="2019126"/>
                    <a:pt x="1004469" y="1849792"/>
                    <a:pt x="1053387" y="1879896"/>
                  </a:cubicBezTo>
                  <a:cubicBezTo>
                    <a:pt x="1102306" y="1910000"/>
                    <a:pt x="1119238" y="1928815"/>
                    <a:pt x="1188853" y="2037941"/>
                  </a:cubicBezTo>
                  <a:cubicBezTo>
                    <a:pt x="1258468" y="2147067"/>
                    <a:pt x="1380765" y="2449985"/>
                    <a:pt x="1471076" y="2534652"/>
                  </a:cubicBezTo>
                  <a:cubicBezTo>
                    <a:pt x="1561387" y="2619319"/>
                    <a:pt x="1653579" y="2510193"/>
                    <a:pt x="1730720" y="2545941"/>
                  </a:cubicBezTo>
                  <a:cubicBezTo>
                    <a:pt x="1807861" y="2581689"/>
                    <a:pt x="1874335" y="2782710"/>
                    <a:pt x="1933920" y="2749141"/>
                  </a:cubicBezTo>
                  <a:cubicBezTo>
                    <a:pt x="1993505" y="2715572"/>
                    <a:pt x="2026144" y="2765976"/>
                    <a:pt x="2088233" y="2344524"/>
                  </a:cubicBezTo>
                  <a:cubicBezTo>
                    <a:pt x="2150322" y="1923072"/>
                    <a:pt x="2230572" y="440861"/>
                    <a:pt x="2306453" y="220430"/>
                  </a:cubicBezTo>
                  <a:cubicBezTo>
                    <a:pt x="2382334" y="0"/>
                    <a:pt x="2488957" y="756652"/>
                    <a:pt x="2543520" y="1021941"/>
                  </a:cubicBezTo>
                  <a:cubicBezTo>
                    <a:pt x="2598083" y="1287230"/>
                    <a:pt x="2589699" y="1675742"/>
                    <a:pt x="2633831" y="1812163"/>
                  </a:cubicBezTo>
                  <a:cubicBezTo>
                    <a:pt x="2651025" y="1946302"/>
                    <a:pt x="2748105" y="1738868"/>
                    <a:pt x="2808312" y="1840468"/>
                  </a:cubicBezTo>
                  <a:cubicBezTo>
                    <a:pt x="2868520" y="1942068"/>
                    <a:pt x="2911267" y="2309829"/>
                    <a:pt x="2995076" y="2421763"/>
                  </a:cubicBezTo>
                  <a:cubicBezTo>
                    <a:pt x="3078885" y="2533697"/>
                    <a:pt x="3230261" y="2466919"/>
                    <a:pt x="3311165" y="2512074"/>
                  </a:cubicBezTo>
                  <a:cubicBezTo>
                    <a:pt x="3392069" y="2557229"/>
                    <a:pt x="3420291" y="2672616"/>
                    <a:pt x="3480498" y="2692696"/>
                  </a:cubicBezTo>
                  <a:cubicBezTo>
                    <a:pt x="3540705" y="2712776"/>
                    <a:pt x="3628422" y="2762593"/>
                    <a:pt x="3672408" y="2632556"/>
                  </a:cubicBezTo>
                  <a:cubicBezTo>
                    <a:pt x="3716394" y="2502519"/>
                    <a:pt x="3720413" y="2188507"/>
                    <a:pt x="3744416" y="1912476"/>
                  </a:cubicBezTo>
                  <a:cubicBezTo>
                    <a:pt x="3768419" y="1636445"/>
                    <a:pt x="3787033" y="1250854"/>
                    <a:pt x="3816424" y="976372"/>
                  </a:cubicBezTo>
                  <a:cubicBezTo>
                    <a:pt x="3845815" y="701890"/>
                    <a:pt x="3860759" y="229581"/>
                    <a:pt x="3920765" y="265585"/>
                  </a:cubicBezTo>
                  <a:cubicBezTo>
                    <a:pt x="3980771" y="301589"/>
                    <a:pt x="4109845" y="941917"/>
                    <a:pt x="4176464" y="1192396"/>
                  </a:cubicBezTo>
                  <a:cubicBezTo>
                    <a:pt x="4243083" y="1442875"/>
                    <a:pt x="4263347" y="1570089"/>
                    <a:pt x="4320480" y="1768460"/>
                  </a:cubicBezTo>
                  <a:cubicBezTo>
                    <a:pt x="4390115" y="1974595"/>
                    <a:pt x="4374029" y="1981379"/>
                    <a:pt x="4464496" y="1912476"/>
                  </a:cubicBezTo>
                  <a:cubicBezTo>
                    <a:pt x="4524503" y="1972483"/>
                    <a:pt x="4620513" y="2176505"/>
                    <a:pt x="4680520" y="2272516"/>
                  </a:cubicBezTo>
                  <a:cubicBezTo>
                    <a:pt x="4740527" y="2368527"/>
                    <a:pt x="4740527" y="2416532"/>
                    <a:pt x="4824536" y="2488540"/>
                  </a:cubicBezTo>
                  <a:cubicBezTo>
                    <a:pt x="4908545" y="2560548"/>
                    <a:pt x="5100567" y="2788573"/>
                    <a:pt x="5184576" y="2704564"/>
                  </a:cubicBezTo>
                  <a:cubicBezTo>
                    <a:pt x="5268585" y="2620555"/>
                    <a:pt x="5292784" y="2349174"/>
                    <a:pt x="5328592" y="1984484"/>
                  </a:cubicBezTo>
                  <a:cubicBezTo>
                    <a:pt x="5394535" y="1591158"/>
                    <a:pt x="5476202" y="350750"/>
                    <a:pt x="5580231" y="344608"/>
                  </a:cubicBezTo>
                  <a:cubicBezTo>
                    <a:pt x="5684260" y="338466"/>
                    <a:pt x="5850689" y="1674317"/>
                    <a:pt x="5952765" y="1947630"/>
                  </a:cubicBezTo>
                  <a:cubicBezTo>
                    <a:pt x="6054841" y="2220943"/>
                    <a:pt x="6116697" y="1942338"/>
                    <a:pt x="6192688" y="1984484"/>
                  </a:cubicBezTo>
                  <a:cubicBezTo>
                    <a:pt x="6268679" y="2026630"/>
                    <a:pt x="6312701" y="2092496"/>
                    <a:pt x="6408712" y="2200508"/>
                  </a:cubicBezTo>
                  <a:cubicBezTo>
                    <a:pt x="6504723" y="2308520"/>
                    <a:pt x="6673529" y="2544880"/>
                    <a:pt x="6768752" y="2632556"/>
                  </a:cubicBezTo>
                  <a:cubicBezTo>
                    <a:pt x="6863975" y="2720232"/>
                    <a:pt x="6926021" y="2861414"/>
                    <a:pt x="6980053" y="2726563"/>
                  </a:cubicBezTo>
                  <a:cubicBezTo>
                    <a:pt x="7034085" y="2591712"/>
                    <a:pt x="7038379" y="2220444"/>
                    <a:pt x="7092942" y="1823452"/>
                  </a:cubicBezTo>
                  <a:cubicBezTo>
                    <a:pt x="7147505" y="1426460"/>
                    <a:pt x="7229448" y="473787"/>
                    <a:pt x="7307431" y="344608"/>
                  </a:cubicBezTo>
                </a:path>
              </a:pathLst>
            </a:custGeom>
            <a:ln w="25400">
              <a:solidFill>
                <a:srgbClr val="FF0000"/>
              </a:solidFill>
            </a:ln>
          </p:spPr>
          <p:style>
            <a:lnRef idx="3">
              <a:schemeClr val="accent6"/>
            </a:lnRef>
            <a:fillRef idx="0">
              <a:schemeClr val="accent6"/>
            </a:fillRef>
            <a:effectRef idx="2">
              <a:schemeClr val="accent6"/>
            </a:effectRef>
            <a:fontRef idx="minor">
              <a:schemeClr val="tx1"/>
            </a:fontRef>
          </p:style>
          <p:txBody>
            <a:bodyPr rtlCol="0" anchor="ctr"/>
            <a:lstStyle/>
            <a:p>
              <a:pPr algn="ctr" defTabSz="457200" fontAlgn="base">
                <a:spcBef>
                  <a:spcPct val="0"/>
                </a:spcBef>
                <a:spcAft>
                  <a:spcPct val="0"/>
                </a:spcAft>
              </a:pPr>
              <a:endParaRPr lang="it-IT">
                <a:solidFill>
                  <a:prstClr val="black"/>
                </a:solidFill>
              </a:endParaRPr>
            </a:p>
          </p:txBody>
        </p:sp>
        <p:cxnSp>
          <p:nvCxnSpPr>
            <p:cNvPr id="24" name="Connettore 1 23"/>
            <p:cNvCxnSpPr/>
            <p:nvPr/>
          </p:nvCxnSpPr>
          <p:spPr>
            <a:xfrm>
              <a:off x="4092115" y="2670634"/>
              <a:ext cx="0" cy="487102"/>
            </a:xfrm>
            <a:prstGeom prst="line">
              <a:avLst/>
            </a:prstGeom>
            <a:ln w="190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a:off x="4722017" y="2645654"/>
              <a:ext cx="0" cy="512082"/>
            </a:xfrm>
            <a:prstGeom prst="line">
              <a:avLst/>
            </a:prstGeom>
            <a:ln w="190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26" name="Connettore 1 25"/>
            <p:cNvCxnSpPr/>
            <p:nvPr/>
          </p:nvCxnSpPr>
          <p:spPr>
            <a:xfrm>
              <a:off x="5351918" y="2683071"/>
              <a:ext cx="0" cy="474665"/>
            </a:xfrm>
            <a:prstGeom prst="line">
              <a:avLst/>
            </a:prstGeom>
            <a:ln w="190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5956920" y="2720593"/>
              <a:ext cx="0" cy="437143"/>
            </a:xfrm>
            <a:prstGeom prst="line">
              <a:avLst/>
            </a:prstGeom>
            <a:ln w="19050">
              <a:solidFill>
                <a:srgbClr val="00CC00"/>
              </a:solidFill>
            </a:ln>
          </p:spPr>
          <p:style>
            <a:lnRef idx="1">
              <a:schemeClr val="accent1"/>
            </a:lnRef>
            <a:fillRef idx="0">
              <a:schemeClr val="accent1"/>
            </a:fillRef>
            <a:effectRef idx="0">
              <a:schemeClr val="accent1"/>
            </a:effectRef>
            <a:fontRef idx="minor">
              <a:schemeClr val="tx1"/>
            </a:fontRef>
          </p:style>
        </p:cxnSp>
      </p:grpSp>
      <p:sp>
        <p:nvSpPr>
          <p:cNvPr id="28" name="Rounded Rectangle 5"/>
          <p:cNvSpPr/>
          <p:nvPr/>
        </p:nvSpPr>
        <p:spPr>
          <a:xfrm>
            <a:off x="6456040" y="3888952"/>
            <a:ext cx="473232" cy="360040"/>
          </a:xfrm>
          <a:prstGeom prst="roundRect">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it-IT">
              <a:solidFill>
                <a:prstClr val="white"/>
              </a:solidFill>
            </a:endParaRPr>
          </a:p>
        </p:txBody>
      </p:sp>
      <p:sp>
        <p:nvSpPr>
          <p:cNvPr id="29" name="Figura a mano libera 28"/>
          <p:cNvSpPr/>
          <p:nvPr/>
        </p:nvSpPr>
        <p:spPr>
          <a:xfrm>
            <a:off x="5735961" y="4825057"/>
            <a:ext cx="1296143" cy="1330849"/>
          </a:xfrm>
          <a:custGeom>
            <a:avLst/>
            <a:gdLst>
              <a:gd name="connsiteX0" fmla="*/ 0 w 7608711"/>
              <a:gd name="connsiteY0" fmla="*/ 2602089 h 3064933"/>
              <a:gd name="connsiteX1" fmla="*/ 237067 w 7608711"/>
              <a:gd name="connsiteY1" fmla="*/ 2590800 h 3064933"/>
              <a:gd name="connsiteX2" fmla="*/ 417689 w 7608711"/>
              <a:gd name="connsiteY2" fmla="*/ 2827866 h 3064933"/>
              <a:gd name="connsiteX3" fmla="*/ 485422 w 7608711"/>
              <a:gd name="connsiteY3" fmla="*/ 2692400 h 3064933"/>
              <a:gd name="connsiteX4" fmla="*/ 643467 w 7608711"/>
              <a:gd name="connsiteY4" fmla="*/ 592666 h 3064933"/>
              <a:gd name="connsiteX5" fmla="*/ 722489 w 7608711"/>
              <a:gd name="connsiteY5" fmla="*/ 310444 h 3064933"/>
              <a:gd name="connsiteX6" fmla="*/ 959556 w 7608711"/>
              <a:gd name="connsiteY6" fmla="*/ 942622 h 3064933"/>
              <a:gd name="connsiteX7" fmla="*/ 1083733 w 7608711"/>
              <a:gd name="connsiteY7" fmla="*/ 1890889 h 3064933"/>
              <a:gd name="connsiteX8" fmla="*/ 1241778 w 7608711"/>
              <a:gd name="connsiteY8" fmla="*/ 1913466 h 3064933"/>
              <a:gd name="connsiteX9" fmla="*/ 1377244 w 7608711"/>
              <a:gd name="connsiteY9" fmla="*/ 2071511 h 3064933"/>
              <a:gd name="connsiteX10" fmla="*/ 1659467 w 7608711"/>
              <a:gd name="connsiteY10" fmla="*/ 2568222 h 3064933"/>
              <a:gd name="connsiteX11" fmla="*/ 1919111 w 7608711"/>
              <a:gd name="connsiteY11" fmla="*/ 2579511 h 3064933"/>
              <a:gd name="connsiteX12" fmla="*/ 2122311 w 7608711"/>
              <a:gd name="connsiteY12" fmla="*/ 2782711 h 3064933"/>
              <a:gd name="connsiteX13" fmla="*/ 2246489 w 7608711"/>
              <a:gd name="connsiteY13" fmla="*/ 2579511 h 3064933"/>
              <a:gd name="connsiteX14" fmla="*/ 2494844 w 7608711"/>
              <a:gd name="connsiteY14" fmla="*/ 254000 h 3064933"/>
              <a:gd name="connsiteX15" fmla="*/ 2731911 w 7608711"/>
              <a:gd name="connsiteY15" fmla="*/ 1055511 h 3064933"/>
              <a:gd name="connsiteX16" fmla="*/ 2822222 w 7608711"/>
              <a:gd name="connsiteY16" fmla="*/ 1845733 h 3064933"/>
              <a:gd name="connsiteX17" fmla="*/ 2935111 w 7608711"/>
              <a:gd name="connsiteY17" fmla="*/ 1834444 h 3064933"/>
              <a:gd name="connsiteX18" fmla="*/ 3183467 w 7608711"/>
              <a:gd name="connsiteY18" fmla="*/ 2455333 h 3064933"/>
              <a:gd name="connsiteX19" fmla="*/ 3499556 w 7608711"/>
              <a:gd name="connsiteY19" fmla="*/ 2545644 h 3064933"/>
              <a:gd name="connsiteX20" fmla="*/ 3668889 w 7608711"/>
              <a:gd name="connsiteY20" fmla="*/ 2726266 h 3064933"/>
              <a:gd name="connsiteX21" fmla="*/ 3849511 w 7608711"/>
              <a:gd name="connsiteY21" fmla="*/ 2816578 h 3064933"/>
              <a:gd name="connsiteX22" fmla="*/ 3894667 w 7608711"/>
              <a:gd name="connsiteY22" fmla="*/ 2003778 h 3064933"/>
              <a:gd name="connsiteX23" fmla="*/ 3996267 w 7608711"/>
              <a:gd name="connsiteY23" fmla="*/ 728133 h 3064933"/>
              <a:gd name="connsiteX24" fmla="*/ 4109156 w 7608711"/>
              <a:gd name="connsiteY24" fmla="*/ 299155 h 3064933"/>
              <a:gd name="connsiteX25" fmla="*/ 4380089 w 7608711"/>
              <a:gd name="connsiteY25" fmla="*/ 1190978 h 3064933"/>
              <a:gd name="connsiteX26" fmla="*/ 4459111 w 7608711"/>
              <a:gd name="connsiteY26" fmla="*/ 1958622 h 3064933"/>
              <a:gd name="connsiteX27" fmla="*/ 4515556 w 7608711"/>
              <a:gd name="connsiteY27" fmla="*/ 1902178 h 3064933"/>
              <a:gd name="connsiteX28" fmla="*/ 4831644 w 7608711"/>
              <a:gd name="connsiteY28" fmla="*/ 2218266 h 3064933"/>
              <a:gd name="connsiteX29" fmla="*/ 4989689 w 7608711"/>
              <a:gd name="connsiteY29" fmla="*/ 2613378 h 3064933"/>
              <a:gd name="connsiteX30" fmla="*/ 5249333 w 7608711"/>
              <a:gd name="connsiteY30" fmla="*/ 2590800 h 3064933"/>
              <a:gd name="connsiteX31" fmla="*/ 5441244 w 7608711"/>
              <a:gd name="connsiteY31" fmla="*/ 2748844 h 3064933"/>
              <a:gd name="connsiteX32" fmla="*/ 5565422 w 7608711"/>
              <a:gd name="connsiteY32" fmla="*/ 2026355 h 3064933"/>
              <a:gd name="connsiteX33" fmla="*/ 5768622 w 7608711"/>
              <a:gd name="connsiteY33" fmla="*/ 378178 h 3064933"/>
              <a:gd name="connsiteX34" fmla="*/ 6141156 w 7608711"/>
              <a:gd name="connsiteY34" fmla="*/ 1981200 h 3064933"/>
              <a:gd name="connsiteX35" fmla="*/ 6287911 w 7608711"/>
              <a:gd name="connsiteY35" fmla="*/ 1981200 h 3064933"/>
              <a:gd name="connsiteX36" fmla="*/ 6671733 w 7608711"/>
              <a:gd name="connsiteY36" fmla="*/ 2545644 h 3064933"/>
              <a:gd name="connsiteX37" fmla="*/ 7066844 w 7608711"/>
              <a:gd name="connsiteY37" fmla="*/ 2647244 h 3064933"/>
              <a:gd name="connsiteX38" fmla="*/ 7168444 w 7608711"/>
              <a:gd name="connsiteY38" fmla="*/ 2760133 h 3064933"/>
              <a:gd name="connsiteX39" fmla="*/ 7281333 w 7608711"/>
              <a:gd name="connsiteY39" fmla="*/ 1857022 h 3064933"/>
              <a:gd name="connsiteX40" fmla="*/ 7495822 w 7608711"/>
              <a:gd name="connsiteY40" fmla="*/ 378178 h 3064933"/>
              <a:gd name="connsiteX41" fmla="*/ 7608711 w 7608711"/>
              <a:gd name="connsiteY41" fmla="*/ 1179689 h 3064933"/>
              <a:gd name="connsiteX0" fmla="*/ 0 w 7608711"/>
              <a:gd name="connsiteY0" fmla="*/ 2568519 h 3031363"/>
              <a:gd name="connsiteX1" fmla="*/ 237067 w 7608711"/>
              <a:gd name="connsiteY1" fmla="*/ 2557230 h 3031363"/>
              <a:gd name="connsiteX2" fmla="*/ 417689 w 7608711"/>
              <a:gd name="connsiteY2" fmla="*/ 2794296 h 3031363"/>
              <a:gd name="connsiteX3" fmla="*/ 485422 w 7608711"/>
              <a:gd name="connsiteY3" fmla="*/ 2658830 h 3031363"/>
              <a:gd name="connsiteX4" fmla="*/ 643467 w 7608711"/>
              <a:gd name="connsiteY4" fmla="*/ 559096 h 3031363"/>
              <a:gd name="connsiteX5" fmla="*/ 722489 w 7608711"/>
              <a:gd name="connsiteY5" fmla="*/ 276874 h 3031363"/>
              <a:gd name="connsiteX6" fmla="*/ 959556 w 7608711"/>
              <a:gd name="connsiteY6" fmla="*/ 909052 h 3031363"/>
              <a:gd name="connsiteX7" fmla="*/ 1083733 w 7608711"/>
              <a:gd name="connsiteY7" fmla="*/ 1857319 h 3031363"/>
              <a:gd name="connsiteX8" fmla="*/ 1241778 w 7608711"/>
              <a:gd name="connsiteY8" fmla="*/ 1879896 h 3031363"/>
              <a:gd name="connsiteX9" fmla="*/ 1377244 w 7608711"/>
              <a:gd name="connsiteY9" fmla="*/ 2037941 h 3031363"/>
              <a:gd name="connsiteX10" fmla="*/ 1659467 w 7608711"/>
              <a:gd name="connsiteY10" fmla="*/ 2534652 h 3031363"/>
              <a:gd name="connsiteX11" fmla="*/ 1919111 w 7608711"/>
              <a:gd name="connsiteY11" fmla="*/ 2545941 h 3031363"/>
              <a:gd name="connsiteX12" fmla="*/ 2122311 w 7608711"/>
              <a:gd name="connsiteY12" fmla="*/ 2749141 h 3031363"/>
              <a:gd name="connsiteX13" fmla="*/ 2276624 w 7608711"/>
              <a:gd name="connsiteY13" fmla="*/ 2344524 h 3031363"/>
              <a:gd name="connsiteX14" fmla="*/ 2494844 w 7608711"/>
              <a:gd name="connsiteY14" fmla="*/ 220430 h 3031363"/>
              <a:gd name="connsiteX15" fmla="*/ 2731911 w 7608711"/>
              <a:gd name="connsiteY15" fmla="*/ 1021941 h 3031363"/>
              <a:gd name="connsiteX16" fmla="*/ 2822222 w 7608711"/>
              <a:gd name="connsiteY16" fmla="*/ 1812163 h 3031363"/>
              <a:gd name="connsiteX17" fmla="*/ 2935111 w 7608711"/>
              <a:gd name="connsiteY17" fmla="*/ 1800874 h 3031363"/>
              <a:gd name="connsiteX18" fmla="*/ 3183467 w 7608711"/>
              <a:gd name="connsiteY18" fmla="*/ 2421763 h 3031363"/>
              <a:gd name="connsiteX19" fmla="*/ 3499556 w 7608711"/>
              <a:gd name="connsiteY19" fmla="*/ 2512074 h 3031363"/>
              <a:gd name="connsiteX20" fmla="*/ 3668889 w 7608711"/>
              <a:gd name="connsiteY20" fmla="*/ 2692696 h 3031363"/>
              <a:gd name="connsiteX21" fmla="*/ 3849511 w 7608711"/>
              <a:gd name="connsiteY21" fmla="*/ 2783008 h 3031363"/>
              <a:gd name="connsiteX22" fmla="*/ 3894667 w 7608711"/>
              <a:gd name="connsiteY22" fmla="*/ 1970208 h 3031363"/>
              <a:gd name="connsiteX23" fmla="*/ 3996267 w 7608711"/>
              <a:gd name="connsiteY23" fmla="*/ 694563 h 3031363"/>
              <a:gd name="connsiteX24" fmla="*/ 4109156 w 7608711"/>
              <a:gd name="connsiteY24" fmla="*/ 265585 h 3031363"/>
              <a:gd name="connsiteX25" fmla="*/ 4380089 w 7608711"/>
              <a:gd name="connsiteY25" fmla="*/ 1157408 h 3031363"/>
              <a:gd name="connsiteX26" fmla="*/ 4459111 w 7608711"/>
              <a:gd name="connsiteY26" fmla="*/ 1925052 h 3031363"/>
              <a:gd name="connsiteX27" fmla="*/ 4515556 w 7608711"/>
              <a:gd name="connsiteY27" fmla="*/ 1868608 h 3031363"/>
              <a:gd name="connsiteX28" fmla="*/ 4831644 w 7608711"/>
              <a:gd name="connsiteY28" fmla="*/ 2184696 h 3031363"/>
              <a:gd name="connsiteX29" fmla="*/ 4989689 w 7608711"/>
              <a:gd name="connsiteY29" fmla="*/ 2579808 h 3031363"/>
              <a:gd name="connsiteX30" fmla="*/ 5249333 w 7608711"/>
              <a:gd name="connsiteY30" fmla="*/ 2557230 h 3031363"/>
              <a:gd name="connsiteX31" fmla="*/ 5441244 w 7608711"/>
              <a:gd name="connsiteY31" fmla="*/ 2715274 h 3031363"/>
              <a:gd name="connsiteX32" fmla="*/ 5565422 w 7608711"/>
              <a:gd name="connsiteY32" fmla="*/ 1992785 h 3031363"/>
              <a:gd name="connsiteX33" fmla="*/ 5768622 w 7608711"/>
              <a:gd name="connsiteY33" fmla="*/ 344608 h 3031363"/>
              <a:gd name="connsiteX34" fmla="*/ 6141156 w 7608711"/>
              <a:gd name="connsiteY34" fmla="*/ 1947630 h 3031363"/>
              <a:gd name="connsiteX35" fmla="*/ 6287911 w 7608711"/>
              <a:gd name="connsiteY35" fmla="*/ 1947630 h 3031363"/>
              <a:gd name="connsiteX36" fmla="*/ 6671733 w 7608711"/>
              <a:gd name="connsiteY36" fmla="*/ 2512074 h 3031363"/>
              <a:gd name="connsiteX37" fmla="*/ 7066844 w 7608711"/>
              <a:gd name="connsiteY37" fmla="*/ 2613674 h 3031363"/>
              <a:gd name="connsiteX38" fmla="*/ 7168444 w 7608711"/>
              <a:gd name="connsiteY38" fmla="*/ 2726563 h 3031363"/>
              <a:gd name="connsiteX39" fmla="*/ 7281333 w 7608711"/>
              <a:gd name="connsiteY39" fmla="*/ 1823452 h 3031363"/>
              <a:gd name="connsiteX40" fmla="*/ 7495822 w 7608711"/>
              <a:gd name="connsiteY40" fmla="*/ 344608 h 3031363"/>
              <a:gd name="connsiteX41" fmla="*/ 7608711 w 7608711"/>
              <a:gd name="connsiteY41" fmla="*/ 1146119 h 3031363"/>
              <a:gd name="connsiteX0" fmla="*/ 0 w 7608711"/>
              <a:gd name="connsiteY0" fmla="*/ 2568519 h 2903423"/>
              <a:gd name="connsiteX1" fmla="*/ 237067 w 7608711"/>
              <a:gd name="connsiteY1" fmla="*/ 2557230 h 2903423"/>
              <a:gd name="connsiteX2" fmla="*/ 417689 w 7608711"/>
              <a:gd name="connsiteY2" fmla="*/ 2794296 h 2903423"/>
              <a:gd name="connsiteX3" fmla="*/ 476424 w 7608711"/>
              <a:gd name="connsiteY3" fmla="*/ 2488540 h 2903423"/>
              <a:gd name="connsiteX4" fmla="*/ 643467 w 7608711"/>
              <a:gd name="connsiteY4" fmla="*/ 559096 h 2903423"/>
              <a:gd name="connsiteX5" fmla="*/ 722489 w 7608711"/>
              <a:gd name="connsiteY5" fmla="*/ 276874 h 2903423"/>
              <a:gd name="connsiteX6" fmla="*/ 959556 w 7608711"/>
              <a:gd name="connsiteY6" fmla="*/ 909052 h 2903423"/>
              <a:gd name="connsiteX7" fmla="*/ 1083733 w 7608711"/>
              <a:gd name="connsiteY7" fmla="*/ 1857319 h 2903423"/>
              <a:gd name="connsiteX8" fmla="*/ 1241778 w 7608711"/>
              <a:gd name="connsiteY8" fmla="*/ 1879896 h 2903423"/>
              <a:gd name="connsiteX9" fmla="*/ 1377244 w 7608711"/>
              <a:gd name="connsiteY9" fmla="*/ 2037941 h 2903423"/>
              <a:gd name="connsiteX10" fmla="*/ 1659467 w 7608711"/>
              <a:gd name="connsiteY10" fmla="*/ 2534652 h 2903423"/>
              <a:gd name="connsiteX11" fmla="*/ 1919111 w 7608711"/>
              <a:gd name="connsiteY11" fmla="*/ 2545941 h 2903423"/>
              <a:gd name="connsiteX12" fmla="*/ 2122311 w 7608711"/>
              <a:gd name="connsiteY12" fmla="*/ 2749141 h 2903423"/>
              <a:gd name="connsiteX13" fmla="*/ 2276624 w 7608711"/>
              <a:gd name="connsiteY13" fmla="*/ 2344524 h 2903423"/>
              <a:gd name="connsiteX14" fmla="*/ 2494844 w 7608711"/>
              <a:gd name="connsiteY14" fmla="*/ 220430 h 2903423"/>
              <a:gd name="connsiteX15" fmla="*/ 2731911 w 7608711"/>
              <a:gd name="connsiteY15" fmla="*/ 1021941 h 2903423"/>
              <a:gd name="connsiteX16" fmla="*/ 2822222 w 7608711"/>
              <a:gd name="connsiteY16" fmla="*/ 1812163 h 2903423"/>
              <a:gd name="connsiteX17" fmla="*/ 2935111 w 7608711"/>
              <a:gd name="connsiteY17" fmla="*/ 1800874 h 2903423"/>
              <a:gd name="connsiteX18" fmla="*/ 3183467 w 7608711"/>
              <a:gd name="connsiteY18" fmla="*/ 2421763 h 2903423"/>
              <a:gd name="connsiteX19" fmla="*/ 3499556 w 7608711"/>
              <a:gd name="connsiteY19" fmla="*/ 2512074 h 2903423"/>
              <a:gd name="connsiteX20" fmla="*/ 3668889 w 7608711"/>
              <a:gd name="connsiteY20" fmla="*/ 2692696 h 2903423"/>
              <a:gd name="connsiteX21" fmla="*/ 3849511 w 7608711"/>
              <a:gd name="connsiteY21" fmla="*/ 2783008 h 2903423"/>
              <a:gd name="connsiteX22" fmla="*/ 3894667 w 7608711"/>
              <a:gd name="connsiteY22" fmla="*/ 1970208 h 2903423"/>
              <a:gd name="connsiteX23" fmla="*/ 3996267 w 7608711"/>
              <a:gd name="connsiteY23" fmla="*/ 694563 h 2903423"/>
              <a:gd name="connsiteX24" fmla="*/ 4109156 w 7608711"/>
              <a:gd name="connsiteY24" fmla="*/ 265585 h 2903423"/>
              <a:gd name="connsiteX25" fmla="*/ 4380089 w 7608711"/>
              <a:gd name="connsiteY25" fmla="*/ 1157408 h 2903423"/>
              <a:gd name="connsiteX26" fmla="*/ 4459111 w 7608711"/>
              <a:gd name="connsiteY26" fmla="*/ 1925052 h 2903423"/>
              <a:gd name="connsiteX27" fmla="*/ 4515556 w 7608711"/>
              <a:gd name="connsiteY27" fmla="*/ 1868608 h 2903423"/>
              <a:gd name="connsiteX28" fmla="*/ 4831644 w 7608711"/>
              <a:gd name="connsiteY28" fmla="*/ 2184696 h 2903423"/>
              <a:gd name="connsiteX29" fmla="*/ 4989689 w 7608711"/>
              <a:gd name="connsiteY29" fmla="*/ 2579808 h 2903423"/>
              <a:gd name="connsiteX30" fmla="*/ 5249333 w 7608711"/>
              <a:gd name="connsiteY30" fmla="*/ 2557230 h 2903423"/>
              <a:gd name="connsiteX31" fmla="*/ 5441244 w 7608711"/>
              <a:gd name="connsiteY31" fmla="*/ 2715274 h 2903423"/>
              <a:gd name="connsiteX32" fmla="*/ 5565422 w 7608711"/>
              <a:gd name="connsiteY32" fmla="*/ 1992785 h 2903423"/>
              <a:gd name="connsiteX33" fmla="*/ 5768622 w 7608711"/>
              <a:gd name="connsiteY33" fmla="*/ 344608 h 2903423"/>
              <a:gd name="connsiteX34" fmla="*/ 6141156 w 7608711"/>
              <a:gd name="connsiteY34" fmla="*/ 1947630 h 2903423"/>
              <a:gd name="connsiteX35" fmla="*/ 6287911 w 7608711"/>
              <a:gd name="connsiteY35" fmla="*/ 1947630 h 2903423"/>
              <a:gd name="connsiteX36" fmla="*/ 6671733 w 7608711"/>
              <a:gd name="connsiteY36" fmla="*/ 2512074 h 2903423"/>
              <a:gd name="connsiteX37" fmla="*/ 7066844 w 7608711"/>
              <a:gd name="connsiteY37" fmla="*/ 2613674 h 2903423"/>
              <a:gd name="connsiteX38" fmla="*/ 7168444 w 7608711"/>
              <a:gd name="connsiteY38" fmla="*/ 2726563 h 2903423"/>
              <a:gd name="connsiteX39" fmla="*/ 7281333 w 7608711"/>
              <a:gd name="connsiteY39" fmla="*/ 1823452 h 2903423"/>
              <a:gd name="connsiteX40" fmla="*/ 7495822 w 7608711"/>
              <a:gd name="connsiteY40" fmla="*/ 344608 h 2903423"/>
              <a:gd name="connsiteX41" fmla="*/ 7608711 w 7608711"/>
              <a:gd name="connsiteY41" fmla="*/ 1146119 h 2903423"/>
              <a:gd name="connsiteX0" fmla="*/ 0 w 7371644"/>
              <a:gd name="connsiteY0" fmla="*/ 2557230 h 2903423"/>
              <a:gd name="connsiteX1" fmla="*/ 180622 w 7371644"/>
              <a:gd name="connsiteY1" fmla="*/ 2794296 h 2903423"/>
              <a:gd name="connsiteX2" fmla="*/ 239357 w 7371644"/>
              <a:gd name="connsiteY2" fmla="*/ 2488540 h 2903423"/>
              <a:gd name="connsiteX3" fmla="*/ 406400 w 7371644"/>
              <a:gd name="connsiteY3" fmla="*/ 559096 h 2903423"/>
              <a:gd name="connsiteX4" fmla="*/ 485422 w 7371644"/>
              <a:gd name="connsiteY4" fmla="*/ 276874 h 2903423"/>
              <a:gd name="connsiteX5" fmla="*/ 722489 w 7371644"/>
              <a:gd name="connsiteY5" fmla="*/ 909052 h 2903423"/>
              <a:gd name="connsiteX6" fmla="*/ 846666 w 7371644"/>
              <a:gd name="connsiteY6" fmla="*/ 1857319 h 2903423"/>
              <a:gd name="connsiteX7" fmla="*/ 1004711 w 7371644"/>
              <a:gd name="connsiteY7" fmla="*/ 1879896 h 2903423"/>
              <a:gd name="connsiteX8" fmla="*/ 1140177 w 7371644"/>
              <a:gd name="connsiteY8" fmla="*/ 2037941 h 2903423"/>
              <a:gd name="connsiteX9" fmla="*/ 1422400 w 7371644"/>
              <a:gd name="connsiteY9" fmla="*/ 2534652 h 2903423"/>
              <a:gd name="connsiteX10" fmla="*/ 1682044 w 7371644"/>
              <a:gd name="connsiteY10" fmla="*/ 2545941 h 2903423"/>
              <a:gd name="connsiteX11" fmla="*/ 1885244 w 7371644"/>
              <a:gd name="connsiteY11" fmla="*/ 2749141 h 2903423"/>
              <a:gd name="connsiteX12" fmla="*/ 2039557 w 7371644"/>
              <a:gd name="connsiteY12" fmla="*/ 2344524 h 2903423"/>
              <a:gd name="connsiteX13" fmla="*/ 2257777 w 7371644"/>
              <a:gd name="connsiteY13" fmla="*/ 220430 h 2903423"/>
              <a:gd name="connsiteX14" fmla="*/ 2494844 w 7371644"/>
              <a:gd name="connsiteY14" fmla="*/ 1021941 h 2903423"/>
              <a:gd name="connsiteX15" fmla="*/ 2585155 w 7371644"/>
              <a:gd name="connsiteY15" fmla="*/ 1812163 h 2903423"/>
              <a:gd name="connsiteX16" fmla="*/ 2698044 w 7371644"/>
              <a:gd name="connsiteY16" fmla="*/ 1800874 h 2903423"/>
              <a:gd name="connsiteX17" fmla="*/ 2946400 w 7371644"/>
              <a:gd name="connsiteY17" fmla="*/ 2421763 h 2903423"/>
              <a:gd name="connsiteX18" fmla="*/ 3262489 w 7371644"/>
              <a:gd name="connsiteY18" fmla="*/ 2512074 h 2903423"/>
              <a:gd name="connsiteX19" fmla="*/ 3431822 w 7371644"/>
              <a:gd name="connsiteY19" fmla="*/ 2692696 h 2903423"/>
              <a:gd name="connsiteX20" fmla="*/ 3612444 w 7371644"/>
              <a:gd name="connsiteY20" fmla="*/ 2783008 h 2903423"/>
              <a:gd name="connsiteX21" fmla="*/ 3657600 w 7371644"/>
              <a:gd name="connsiteY21" fmla="*/ 1970208 h 2903423"/>
              <a:gd name="connsiteX22" fmla="*/ 3759200 w 7371644"/>
              <a:gd name="connsiteY22" fmla="*/ 694563 h 2903423"/>
              <a:gd name="connsiteX23" fmla="*/ 3872089 w 7371644"/>
              <a:gd name="connsiteY23" fmla="*/ 265585 h 2903423"/>
              <a:gd name="connsiteX24" fmla="*/ 4143022 w 7371644"/>
              <a:gd name="connsiteY24" fmla="*/ 1157408 h 2903423"/>
              <a:gd name="connsiteX25" fmla="*/ 4222044 w 7371644"/>
              <a:gd name="connsiteY25" fmla="*/ 1925052 h 2903423"/>
              <a:gd name="connsiteX26" fmla="*/ 4278489 w 7371644"/>
              <a:gd name="connsiteY26" fmla="*/ 1868608 h 2903423"/>
              <a:gd name="connsiteX27" fmla="*/ 4594577 w 7371644"/>
              <a:gd name="connsiteY27" fmla="*/ 2184696 h 2903423"/>
              <a:gd name="connsiteX28" fmla="*/ 4752622 w 7371644"/>
              <a:gd name="connsiteY28" fmla="*/ 2579808 h 2903423"/>
              <a:gd name="connsiteX29" fmla="*/ 5012266 w 7371644"/>
              <a:gd name="connsiteY29" fmla="*/ 2557230 h 2903423"/>
              <a:gd name="connsiteX30" fmla="*/ 5204177 w 7371644"/>
              <a:gd name="connsiteY30" fmla="*/ 2715274 h 2903423"/>
              <a:gd name="connsiteX31" fmla="*/ 5328355 w 7371644"/>
              <a:gd name="connsiteY31" fmla="*/ 1992785 h 2903423"/>
              <a:gd name="connsiteX32" fmla="*/ 5531555 w 7371644"/>
              <a:gd name="connsiteY32" fmla="*/ 344608 h 2903423"/>
              <a:gd name="connsiteX33" fmla="*/ 5904089 w 7371644"/>
              <a:gd name="connsiteY33" fmla="*/ 1947630 h 2903423"/>
              <a:gd name="connsiteX34" fmla="*/ 6050844 w 7371644"/>
              <a:gd name="connsiteY34" fmla="*/ 1947630 h 2903423"/>
              <a:gd name="connsiteX35" fmla="*/ 6434666 w 7371644"/>
              <a:gd name="connsiteY35" fmla="*/ 2512074 h 2903423"/>
              <a:gd name="connsiteX36" fmla="*/ 6829777 w 7371644"/>
              <a:gd name="connsiteY36" fmla="*/ 2613674 h 2903423"/>
              <a:gd name="connsiteX37" fmla="*/ 6931377 w 7371644"/>
              <a:gd name="connsiteY37" fmla="*/ 2726563 h 2903423"/>
              <a:gd name="connsiteX38" fmla="*/ 7044266 w 7371644"/>
              <a:gd name="connsiteY38" fmla="*/ 1823452 h 2903423"/>
              <a:gd name="connsiteX39" fmla="*/ 7258755 w 7371644"/>
              <a:gd name="connsiteY39" fmla="*/ 344608 h 2903423"/>
              <a:gd name="connsiteX40" fmla="*/ 7371644 w 7371644"/>
              <a:gd name="connsiteY40" fmla="*/ 1146119 h 2903423"/>
              <a:gd name="connsiteX0" fmla="*/ 0 w 7420320"/>
              <a:gd name="connsiteY0" fmla="*/ 2416532 h 2903423"/>
              <a:gd name="connsiteX1" fmla="*/ 229298 w 7420320"/>
              <a:gd name="connsiteY1" fmla="*/ 2794296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27165 w 7420320"/>
              <a:gd name="connsiteY26" fmla="*/ 1868608 h 2903423"/>
              <a:gd name="connsiteX27" fmla="*/ 4643253 w 7420320"/>
              <a:gd name="connsiteY27" fmla="*/ 218469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27165 w 7420320"/>
              <a:gd name="connsiteY26" fmla="*/ 1868608 h 2903423"/>
              <a:gd name="connsiteX27" fmla="*/ 4643253 w 7420320"/>
              <a:gd name="connsiteY27" fmla="*/ 218469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43253 w 7420320"/>
              <a:gd name="connsiteY27" fmla="*/ 218469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12568 w 7420320"/>
              <a:gd name="connsiteY29" fmla="*/ 2632556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252853 w 7420320"/>
              <a:gd name="connsiteY29" fmla="*/ 2715274 h 2903423"/>
              <a:gd name="connsiteX30" fmla="*/ 5377031 w 7420320"/>
              <a:gd name="connsiteY30" fmla="*/ 1992785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12568 w 7420320"/>
              <a:gd name="connsiteY29" fmla="*/ 2704564 h 2903423"/>
              <a:gd name="connsiteX30" fmla="*/ 5377031 w 7420320"/>
              <a:gd name="connsiteY30" fmla="*/ 1992785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84576 w 7420320"/>
              <a:gd name="connsiteY29" fmla="*/ 2704564 h 2903423"/>
              <a:gd name="connsiteX30" fmla="*/ 5377031 w 7420320"/>
              <a:gd name="connsiteY30" fmla="*/ 1992785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84576 w 7420320"/>
              <a:gd name="connsiteY29" fmla="*/ 2704564 h 2903423"/>
              <a:gd name="connsiteX30" fmla="*/ 5328592 w 7420320"/>
              <a:gd name="connsiteY30" fmla="*/ 1984484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84576 w 7420320"/>
              <a:gd name="connsiteY29" fmla="*/ 2704564 h 2903423"/>
              <a:gd name="connsiteX30" fmla="*/ 5328592 w 7420320"/>
              <a:gd name="connsiteY30" fmla="*/ 1984484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07876 w 7420320"/>
              <a:gd name="connsiteY22" fmla="*/ 694563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672408 w 7420320"/>
              <a:gd name="connsiteY21" fmla="*/ 1912476 h 2913045"/>
              <a:gd name="connsiteX22" fmla="*/ 3807876 w 7420320"/>
              <a:gd name="connsiteY22" fmla="*/ 694563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07876 w 7420320"/>
              <a:gd name="connsiteY22" fmla="*/ 694563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0720 w 7420320"/>
              <a:gd name="connsiteY34" fmla="*/ 2416532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0720 w 7420320"/>
              <a:gd name="connsiteY34" fmla="*/ 2416532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0720 w 7420320"/>
              <a:gd name="connsiteY34" fmla="*/ 2272516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08712 w 7420320"/>
              <a:gd name="connsiteY34" fmla="*/ 2128500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192688 w 7420320"/>
              <a:gd name="connsiteY33" fmla="*/ 1984484 h 2913045"/>
              <a:gd name="connsiteX34" fmla="*/ 6408712 w 7420320"/>
              <a:gd name="connsiteY34" fmla="*/ 2128500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746720 w 7420320"/>
              <a:gd name="connsiteY16" fmla="*/ 1800874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270720 w 7420320"/>
              <a:gd name="connsiteY25" fmla="*/ 1925052 h 2861414"/>
              <a:gd name="connsiteX26" fmla="*/ 4392488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270720 w 7420320"/>
              <a:gd name="connsiteY25" fmla="*/ 1925052 h 2861414"/>
              <a:gd name="connsiteX26" fmla="*/ 4392488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270720 w 7420320"/>
              <a:gd name="connsiteY25" fmla="*/ 1925052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92488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768460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768460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768460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560840"/>
              <a:gd name="connsiteY0" fmla="*/ 2416532 h 2861414"/>
              <a:gd name="connsiteX1" fmla="*/ 144016 w 7560840"/>
              <a:gd name="connsiteY1" fmla="*/ 2704564 h 2861414"/>
              <a:gd name="connsiteX2" fmla="*/ 288033 w 7560840"/>
              <a:gd name="connsiteY2" fmla="*/ 2488540 h 2861414"/>
              <a:gd name="connsiteX3" fmla="*/ 455076 w 7560840"/>
              <a:gd name="connsiteY3" fmla="*/ 559096 h 2861414"/>
              <a:gd name="connsiteX4" fmla="*/ 534098 w 7560840"/>
              <a:gd name="connsiteY4" fmla="*/ 276874 h 2861414"/>
              <a:gd name="connsiteX5" fmla="*/ 771165 w 7560840"/>
              <a:gd name="connsiteY5" fmla="*/ 909052 h 2861414"/>
              <a:gd name="connsiteX6" fmla="*/ 895342 w 7560840"/>
              <a:gd name="connsiteY6" fmla="*/ 1857319 h 2861414"/>
              <a:gd name="connsiteX7" fmla="*/ 1053387 w 7560840"/>
              <a:gd name="connsiteY7" fmla="*/ 1879896 h 2861414"/>
              <a:gd name="connsiteX8" fmla="*/ 1188853 w 7560840"/>
              <a:gd name="connsiteY8" fmla="*/ 2037941 h 2861414"/>
              <a:gd name="connsiteX9" fmla="*/ 1471076 w 7560840"/>
              <a:gd name="connsiteY9" fmla="*/ 2534652 h 2861414"/>
              <a:gd name="connsiteX10" fmla="*/ 1730720 w 7560840"/>
              <a:gd name="connsiteY10" fmla="*/ 2545941 h 2861414"/>
              <a:gd name="connsiteX11" fmla="*/ 1933920 w 7560840"/>
              <a:gd name="connsiteY11" fmla="*/ 2749141 h 2861414"/>
              <a:gd name="connsiteX12" fmla="*/ 2088233 w 7560840"/>
              <a:gd name="connsiteY12" fmla="*/ 2344524 h 2861414"/>
              <a:gd name="connsiteX13" fmla="*/ 2306453 w 7560840"/>
              <a:gd name="connsiteY13" fmla="*/ 220430 h 2861414"/>
              <a:gd name="connsiteX14" fmla="*/ 2543520 w 7560840"/>
              <a:gd name="connsiteY14" fmla="*/ 1021941 h 2861414"/>
              <a:gd name="connsiteX15" fmla="*/ 2633831 w 7560840"/>
              <a:gd name="connsiteY15" fmla="*/ 1812163 h 2861414"/>
              <a:gd name="connsiteX16" fmla="*/ 2808312 w 7560840"/>
              <a:gd name="connsiteY16" fmla="*/ 1840468 h 2861414"/>
              <a:gd name="connsiteX17" fmla="*/ 2995076 w 7560840"/>
              <a:gd name="connsiteY17" fmla="*/ 2421763 h 2861414"/>
              <a:gd name="connsiteX18" fmla="*/ 3311165 w 7560840"/>
              <a:gd name="connsiteY18" fmla="*/ 2512074 h 2861414"/>
              <a:gd name="connsiteX19" fmla="*/ 3480498 w 7560840"/>
              <a:gd name="connsiteY19" fmla="*/ 2692696 h 2861414"/>
              <a:gd name="connsiteX20" fmla="*/ 3672408 w 7560840"/>
              <a:gd name="connsiteY20" fmla="*/ 2632556 h 2861414"/>
              <a:gd name="connsiteX21" fmla="*/ 3744416 w 7560840"/>
              <a:gd name="connsiteY21" fmla="*/ 1912476 h 2861414"/>
              <a:gd name="connsiteX22" fmla="*/ 3816424 w 7560840"/>
              <a:gd name="connsiteY22" fmla="*/ 976372 h 2861414"/>
              <a:gd name="connsiteX23" fmla="*/ 3920765 w 7560840"/>
              <a:gd name="connsiteY23" fmla="*/ 265585 h 2861414"/>
              <a:gd name="connsiteX24" fmla="*/ 4176464 w 7560840"/>
              <a:gd name="connsiteY24" fmla="*/ 1192396 h 2861414"/>
              <a:gd name="connsiteX25" fmla="*/ 4320480 w 7560840"/>
              <a:gd name="connsiteY25" fmla="*/ 1768460 h 2861414"/>
              <a:gd name="connsiteX26" fmla="*/ 4464496 w 7560840"/>
              <a:gd name="connsiteY26" fmla="*/ 1912476 h 2861414"/>
              <a:gd name="connsiteX27" fmla="*/ 4680520 w 7560840"/>
              <a:gd name="connsiteY27" fmla="*/ 2272516 h 2861414"/>
              <a:gd name="connsiteX28" fmla="*/ 4824536 w 7560840"/>
              <a:gd name="connsiteY28" fmla="*/ 2488540 h 2861414"/>
              <a:gd name="connsiteX29" fmla="*/ 5184576 w 7560840"/>
              <a:gd name="connsiteY29" fmla="*/ 2704564 h 2861414"/>
              <a:gd name="connsiteX30" fmla="*/ 5328592 w 7560840"/>
              <a:gd name="connsiteY30" fmla="*/ 1984484 h 2861414"/>
              <a:gd name="connsiteX31" fmla="*/ 5580231 w 7560840"/>
              <a:gd name="connsiteY31" fmla="*/ 344608 h 2861414"/>
              <a:gd name="connsiteX32" fmla="*/ 5952765 w 7560840"/>
              <a:gd name="connsiteY32" fmla="*/ 1947630 h 2861414"/>
              <a:gd name="connsiteX33" fmla="*/ 6192688 w 7560840"/>
              <a:gd name="connsiteY33" fmla="*/ 1984484 h 2861414"/>
              <a:gd name="connsiteX34" fmla="*/ 6408712 w 7560840"/>
              <a:gd name="connsiteY34" fmla="*/ 2128500 h 2861414"/>
              <a:gd name="connsiteX35" fmla="*/ 6768752 w 7560840"/>
              <a:gd name="connsiteY35" fmla="*/ 2632556 h 2861414"/>
              <a:gd name="connsiteX36" fmla="*/ 6980053 w 7560840"/>
              <a:gd name="connsiteY36" fmla="*/ 2726563 h 2861414"/>
              <a:gd name="connsiteX37" fmla="*/ 7092942 w 7560840"/>
              <a:gd name="connsiteY37" fmla="*/ 1823452 h 2861414"/>
              <a:gd name="connsiteX38" fmla="*/ 7307431 w 7560840"/>
              <a:gd name="connsiteY38" fmla="*/ 344608 h 2861414"/>
              <a:gd name="connsiteX39" fmla="*/ 7560840 w 7560840"/>
              <a:gd name="connsiteY39" fmla="*/ 1048380 h 2861414"/>
              <a:gd name="connsiteX0" fmla="*/ 0 w 7560840"/>
              <a:gd name="connsiteY0" fmla="*/ 2416532 h 2861414"/>
              <a:gd name="connsiteX1" fmla="*/ 144016 w 7560840"/>
              <a:gd name="connsiteY1" fmla="*/ 2704564 h 2861414"/>
              <a:gd name="connsiteX2" fmla="*/ 288033 w 7560840"/>
              <a:gd name="connsiteY2" fmla="*/ 2488540 h 2861414"/>
              <a:gd name="connsiteX3" fmla="*/ 455076 w 7560840"/>
              <a:gd name="connsiteY3" fmla="*/ 559096 h 2861414"/>
              <a:gd name="connsiteX4" fmla="*/ 534098 w 7560840"/>
              <a:gd name="connsiteY4" fmla="*/ 276874 h 2861414"/>
              <a:gd name="connsiteX5" fmla="*/ 771165 w 7560840"/>
              <a:gd name="connsiteY5" fmla="*/ 909052 h 2861414"/>
              <a:gd name="connsiteX6" fmla="*/ 895342 w 7560840"/>
              <a:gd name="connsiteY6" fmla="*/ 1857319 h 2861414"/>
              <a:gd name="connsiteX7" fmla="*/ 1053387 w 7560840"/>
              <a:gd name="connsiteY7" fmla="*/ 1879896 h 2861414"/>
              <a:gd name="connsiteX8" fmla="*/ 1188853 w 7560840"/>
              <a:gd name="connsiteY8" fmla="*/ 2037941 h 2861414"/>
              <a:gd name="connsiteX9" fmla="*/ 1471076 w 7560840"/>
              <a:gd name="connsiteY9" fmla="*/ 2534652 h 2861414"/>
              <a:gd name="connsiteX10" fmla="*/ 1730720 w 7560840"/>
              <a:gd name="connsiteY10" fmla="*/ 2545941 h 2861414"/>
              <a:gd name="connsiteX11" fmla="*/ 1933920 w 7560840"/>
              <a:gd name="connsiteY11" fmla="*/ 2749141 h 2861414"/>
              <a:gd name="connsiteX12" fmla="*/ 2088233 w 7560840"/>
              <a:gd name="connsiteY12" fmla="*/ 2344524 h 2861414"/>
              <a:gd name="connsiteX13" fmla="*/ 2306453 w 7560840"/>
              <a:gd name="connsiteY13" fmla="*/ 220430 h 2861414"/>
              <a:gd name="connsiteX14" fmla="*/ 2543520 w 7560840"/>
              <a:gd name="connsiteY14" fmla="*/ 1021941 h 2861414"/>
              <a:gd name="connsiteX15" fmla="*/ 2633831 w 7560840"/>
              <a:gd name="connsiteY15" fmla="*/ 1812163 h 2861414"/>
              <a:gd name="connsiteX16" fmla="*/ 2808312 w 7560840"/>
              <a:gd name="connsiteY16" fmla="*/ 1840468 h 2861414"/>
              <a:gd name="connsiteX17" fmla="*/ 2995076 w 7560840"/>
              <a:gd name="connsiteY17" fmla="*/ 2421763 h 2861414"/>
              <a:gd name="connsiteX18" fmla="*/ 3311165 w 7560840"/>
              <a:gd name="connsiteY18" fmla="*/ 2512074 h 2861414"/>
              <a:gd name="connsiteX19" fmla="*/ 3480498 w 7560840"/>
              <a:gd name="connsiteY19" fmla="*/ 2692696 h 2861414"/>
              <a:gd name="connsiteX20" fmla="*/ 3672408 w 7560840"/>
              <a:gd name="connsiteY20" fmla="*/ 2632556 h 2861414"/>
              <a:gd name="connsiteX21" fmla="*/ 3744416 w 7560840"/>
              <a:gd name="connsiteY21" fmla="*/ 1912476 h 2861414"/>
              <a:gd name="connsiteX22" fmla="*/ 3816424 w 7560840"/>
              <a:gd name="connsiteY22" fmla="*/ 976372 h 2861414"/>
              <a:gd name="connsiteX23" fmla="*/ 3920765 w 7560840"/>
              <a:gd name="connsiteY23" fmla="*/ 265585 h 2861414"/>
              <a:gd name="connsiteX24" fmla="*/ 4176464 w 7560840"/>
              <a:gd name="connsiteY24" fmla="*/ 1192396 h 2861414"/>
              <a:gd name="connsiteX25" fmla="*/ 4320480 w 7560840"/>
              <a:gd name="connsiteY25" fmla="*/ 1768460 h 2861414"/>
              <a:gd name="connsiteX26" fmla="*/ 4464496 w 7560840"/>
              <a:gd name="connsiteY26" fmla="*/ 1912476 h 2861414"/>
              <a:gd name="connsiteX27" fmla="*/ 4680520 w 7560840"/>
              <a:gd name="connsiteY27" fmla="*/ 2272516 h 2861414"/>
              <a:gd name="connsiteX28" fmla="*/ 4824536 w 7560840"/>
              <a:gd name="connsiteY28" fmla="*/ 2488540 h 2861414"/>
              <a:gd name="connsiteX29" fmla="*/ 5184576 w 7560840"/>
              <a:gd name="connsiteY29" fmla="*/ 2704564 h 2861414"/>
              <a:gd name="connsiteX30" fmla="*/ 5328592 w 7560840"/>
              <a:gd name="connsiteY30" fmla="*/ 1984484 h 2861414"/>
              <a:gd name="connsiteX31" fmla="*/ 5580231 w 7560840"/>
              <a:gd name="connsiteY31" fmla="*/ 344608 h 2861414"/>
              <a:gd name="connsiteX32" fmla="*/ 5952765 w 7560840"/>
              <a:gd name="connsiteY32" fmla="*/ 1947630 h 2861414"/>
              <a:gd name="connsiteX33" fmla="*/ 6192688 w 7560840"/>
              <a:gd name="connsiteY33" fmla="*/ 1984484 h 2861414"/>
              <a:gd name="connsiteX34" fmla="*/ 6408712 w 7560840"/>
              <a:gd name="connsiteY34" fmla="*/ 2200508 h 2861414"/>
              <a:gd name="connsiteX35" fmla="*/ 6768752 w 7560840"/>
              <a:gd name="connsiteY35" fmla="*/ 2632556 h 2861414"/>
              <a:gd name="connsiteX36" fmla="*/ 6980053 w 7560840"/>
              <a:gd name="connsiteY36" fmla="*/ 2726563 h 2861414"/>
              <a:gd name="connsiteX37" fmla="*/ 7092942 w 7560840"/>
              <a:gd name="connsiteY37" fmla="*/ 1823452 h 2861414"/>
              <a:gd name="connsiteX38" fmla="*/ 7307431 w 7560840"/>
              <a:gd name="connsiteY38" fmla="*/ 344608 h 2861414"/>
              <a:gd name="connsiteX39" fmla="*/ 7560840 w 7560840"/>
              <a:gd name="connsiteY39" fmla="*/ 1048380 h 2861414"/>
              <a:gd name="connsiteX0" fmla="*/ 0 w 7307430"/>
              <a:gd name="connsiteY0" fmla="*/ 2416532 h 2861414"/>
              <a:gd name="connsiteX1" fmla="*/ 144016 w 7307430"/>
              <a:gd name="connsiteY1" fmla="*/ 2704564 h 2861414"/>
              <a:gd name="connsiteX2" fmla="*/ 288033 w 7307430"/>
              <a:gd name="connsiteY2" fmla="*/ 2488540 h 2861414"/>
              <a:gd name="connsiteX3" fmla="*/ 455076 w 7307430"/>
              <a:gd name="connsiteY3" fmla="*/ 559096 h 2861414"/>
              <a:gd name="connsiteX4" fmla="*/ 534098 w 7307430"/>
              <a:gd name="connsiteY4" fmla="*/ 276874 h 2861414"/>
              <a:gd name="connsiteX5" fmla="*/ 771165 w 7307430"/>
              <a:gd name="connsiteY5" fmla="*/ 909052 h 2861414"/>
              <a:gd name="connsiteX6" fmla="*/ 895342 w 7307430"/>
              <a:gd name="connsiteY6" fmla="*/ 1857319 h 2861414"/>
              <a:gd name="connsiteX7" fmla="*/ 1053387 w 7307430"/>
              <a:gd name="connsiteY7" fmla="*/ 1879896 h 2861414"/>
              <a:gd name="connsiteX8" fmla="*/ 1188853 w 7307430"/>
              <a:gd name="connsiteY8" fmla="*/ 2037941 h 2861414"/>
              <a:gd name="connsiteX9" fmla="*/ 1471076 w 7307430"/>
              <a:gd name="connsiteY9" fmla="*/ 2534652 h 2861414"/>
              <a:gd name="connsiteX10" fmla="*/ 1730720 w 7307430"/>
              <a:gd name="connsiteY10" fmla="*/ 2545941 h 2861414"/>
              <a:gd name="connsiteX11" fmla="*/ 1933920 w 7307430"/>
              <a:gd name="connsiteY11" fmla="*/ 2749141 h 2861414"/>
              <a:gd name="connsiteX12" fmla="*/ 2088233 w 7307430"/>
              <a:gd name="connsiteY12" fmla="*/ 2344524 h 2861414"/>
              <a:gd name="connsiteX13" fmla="*/ 2306453 w 7307430"/>
              <a:gd name="connsiteY13" fmla="*/ 220430 h 2861414"/>
              <a:gd name="connsiteX14" fmla="*/ 2543520 w 7307430"/>
              <a:gd name="connsiteY14" fmla="*/ 1021941 h 2861414"/>
              <a:gd name="connsiteX15" fmla="*/ 2633831 w 7307430"/>
              <a:gd name="connsiteY15" fmla="*/ 1812163 h 2861414"/>
              <a:gd name="connsiteX16" fmla="*/ 2808312 w 7307430"/>
              <a:gd name="connsiteY16" fmla="*/ 1840468 h 2861414"/>
              <a:gd name="connsiteX17" fmla="*/ 2995076 w 7307430"/>
              <a:gd name="connsiteY17" fmla="*/ 2421763 h 2861414"/>
              <a:gd name="connsiteX18" fmla="*/ 3311165 w 7307430"/>
              <a:gd name="connsiteY18" fmla="*/ 2512074 h 2861414"/>
              <a:gd name="connsiteX19" fmla="*/ 3480498 w 7307430"/>
              <a:gd name="connsiteY19" fmla="*/ 2692696 h 2861414"/>
              <a:gd name="connsiteX20" fmla="*/ 3672408 w 7307430"/>
              <a:gd name="connsiteY20" fmla="*/ 2632556 h 2861414"/>
              <a:gd name="connsiteX21" fmla="*/ 3744416 w 7307430"/>
              <a:gd name="connsiteY21" fmla="*/ 1912476 h 2861414"/>
              <a:gd name="connsiteX22" fmla="*/ 3816424 w 7307430"/>
              <a:gd name="connsiteY22" fmla="*/ 976372 h 2861414"/>
              <a:gd name="connsiteX23" fmla="*/ 3920765 w 7307430"/>
              <a:gd name="connsiteY23" fmla="*/ 265585 h 2861414"/>
              <a:gd name="connsiteX24" fmla="*/ 4176464 w 7307430"/>
              <a:gd name="connsiteY24" fmla="*/ 1192396 h 2861414"/>
              <a:gd name="connsiteX25" fmla="*/ 4320480 w 7307430"/>
              <a:gd name="connsiteY25" fmla="*/ 1768460 h 2861414"/>
              <a:gd name="connsiteX26" fmla="*/ 4464496 w 7307430"/>
              <a:gd name="connsiteY26" fmla="*/ 1912476 h 2861414"/>
              <a:gd name="connsiteX27" fmla="*/ 4680520 w 7307430"/>
              <a:gd name="connsiteY27" fmla="*/ 2272516 h 2861414"/>
              <a:gd name="connsiteX28" fmla="*/ 4824536 w 7307430"/>
              <a:gd name="connsiteY28" fmla="*/ 2488540 h 2861414"/>
              <a:gd name="connsiteX29" fmla="*/ 5184576 w 7307430"/>
              <a:gd name="connsiteY29" fmla="*/ 2704564 h 2861414"/>
              <a:gd name="connsiteX30" fmla="*/ 5328592 w 7307430"/>
              <a:gd name="connsiteY30" fmla="*/ 1984484 h 2861414"/>
              <a:gd name="connsiteX31" fmla="*/ 5580231 w 7307430"/>
              <a:gd name="connsiteY31" fmla="*/ 344608 h 2861414"/>
              <a:gd name="connsiteX32" fmla="*/ 5952765 w 7307430"/>
              <a:gd name="connsiteY32" fmla="*/ 1947630 h 2861414"/>
              <a:gd name="connsiteX33" fmla="*/ 6192688 w 7307430"/>
              <a:gd name="connsiteY33" fmla="*/ 1984484 h 2861414"/>
              <a:gd name="connsiteX34" fmla="*/ 6408712 w 7307430"/>
              <a:gd name="connsiteY34" fmla="*/ 2200508 h 2861414"/>
              <a:gd name="connsiteX35" fmla="*/ 6768752 w 7307430"/>
              <a:gd name="connsiteY35" fmla="*/ 2632556 h 2861414"/>
              <a:gd name="connsiteX36" fmla="*/ 6980053 w 7307430"/>
              <a:gd name="connsiteY36" fmla="*/ 2726563 h 2861414"/>
              <a:gd name="connsiteX37" fmla="*/ 7092942 w 7307430"/>
              <a:gd name="connsiteY37" fmla="*/ 1823452 h 2861414"/>
              <a:gd name="connsiteX38" fmla="*/ 7307431 w 7307430"/>
              <a:gd name="connsiteY38" fmla="*/ 344608 h 2861414"/>
              <a:gd name="connsiteX0" fmla="*/ 0 w 7307430"/>
              <a:gd name="connsiteY0" fmla="*/ 2416532 h 2861414"/>
              <a:gd name="connsiteX1" fmla="*/ 288033 w 7307430"/>
              <a:gd name="connsiteY1" fmla="*/ 2488540 h 2861414"/>
              <a:gd name="connsiteX2" fmla="*/ 455076 w 7307430"/>
              <a:gd name="connsiteY2" fmla="*/ 559096 h 2861414"/>
              <a:gd name="connsiteX3" fmla="*/ 534098 w 7307430"/>
              <a:gd name="connsiteY3" fmla="*/ 276874 h 2861414"/>
              <a:gd name="connsiteX4" fmla="*/ 771165 w 7307430"/>
              <a:gd name="connsiteY4" fmla="*/ 909052 h 2861414"/>
              <a:gd name="connsiteX5" fmla="*/ 895342 w 7307430"/>
              <a:gd name="connsiteY5" fmla="*/ 1857319 h 2861414"/>
              <a:gd name="connsiteX6" fmla="*/ 1053387 w 7307430"/>
              <a:gd name="connsiteY6" fmla="*/ 1879896 h 2861414"/>
              <a:gd name="connsiteX7" fmla="*/ 1188853 w 7307430"/>
              <a:gd name="connsiteY7" fmla="*/ 2037941 h 2861414"/>
              <a:gd name="connsiteX8" fmla="*/ 1471076 w 7307430"/>
              <a:gd name="connsiteY8" fmla="*/ 2534652 h 2861414"/>
              <a:gd name="connsiteX9" fmla="*/ 1730720 w 7307430"/>
              <a:gd name="connsiteY9" fmla="*/ 2545941 h 2861414"/>
              <a:gd name="connsiteX10" fmla="*/ 1933920 w 7307430"/>
              <a:gd name="connsiteY10" fmla="*/ 2749141 h 2861414"/>
              <a:gd name="connsiteX11" fmla="*/ 2088233 w 7307430"/>
              <a:gd name="connsiteY11" fmla="*/ 2344524 h 2861414"/>
              <a:gd name="connsiteX12" fmla="*/ 2306453 w 7307430"/>
              <a:gd name="connsiteY12" fmla="*/ 220430 h 2861414"/>
              <a:gd name="connsiteX13" fmla="*/ 2543520 w 7307430"/>
              <a:gd name="connsiteY13" fmla="*/ 1021941 h 2861414"/>
              <a:gd name="connsiteX14" fmla="*/ 2633831 w 7307430"/>
              <a:gd name="connsiteY14" fmla="*/ 1812163 h 2861414"/>
              <a:gd name="connsiteX15" fmla="*/ 2808312 w 7307430"/>
              <a:gd name="connsiteY15" fmla="*/ 1840468 h 2861414"/>
              <a:gd name="connsiteX16" fmla="*/ 2995076 w 7307430"/>
              <a:gd name="connsiteY16" fmla="*/ 2421763 h 2861414"/>
              <a:gd name="connsiteX17" fmla="*/ 3311165 w 7307430"/>
              <a:gd name="connsiteY17" fmla="*/ 2512074 h 2861414"/>
              <a:gd name="connsiteX18" fmla="*/ 3480498 w 7307430"/>
              <a:gd name="connsiteY18" fmla="*/ 2692696 h 2861414"/>
              <a:gd name="connsiteX19" fmla="*/ 3672408 w 7307430"/>
              <a:gd name="connsiteY19" fmla="*/ 2632556 h 2861414"/>
              <a:gd name="connsiteX20" fmla="*/ 3744416 w 7307430"/>
              <a:gd name="connsiteY20" fmla="*/ 1912476 h 2861414"/>
              <a:gd name="connsiteX21" fmla="*/ 3816424 w 7307430"/>
              <a:gd name="connsiteY21" fmla="*/ 976372 h 2861414"/>
              <a:gd name="connsiteX22" fmla="*/ 3920765 w 7307430"/>
              <a:gd name="connsiteY22" fmla="*/ 265585 h 2861414"/>
              <a:gd name="connsiteX23" fmla="*/ 4176464 w 7307430"/>
              <a:gd name="connsiteY23" fmla="*/ 1192396 h 2861414"/>
              <a:gd name="connsiteX24" fmla="*/ 4320480 w 7307430"/>
              <a:gd name="connsiteY24" fmla="*/ 1768460 h 2861414"/>
              <a:gd name="connsiteX25" fmla="*/ 4464496 w 7307430"/>
              <a:gd name="connsiteY25" fmla="*/ 1912476 h 2861414"/>
              <a:gd name="connsiteX26" fmla="*/ 4680520 w 7307430"/>
              <a:gd name="connsiteY26" fmla="*/ 2272516 h 2861414"/>
              <a:gd name="connsiteX27" fmla="*/ 4824536 w 7307430"/>
              <a:gd name="connsiteY27" fmla="*/ 2488540 h 2861414"/>
              <a:gd name="connsiteX28" fmla="*/ 5184576 w 7307430"/>
              <a:gd name="connsiteY28" fmla="*/ 2704564 h 2861414"/>
              <a:gd name="connsiteX29" fmla="*/ 5328592 w 7307430"/>
              <a:gd name="connsiteY29" fmla="*/ 1984484 h 2861414"/>
              <a:gd name="connsiteX30" fmla="*/ 5580231 w 7307430"/>
              <a:gd name="connsiteY30" fmla="*/ 344608 h 2861414"/>
              <a:gd name="connsiteX31" fmla="*/ 5952765 w 7307430"/>
              <a:gd name="connsiteY31" fmla="*/ 1947630 h 2861414"/>
              <a:gd name="connsiteX32" fmla="*/ 6192688 w 7307430"/>
              <a:gd name="connsiteY32" fmla="*/ 1984484 h 2861414"/>
              <a:gd name="connsiteX33" fmla="*/ 6408712 w 7307430"/>
              <a:gd name="connsiteY33" fmla="*/ 2200508 h 2861414"/>
              <a:gd name="connsiteX34" fmla="*/ 6768752 w 7307430"/>
              <a:gd name="connsiteY34" fmla="*/ 2632556 h 2861414"/>
              <a:gd name="connsiteX35" fmla="*/ 6980053 w 7307430"/>
              <a:gd name="connsiteY35" fmla="*/ 2726563 h 2861414"/>
              <a:gd name="connsiteX36" fmla="*/ 7092942 w 7307430"/>
              <a:gd name="connsiteY36" fmla="*/ 1823452 h 2861414"/>
              <a:gd name="connsiteX37" fmla="*/ 7307431 w 7307430"/>
              <a:gd name="connsiteY37" fmla="*/ 344608 h 2861414"/>
              <a:gd name="connsiteX0" fmla="*/ 0 w 7019397"/>
              <a:gd name="connsiteY0" fmla="*/ 2488540 h 2861414"/>
              <a:gd name="connsiteX1" fmla="*/ 167043 w 7019397"/>
              <a:gd name="connsiteY1" fmla="*/ 559096 h 2861414"/>
              <a:gd name="connsiteX2" fmla="*/ 246065 w 7019397"/>
              <a:gd name="connsiteY2" fmla="*/ 276874 h 2861414"/>
              <a:gd name="connsiteX3" fmla="*/ 483132 w 7019397"/>
              <a:gd name="connsiteY3" fmla="*/ 909052 h 2861414"/>
              <a:gd name="connsiteX4" fmla="*/ 607309 w 7019397"/>
              <a:gd name="connsiteY4" fmla="*/ 1857319 h 2861414"/>
              <a:gd name="connsiteX5" fmla="*/ 765354 w 7019397"/>
              <a:gd name="connsiteY5" fmla="*/ 1879896 h 2861414"/>
              <a:gd name="connsiteX6" fmla="*/ 900820 w 7019397"/>
              <a:gd name="connsiteY6" fmla="*/ 2037941 h 2861414"/>
              <a:gd name="connsiteX7" fmla="*/ 1183043 w 7019397"/>
              <a:gd name="connsiteY7" fmla="*/ 2534652 h 2861414"/>
              <a:gd name="connsiteX8" fmla="*/ 1442687 w 7019397"/>
              <a:gd name="connsiteY8" fmla="*/ 2545941 h 2861414"/>
              <a:gd name="connsiteX9" fmla="*/ 1645887 w 7019397"/>
              <a:gd name="connsiteY9" fmla="*/ 2749141 h 2861414"/>
              <a:gd name="connsiteX10" fmla="*/ 1800200 w 7019397"/>
              <a:gd name="connsiteY10" fmla="*/ 2344524 h 2861414"/>
              <a:gd name="connsiteX11" fmla="*/ 2018420 w 7019397"/>
              <a:gd name="connsiteY11" fmla="*/ 220430 h 2861414"/>
              <a:gd name="connsiteX12" fmla="*/ 2255487 w 7019397"/>
              <a:gd name="connsiteY12" fmla="*/ 1021941 h 2861414"/>
              <a:gd name="connsiteX13" fmla="*/ 2345798 w 7019397"/>
              <a:gd name="connsiteY13" fmla="*/ 1812163 h 2861414"/>
              <a:gd name="connsiteX14" fmla="*/ 2520279 w 7019397"/>
              <a:gd name="connsiteY14" fmla="*/ 1840468 h 2861414"/>
              <a:gd name="connsiteX15" fmla="*/ 2707043 w 7019397"/>
              <a:gd name="connsiteY15" fmla="*/ 2421763 h 2861414"/>
              <a:gd name="connsiteX16" fmla="*/ 3023132 w 7019397"/>
              <a:gd name="connsiteY16" fmla="*/ 2512074 h 2861414"/>
              <a:gd name="connsiteX17" fmla="*/ 3192465 w 7019397"/>
              <a:gd name="connsiteY17" fmla="*/ 2692696 h 2861414"/>
              <a:gd name="connsiteX18" fmla="*/ 3384375 w 7019397"/>
              <a:gd name="connsiteY18" fmla="*/ 2632556 h 2861414"/>
              <a:gd name="connsiteX19" fmla="*/ 3456383 w 7019397"/>
              <a:gd name="connsiteY19" fmla="*/ 1912476 h 2861414"/>
              <a:gd name="connsiteX20" fmla="*/ 3528391 w 7019397"/>
              <a:gd name="connsiteY20" fmla="*/ 976372 h 2861414"/>
              <a:gd name="connsiteX21" fmla="*/ 3632732 w 7019397"/>
              <a:gd name="connsiteY21" fmla="*/ 265585 h 2861414"/>
              <a:gd name="connsiteX22" fmla="*/ 3888431 w 7019397"/>
              <a:gd name="connsiteY22" fmla="*/ 1192396 h 2861414"/>
              <a:gd name="connsiteX23" fmla="*/ 4032447 w 7019397"/>
              <a:gd name="connsiteY23" fmla="*/ 1768460 h 2861414"/>
              <a:gd name="connsiteX24" fmla="*/ 4176463 w 7019397"/>
              <a:gd name="connsiteY24" fmla="*/ 1912476 h 2861414"/>
              <a:gd name="connsiteX25" fmla="*/ 4392487 w 7019397"/>
              <a:gd name="connsiteY25" fmla="*/ 2272516 h 2861414"/>
              <a:gd name="connsiteX26" fmla="*/ 4536503 w 7019397"/>
              <a:gd name="connsiteY26" fmla="*/ 2488540 h 2861414"/>
              <a:gd name="connsiteX27" fmla="*/ 4896543 w 7019397"/>
              <a:gd name="connsiteY27" fmla="*/ 2704564 h 2861414"/>
              <a:gd name="connsiteX28" fmla="*/ 5040559 w 7019397"/>
              <a:gd name="connsiteY28" fmla="*/ 1984484 h 2861414"/>
              <a:gd name="connsiteX29" fmla="*/ 5292198 w 7019397"/>
              <a:gd name="connsiteY29" fmla="*/ 344608 h 2861414"/>
              <a:gd name="connsiteX30" fmla="*/ 5664732 w 7019397"/>
              <a:gd name="connsiteY30" fmla="*/ 1947630 h 2861414"/>
              <a:gd name="connsiteX31" fmla="*/ 5904655 w 7019397"/>
              <a:gd name="connsiteY31" fmla="*/ 1984484 h 2861414"/>
              <a:gd name="connsiteX32" fmla="*/ 6120679 w 7019397"/>
              <a:gd name="connsiteY32" fmla="*/ 2200508 h 2861414"/>
              <a:gd name="connsiteX33" fmla="*/ 6480719 w 7019397"/>
              <a:gd name="connsiteY33" fmla="*/ 2632556 h 2861414"/>
              <a:gd name="connsiteX34" fmla="*/ 6692020 w 7019397"/>
              <a:gd name="connsiteY34" fmla="*/ 2726563 h 2861414"/>
              <a:gd name="connsiteX35" fmla="*/ 6804909 w 7019397"/>
              <a:gd name="connsiteY35" fmla="*/ 1823452 h 2861414"/>
              <a:gd name="connsiteX36" fmla="*/ 7019398 w 7019397"/>
              <a:gd name="connsiteY36" fmla="*/ 344608 h 2861414"/>
              <a:gd name="connsiteX0" fmla="*/ 0 w 6852354"/>
              <a:gd name="connsiteY0" fmla="*/ 559096 h 2861414"/>
              <a:gd name="connsiteX1" fmla="*/ 79022 w 6852354"/>
              <a:gd name="connsiteY1" fmla="*/ 276874 h 2861414"/>
              <a:gd name="connsiteX2" fmla="*/ 316089 w 6852354"/>
              <a:gd name="connsiteY2" fmla="*/ 909052 h 2861414"/>
              <a:gd name="connsiteX3" fmla="*/ 440266 w 6852354"/>
              <a:gd name="connsiteY3" fmla="*/ 1857319 h 2861414"/>
              <a:gd name="connsiteX4" fmla="*/ 598311 w 6852354"/>
              <a:gd name="connsiteY4" fmla="*/ 1879896 h 2861414"/>
              <a:gd name="connsiteX5" fmla="*/ 733777 w 6852354"/>
              <a:gd name="connsiteY5" fmla="*/ 2037941 h 2861414"/>
              <a:gd name="connsiteX6" fmla="*/ 1016000 w 6852354"/>
              <a:gd name="connsiteY6" fmla="*/ 2534652 h 2861414"/>
              <a:gd name="connsiteX7" fmla="*/ 1275644 w 6852354"/>
              <a:gd name="connsiteY7" fmla="*/ 2545941 h 2861414"/>
              <a:gd name="connsiteX8" fmla="*/ 1478844 w 6852354"/>
              <a:gd name="connsiteY8" fmla="*/ 2749141 h 2861414"/>
              <a:gd name="connsiteX9" fmla="*/ 1633157 w 6852354"/>
              <a:gd name="connsiteY9" fmla="*/ 2344524 h 2861414"/>
              <a:gd name="connsiteX10" fmla="*/ 1851377 w 6852354"/>
              <a:gd name="connsiteY10" fmla="*/ 220430 h 2861414"/>
              <a:gd name="connsiteX11" fmla="*/ 2088444 w 6852354"/>
              <a:gd name="connsiteY11" fmla="*/ 1021941 h 2861414"/>
              <a:gd name="connsiteX12" fmla="*/ 2178755 w 6852354"/>
              <a:gd name="connsiteY12" fmla="*/ 1812163 h 2861414"/>
              <a:gd name="connsiteX13" fmla="*/ 2353236 w 6852354"/>
              <a:gd name="connsiteY13" fmla="*/ 1840468 h 2861414"/>
              <a:gd name="connsiteX14" fmla="*/ 2540000 w 6852354"/>
              <a:gd name="connsiteY14" fmla="*/ 2421763 h 2861414"/>
              <a:gd name="connsiteX15" fmla="*/ 2856089 w 6852354"/>
              <a:gd name="connsiteY15" fmla="*/ 2512074 h 2861414"/>
              <a:gd name="connsiteX16" fmla="*/ 3025422 w 6852354"/>
              <a:gd name="connsiteY16" fmla="*/ 2692696 h 2861414"/>
              <a:gd name="connsiteX17" fmla="*/ 3217332 w 6852354"/>
              <a:gd name="connsiteY17" fmla="*/ 2632556 h 2861414"/>
              <a:gd name="connsiteX18" fmla="*/ 3289340 w 6852354"/>
              <a:gd name="connsiteY18" fmla="*/ 1912476 h 2861414"/>
              <a:gd name="connsiteX19" fmla="*/ 3361348 w 6852354"/>
              <a:gd name="connsiteY19" fmla="*/ 976372 h 2861414"/>
              <a:gd name="connsiteX20" fmla="*/ 3465689 w 6852354"/>
              <a:gd name="connsiteY20" fmla="*/ 265585 h 2861414"/>
              <a:gd name="connsiteX21" fmla="*/ 3721388 w 6852354"/>
              <a:gd name="connsiteY21" fmla="*/ 1192396 h 2861414"/>
              <a:gd name="connsiteX22" fmla="*/ 3865404 w 6852354"/>
              <a:gd name="connsiteY22" fmla="*/ 1768460 h 2861414"/>
              <a:gd name="connsiteX23" fmla="*/ 4009420 w 6852354"/>
              <a:gd name="connsiteY23" fmla="*/ 1912476 h 2861414"/>
              <a:gd name="connsiteX24" fmla="*/ 4225444 w 6852354"/>
              <a:gd name="connsiteY24" fmla="*/ 2272516 h 2861414"/>
              <a:gd name="connsiteX25" fmla="*/ 4369460 w 6852354"/>
              <a:gd name="connsiteY25" fmla="*/ 2488540 h 2861414"/>
              <a:gd name="connsiteX26" fmla="*/ 4729500 w 6852354"/>
              <a:gd name="connsiteY26" fmla="*/ 2704564 h 2861414"/>
              <a:gd name="connsiteX27" fmla="*/ 4873516 w 6852354"/>
              <a:gd name="connsiteY27" fmla="*/ 1984484 h 2861414"/>
              <a:gd name="connsiteX28" fmla="*/ 5125155 w 6852354"/>
              <a:gd name="connsiteY28" fmla="*/ 344608 h 2861414"/>
              <a:gd name="connsiteX29" fmla="*/ 5497689 w 6852354"/>
              <a:gd name="connsiteY29" fmla="*/ 1947630 h 2861414"/>
              <a:gd name="connsiteX30" fmla="*/ 5737612 w 6852354"/>
              <a:gd name="connsiteY30" fmla="*/ 1984484 h 2861414"/>
              <a:gd name="connsiteX31" fmla="*/ 5953636 w 6852354"/>
              <a:gd name="connsiteY31" fmla="*/ 2200508 h 2861414"/>
              <a:gd name="connsiteX32" fmla="*/ 6313676 w 6852354"/>
              <a:gd name="connsiteY32" fmla="*/ 2632556 h 2861414"/>
              <a:gd name="connsiteX33" fmla="*/ 6524977 w 6852354"/>
              <a:gd name="connsiteY33" fmla="*/ 2726563 h 2861414"/>
              <a:gd name="connsiteX34" fmla="*/ 6637866 w 6852354"/>
              <a:gd name="connsiteY34" fmla="*/ 1823452 h 2861414"/>
              <a:gd name="connsiteX35" fmla="*/ 6852355 w 6852354"/>
              <a:gd name="connsiteY35" fmla="*/ 344608 h 2861414"/>
              <a:gd name="connsiteX0" fmla="*/ 1 w 6773333"/>
              <a:gd name="connsiteY0" fmla="*/ 276874 h 2861414"/>
              <a:gd name="connsiteX1" fmla="*/ 237068 w 6773333"/>
              <a:gd name="connsiteY1" fmla="*/ 909052 h 2861414"/>
              <a:gd name="connsiteX2" fmla="*/ 361245 w 6773333"/>
              <a:gd name="connsiteY2" fmla="*/ 1857319 h 2861414"/>
              <a:gd name="connsiteX3" fmla="*/ 519290 w 6773333"/>
              <a:gd name="connsiteY3" fmla="*/ 1879896 h 2861414"/>
              <a:gd name="connsiteX4" fmla="*/ 654756 w 6773333"/>
              <a:gd name="connsiteY4" fmla="*/ 2037941 h 2861414"/>
              <a:gd name="connsiteX5" fmla="*/ 936979 w 6773333"/>
              <a:gd name="connsiteY5" fmla="*/ 2534652 h 2861414"/>
              <a:gd name="connsiteX6" fmla="*/ 1196623 w 6773333"/>
              <a:gd name="connsiteY6" fmla="*/ 2545941 h 2861414"/>
              <a:gd name="connsiteX7" fmla="*/ 1399823 w 6773333"/>
              <a:gd name="connsiteY7" fmla="*/ 2749141 h 2861414"/>
              <a:gd name="connsiteX8" fmla="*/ 1554136 w 6773333"/>
              <a:gd name="connsiteY8" fmla="*/ 2344524 h 2861414"/>
              <a:gd name="connsiteX9" fmla="*/ 1772356 w 6773333"/>
              <a:gd name="connsiteY9" fmla="*/ 220430 h 2861414"/>
              <a:gd name="connsiteX10" fmla="*/ 2009423 w 6773333"/>
              <a:gd name="connsiteY10" fmla="*/ 1021941 h 2861414"/>
              <a:gd name="connsiteX11" fmla="*/ 2099734 w 6773333"/>
              <a:gd name="connsiteY11" fmla="*/ 1812163 h 2861414"/>
              <a:gd name="connsiteX12" fmla="*/ 2274215 w 6773333"/>
              <a:gd name="connsiteY12" fmla="*/ 1840468 h 2861414"/>
              <a:gd name="connsiteX13" fmla="*/ 2460979 w 6773333"/>
              <a:gd name="connsiteY13" fmla="*/ 2421763 h 2861414"/>
              <a:gd name="connsiteX14" fmla="*/ 2777068 w 6773333"/>
              <a:gd name="connsiteY14" fmla="*/ 2512074 h 2861414"/>
              <a:gd name="connsiteX15" fmla="*/ 2946401 w 6773333"/>
              <a:gd name="connsiteY15" fmla="*/ 2692696 h 2861414"/>
              <a:gd name="connsiteX16" fmla="*/ 3138311 w 6773333"/>
              <a:gd name="connsiteY16" fmla="*/ 2632556 h 2861414"/>
              <a:gd name="connsiteX17" fmla="*/ 3210319 w 6773333"/>
              <a:gd name="connsiteY17" fmla="*/ 1912476 h 2861414"/>
              <a:gd name="connsiteX18" fmla="*/ 3282327 w 6773333"/>
              <a:gd name="connsiteY18" fmla="*/ 976372 h 2861414"/>
              <a:gd name="connsiteX19" fmla="*/ 3386668 w 6773333"/>
              <a:gd name="connsiteY19" fmla="*/ 265585 h 2861414"/>
              <a:gd name="connsiteX20" fmla="*/ 3642367 w 6773333"/>
              <a:gd name="connsiteY20" fmla="*/ 1192396 h 2861414"/>
              <a:gd name="connsiteX21" fmla="*/ 3786383 w 6773333"/>
              <a:gd name="connsiteY21" fmla="*/ 1768460 h 2861414"/>
              <a:gd name="connsiteX22" fmla="*/ 3930399 w 6773333"/>
              <a:gd name="connsiteY22" fmla="*/ 1912476 h 2861414"/>
              <a:gd name="connsiteX23" fmla="*/ 4146423 w 6773333"/>
              <a:gd name="connsiteY23" fmla="*/ 2272516 h 2861414"/>
              <a:gd name="connsiteX24" fmla="*/ 4290439 w 6773333"/>
              <a:gd name="connsiteY24" fmla="*/ 2488540 h 2861414"/>
              <a:gd name="connsiteX25" fmla="*/ 4650479 w 6773333"/>
              <a:gd name="connsiteY25" fmla="*/ 2704564 h 2861414"/>
              <a:gd name="connsiteX26" fmla="*/ 4794495 w 6773333"/>
              <a:gd name="connsiteY26" fmla="*/ 1984484 h 2861414"/>
              <a:gd name="connsiteX27" fmla="*/ 5046134 w 6773333"/>
              <a:gd name="connsiteY27" fmla="*/ 344608 h 2861414"/>
              <a:gd name="connsiteX28" fmla="*/ 5418668 w 6773333"/>
              <a:gd name="connsiteY28" fmla="*/ 1947630 h 2861414"/>
              <a:gd name="connsiteX29" fmla="*/ 5658591 w 6773333"/>
              <a:gd name="connsiteY29" fmla="*/ 1984484 h 2861414"/>
              <a:gd name="connsiteX30" fmla="*/ 5874615 w 6773333"/>
              <a:gd name="connsiteY30" fmla="*/ 2200508 h 2861414"/>
              <a:gd name="connsiteX31" fmla="*/ 6234655 w 6773333"/>
              <a:gd name="connsiteY31" fmla="*/ 2632556 h 2861414"/>
              <a:gd name="connsiteX32" fmla="*/ 6445956 w 6773333"/>
              <a:gd name="connsiteY32" fmla="*/ 2726563 h 2861414"/>
              <a:gd name="connsiteX33" fmla="*/ 6558845 w 6773333"/>
              <a:gd name="connsiteY33" fmla="*/ 1823452 h 2861414"/>
              <a:gd name="connsiteX34" fmla="*/ 6773334 w 6773333"/>
              <a:gd name="connsiteY34" fmla="*/ 344608 h 2861414"/>
              <a:gd name="connsiteX0" fmla="*/ 0 w 6536265"/>
              <a:gd name="connsiteY0" fmla="*/ 909052 h 2861414"/>
              <a:gd name="connsiteX1" fmla="*/ 124177 w 6536265"/>
              <a:gd name="connsiteY1" fmla="*/ 1857319 h 2861414"/>
              <a:gd name="connsiteX2" fmla="*/ 282222 w 6536265"/>
              <a:gd name="connsiteY2" fmla="*/ 1879896 h 2861414"/>
              <a:gd name="connsiteX3" fmla="*/ 417688 w 6536265"/>
              <a:gd name="connsiteY3" fmla="*/ 2037941 h 2861414"/>
              <a:gd name="connsiteX4" fmla="*/ 699911 w 6536265"/>
              <a:gd name="connsiteY4" fmla="*/ 2534652 h 2861414"/>
              <a:gd name="connsiteX5" fmla="*/ 959555 w 6536265"/>
              <a:gd name="connsiteY5" fmla="*/ 2545941 h 2861414"/>
              <a:gd name="connsiteX6" fmla="*/ 1162755 w 6536265"/>
              <a:gd name="connsiteY6" fmla="*/ 2749141 h 2861414"/>
              <a:gd name="connsiteX7" fmla="*/ 1317068 w 6536265"/>
              <a:gd name="connsiteY7" fmla="*/ 2344524 h 2861414"/>
              <a:gd name="connsiteX8" fmla="*/ 1535288 w 6536265"/>
              <a:gd name="connsiteY8" fmla="*/ 220430 h 2861414"/>
              <a:gd name="connsiteX9" fmla="*/ 1772355 w 6536265"/>
              <a:gd name="connsiteY9" fmla="*/ 1021941 h 2861414"/>
              <a:gd name="connsiteX10" fmla="*/ 1862666 w 6536265"/>
              <a:gd name="connsiteY10" fmla="*/ 1812163 h 2861414"/>
              <a:gd name="connsiteX11" fmla="*/ 2037147 w 6536265"/>
              <a:gd name="connsiteY11" fmla="*/ 1840468 h 2861414"/>
              <a:gd name="connsiteX12" fmla="*/ 2223911 w 6536265"/>
              <a:gd name="connsiteY12" fmla="*/ 2421763 h 2861414"/>
              <a:gd name="connsiteX13" fmla="*/ 2540000 w 6536265"/>
              <a:gd name="connsiteY13" fmla="*/ 2512074 h 2861414"/>
              <a:gd name="connsiteX14" fmla="*/ 2709333 w 6536265"/>
              <a:gd name="connsiteY14" fmla="*/ 2692696 h 2861414"/>
              <a:gd name="connsiteX15" fmla="*/ 2901243 w 6536265"/>
              <a:gd name="connsiteY15" fmla="*/ 2632556 h 2861414"/>
              <a:gd name="connsiteX16" fmla="*/ 2973251 w 6536265"/>
              <a:gd name="connsiteY16" fmla="*/ 1912476 h 2861414"/>
              <a:gd name="connsiteX17" fmla="*/ 3045259 w 6536265"/>
              <a:gd name="connsiteY17" fmla="*/ 976372 h 2861414"/>
              <a:gd name="connsiteX18" fmla="*/ 3149600 w 6536265"/>
              <a:gd name="connsiteY18" fmla="*/ 265585 h 2861414"/>
              <a:gd name="connsiteX19" fmla="*/ 3405299 w 6536265"/>
              <a:gd name="connsiteY19" fmla="*/ 1192396 h 2861414"/>
              <a:gd name="connsiteX20" fmla="*/ 3549315 w 6536265"/>
              <a:gd name="connsiteY20" fmla="*/ 1768460 h 2861414"/>
              <a:gd name="connsiteX21" fmla="*/ 3693331 w 6536265"/>
              <a:gd name="connsiteY21" fmla="*/ 1912476 h 2861414"/>
              <a:gd name="connsiteX22" fmla="*/ 3909355 w 6536265"/>
              <a:gd name="connsiteY22" fmla="*/ 2272516 h 2861414"/>
              <a:gd name="connsiteX23" fmla="*/ 4053371 w 6536265"/>
              <a:gd name="connsiteY23" fmla="*/ 2488540 h 2861414"/>
              <a:gd name="connsiteX24" fmla="*/ 4413411 w 6536265"/>
              <a:gd name="connsiteY24" fmla="*/ 2704564 h 2861414"/>
              <a:gd name="connsiteX25" fmla="*/ 4557427 w 6536265"/>
              <a:gd name="connsiteY25" fmla="*/ 1984484 h 2861414"/>
              <a:gd name="connsiteX26" fmla="*/ 4809066 w 6536265"/>
              <a:gd name="connsiteY26" fmla="*/ 344608 h 2861414"/>
              <a:gd name="connsiteX27" fmla="*/ 5181600 w 6536265"/>
              <a:gd name="connsiteY27" fmla="*/ 1947630 h 2861414"/>
              <a:gd name="connsiteX28" fmla="*/ 5421523 w 6536265"/>
              <a:gd name="connsiteY28" fmla="*/ 1984484 h 2861414"/>
              <a:gd name="connsiteX29" fmla="*/ 5637547 w 6536265"/>
              <a:gd name="connsiteY29" fmla="*/ 2200508 h 2861414"/>
              <a:gd name="connsiteX30" fmla="*/ 5997587 w 6536265"/>
              <a:gd name="connsiteY30" fmla="*/ 2632556 h 2861414"/>
              <a:gd name="connsiteX31" fmla="*/ 6208888 w 6536265"/>
              <a:gd name="connsiteY31" fmla="*/ 2726563 h 2861414"/>
              <a:gd name="connsiteX32" fmla="*/ 6321777 w 6536265"/>
              <a:gd name="connsiteY32" fmla="*/ 1823452 h 2861414"/>
              <a:gd name="connsiteX33" fmla="*/ 6536266 w 6536265"/>
              <a:gd name="connsiteY33" fmla="*/ 344608 h 2861414"/>
              <a:gd name="connsiteX0" fmla="*/ -1 w 6412087"/>
              <a:gd name="connsiteY0" fmla="*/ 1857319 h 2861414"/>
              <a:gd name="connsiteX1" fmla="*/ 158044 w 6412087"/>
              <a:gd name="connsiteY1" fmla="*/ 1879896 h 2861414"/>
              <a:gd name="connsiteX2" fmla="*/ 293510 w 6412087"/>
              <a:gd name="connsiteY2" fmla="*/ 2037941 h 2861414"/>
              <a:gd name="connsiteX3" fmla="*/ 575733 w 6412087"/>
              <a:gd name="connsiteY3" fmla="*/ 2534652 h 2861414"/>
              <a:gd name="connsiteX4" fmla="*/ 835377 w 6412087"/>
              <a:gd name="connsiteY4" fmla="*/ 2545941 h 2861414"/>
              <a:gd name="connsiteX5" fmla="*/ 1038577 w 6412087"/>
              <a:gd name="connsiteY5" fmla="*/ 2749141 h 2861414"/>
              <a:gd name="connsiteX6" fmla="*/ 1192890 w 6412087"/>
              <a:gd name="connsiteY6" fmla="*/ 2344524 h 2861414"/>
              <a:gd name="connsiteX7" fmla="*/ 1411110 w 6412087"/>
              <a:gd name="connsiteY7" fmla="*/ 220430 h 2861414"/>
              <a:gd name="connsiteX8" fmla="*/ 1648177 w 6412087"/>
              <a:gd name="connsiteY8" fmla="*/ 1021941 h 2861414"/>
              <a:gd name="connsiteX9" fmla="*/ 1738488 w 6412087"/>
              <a:gd name="connsiteY9" fmla="*/ 1812163 h 2861414"/>
              <a:gd name="connsiteX10" fmla="*/ 1912969 w 6412087"/>
              <a:gd name="connsiteY10" fmla="*/ 1840468 h 2861414"/>
              <a:gd name="connsiteX11" fmla="*/ 2099733 w 6412087"/>
              <a:gd name="connsiteY11" fmla="*/ 2421763 h 2861414"/>
              <a:gd name="connsiteX12" fmla="*/ 2415822 w 6412087"/>
              <a:gd name="connsiteY12" fmla="*/ 2512074 h 2861414"/>
              <a:gd name="connsiteX13" fmla="*/ 2585155 w 6412087"/>
              <a:gd name="connsiteY13" fmla="*/ 2692696 h 2861414"/>
              <a:gd name="connsiteX14" fmla="*/ 2777065 w 6412087"/>
              <a:gd name="connsiteY14" fmla="*/ 2632556 h 2861414"/>
              <a:gd name="connsiteX15" fmla="*/ 2849073 w 6412087"/>
              <a:gd name="connsiteY15" fmla="*/ 1912476 h 2861414"/>
              <a:gd name="connsiteX16" fmla="*/ 2921081 w 6412087"/>
              <a:gd name="connsiteY16" fmla="*/ 976372 h 2861414"/>
              <a:gd name="connsiteX17" fmla="*/ 3025422 w 6412087"/>
              <a:gd name="connsiteY17" fmla="*/ 265585 h 2861414"/>
              <a:gd name="connsiteX18" fmla="*/ 3281121 w 6412087"/>
              <a:gd name="connsiteY18" fmla="*/ 1192396 h 2861414"/>
              <a:gd name="connsiteX19" fmla="*/ 3425137 w 6412087"/>
              <a:gd name="connsiteY19" fmla="*/ 1768460 h 2861414"/>
              <a:gd name="connsiteX20" fmla="*/ 3569153 w 6412087"/>
              <a:gd name="connsiteY20" fmla="*/ 1912476 h 2861414"/>
              <a:gd name="connsiteX21" fmla="*/ 3785177 w 6412087"/>
              <a:gd name="connsiteY21" fmla="*/ 2272516 h 2861414"/>
              <a:gd name="connsiteX22" fmla="*/ 3929193 w 6412087"/>
              <a:gd name="connsiteY22" fmla="*/ 2488540 h 2861414"/>
              <a:gd name="connsiteX23" fmla="*/ 4289233 w 6412087"/>
              <a:gd name="connsiteY23" fmla="*/ 2704564 h 2861414"/>
              <a:gd name="connsiteX24" fmla="*/ 4433249 w 6412087"/>
              <a:gd name="connsiteY24" fmla="*/ 1984484 h 2861414"/>
              <a:gd name="connsiteX25" fmla="*/ 4684888 w 6412087"/>
              <a:gd name="connsiteY25" fmla="*/ 344608 h 2861414"/>
              <a:gd name="connsiteX26" fmla="*/ 5057422 w 6412087"/>
              <a:gd name="connsiteY26" fmla="*/ 1947630 h 2861414"/>
              <a:gd name="connsiteX27" fmla="*/ 5297345 w 6412087"/>
              <a:gd name="connsiteY27" fmla="*/ 1984484 h 2861414"/>
              <a:gd name="connsiteX28" fmla="*/ 5513369 w 6412087"/>
              <a:gd name="connsiteY28" fmla="*/ 2200508 h 2861414"/>
              <a:gd name="connsiteX29" fmla="*/ 5873409 w 6412087"/>
              <a:gd name="connsiteY29" fmla="*/ 2632556 h 2861414"/>
              <a:gd name="connsiteX30" fmla="*/ 6084710 w 6412087"/>
              <a:gd name="connsiteY30" fmla="*/ 2726563 h 2861414"/>
              <a:gd name="connsiteX31" fmla="*/ 6197599 w 6412087"/>
              <a:gd name="connsiteY31" fmla="*/ 1823452 h 2861414"/>
              <a:gd name="connsiteX32" fmla="*/ 6412088 w 6412087"/>
              <a:gd name="connsiteY32" fmla="*/ 344608 h 2861414"/>
              <a:gd name="connsiteX0" fmla="*/ 0 w 6254043"/>
              <a:gd name="connsiteY0" fmla="*/ 1879896 h 2861414"/>
              <a:gd name="connsiteX1" fmla="*/ 135466 w 6254043"/>
              <a:gd name="connsiteY1" fmla="*/ 2037941 h 2861414"/>
              <a:gd name="connsiteX2" fmla="*/ 417689 w 6254043"/>
              <a:gd name="connsiteY2" fmla="*/ 2534652 h 2861414"/>
              <a:gd name="connsiteX3" fmla="*/ 677333 w 6254043"/>
              <a:gd name="connsiteY3" fmla="*/ 2545941 h 2861414"/>
              <a:gd name="connsiteX4" fmla="*/ 880533 w 6254043"/>
              <a:gd name="connsiteY4" fmla="*/ 2749141 h 2861414"/>
              <a:gd name="connsiteX5" fmla="*/ 1034846 w 6254043"/>
              <a:gd name="connsiteY5" fmla="*/ 2344524 h 2861414"/>
              <a:gd name="connsiteX6" fmla="*/ 1253066 w 6254043"/>
              <a:gd name="connsiteY6" fmla="*/ 220430 h 2861414"/>
              <a:gd name="connsiteX7" fmla="*/ 1490133 w 6254043"/>
              <a:gd name="connsiteY7" fmla="*/ 1021941 h 2861414"/>
              <a:gd name="connsiteX8" fmla="*/ 1580444 w 6254043"/>
              <a:gd name="connsiteY8" fmla="*/ 1812163 h 2861414"/>
              <a:gd name="connsiteX9" fmla="*/ 1754925 w 6254043"/>
              <a:gd name="connsiteY9" fmla="*/ 1840468 h 2861414"/>
              <a:gd name="connsiteX10" fmla="*/ 1941689 w 6254043"/>
              <a:gd name="connsiteY10" fmla="*/ 2421763 h 2861414"/>
              <a:gd name="connsiteX11" fmla="*/ 2257778 w 6254043"/>
              <a:gd name="connsiteY11" fmla="*/ 2512074 h 2861414"/>
              <a:gd name="connsiteX12" fmla="*/ 2427111 w 6254043"/>
              <a:gd name="connsiteY12" fmla="*/ 2692696 h 2861414"/>
              <a:gd name="connsiteX13" fmla="*/ 2619021 w 6254043"/>
              <a:gd name="connsiteY13" fmla="*/ 2632556 h 2861414"/>
              <a:gd name="connsiteX14" fmla="*/ 2691029 w 6254043"/>
              <a:gd name="connsiteY14" fmla="*/ 1912476 h 2861414"/>
              <a:gd name="connsiteX15" fmla="*/ 2763037 w 6254043"/>
              <a:gd name="connsiteY15" fmla="*/ 976372 h 2861414"/>
              <a:gd name="connsiteX16" fmla="*/ 2867378 w 6254043"/>
              <a:gd name="connsiteY16" fmla="*/ 265585 h 2861414"/>
              <a:gd name="connsiteX17" fmla="*/ 3123077 w 6254043"/>
              <a:gd name="connsiteY17" fmla="*/ 1192396 h 2861414"/>
              <a:gd name="connsiteX18" fmla="*/ 3267093 w 6254043"/>
              <a:gd name="connsiteY18" fmla="*/ 1768460 h 2861414"/>
              <a:gd name="connsiteX19" fmla="*/ 3411109 w 6254043"/>
              <a:gd name="connsiteY19" fmla="*/ 1912476 h 2861414"/>
              <a:gd name="connsiteX20" fmla="*/ 3627133 w 6254043"/>
              <a:gd name="connsiteY20" fmla="*/ 2272516 h 2861414"/>
              <a:gd name="connsiteX21" fmla="*/ 3771149 w 6254043"/>
              <a:gd name="connsiteY21" fmla="*/ 2488540 h 2861414"/>
              <a:gd name="connsiteX22" fmla="*/ 4131189 w 6254043"/>
              <a:gd name="connsiteY22" fmla="*/ 2704564 h 2861414"/>
              <a:gd name="connsiteX23" fmla="*/ 4275205 w 6254043"/>
              <a:gd name="connsiteY23" fmla="*/ 1984484 h 2861414"/>
              <a:gd name="connsiteX24" fmla="*/ 4526844 w 6254043"/>
              <a:gd name="connsiteY24" fmla="*/ 344608 h 2861414"/>
              <a:gd name="connsiteX25" fmla="*/ 4899378 w 6254043"/>
              <a:gd name="connsiteY25" fmla="*/ 1947630 h 2861414"/>
              <a:gd name="connsiteX26" fmla="*/ 5139301 w 6254043"/>
              <a:gd name="connsiteY26" fmla="*/ 1984484 h 2861414"/>
              <a:gd name="connsiteX27" fmla="*/ 5355325 w 6254043"/>
              <a:gd name="connsiteY27" fmla="*/ 2200508 h 2861414"/>
              <a:gd name="connsiteX28" fmla="*/ 5715365 w 6254043"/>
              <a:gd name="connsiteY28" fmla="*/ 2632556 h 2861414"/>
              <a:gd name="connsiteX29" fmla="*/ 5926666 w 6254043"/>
              <a:gd name="connsiteY29" fmla="*/ 2726563 h 2861414"/>
              <a:gd name="connsiteX30" fmla="*/ 6039555 w 6254043"/>
              <a:gd name="connsiteY30" fmla="*/ 1823452 h 2861414"/>
              <a:gd name="connsiteX31" fmla="*/ 6254044 w 6254043"/>
              <a:gd name="connsiteY31" fmla="*/ 344608 h 2861414"/>
              <a:gd name="connsiteX0" fmla="*/ 1 w 6118578"/>
              <a:gd name="connsiteY0" fmla="*/ 2037941 h 2861414"/>
              <a:gd name="connsiteX1" fmla="*/ 282224 w 6118578"/>
              <a:gd name="connsiteY1" fmla="*/ 2534652 h 2861414"/>
              <a:gd name="connsiteX2" fmla="*/ 541868 w 6118578"/>
              <a:gd name="connsiteY2" fmla="*/ 2545941 h 2861414"/>
              <a:gd name="connsiteX3" fmla="*/ 745068 w 6118578"/>
              <a:gd name="connsiteY3" fmla="*/ 2749141 h 2861414"/>
              <a:gd name="connsiteX4" fmla="*/ 899381 w 6118578"/>
              <a:gd name="connsiteY4" fmla="*/ 2344524 h 2861414"/>
              <a:gd name="connsiteX5" fmla="*/ 1117601 w 6118578"/>
              <a:gd name="connsiteY5" fmla="*/ 220430 h 2861414"/>
              <a:gd name="connsiteX6" fmla="*/ 1354668 w 6118578"/>
              <a:gd name="connsiteY6" fmla="*/ 1021941 h 2861414"/>
              <a:gd name="connsiteX7" fmla="*/ 1444979 w 6118578"/>
              <a:gd name="connsiteY7" fmla="*/ 1812163 h 2861414"/>
              <a:gd name="connsiteX8" fmla="*/ 1619460 w 6118578"/>
              <a:gd name="connsiteY8" fmla="*/ 1840468 h 2861414"/>
              <a:gd name="connsiteX9" fmla="*/ 1806224 w 6118578"/>
              <a:gd name="connsiteY9" fmla="*/ 2421763 h 2861414"/>
              <a:gd name="connsiteX10" fmla="*/ 2122313 w 6118578"/>
              <a:gd name="connsiteY10" fmla="*/ 2512074 h 2861414"/>
              <a:gd name="connsiteX11" fmla="*/ 2291646 w 6118578"/>
              <a:gd name="connsiteY11" fmla="*/ 2692696 h 2861414"/>
              <a:gd name="connsiteX12" fmla="*/ 2483556 w 6118578"/>
              <a:gd name="connsiteY12" fmla="*/ 2632556 h 2861414"/>
              <a:gd name="connsiteX13" fmla="*/ 2555564 w 6118578"/>
              <a:gd name="connsiteY13" fmla="*/ 1912476 h 2861414"/>
              <a:gd name="connsiteX14" fmla="*/ 2627572 w 6118578"/>
              <a:gd name="connsiteY14" fmla="*/ 976372 h 2861414"/>
              <a:gd name="connsiteX15" fmla="*/ 2731913 w 6118578"/>
              <a:gd name="connsiteY15" fmla="*/ 265585 h 2861414"/>
              <a:gd name="connsiteX16" fmla="*/ 2987612 w 6118578"/>
              <a:gd name="connsiteY16" fmla="*/ 1192396 h 2861414"/>
              <a:gd name="connsiteX17" fmla="*/ 3131628 w 6118578"/>
              <a:gd name="connsiteY17" fmla="*/ 1768460 h 2861414"/>
              <a:gd name="connsiteX18" fmla="*/ 3275644 w 6118578"/>
              <a:gd name="connsiteY18" fmla="*/ 1912476 h 2861414"/>
              <a:gd name="connsiteX19" fmla="*/ 3491668 w 6118578"/>
              <a:gd name="connsiteY19" fmla="*/ 2272516 h 2861414"/>
              <a:gd name="connsiteX20" fmla="*/ 3635684 w 6118578"/>
              <a:gd name="connsiteY20" fmla="*/ 2488540 h 2861414"/>
              <a:gd name="connsiteX21" fmla="*/ 3995724 w 6118578"/>
              <a:gd name="connsiteY21" fmla="*/ 2704564 h 2861414"/>
              <a:gd name="connsiteX22" fmla="*/ 4139740 w 6118578"/>
              <a:gd name="connsiteY22" fmla="*/ 1984484 h 2861414"/>
              <a:gd name="connsiteX23" fmla="*/ 4391379 w 6118578"/>
              <a:gd name="connsiteY23" fmla="*/ 344608 h 2861414"/>
              <a:gd name="connsiteX24" fmla="*/ 4763913 w 6118578"/>
              <a:gd name="connsiteY24" fmla="*/ 1947630 h 2861414"/>
              <a:gd name="connsiteX25" fmla="*/ 5003836 w 6118578"/>
              <a:gd name="connsiteY25" fmla="*/ 1984484 h 2861414"/>
              <a:gd name="connsiteX26" fmla="*/ 5219860 w 6118578"/>
              <a:gd name="connsiteY26" fmla="*/ 2200508 h 2861414"/>
              <a:gd name="connsiteX27" fmla="*/ 5579900 w 6118578"/>
              <a:gd name="connsiteY27" fmla="*/ 2632556 h 2861414"/>
              <a:gd name="connsiteX28" fmla="*/ 5791201 w 6118578"/>
              <a:gd name="connsiteY28" fmla="*/ 2726563 h 2861414"/>
              <a:gd name="connsiteX29" fmla="*/ 5904090 w 6118578"/>
              <a:gd name="connsiteY29" fmla="*/ 1823452 h 2861414"/>
              <a:gd name="connsiteX30" fmla="*/ 6118579 w 6118578"/>
              <a:gd name="connsiteY30" fmla="*/ 344608 h 2861414"/>
              <a:gd name="connsiteX0" fmla="*/ -1 w 5836353"/>
              <a:gd name="connsiteY0" fmla="*/ 2534652 h 2861414"/>
              <a:gd name="connsiteX1" fmla="*/ 259643 w 5836353"/>
              <a:gd name="connsiteY1" fmla="*/ 2545941 h 2861414"/>
              <a:gd name="connsiteX2" fmla="*/ 462843 w 5836353"/>
              <a:gd name="connsiteY2" fmla="*/ 2749141 h 2861414"/>
              <a:gd name="connsiteX3" fmla="*/ 617156 w 5836353"/>
              <a:gd name="connsiteY3" fmla="*/ 2344524 h 2861414"/>
              <a:gd name="connsiteX4" fmla="*/ 835376 w 5836353"/>
              <a:gd name="connsiteY4" fmla="*/ 220430 h 2861414"/>
              <a:gd name="connsiteX5" fmla="*/ 1072443 w 5836353"/>
              <a:gd name="connsiteY5" fmla="*/ 1021941 h 2861414"/>
              <a:gd name="connsiteX6" fmla="*/ 1162754 w 5836353"/>
              <a:gd name="connsiteY6" fmla="*/ 1812163 h 2861414"/>
              <a:gd name="connsiteX7" fmla="*/ 1337235 w 5836353"/>
              <a:gd name="connsiteY7" fmla="*/ 1840468 h 2861414"/>
              <a:gd name="connsiteX8" fmla="*/ 1523999 w 5836353"/>
              <a:gd name="connsiteY8" fmla="*/ 2421763 h 2861414"/>
              <a:gd name="connsiteX9" fmla="*/ 1840088 w 5836353"/>
              <a:gd name="connsiteY9" fmla="*/ 2512074 h 2861414"/>
              <a:gd name="connsiteX10" fmla="*/ 2009421 w 5836353"/>
              <a:gd name="connsiteY10" fmla="*/ 2692696 h 2861414"/>
              <a:gd name="connsiteX11" fmla="*/ 2201331 w 5836353"/>
              <a:gd name="connsiteY11" fmla="*/ 2632556 h 2861414"/>
              <a:gd name="connsiteX12" fmla="*/ 2273339 w 5836353"/>
              <a:gd name="connsiteY12" fmla="*/ 1912476 h 2861414"/>
              <a:gd name="connsiteX13" fmla="*/ 2345347 w 5836353"/>
              <a:gd name="connsiteY13" fmla="*/ 976372 h 2861414"/>
              <a:gd name="connsiteX14" fmla="*/ 2449688 w 5836353"/>
              <a:gd name="connsiteY14" fmla="*/ 265585 h 2861414"/>
              <a:gd name="connsiteX15" fmla="*/ 2705387 w 5836353"/>
              <a:gd name="connsiteY15" fmla="*/ 1192396 h 2861414"/>
              <a:gd name="connsiteX16" fmla="*/ 2849403 w 5836353"/>
              <a:gd name="connsiteY16" fmla="*/ 1768460 h 2861414"/>
              <a:gd name="connsiteX17" fmla="*/ 2993419 w 5836353"/>
              <a:gd name="connsiteY17" fmla="*/ 1912476 h 2861414"/>
              <a:gd name="connsiteX18" fmla="*/ 3209443 w 5836353"/>
              <a:gd name="connsiteY18" fmla="*/ 2272516 h 2861414"/>
              <a:gd name="connsiteX19" fmla="*/ 3353459 w 5836353"/>
              <a:gd name="connsiteY19" fmla="*/ 2488540 h 2861414"/>
              <a:gd name="connsiteX20" fmla="*/ 3713499 w 5836353"/>
              <a:gd name="connsiteY20" fmla="*/ 2704564 h 2861414"/>
              <a:gd name="connsiteX21" fmla="*/ 3857515 w 5836353"/>
              <a:gd name="connsiteY21" fmla="*/ 1984484 h 2861414"/>
              <a:gd name="connsiteX22" fmla="*/ 4109154 w 5836353"/>
              <a:gd name="connsiteY22" fmla="*/ 344608 h 2861414"/>
              <a:gd name="connsiteX23" fmla="*/ 4481688 w 5836353"/>
              <a:gd name="connsiteY23" fmla="*/ 1947630 h 2861414"/>
              <a:gd name="connsiteX24" fmla="*/ 4721611 w 5836353"/>
              <a:gd name="connsiteY24" fmla="*/ 1984484 h 2861414"/>
              <a:gd name="connsiteX25" fmla="*/ 4937635 w 5836353"/>
              <a:gd name="connsiteY25" fmla="*/ 2200508 h 2861414"/>
              <a:gd name="connsiteX26" fmla="*/ 5297675 w 5836353"/>
              <a:gd name="connsiteY26" fmla="*/ 2632556 h 2861414"/>
              <a:gd name="connsiteX27" fmla="*/ 5508976 w 5836353"/>
              <a:gd name="connsiteY27" fmla="*/ 2726563 h 2861414"/>
              <a:gd name="connsiteX28" fmla="*/ 5621865 w 5836353"/>
              <a:gd name="connsiteY28" fmla="*/ 1823452 h 2861414"/>
              <a:gd name="connsiteX29" fmla="*/ 5836354 w 5836353"/>
              <a:gd name="connsiteY29" fmla="*/ 344608 h 2861414"/>
              <a:gd name="connsiteX0" fmla="*/ 1 w 5576711"/>
              <a:gd name="connsiteY0" fmla="*/ 2545941 h 2861414"/>
              <a:gd name="connsiteX1" fmla="*/ 203201 w 5576711"/>
              <a:gd name="connsiteY1" fmla="*/ 2749141 h 2861414"/>
              <a:gd name="connsiteX2" fmla="*/ 357514 w 5576711"/>
              <a:gd name="connsiteY2" fmla="*/ 2344524 h 2861414"/>
              <a:gd name="connsiteX3" fmla="*/ 575734 w 5576711"/>
              <a:gd name="connsiteY3" fmla="*/ 220430 h 2861414"/>
              <a:gd name="connsiteX4" fmla="*/ 812801 w 5576711"/>
              <a:gd name="connsiteY4" fmla="*/ 1021941 h 2861414"/>
              <a:gd name="connsiteX5" fmla="*/ 903112 w 5576711"/>
              <a:gd name="connsiteY5" fmla="*/ 1812163 h 2861414"/>
              <a:gd name="connsiteX6" fmla="*/ 1077593 w 5576711"/>
              <a:gd name="connsiteY6" fmla="*/ 1840468 h 2861414"/>
              <a:gd name="connsiteX7" fmla="*/ 1264357 w 5576711"/>
              <a:gd name="connsiteY7" fmla="*/ 2421763 h 2861414"/>
              <a:gd name="connsiteX8" fmla="*/ 1580446 w 5576711"/>
              <a:gd name="connsiteY8" fmla="*/ 2512074 h 2861414"/>
              <a:gd name="connsiteX9" fmla="*/ 1749779 w 5576711"/>
              <a:gd name="connsiteY9" fmla="*/ 2692696 h 2861414"/>
              <a:gd name="connsiteX10" fmla="*/ 1941689 w 5576711"/>
              <a:gd name="connsiteY10" fmla="*/ 2632556 h 2861414"/>
              <a:gd name="connsiteX11" fmla="*/ 2013697 w 5576711"/>
              <a:gd name="connsiteY11" fmla="*/ 1912476 h 2861414"/>
              <a:gd name="connsiteX12" fmla="*/ 2085705 w 5576711"/>
              <a:gd name="connsiteY12" fmla="*/ 976372 h 2861414"/>
              <a:gd name="connsiteX13" fmla="*/ 2190046 w 5576711"/>
              <a:gd name="connsiteY13" fmla="*/ 265585 h 2861414"/>
              <a:gd name="connsiteX14" fmla="*/ 2445745 w 5576711"/>
              <a:gd name="connsiteY14" fmla="*/ 1192396 h 2861414"/>
              <a:gd name="connsiteX15" fmla="*/ 2589761 w 5576711"/>
              <a:gd name="connsiteY15" fmla="*/ 1768460 h 2861414"/>
              <a:gd name="connsiteX16" fmla="*/ 2733777 w 5576711"/>
              <a:gd name="connsiteY16" fmla="*/ 1912476 h 2861414"/>
              <a:gd name="connsiteX17" fmla="*/ 2949801 w 5576711"/>
              <a:gd name="connsiteY17" fmla="*/ 2272516 h 2861414"/>
              <a:gd name="connsiteX18" fmla="*/ 3093817 w 5576711"/>
              <a:gd name="connsiteY18" fmla="*/ 2488540 h 2861414"/>
              <a:gd name="connsiteX19" fmla="*/ 3453857 w 5576711"/>
              <a:gd name="connsiteY19" fmla="*/ 2704564 h 2861414"/>
              <a:gd name="connsiteX20" fmla="*/ 3597873 w 5576711"/>
              <a:gd name="connsiteY20" fmla="*/ 1984484 h 2861414"/>
              <a:gd name="connsiteX21" fmla="*/ 3849512 w 5576711"/>
              <a:gd name="connsiteY21" fmla="*/ 344608 h 2861414"/>
              <a:gd name="connsiteX22" fmla="*/ 4222046 w 5576711"/>
              <a:gd name="connsiteY22" fmla="*/ 1947630 h 2861414"/>
              <a:gd name="connsiteX23" fmla="*/ 4461969 w 5576711"/>
              <a:gd name="connsiteY23" fmla="*/ 1984484 h 2861414"/>
              <a:gd name="connsiteX24" fmla="*/ 4677993 w 5576711"/>
              <a:gd name="connsiteY24" fmla="*/ 2200508 h 2861414"/>
              <a:gd name="connsiteX25" fmla="*/ 5038033 w 5576711"/>
              <a:gd name="connsiteY25" fmla="*/ 2632556 h 2861414"/>
              <a:gd name="connsiteX26" fmla="*/ 5249334 w 5576711"/>
              <a:gd name="connsiteY26" fmla="*/ 2726563 h 2861414"/>
              <a:gd name="connsiteX27" fmla="*/ 5362223 w 5576711"/>
              <a:gd name="connsiteY27" fmla="*/ 1823452 h 2861414"/>
              <a:gd name="connsiteX28" fmla="*/ 5576712 w 5576711"/>
              <a:gd name="connsiteY28" fmla="*/ 344608 h 2861414"/>
              <a:gd name="connsiteX0" fmla="*/ 1 w 5576711"/>
              <a:gd name="connsiteY0" fmla="*/ 2545941 h 2861414"/>
              <a:gd name="connsiteX1" fmla="*/ 357514 w 5576711"/>
              <a:gd name="connsiteY1" fmla="*/ 2344524 h 2861414"/>
              <a:gd name="connsiteX2" fmla="*/ 575734 w 5576711"/>
              <a:gd name="connsiteY2" fmla="*/ 220430 h 2861414"/>
              <a:gd name="connsiteX3" fmla="*/ 812801 w 5576711"/>
              <a:gd name="connsiteY3" fmla="*/ 1021941 h 2861414"/>
              <a:gd name="connsiteX4" fmla="*/ 903112 w 5576711"/>
              <a:gd name="connsiteY4" fmla="*/ 1812163 h 2861414"/>
              <a:gd name="connsiteX5" fmla="*/ 1077593 w 5576711"/>
              <a:gd name="connsiteY5" fmla="*/ 1840468 h 2861414"/>
              <a:gd name="connsiteX6" fmla="*/ 1264357 w 5576711"/>
              <a:gd name="connsiteY6" fmla="*/ 2421763 h 2861414"/>
              <a:gd name="connsiteX7" fmla="*/ 1580446 w 5576711"/>
              <a:gd name="connsiteY7" fmla="*/ 2512074 h 2861414"/>
              <a:gd name="connsiteX8" fmla="*/ 1749779 w 5576711"/>
              <a:gd name="connsiteY8" fmla="*/ 2692696 h 2861414"/>
              <a:gd name="connsiteX9" fmla="*/ 1941689 w 5576711"/>
              <a:gd name="connsiteY9" fmla="*/ 2632556 h 2861414"/>
              <a:gd name="connsiteX10" fmla="*/ 2013697 w 5576711"/>
              <a:gd name="connsiteY10" fmla="*/ 1912476 h 2861414"/>
              <a:gd name="connsiteX11" fmla="*/ 2085705 w 5576711"/>
              <a:gd name="connsiteY11" fmla="*/ 976372 h 2861414"/>
              <a:gd name="connsiteX12" fmla="*/ 2190046 w 5576711"/>
              <a:gd name="connsiteY12" fmla="*/ 265585 h 2861414"/>
              <a:gd name="connsiteX13" fmla="*/ 2445745 w 5576711"/>
              <a:gd name="connsiteY13" fmla="*/ 1192396 h 2861414"/>
              <a:gd name="connsiteX14" fmla="*/ 2589761 w 5576711"/>
              <a:gd name="connsiteY14" fmla="*/ 1768460 h 2861414"/>
              <a:gd name="connsiteX15" fmla="*/ 2733777 w 5576711"/>
              <a:gd name="connsiteY15" fmla="*/ 1912476 h 2861414"/>
              <a:gd name="connsiteX16" fmla="*/ 2949801 w 5576711"/>
              <a:gd name="connsiteY16" fmla="*/ 2272516 h 2861414"/>
              <a:gd name="connsiteX17" fmla="*/ 3093817 w 5576711"/>
              <a:gd name="connsiteY17" fmla="*/ 2488540 h 2861414"/>
              <a:gd name="connsiteX18" fmla="*/ 3453857 w 5576711"/>
              <a:gd name="connsiteY18" fmla="*/ 2704564 h 2861414"/>
              <a:gd name="connsiteX19" fmla="*/ 3597873 w 5576711"/>
              <a:gd name="connsiteY19" fmla="*/ 1984484 h 2861414"/>
              <a:gd name="connsiteX20" fmla="*/ 3849512 w 5576711"/>
              <a:gd name="connsiteY20" fmla="*/ 344608 h 2861414"/>
              <a:gd name="connsiteX21" fmla="*/ 4222046 w 5576711"/>
              <a:gd name="connsiteY21" fmla="*/ 1947630 h 2861414"/>
              <a:gd name="connsiteX22" fmla="*/ 4461969 w 5576711"/>
              <a:gd name="connsiteY22" fmla="*/ 1984484 h 2861414"/>
              <a:gd name="connsiteX23" fmla="*/ 4677993 w 5576711"/>
              <a:gd name="connsiteY23" fmla="*/ 2200508 h 2861414"/>
              <a:gd name="connsiteX24" fmla="*/ 5038033 w 5576711"/>
              <a:gd name="connsiteY24" fmla="*/ 2632556 h 2861414"/>
              <a:gd name="connsiteX25" fmla="*/ 5249334 w 5576711"/>
              <a:gd name="connsiteY25" fmla="*/ 2726563 h 2861414"/>
              <a:gd name="connsiteX26" fmla="*/ 5362223 w 5576711"/>
              <a:gd name="connsiteY26" fmla="*/ 1823452 h 2861414"/>
              <a:gd name="connsiteX27" fmla="*/ 5576712 w 5576711"/>
              <a:gd name="connsiteY27" fmla="*/ 344608 h 2861414"/>
              <a:gd name="connsiteX0" fmla="*/ 0 w 5219197"/>
              <a:gd name="connsiteY0" fmla="*/ 2344524 h 2861414"/>
              <a:gd name="connsiteX1" fmla="*/ 218220 w 5219197"/>
              <a:gd name="connsiteY1" fmla="*/ 220430 h 2861414"/>
              <a:gd name="connsiteX2" fmla="*/ 455287 w 5219197"/>
              <a:gd name="connsiteY2" fmla="*/ 1021941 h 2861414"/>
              <a:gd name="connsiteX3" fmla="*/ 545598 w 5219197"/>
              <a:gd name="connsiteY3" fmla="*/ 1812163 h 2861414"/>
              <a:gd name="connsiteX4" fmla="*/ 720079 w 5219197"/>
              <a:gd name="connsiteY4" fmla="*/ 1840468 h 2861414"/>
              <a:gd name="connsiteX5" fmla="*/ 906843 w 5219197"/>
              <a:gd name="connsiteY5" fmla="*/ 2421763 h 2861414"/>
              <a:gd name="connsiteX6" fmla="*/ 1222932 w 5219197"/>
              <a:gd name="connsiteY6" fmla="*/ 2512074 h 2861414"/>
              <a:gd name="connsiteX7" fmla="*/ 1392265 w 5219197"/>
              <a:gd name="connsiteY7" fmla="*/ 2692696 h 2861414"/>
              <a:gd name="connsiteX8" fmla="*/ 1584175 w 5219197"/>
              <a:gd name="connsiteY8" fmla="*/ 2632556 h 2861414"/>
              <a:gd name="connsiteX9" fmla="*/ 1656183 w 5219197"/>
              <a:gd name="connsiteY9" fmla="*/ 1912476 h 2861414"/>
              <a:gd name="connsiteX10" fmla="*/ 1728191 w 5219197"/>
              <a:gd name="connsiteY10" fmla="*/ 976372 h 2861414"/>
              <a:gd name="connsiteX11" fmla="*/ 1832532 w 5219197"/>
              <a:gd name="connsiteY11" fmla="*/ 265585 h 2861414"/>
              <a:gd name="connsiteX12" fmla="*/ 2088231 w 5219197"/>
              <a:gd name="connsiteY12" fmla="*/ 1192396 h 2861414"/>
              <a:gd name="connsiteX13" fmla="*/ 2232247 w 5219197"/>
              <a:gd name="connsiteY13" fmla="*/ 1768460 h 2861414"/>
              <a:gd name="connsiteX14" fmla="*/ 2376263 w 5219197"/>
              <a:gd name="connsiteY14" fmla="*/ 1912476 h 2861414"/>
              <a:gd name="connsiteX15" fmla="*/ 2592287 w 5219197"/>
              <a:gd name="connsiteY15" fmla="*/ 2272516 h 2861414"/>
              <a:gd name="connsiteX16" fmla="*/ 2736303 w 5219197"/>
              <a:gd name="connsiteY16" fmla="*/ 2488540 h 2861414"/>
              <a:gd name="connsiteX17" fmla="*/ 3096343 w 5219197"/>
              <a:gd name="connsiteY17" fmla="*/ 2704564 h 2861414"/>
              <a:gd name="connsiteX18" fmla="*/ 3240359 w 5219197"/>
              <a:gd name="connsiteY18" fmla="*/ 1984484 h 2861414"/>
              <a:gd name="connsiteX19" fmla="*/ 3491998 w 5219197"/>
              <a:gd name="connsiteY19" fmla="*/ 344608 h 2861414"/>
              <a:gd name="connsiteX20" fmla="*/ 3864532 w 5219197"/>
              <a:gd name="connsiteY20" fmla="*/ 1947630 h 2861414"/>
              <a:gd name="connsiteX21" fmla="*/ 4104455 w 5219197"/>
              <a:gd name="connsiteY21" fmla="*/ 1984484 h 2861414"/>
              <a:gd name="connsiteX22" fmla="*/ 4320479 w 5219197"/>
              <a:gd name="connsiteY22" fmla="*/ 2200508 h 2861414"/>
              <a:gd name="connsiteX23" fmla="*/ 4680519 w 5219197"/>
              <a:gd name="connsiteY23" fmla="*/ 2632556 h 2861414"/>
              <a:gd name="connsiteX24" fmla="*/ 4891820 w 5219197"/>
              <a:gd name="connsiteY24" fmla="*/ 2726563 h 2861414"/>
              <a:gd name="connsiteX25" fmla="*/ 5004709 w 5219197"/>
              <a:gd name="connsiteY25" fmla="*/ 1823452 h 2861414"/>
              <a:gd name="connsiteX26" fmla="*/ 5219198 w 5219197"/>
              <a:gd name="connsiteY26" fmla="*/ 344608 h 2861414"/>
              <a:gd name="connsiteX0" fmla="*/ 0 w 5000977"/>
              <a:gd name="connsiteY0" fmla="*/ 220430 h 2861414"/>
              <a:gd name="connsiteX1" fmla="*/ 237067 w 5000977"/>
              <a:gd name="connsiteY1" fmla="*/ 1021941 h 2861414"/>
              <a:gd name="connsiteX2" fmla="*/ 327378 w 5000977"/>
              <a:gd name="connsiteY2" fmla="*/ 1812163 h 2861414"/>
              <a:gd name="connsiteX3" fmla="*/ 501859 w 5000977"/>
              <a:gd name="connsiteY3" fmla="*/ 1840468 h 2861414"/>
              <a:gd name="connsiteX4" fmla="*/ 688623 w 5000977"/>
              <a:gd name="connsiteY4" fmla="*/ 2421763 h 2861414"/>
              <a:gd name="connsiteX5" fmla="*/ 1004712 w 5000977"/>
              <a:gd name="connsiteY5" fmla="*/ 2512074 h 2861414"/>
              <a:gd name="connsiteX6" fmla="*/ 1174045 w 5000977"/>
              <a:gd name="connsiteY6" fmla="*/ 2692696 h 2861414"/>
              <a:gd name="connsiteX7" fmla="*/ 1365955 w 5000977"/>
              <a:gd name="connsiteY7" fmla="*/ 2632556 h 2861414"/>
              <a:gd name="connsiteX8" fmla="*/ 1437963 w 5000977"/>
              <a:gd name="connsiteY8" fmla="*/ 1912476 h 2861414"/>
              <a:gd name="connsiteX9" fmla="*/ 1509971 w 5000977"/>
              <a:gd name="connsiteY9" fmla="*/ 976372 h 2861414"/>
              <a:gd name="connsiteX10" fmla="*/ 1614312 w 5000977"/>
              <a:gd name="connsiteY10" fmla="*/ 265585 h 2861414"/>
              <a:gd name="connsiteX11" fmla="*/ 1870011 w 5000977"/>
              <a:gd name="connsiteY11" fmla="*/ 1192396 h 2861414"/>
              <a:gd name="connsiteX12" fmla="*/ 2014027 w 5000977"/>
              <a:gd name="connsiteY12" fmla="*/ 1768460 h 2861414"/>
              <a:gd name="connsiteX13" fmla="*/ 2158043 w 5000977"/>
              <a:gd name="connsiteY13" fmla="*/ 1912476 h 2861414"/>
              <a:gd name="connsiteX14" fmla="*/ 2374067 w 5000977"/>
              <a:gd name="connsiteY14" fmla="*/ 2272516 h 2861414"/>
              <a:gd name="connsiteX15" fmla="*/ 2518083 w 5000977"/>
              <a:gd name="connsiteY15" fmla="*/ 2488540 h 2861414"/>
              <a:gd name="connsiteX16" fmla="*/ 2878123 w 5000977"/>
              <a:gd name="connsiteY16" fmla="*/ 2704564 h 2861414"/>
              <a:gd name="connsiteX17" fmla="*/ 3022139 w 5000977"/>
              <a:gd name="connsiteY17" fmla="*/ 1984484 h 2861414"/>
              <a:gd name="connsiteX18" fmla="*/ 3273778 w 5000977"/>
              <a:gd name="connsiteY18" fmla="*/ 344608 h 2861414"/>
              <a:gd name="connsiteX19" fmla="*/ 3646312 w 5000977"/>
              <a:gd name="connsiteY19" fmla="*/ 1947630 h 2861414"/>
              <a:gd name="connsiteX20" fmla="*/ 3886235 w 5000977"/>
              <a:gd name="connsiteY20" fmla="*/ 1984484 h 2861414"/>
              <a:gd name="connsiteX21" fmla="*/ 4102259 w 5000977"/>
              <a:gd name="connsiteY21" fmla="*/ 2200508 h 2861414"/>
              <a:gd name="connsiteX22" fmla="*/ 4462299 w 5000977"/>
              <a:gd name="connsiteY22" fmla="*/ 2632556 h 2861414"/>
              <a:gd name="connsiteX23" fmla="*/ 4673600 w 5000977"/>
              <a:gd name="connsiteY23" fmla="*/ 2726563 h 2861414"/>
              <a:gd name="connsiteX24" fmla="*/ 4786489 w 5000977"/>
              <a:gd name="connsiteY24" fmla="*/ 1823452 h 2861414"/>
              <a:gd name="connsiteX25" fmla="*/ 5000978 w 5000977"/>
              <a:gd name="connsiteY25" fmla="*/ 344608 h 2861414"/>
              <a:gd name="connsiteX0" fmla="*/ -1 w 4763909"/>
              <a:gd name="connsiteY0" fmla="*/ 792359 h 2631832"/>
              <a:gd name="connsiteX1" fmla="*/ 90310 w 4763909"/>
              <a:gd name="connsiteY1" fmla="*/ 1582581 h 2631832"/>
              <a:gd name="connsiteX2" fmla="*/ 264791 w 4763909"/>
              <a:gd name="connsiteY2" fmla="*/ 1610886 h 2631832"/>
              <a:gd name="connsiteX3" fmla="*/ 451555 w 4763909"/>
              <a:gd name="connsiteY3" fmla="*/ 2192181 h 2631832"/>
              <a:gd name="connsiteX4" fmla="*/ 767644 w 4763909"/>
              <a:gd name="connsiteY4" fmla="*/ 2282492 h 2631832"/>
              <a:gd name="connsiteX5" fmla="*/ 936977 w 4763909"/>
              <a:gd name="connsiteY5" fmla="*/ 2463114 h 2631832"/>
              <a:gd name="connsiteX6" fmla="*/ 1128887 w 4763909"/>
              <a:gd name="connsiteY6" fmla="*/ 2402974 h 2631832"/>
              <a:gd name="connsiteX7" fmla="*/ 1200895 w 4763909"/>
              <a:gd name="connsiteY7" fmla="*/ 1682894 h 2631832"/>
              <a:gd name="connsiteX8" fmla="*/ 1272903 w 4763909"/>
              <a:gd name="connsiteY8" fmla="*/ 746790 h 2631832"/>
              <a:gd name="connsiteX9" fmla="*/ 1377244 w 4763909"/>
              <a:gd name="connsiteY9" fmla="*/ 36003 h 2631832"/>
              <a:gd name="connsiteX10" fmla="*/ 1632943 w 4763909"/>
              <a:gd name="connsiteY10" fmla="*/ 962814 h 2631832"/>
              <a:gd name="connsiteX11" fmla="*/ 1776959 w 4763909"/>
              <a:gd name="connsiteY11" fmla="*/ 1538878 h 2631832"/>
              <a:gd name="connsiteX12" fmla="*/ 1920975 w 4763909"/>
              <a:gd name="connsiteY12" fmla="*/ 1682894 h 2631832"/>
              <a:gd name="connsiteX13" fmla="*/ 2136999 w 4763909"/>
              <a:gd name="connsiteY13" fmla="*/ 2042934 h 2631832"/>
              <a:gd name="connsiteX14" fmla="*/ 2281015 w 4763909"/>
              <a:gd name="connsiteY14" fmla="*/ 2258958 h 2631832"/>
              <a:gd name="connsiteX15" fmla="*/ 2641055 w 4763909"/>
              <a:gd name="connsiteY15" fmla="*/ 2474982 h 2631832"/>
              <a:gd name="connsiteX16" fmla="*/ 2785071 w 4763909"/>
              <a:gd name="connsiteY16" fmla="*/ 1754902 h 2631832"/>
              <a:gd name="connsiteX17" fmla="*/ 3036710 w 4763909"/>
              <a:gd name="connsiteY17" fmla="*/ 115026 h 2631832"/>
              <a:gd name="connsiteX18" fmla="*/ 3409244 w 4763909"/>
              <a:gd name="connsiteY18" fmla="*/ 1718048 h 2631832"/>
              <a:gd name="connsiteX19" fmla="*/ 3649167 w 4763909"/>
              <a:gd name="connsiteY19" fmla="*/ 1754902 h 2631832"/>
              <a:gd name="connsiteX20" fmla="*/ 3865191 w 4763909"/>
              <a:gd name="connsiteY20" fmla="*/ 1970926 h 2631832"/>
              <a:gd name="connsiteX21" fmla="*/ 4225231 w 4763909"/>
              <a:gd name="connsiteY21" fmla="*/ 2402974 h 2631832"/>
              <a:gd name="connsiteX22" fmla="*/ 4436532 w 4763909"/>
              <a:gd name="connsiteY22" fmla="*/ 2496981 h 2631832"/>
              <a:gd name="connsiteX23" fmla="*/ 4549421 w 4763909"/>
              <a:gd name="connsiteY23" fmla="*/ 1593870 h 2631832"/>
              <a:gd name="connsiteX24" fmla="*/ 4763910 w 4763909"/>
              <a:gd name="connsiteY24" fmla="*/ 115026 h 2631832"/>
              <a:gd name="connsiteX0" fmla="*/ -1 w 4673598"/>
              <a:gd name="connsiteY0" fmla="*/ 1582581 h 2631832"/>
              <a:gd name="connsiteX1" fmla="*/ 174480 w 4673598"/>
              <a:gd name="connsiteY1" fmla="*/ 1610886 h 2631832"/>
              <a:gd name="connsiteX2" fmla="*/ 361244 w 4673598"/>
              <a:gd name="connsiteY2" fmla="*/ 2192181 h 2631832"/>
              <a:gd name="connsiteX3" fmla="*/ 677333 w 4673598"/>
              <a:gd name="connsiteY3" fmla="*/ 2282492 h 2631832"/>
              <a:gd name="connsiteX4" fmla="*/ 846666 w 4673598"/>
              <a:gd name="connsiteY4" fmla="*/ 2463114 h 2631832"/>
              <a:gd name="connsiteX5" fmla="*/ 1038576 w 4673598"/>
              <a:gd name="connsiteY5" fmla="*/ 2402974 h 2631832"/>
              <a:gd name="connsiteX6" fmla="*/ 1110584 w 4673598"/>
              <a:gd name="connsiteY6" fmla="*/ 1682894 h 2631832"/>
              <a:gd name="connsiteX7" fmla="*/ 1182592 w 4673598"/>
              <a:gd name="connsiteY7" fmla="*/ 746790 h 2631832"/>
              <a:gd name="connsiteX8" fmla="*/ 1286933 w 4673598"/>
              <a:gd name="connsiteY8" fmla="*/ 36003 h 2631832"/>
              <a:gd name="connsiteX9" fmla="*/ 1542632 w 4673598"/>
              <a:gd name="connsiteY9" fmla="*/ 962814 h 2631832"/>
              <a:gd name="connsiteX10" fmla="*/ 1686648 w 4673598"/>
              <a:gd name="connsiteY10" fmla="*/ 1538878 h 2631832"/>
              <a:gd name="connsiteX11" fmla="*/ 1830664 w 4673598"/>
              <a:gd name="connsiteY11" fmla="*/ 1682894 h 2631832"/>
              <a:gd name="connsiteX12" fmla="*/ 2046688 w 4673598"/>
              <a:gd name="connsiteY12" fmla="*/ 2042934 h 2631832"/>
              <a:gd name="connsiteX13" fmla="*/ 2190704 w 4673598"/>
              <a:gd name="connsiteY13" fmla="*/ 2258958 h 2631832"/>
              <a:gd name="connsiteX14" fmla="*/ 2550744 w 4673598"/>
              <a:gd name="connsiteY14" fmla="*/ 2474982 h 2631832"/>
              <a:gd name="connsiteX15" fmla="*/ 2694760 w 4673598"/>
              <a:gd name="connsiteY15" fmla="*/ 1754902 h 2631832"/>
              <a:gd name="connsiteX16" fmla="*/ 2946399 w 4673598"/>
              <a:gd name="connsiteY16" fmla="*/ 115026 h 2631832"/>
              <a:gd name="connsiteX17" fmla="*/ 3318933 w 4673598"/>
              <a:gd name="connsiteY17" fmla="*/ 1718048 h 2631832"/>
              <a:gd name="connsiteX18" fmla="*/ 3558856 w 4673598"/>
              <a:gd name="connsiteY18" fmla="*/ 1754902 h 2631832"/>
              <a:gd name="connsiteX19" fmla="*/ 3774880 w 4673598"/>
              <a:gd name="connsiteY19" fmla="*/ 1970926 h 2631832"/>
              <a:gd name="connsiteX20" fmla="*/ 4134920 w 4673598"/>
              <a:gd name="connsiteY20" fmla="*/ 2402974 h 2631832"/>
              <a:gd name="connsiteX21" fmla="*/ 4346221 w 4673598"/>
              <a:gd name="connsiteY21" fmla="*/ 2496981 h 2631832"/>
              <a:gd name="connsiteX22" fmla="*/ 4459110 w 4673598"/>
              <a:gd name="connsiteY22" fmla="*/ 1593870 h 2631832"/>
              <a:gd name="connsiteX23" fmla="*/ 4673599 w 4673598"/>
              <a:gd name="connsiteY23" fmla="*/ 115026 h 2631832"/>
              <a:gd name="connsiteX0" fmla="*/ -1 w 4673598"/>
              <a:gd name="connsiteY0" fmla="*/ 1582581 h 2631832"/>
              <a:gd name="connsiteX1" fmla="*/ 361244 w 4673598"/>
              <a:gd name="connsiteY1" fmla="*/ 2192181 h 2631832"/>
              <a:gd name="connsiteX2" fmla="*/ 677333 w 4673598"/>
              <a:gd name="connsiteY2" fmla="*/ 2282492 h 2631832"/>
              <a:gd name="connsiteX3" fmla="*/ 846666 w 4673598"/>
              <a:gd name="connsiteY3" fmla="*/ 2463114 h 2631832"/>
              <a:gd name="connsiteX4" fmla="*/ 1038576 w 4673598"/>
              <a:gd name="connsiteY4" fmla="*/ 2402974 h 2631832"/>
              <a:gd name="connsiteX5" fmla="*/ 1110584 w 4673598"/>
              <a:gd name="connsiteY5" fmla="*/ 1682894 h 2631832"/>
              <a:gd name="connsiteX6" fmla="*/ 1182592 w 4673598"/>
              <a:gd name="connsiteY6" fmla="*/ 746790 h 2631832"/>
              <a:gd name="connsiteX7" fmla="*/ 1286933 w 4673598"/>
              <a:gd name="connsiteY7" fmla="*/ 36003 h 2631832"/>
              <a:gd name="connsiteX8" fmla="*/ 1542632 w 4673598"/>
              <a:gd name="connsiteY8" fmla="*/ 962814 h 2631832"/>
              <a:gd name="connsiteX9" fmla="*/ 1686648 w 4673598"/>
              <a:gd name="connsiteY9" fmla="*/ 1538878 h 2631832"/>
              <a:gd name="connsiteX10" fmla="*/ 1830664 w 4673598"/>
              <a:gd name="connsiteY10" fmla="*/ 1682894 h 2631832"/>
              <a:gd name="connsiteX11" fmla="*/ 2046688 w 4673598"/>
              <a:gd name="connsiteY11" fmla="*/ 2042934 h 2631832"/>
              <a:gd name="connsiteX12" fmla="*/ 2190704 w 4673598"/>
              <a:gd name="connsiteY12" fmla="*/ 2258958 h 2631832"/>
              <a:gd name="connsiteX13" fmla="*/ 2550744 w 4673598"/>
              <a:gd name="connsiteY13" fmla="*/ 2474982 h 2631832"/>
              <a:gd name="connsiteX14" fmla="*/ 2694760 w 4673598"/>
              <a:gd name="connsiteY14" fmla="*/ 1754902 h 2631832"/>
              <a:gd name="connsiteX15" fmla="*/ 2946399 w 4673598"/>
              <a:gd name="connsiteY15" fmla="*/ 115026 h 2631832"/>
              <a:gd name="connsiteX16" fmla="*/ 3318933 w 4673598"/>
              <a:gd name="connsiteY16" fmla="*/ 1718048 h 2631832"/>
              <a:gd name="connsiteX17" fmla="*/ 3558856 w 4673598"/>
              <a:gd name="connsiteY17" fmla="*/ 1754902 h 2631832"/>
              <a:gd name="connsiteX18" fmla="*/ 3774880 w 4673598"/>
              <a:gd name="connsiteY18" fmla="*/ 1970926 h 2631832"/>
              <a:gd name="connsiteX19" fmla="*/ 4134920 w 4673598"/>
              <a:gd name="connsiteY19" fmla="*/ 2402974 h 2631832"/>
              <a:gd name="connsiteX20" fmla="*/ 4346221 w 4673598"/>
              <a:gd name="connsiteY20" fmla="*/ 2496981 h 2631832"/>
              <a:gd name="connsiteX21" fmla="*/ 4459110 w 4673598"/>
              <a:gd name="connsiteY21" fmla="*/ 1593870 h 2631832"/>
              <a:gd name="connsiteX22" fmla="*/ 4673599 w 4673598"/>
              <a:gd name="connsiteY22" fmla="*/ 115026 h 2631832"/>
              <a:gd name="connsiteX0" fmla="*/ 1 w 4312355"/>
              <a:gd name="connsiteY0" fmla="*/ 2192181 h 2631832"/>
              <a:gd name="connsiteX1" fmla="*/ 316090 w 4312355"/>
              <a:gd name="connsiteY1" fmla="*/ 2282492 h 2631832"/>
              <a:gd name="connsiteX2" fmla="*/ 485423 w 4312355"/>
              <a:gd name="connsiteY2" fmla="*/ 2463114 h 2631832"/>
              <a:gd name="connsiteX3" fmla="*/ 677333 w 4312355"/>
              <a:gd name="connsiteY3" fmla="*/ 2402974 h 2631832"/>
              <a:gd name="connsiteX4" fmla="*/ 749341 w 4312355"/>
              <a:gd name="connsiteY4" fmla="*/ 1682894 h 2631832"/>
              <a:gd name="connsiteX5" fmla="*/ 821349 w 4312355"/>
              <a:gd name="connsiteY5" fmla="*/ 746790 h 2631832"/>
              <a:gd name="connsiteX6" fmla="*/ 925690 w 4312355"/>
              <a:gd name="connsiteY6" fmla="*/ 36003 h 2631832"/>
              <a:gd name="connsiteX7" fmla="*/ 1181389 w 4312355"/>
              <a:gd name="connsiteY7" fmla="*/ 962814 h 2631832"/>
              <a:gd name="connsiteX8" fmla="*/ 1325405 w 4312355"/>
              <a:gd name="connsiteY8" fmla="*/ 1538878 h 2631832"/>
              <a:gd name="connsiteX9" fmla="*/ 1469421 w 4312355"/>
              <a:gd name="connsiteY9" fmla="*/ 1682894 h 2631832"/>
              <a:gd name="connsiteX10" fmla="*/ 1685445 w 4312355"/>
              <a:gd name="connsiteY10" fmla="*/ 2042934 h 2631832"/>
              <a:gd name="connsiteX11" fmla="*/ 1829461 w 4312355"/>
              <a:gd name="connsiteY11" fmla="*/ 2258958 h 2631832"/>
              <a:gd name="connsiteX12" fmla="*/ 2189501 w 4312355"/>
              <a:gd name="connsiteY12" fmla="*/ 2474982 h 2631832"/>
              <a:gd name="connsiteX13" fmla="*/ 2333517 w 4312355"/>
              <a:gd name="connsiteY13" fmla="*/ 1754902 h 2631832"/>
              <a:gd name="connsiteX14" fmla="*/ 2585156 w 4312355"/>
              <a:gd name="connsiteY14" fmla="*/ 115026 h 2631832"/>
              <a:gd name="connsiteX15" fmla="*/ 2957690 w 4312355"/>
              <a:gd name="connsiteY15" fmla="*/ 1718048 h 2631832"/>
              <a:gd name="connsiteX16" fmla="*/ 3197613 w 4312355"/>
              <a:gd name="connsiteY16" fmla="*/ 1754902 h 2631832"/>
              <a:gd name="connsiteX17" fmla="*/ 3413637 w 4312355"/>
              <a:gd name="connsiteY17" fmla="*/ 1970926 h 2631832"/>
              <a:gd name="connsiteX18" fmla="*/ 3773677 w 4312355"/>
              <a:gd name="connsiteY18" fmla="*/ 2402974 h 2631832"/>
              <a:gd name="connsiteX19" fmla="*/ 3984978 w 4312355"/>
              <a:gd name="connsiteY19" fmla="*/ 2496981 h 2631832"/>
              <a:gd name="connsiteX20" fmla="*/ 4097867 w 4312355"/>
              <a:gd name="connsiteY20" fmla="*/ 1593870 h 2631832"/>
              <a:gd name="connsiteX21" fmla="*/ 4312356 w 4312355"/>
              <a:gd name="connsiteY21" fmla="*/ 115026 h 2631832"/>
              <a:gd name="connsiteX0" fmla="*/ 1 w 3996266"/>
              <a:gd name="connsiteY0" fmla="*/ 2282492 h 2631832"/>
              <a:gd name="connsiteX1" fmla="*/ 169334 w 3996266"/>
              <a:gd name="connsiteY1" fmla="*/ 2463114 h 2631832"/>
              <a:gd name="connsiteX2" fmla="*/ 361244 w 3996266"/>
              <a:gd name="connsiteY2" fmla="*/ 2402974 h 2631832"/>
              <a:gd name="connsiteX3" fmla="*/ 433252 w 3996266"/>
              <a:gd name="connsiteY3" fmla="*/ 1682894 h 2631832"/>
              <a:gd name="connsiteX4" fmla="*/ 505260 w 3996266"/>
              <a:gd name="connsiteY4" fmla="*/ 746790 h 2631832"/>
              <a:gd name="connsiteX5" fmla="*/ 609601 w 3996266"/>
              <a:gd name="connsiteY5" fmla="*/ 36003 h 2631832"/>
              <a:gd name="connsiteX6" fmla="*/ 865300 w 3996266"/>
              <a:gd name="connsiteY6" fmla="*/ 962814 h 2631832"/>
              <a:gd name="connsiteX7" fmla="*/ 1009316 w 3996266"/>
              <a:gd name="connsiteY7" fmla="*/ 1538878 h 2631832"/>
              <a:gd name="connsiteX8" fmla="*/ 1153332 w 3996266"/>
              <a:gd name="connsiteY8" fmla="*/ 1682894 h 2631832"/>
              <a:gd name="connsiteX9" fmla="*/ 1369356 w 3996266"/>
              <a:gd name="connsiteY9" fmla="*/ 2042934 h 2631832"/>
              <a:gd name="connsiteX10" fmla="*/ 1513372 w 3996266"/>
              <a:gd name="connsiteY10" fmla="*/ 2258958 h 2631832"/>
              <a:gd name="connsiteX11" fmla="*/ 1873412 w 3996266"/>
              <a:gd name="connsiteY11" fmla="*/ 2474982 h 2631832"/>
              <a:gd name="connsiteX12" fmla="*/ 2017428 w 3996266"/>
              <a:gd name="connsiteY12" fmla="*/ 1754902 h 2631832"/>
              <a:gd name="connsiteX13" fmla="*/ 2269067 w 3996266"/>
              <a:gd name="connsiteY13" fmla="*/ 115026 h 2631832"/>
              <a:gd name="connsiteX14" fmla="*/ 2641601 w 3996266"/>
              <a:gd name="connsiteY14" fmla="*/ 1718048 h 2631832"/>
              <a:gd name="connsiteX15" fmla="*/ 2881524 w 3996266"/>
              <a:gd name="connsiteY15" fmla="*/ 1754902 h 2631832"/>
              <a:gd name="connsiteX16" fmla="*/ 3097548 w 3996266"/>
              <a:gd name="connsiteY16" fmla="*/ 1970926 h 2631832"/>
              <a:gd name="connsiteX17" fmla="*/ 3457588 w 3996266"/>
              <a:gd name="connsiteY17" fmla="*/ 2402974 h 2631832"/>
              <a:gd name="connsiteX18" fmla="*/ 3668889 w 3996266"/>
              <a:gd name="connsiteY18" fmla="*/ 2496981 h 2631832"/>
              <a:gd name="connsiteX19" fmla="*/ 3781778 w 3996266"/>
              <a:gd name="connsiteY19" fmla="*/ 1593870 h 2631832"/>
              <a:gd name="connsiteX20" fmla="*/ 3996267 w 3996266"/>
              <a:gd name="connsiteY20" fmla="*/ 115026 h 2631832"/>
              <a:gd name="connsiteX0" fmla="*/ 1 w 3996266"/>
              <a:gd name="connsiteY0" fmla="*/ 2282492 h 2631832"/>
              <a:gd name="connsiteX1" fmla="*/ 361244 w 3996266"/>
              <a:gd name="connsiteY1" fmla="*/ 2402974 h 2631832"/>
              <a:gd name="connsiteX2" fmla="*/ 433252 w 3996266"/>
              <a:gd name="connsiteY2" fmla="*/ 1682894 h 2631832"/>
              <a:gd name="connsiteX3" fmla="*/ 505260 w 3996266"/>
              <a:gd name="connsiteY3" fmla="*/ 746790 h 2631832"/>
              <a:gd name="connsiteX4" fmla="*/ 609601 w 3996266"/>
              <a:gd name="connsiteY4" fmla="*/ 36003 h 2631832"/>
              <a:gd name="connsiteX5" fmla="*/ 865300 w 3996266"/>
              <a:gd name="connsiteY5" fmla="*/ 962814 h 2631832"/>
              <a:gd name="connsiteX6" fmla="*/ 1009316 w 3996266"/>
              <a:gd name="connsiteY6" fmla="*/ 1538878 h 2631832"/>
              <a:gd name="connsiteX7" fmla="*/ 1153332 w 3996266"/>
              <a:gd name="connsiteY7" fmla="*/ 1682894 h 2631832"/>
              <a:gd name="connsiteX8" fmla="*/ 1369356 w 3996266"/>
              <a:gd name="connsiteY8" fmla="*/ 2042934 h 2631832"/>
              <a:gd name="connsiteX9" fmla="*/ 1513372 w 3996266"/>
              <a:gd name="connsiteY9" fmla="*/ 2258958 h 2631832"/>
              <a:gd name="connsiteX10" fmla="*/ 1873412 w 3996266"/>
              <a:gd name="connsiteY10" fmla="*/ 2474982 h 2631832"/>
              <a:gd name="connsiteX11" fmla="*/ 2017428 w 3996266"/>
              <a:gd name="connsiteY11" fmla="*/ 1754902 h 2631832"/>
              <a:gd name="connsiteX12" fmla="*/ 2269067 w 3996266"/>
              <a:gd name="connsiteY12" fmla="*/ 115026 h 2631832"/>
              <a:gd name="connsiteX13" fmla="*/ 2641601 w 3996266"/>
              <a:gd name="connsiteY13" fmla="*/ 1718048 h 2631832"/>
              <a:gd name="connsiteX14" fmla="*/ 2881524 w 3996266"/>
              <a:gd name="connsiteY14" fmla="*/ 1754902 h 2631832"/>
              <a:gd name="connsiteX15" fmla="*/ 3097548 w 3996266"/>
              <a:gd name="connsiteY15" fmla="*/ 1970926 h 2631832"/>
              <a:gd name="connsiteX16" fmla="*/ 3457588 w 3996266"/>
              <a:gd name="connsiteY16" fmla="*/ 2402974 h 2631832"/>
              <a:gd name="connsiteX17" fmla="*/ 3668889 w 3996266"/>
              <a:gd name="connsiteY17" fmla="*/ 2496981 h 2631832"/>
              <a:gd name="connsiteX18" fmla="*/ 3781778 w 3996266"/>
              <a:gd name="connsiteY18" fmla="*/ 1593870 h 2631832"/>
              <a:gd name="connsiteX19" fmla="*/ 3996267 w 3996266"/>
              <a:gd name="connsiteY19" fmla="*/ 115026 h 2631832"/>
              <a:gd name="connsiteX0" fmla="*/ 1 w 3635023"/>
              <a:gd name="connsiteY0" fmla="*/ 2402974 h 2631832"/>
              <a:gd name="connsiteX1" fmla="*/ 72009 w 3635023"/>
              <a:gd name="connsiteY1" fmla="*/ 1682894 h 2631832"/>
              <a:gd name="connsiteX2" fmla="*/ 144017 w 3635023"/>
              <a:gd name="connsiteY2" fmla="*/ 746790 h 2631832"/>
              <a:gd name="connsiteX3" fmla="*/ 248358 w 3635023"/>
              <a:gd name="connsiteY3" fmla="*/ 36003 h 2631832"/>
              <a:gd name="connsiteX4" fmla="*/ 504057 w 3635023"/>
              <a:gd name="connsiteY4" fmla="*/ 962814 h 2631832"/>
              <a:gd name="connsiteX5" fmla="*/ 648073 w 3635023"/>
              <a:gd name="connsiteY5" fmla="*/ 1538878 h 2631832"/>
              <a:gd name="connsiteX6" fmla="*/ 792089 w 3635023"/>
              <a:gd name="connsiteY6" fmla="*/ 1682894 h 2631832"/>
              <a:gd name="connsiteX7" fmla="*/ 1008113 w 3635023"/>
              <a:gd name="connsiteY7" fmla="*/ 2042934 h 2631832"/>
              <a:gd name="connsiteX8" fmla="*/ 1152129 w 3635023"/>
              <a:gd name="connsiteY8" fmla="*/ 2258958 h 2631832"/>
              <a:gd name="connsiteX9" fmla="*/ 1512169 w 3635023"/>
              <a:gd name="connsiteY9" fmla="*/ 2474982 h 2631832"/>
              <a:gd name="connsiteX10" fmla="*/ 1656185 w 3635023"/>
              <a:gd name="connsiteY10" fmla="*/ 1754902 h 2631832"/>
              <a:gd name="connsiteX11" fmla="*/ 1907824 w 3635023"/>
              <a:gd name="connsiteY11" fmla="*/ 115026 h 2631832"/>
              <a:gd name="connsiteX12" fmla="*/ 2280358 w 3635023"/>
              <a:gd name="connsiteY12" fmla="*/ 1718048 h 2631832"/>
              <a:gd name="connsiteX13" fmla="*/ 2520281 w 3635023"/>
              <a:gd name="connsiteY13" fmla="*/ 1754902 h 2631832"/>
              <a:gd name="connsiteX14" fmla="*/ 2736305 w 3635023"/>
              <a:gd name="connsiteY14" fmla="*/ 1970926 h 2631832"/>
              <a:gd name="connsiteX15" fmla="*/ 3096345 w 3635023"/>
              <a:gd name="connsiteY15" fmla="*/ 2402974 h 2631832"/>
              <a:gd name="connsiteX16" fmla="*/ 3307646 w 3635023"/>
              <a:gd name="connsiteY16" fmla="*/ 2496981 h 2631832"/>
              <a:gd name="connsiteX17" fmla="*/ 3420535 w 3635023"/>
              <a:gd name="connsiteY17" fmla="*/ 1593870 h 2631832"/>
              <a:gd name="connsiteX18" fmla="*/ 3635024 w 3635023"/>
              <a:gd name="connsiteY18" fmla="*/ 115026 h 2631832"/>
              <a:gd name="connsiteX0" fmla="*/ 1 w 3563015"/>
              <a:gd name="connsiteY0" fmla="*/ 1682894 h 2631832"/>
              <a:gd name="connsiteX1" fmla="*/ 72009 w 3563015"/>
              <a:gd name="connsiteY1" fmla="*/ 746790 h 2631832"/>
              <a:gd name="connsiteX2" fmla="*/ 176350 w 3563015"/>
              <a:gd name="connsiteY2" fmla="*/ 36003 h 2631832"/>
              <a:gd name="connsiteX3" fmla="*/ 432049 w 3563015"/>
              <a:gd name="connsiteY3" fmla="*/ 962814 h 2631832"/>
              <a:gd name="connsiteX4" fmla="*/ 576065 w 3563015"/>
              <a:gd name="connsiteY4" fmla="*/ 1538878 h 2631832"/>
              <a:gd name="connsiteX5" fmla="*/ 720081 w 3563015"/>
              <a:gd name="connsiteY5" fmla="*/ 1682894 h 2631832"/>
              <a:gd name="connsiteX6" fmla="*/ 936105 w 3563015"/>
              <a:gd name="connsiteY6" fmla="*/ 2042934 h 2631832"/>
              <a:gd name="connsiteX7" fmla="*/ 1080121 w 3563015"/>
              <a:gd name="connsiteY7" fmla="*/ 2258958 h 2631832"/>
              <a:gd name="connsiteX8" fmla="*/ 1440161 w 3563015"/>
              <a:gd name="connsiteY8" fmla="*/ 2474982 h 2631832"/>
              <a:gd name="connsiteX9" fmla="*/ 1584177 w 3563015"/>
              <a:gd name="connsiteY9" fmla="*/ 1754902 h 2631832"/>
              <a:gd name="connsiteX10" fmla="*/ 1835816 w 3563015"/>
              <a:gd name="connsiteY10" fmla="*/ 115026 h 2631832"/>
              <a:gd name="connsiteX11" fmla="*/ 2208350 w 3563015"/>
              <a:gd name="connsiteY11" fmla="*/ 1718048 h 2631832"/>
              <a:gd name="connsiteX12" fmla="*/ 2448273 w 3563015"/>
              <a:gd name="connsiteY12" fmla="*/ 1754902 h 2631832"/>
              <a:gd name="connsiteX13" fmla="*/ 2664297 w 3563015"/>
              <a:gd name="connsiteY13" fmla="*/ 1970926 h 2631832"/>
              <a:gd name="connsiteX14" fmla="*/ 3024337 w 3563015"/>
              <a:gd name="connsiteY14" fmla="*/ 2402974 h 2631832"/>
              <a:gd name="connsiteX15" fmla="*/ 3235638 w 3563015"/>
              <a:gd name="connsiteY15" fmla="*/ 2496981 h 2631832"/>
              <a:gd name="connsiteX16" fmla="*/ 3348527 w 3563015"/>
              <a:gd name="connsiteY16" fmla="*/ 1593870 h 2631832"/>
              <a:gd name="connsiteX17" fmla="*/ 3563016 w 3563015"/>
              <a:gd name="connsiteY17" fmla="*/ 115026 h 2631832"/>
              <a:gd name="connsiteX0" fmla="*/ 1 w 3491007"/>
              <a:gd name="connsiteY0" fmla="*/ 746790 h 2631832"/>
              <a:gd name="connsiteX1" fmla="*/ 104342 w 3491007"/>
              <a:gd name="connsiteY1" fmla="*/ 36003 h 2631832"/>
              <a:gd name="connsiteX2" fmla="*/ 360041 w 3491007"/>
              <a:gd name="connsiteY2" fmla="*/ 962814 h 2631832"/>
              <a:gd name="connsiteX3" fmla="*/ 504057 w 3491007"/>
              <a:gd name="connsiteY3" fmla="*/ 1538878 h 2631832"/>
              <a:gd name="connsiteX4" fmla="*/ 648073 w 3491007"/>
              <a:gd name="connsiteY4" fmla="*/ 1682894 h 2631832"/>
              <a:gd name="connsiteX5" fmla="*/ 864097 w 3491007"/>
              <a:gd name="connsiteY5" fmla="*/ 2042934 h 2631832"/>
              <a:gd name="connsiteX6" fmla="*/ 1008113 w 3491007"/>
              <a:gd name="connsiteY6" fmla="*/ 2258958 h 2631832"/>
              <a:gd name="connsiteX7" fmla="*/ 1368153 w 3491007"/>
              <a:gd name="connsiteY7" fmla="*/ 2474982 h 2631832"/>
              <a:gd name="connsiteX8" fmla="*/ 1512169 w 3491007"/>
              <a:gd name="connsiteY8" fmla="*/ 1754902 h 2631832"/>
              <a:gd name="connsiteX9" fmla="*/ 1763808 w 3491007"/>
              <a:gd name="connsiteY9" fmla="*/ 115026 h 2631832"/>
              <a:gd name="connsiteX10" fmla="*/ 2136342 w 3491007"/>
              <a:gd name="connsiteY10" fmla="*/ 1718048 h 2631832"/>
              <a:gd name="connsiteX11" fmla="*/ 2376265 w 3491007"/>
              <a:gd name="connsiteY11" fmla="*/ 1754902 h 2631832"/>
              <a:gd name="connsiteX12" fmla="*/ 2592289 w 3491007"/>
              <a:gd name="connsiteY12" fmla="*/ 1970926 h 2631832"/>
              <a:gd name="connsiteX13" fmla="*/ 2952329 w 3491007"/>
              <a:gd name="connsiteY13" fmla="*/ 2402974 h 2631832"/>
              <a:gd name="connsiteX14" fmla="*/ 3163630 w 3491007"/>
              <a:gd name="connsiteY14" fmla="*/ 2496981 h 2631832"/>
              <a:gd name="connsiteX15" fmla="*/ 3276519 w 3491007"/>
              <a:gd name="connsiteY15" fmla="*/ 1593870 h 2631832"/>
              <a:gd name="connsiteX16" fmla="*/ 3491008 w 3491007"/>
              <a:gd name="connsiteY16" fmla="*/ 115026 h 2631832"/>
              <a:gd name="connsiteX0" fmla="*/ 1 w 3491007"/>
              <a:gd name="connsiteY0" fmla="*/ 637906 h 2522948"/>
              <a:gd name="connsiteX1" fmla="*/ 360041 w 3491007"/>
              <a:gd name="connsiteY1" fmla="*/ 853930 h 2522948"/>
              <a:gd name="connsiteX2" fmla="*/ 504057 w 3491007"/>
              <a:gd name="connsiteY2" fmla="*/ 1429994 h 2522948"/>
              <a:gd name="connsiteX3" fmla="*/ 648073 w 3491007"/>
              <a:gd name="connsiteY3" fmla="*/ 1574010 h 2522948"/>
              <a:gd name="connsiteX4" fmla="*/ 864097 w 3491007"/>
              <a:gd name="connsiteY4" fmla="*/ 1934050 h 2522948"/>
              <a:gd name="connsiteX5" fmla="*/ 1008113 w 3491007"/>
              <a:gd name="connsiteY5" fmla="*/ 2150074 h 2522948"/>
              <a:gd name="connsiteX6" fmla="*/ 1368153 w 3491007"/>
              <a:gd name="connsiteY6" fmla="*/ 2366098 h 2522948"/>
              <a:gd name="connsiteX7" fmla="*/ 1512169 w 3491007"/>
              <a:gd name="connsiteY7" fmla="*/ 1646018 h 2522948"/>
              <a:gd name="connsiteX8" fmla="*/ 1763808 w 3491007"/>
              <a:gd name="connsiteY8" fmla="*/ 6142 h 2522948"/>
              <a:gd name="connsiteX9" fmla="*/ 2136342 w 3491007"/>
              <a:gd name="connsiteY9" fmla="*/ 1609164 h 2522948"/>
              <a:gd name="connsiteX10" fmla="*/ 2376265 w 3491007"/>
              <a:gd name="connsiteY10" fmla="*/ 1646018 h 2522948"/>
              <a:gd name="connsiteX11" fmla="*/ 2592289 w 3491007"/>
              <a:gd name="connsiteY11" fmla="*/ 1862042 h 2522948"/>
              <a:gd name="connsiteX12" fmla="*/ 2952329 w 3491007"/>
              <a:gd name="connsiteY12" fmla="*/ 2294090 h 2522948"/>
              <a:gd name="connsiteX13" fmla="*/ 3163630 w 3491007"/>
              <a:gd name="connsiteY13" fmla="*/ 2388097 h 2522948"/>
              <a:gd name="connsiteX14" fmla="*/ 3276519 w 3491007"/>
              <a:gd name="connsiteY14" fmla="*/ 1484986 h 2522948"/>
              <a:gd name="connsiteX15" fmla="*/ 3491008 w 3491007"/>
              <a:gd name="connsiteY15" fmla="*/ 6142 h 2522948"/>
              <a:gd name="connsiteX0" fmla="*/ 0 w 3130966"/>
              <a:gd name="connsiteY0" fmla="*/ 853930 h 2522948"/>
              <a:gd name="connsiteX1" fmla="*/ 144016 w 3130966"/>
              <a:gd name="connsiteY1" fmla="*/ 1429994 h 2522948"/>
              <a:gd name="connsiteX2" fmla="*/ 288032 w 3130966"/>
              <a:gd name="connsiteY2" fmla="*/ 1574010 h 2522948"/>
              <a:gd name="connsiteX3" fmla="*/ 504056 w 3130966"/>
              <a:gd name="connsiteY3" fmla="*/ 1934050 h 2522948"/>
              <a:gd name="connsiteX4" fmla="*/ 648072 w 3130966"/>
              <a:gd name="connsiteY4" fmla="*/ 2150074 h 2522948"/>
              <a:gd name="connsiteX5" fmla="*/ 1008112 w 3130966"/>
              <a:gd name="connsiteY5" fmla="*/ 2366098 h 2522948"/>
              <a:gd name="connsiteX6" fmla="*/ 1152128 w 3130966"/>
              <a:gd name="connsiteY6" fmla="*/ 1646018 h 2522948"/>
              <a:gd name="connsiteX7" fmla="*/ 1403767 w 3130966"/>
              <a:gd name="connsiteY7" fmla="*/ 6142 h 2522948"/>
              <a:gd name="connsiteX8" fmla="*/ 1776301 w 3130966"/>
              <a:gd name="connsiteY8" fmla="*/ 1609164 h 2522948"/>
              <a:gd name="connsiteX9" fmla="*/ 2016224 w 3130966"/>
              <a:gd name="connsiteY9" fmla="*/ 1646018 h 2522948"/>
              <a:gd name="connsiteX10" fmla="*/ 2232248 w 3130966"/>
              <a:gd name="connsiteY10" fmla="*/ 1862042 h 2522948"/>
              <a:gd name="connsiteX11" fmla="*/ 2592288 w 3130966"/>
              <a:gd name="connsiteY11" fmla="*/ 2294090 h 2522948"/>
              <a:gd name="connsiteX12" fmla="*/ 2803589 w 3130966"/>
              <a:gd name="connsiteY12" fmla="*/ 2388097 h 2522948"/>
              <a:gd name="connsiteX13" fmla="*/ 2916478 w 3130966"/>
              <a:gd name="connsiteY13" fmla="*/ 1484986 h 2522948"/>
              <a:gd name="connsiteX14" fmla="*/ 3130967 w 3130966"/>
              <a:gd name="connsiteY14" fmla="*/ 6142 h 2522948"/>
              <a:gd name="connsiteX0" fmla="*/ -1 w 2986949"/>
              <a:gd name="connsiteY0" fmla="*/ 1429994 h 2522948"/>
              <a:gd name="connsiteX1" fmla="*/ 144015 w 2986949"/>
              <a:gd name="connsiteY1" fmla="*/ 1574010 h 2522948"/>
              <a:gd name="connsiteX2" fmla="*/ 360039 w 2986949"/>
              <a:gd name="connsiteY2" fmla="*/ 1934050 h 2522948"/>
              <a:gd name="connsiteX3" fmla="*/ 504055 w 2986949"/>
              <a:gd name="connsiteY3" fmla="*/ 2150074 h 2522948"/>
              <a:gd name="connsiteX4" fmla="*/ 864095 w 2986949"/>
              <a:gd name="connsiteY4" fmla="*/ 2366098 h 2522948"/>
              <a:gd name="connsiteX5" fmla="*/ 1008111 w 2986949"/>
              <a:gd name="connsiteY5" fmla="*/ 1646018 h 2522948"/>
              <a:gd name="connsiteX6" fmla="*/ 1259750 w 2986949"/>
              <a:gd name="connsiteY6" fmla="*/ 6142 h 2522948"/>
              <a:gd name="connsiteX7" fmla="*/ 1632284 w 2986949"/>
              <a:gd name="connsiteY7" fmla="*/ 1609164 h 2522948"/>
              <a:gd name="connsiteX8" fmla="*/ 1872207 w 2986949"/>
              <a:gd name="connsiteY8" fmla="*/ 1646018 h 2522948"/>
              <a:gd name="connsiteX9" fmla="*/ 2088231 w 2986949"/>
              <a:gd name="connsiteY9" fmla="*/ 1862042 h 2522948"/>
              <a:gd name="connsiteX10" fmla="*/ 2448271 w 2986949"/>
              <a:gd name="connsiteY10" fmla="*/ 2294090 h 2522948"/>
              <a:gd name="connsiteX11" fmla="*/ 2659572 w 2986949"/>
              <a:gd name="connsiteY11" fmla="*/ 2388097 h 2522948"/>
              <a:gd name="connsiteX12" fmla="*/ 2772461 w 2986949"/>
              <a:gd name="connsiteY12" fmla="*/ 1484986 h 2522948"/>
              <a:gd name="connsiteX13" fmla="*/ 2986950 w 2986949"/>
              <a:gd name="connsiteY13" fmla="*/ 6142 h 2522948"/>
              <a:gd name="connsiteX0" fmla="*/ -1 w 2986949"/>
              <a:gd name="connsiteY0" fmla="*/ 1429994 h 2522948"/>
              <a:gd name="connsiteX1" fmla="*/ 360039 w 2986949"/>
              <a:gd name="connsiteY1" fmla="*/ 1934050 h 2522948"/>
              <a:gd name="connsiteX2" fmla="*/ 504055 w 2986949"/>
              <a:gd name="connsiteY2" fmla="*/ 2150074 h 2522948"/>
              <a:gd name="connsiteX3" fmla="*/ 864095 w 2986949"/>
              <a:gd name="connsiteY3" fmla="*/ 2366098 h 2522948"/>
              <a:gd name="connsiteX4" fmla="*/ 1008111 w 2986949"/>
              <a:gd name="connsiteY4" fmla="*/ 1646018 h 2522948"/>
              <a:gd name="connsiteX5" fmla="*/ 1259750 w 2986949"/>
              <a:gd name="connsiteY5" fmla="*/ 6142 h 2522948"/>
              <a:gd name="connsiteX6" fmla="*/ 1632284 w 2986949"/>
              <a:gd name="connsiteY6" fmla="*/ 1609164 h 2522948"/>
              <a:gd name="connsiteX7" fmla="*/ 1872207 w 2986949"/>
              <a:gd name="connsiteY7" fmla="*/ 1646018 h 2522948"/>
              <a:gd name="connsiteX8" fmla="*/ 2088231 w 2986949"/>
              <a:gd name="connsiteY8" fmla="*/ 1862042 h 2522948"/>
              <a:gd name="connsiteX9" fmla="*/ 2448271 w 2986949"/>
              <a:gd name="connsiteY9" fmla="*/ 2294090 h 2522948"/>
              <a:gd name="connsiteX10" fmla="*/ 2659572 w 2986949"/>
              <a:gd name="connsiteY10" fmla="*/ 2388097 h 2522948"/>
              <a:gd name="connsiteX11" fmla="*/ 2772461 w 2986949"/>
              <a:gd name="connsiteY11" fmla="*/ 1484986 h 2522948"/>
              <a:gd name="connsiteX12" fmla="*/ 2986950 w 2986949"/>
              <a:gd name="connsiteY12" fmla="*/ 6142 h 2522948"/>
              <a:gd name="connsiteX0" fmla="*/ 0 w 2626910"/>
              <a:gd name="connsiteY0" fmla="*/ 1934050 h 2522948"/>
              <a:gd name="connsiteX1" fmla="*/ 144016 w 2626910"/>
              <a:gd name="connsiteY1" fmla="*/ 2150074 h 2522948"/>
              <a:gd name="connsiteX2" fmla="*/ 504056 w 2626910"/>
              <a:gd name="connsiteY2" fmla="*/ 2366098 h 2522948"/>
              <a:gd name="connsiteX3" fmla="*/ 648072 w 2626910"/>
              <a:gd name="connsiteY3" fmla="*/ 1646018 h 2522948"/>
              <a:gd name="connsiteX4" fmla="*/ 899711 w 2626910"/>
              <a:gd name="connsiteY4" fmla="*/ 6142 h 2522948"/>
              <a:gd name="connsiteX5" fmla="*/ 1272245 w 2626910"/>
              <a:gd name="connsiteY5" fmla="*/ 1609164 h 2522948"/>
              <a:gd name="connsiteX6" fmla="*/ 1512168 w 2626910"/>
              <a:gd name="connsiteY6" fmla="*/ 1646018 h 2522948"/>
              <a:gd name="connsiteX7" fmla="*/ 1728192 w 2626910"/>
              <a:gd name="connsiteY7" fmla="*/ 1862042 h 2522948"/>
              <a:gd name="connsiteX8" fmla="*/ 2088232 w 2626910"/>
              <a:gd name="connsiteY8" fmla="*/ 2294090 h 2522948"/>
              <a:gd name="connsiteX9" fmla="*/ 2299533 w 2626910"/>
              <a:gd name="connsiteY9" fmla="*/ 2388097 h 2522948"/>
              <a:gd name="connsiteX10" fmla="*/ 2412422 w 2626910"/>
              <a:gd name="connsiteY10" fmla="*/ 1484986 h 2522948"/>
              <a:gd name="connsiteX11" fmla="*/ 2626911 w 2626910"/>
              <a:gd name="connsiteY11" fmla="*/ 6142 h 2522948"/>
              <a:gd name="connsiteX0" fmla="*/ 0 w 2626910"/>
              <a:gd name="connsiteY0" fmla="*/ 1934050 h 2522948"/>
              <a:gd name="connsiteX1" fmla="*/ 504056 w 2626910"/>
              <a:gd name="connsiteY1" fmla="*/ 2366098 h 2522948"/>
              <a:gd name="connsiteX2" fmla="*/ 648072 w 2626910"/>
              <a:gd name="connsiteY2" fmla="*/ 1646018 h 2522948"/>
              <a:gd name="connsiteX3" fmla="*/ 899711 w 2626910"/>
              <a:gd name="connsiteY3" fmla="*/ 6142 h 2522948"/>
              <a:gd name="connsiteX4" fmla="*/ 1272245 w 2626910"/>
              <a:gd name="connsiteY4" fmla="*/ 1609164 h 2522948"/>
              <a:gd name="connsiteX5" fmla="*/ 1512168 w 2626910"/>
              <a:gd name="connsiteY5" fmla="*/ 1646018 h 2522948"/>
              <a:gd name="connsiteX6" fmla="*/ 1728192 w 2626910"/>
              <a:gd name="connsiteY6" fmla="*/ 1862042 h 2522948"/>
              <a:gd name="connsiteX7" fmla="*/ 2088232 w 2626910"/>
              <a:gd name="connsiteY7" fmla="*/ 2294090 h 2522948"/>
              <a:gd name="connsiteX8" fmla="*/ 2299533 w 2626910"/>
              <a:gd name="connsiteY8" fmla="*/ 2388097 h 2522948"/>
              <a:gd name="connsiteX9" fmla="*/ 2412422 w 2626910"/>
              <a:gd name="connsiteY9" fmla="*/ 1484986 h 2522948"/>
              <a:gd name="connsiteX10" fmla="*/ 2626911 w 2626910"/>
              <a:gd name="connsiteY10" fmla="*/ 6142 h 2522948"/>
              <a:gd name="connsiteX0" fmla="*/ 0 w 2377471"/>
              <a:gd name="connsiteY0" fmla="*/ 2250131 h 2522948"/>
              <a:gd name="connsiteX1" fmla="*/ 254617 w 2377471"/>
              <a:gd name="connsiteY1" fmla="*/ 2366098 h 2522948"/>
              <a:gd name="connsiteX2" fmla="*/ 398633 w 2377471"/>
              <a:gd name="connsiteY2" fmla="*/ 1646018 h 2522948"/>
              <a:gd name="connsiteX3" fmla="*/ 650272 w 2377471"/>
              <a:gd name="connsiteY3" fmla="*/ 6142 h 2522948"/>
              <a:gd name="connsiteX4" fmla="*/ 1022806 w 2377471"/>
              <a:gd name="connsiteY4" fmla="*/ 1609164 h 2522948"/>
              <a:gd name="connsiteX5" fmla="*/ 1262729 w 2377471"/>
              <a:gd name="connsiteY5" fmla="*/ 1646018 h 2522948"/>
              <a:gd name="connsiteX6" fmla="*/ 1478753 w 2377471"/>
              <a:gd name="connsiteY6" fmla="*/ 1862042 h 2522948"/>
              <a:gd name="connsiteX7" fmla="*/ 1838793 w 2377471"/>
              <a:gd name="connsiteY7" fmla="*/ 2294090 h 2522948"/>
              <a:gd name="connsiteX8" fmla="*/ 2050094 w 2377471"/>
              <a:gd name="connsiteY8" fmla="*/ 2388097 h 2522948"/>
              <a:gd name="connsiteX9" fmla="*/ 2162983 w 2377471"/>
              <a:gd name="connsiteY9" fmla="*/ 1484986 h 2522948"/>
              <a:gd name="connsiteX10" fmla="*/ 2377472 w 2377471"/>
              <a:gd name="connsiteY10" fmla="*/ 6142 h 2522948"/>
              <a:gd name="connsiteX0" fmla="*/ 0 w 2162983"/>
              <a:gd name="connsiteY0" fmla="*/ 2250131 h 2522948"/>
              <a:gd name="connsiteX1" fmla="*/ 254617 w 2162983"/>
              <a:gd name="connsiteY1" fmla="*/ 2366098 h 2522948"/>
              <a:gd name="connsiteX2" fmla="*/ 398633 w 2162983"/>
              <a:gd name="connsiteY2" fmla="*/ 1646018 h 2522948"/>
              <a:gd name="connsiteX3" fmla="*/ 650272 w 2162983"/>
              <a:gd name="connsiteY3" fmla="*/ 6142 h 2522948"/>
              <a:gd name="connsiteX4" fmla="*/ 1022806 w 2162983"/>
              <a:gd name="connsiteY4" fmla="*/ 1609164 h 2522948"/>
              <a:gd name="connsiteX5" fmla="*/ 1262729 w 2162983"/>
              <a:gd name="connsiteY5" fmla="*/ 1646018 h 2522948"/>
              <a:gd name="connsiteX6" fmla="*/ 1478753 w 2162983"/>
              <a:gd name="connsiteY6" fmla="*/ 1862042 h 2522948"/>
              <a:gd name="connsiteX7" fmla="*/ 1838793 w 2162983"/>
              <a:gd name="connsiteY7" fmla="*/ 2294090 h 2522948"/>
              <a:gd name="connsiteX8" fmla="*/ 2050094 w 2162983"/>
              <a:gd name="connsiteY8" fmla="*/ 2388097 h 2522948"/>
              <a:gd name="connsiteX9" fmla="*/ 2162983 w 2162983"/>
              <a:gd name="connsiteY9" fmla="*/ 1484986 h 2522948"/>
              <a:gd name="connsiteX0" fmla="*/ 0 w 2050095"/>
              <a:gd name="connsiteY0" fmla="*/ 2250131 h 2522948"/>
              <a:gd name="connsiteX1" fmla="*/ 254617 w 2050095"/>
              <a:gd name="connsiteY1" fmla="*/ 2366098 h 2522948"/>
              <a:gd name="connsiteX2" fmla="*/ 398633 w 2050095"/>
              <a:gd name="connsiteY2" fmla="*/ 1646018 h 2522948"/>
              <a:gd name="connsiteX3" fmla="*/ 650272 w 2050095"/>
              <a:gd name="connsiteY3" fmla="*/ 6142 h 2522948"/>
              <a:gd name="connsiteX4" fmla="*/ 1022806 w 2050095"/>
              <a:gd name="connsiteY4" fmla="*/ 1609164 h 2522948"/>
              <a:gd name="connsiteX5" fmla="*/ 1262729 w 2050095"/>
              <a:gd name="connsiteY5" fmla="*/ 1646018 h 2522948"/>
              <a:gd name="connsiteX6" fmla="*/ 1478753 w 2050095"/>
              <a:gd name="connsiteY6" fmla="*/ 1862042 h 2522948"/>
              <a:gd name="connsiteX7" fmla="*/ 1838793 w 2050095"/>
              <a:gd name="connsiteY7" fmla="*/ 2294090 h 2522948"/>
              <a:gd name="connsiteX8" fmla="*/ 2050094 w 2050095"/>
              <a:gd name="connsiteY8" fmla="*/ 2388097 h 2522948"/>
              <a:gd name="connsiteX0" fmla="*/ 0 w 2001283"/>
              <a:gd name="connsiteY0" fmla="*/ 2250131 h 2467504"/>
              <a:gd name="connsiteX1" fmla="*/ 254617 w 2001283"/>
              <a:gd name="connsiteY1" fmla="*/ 2366098 h 2467504"/>
              <a:gd name="connsiteX2" fmla="*/ 398633 w 2001283"/>
              <a:gd name="connsiteY2" fmla="*/ 1646018 h 2467504"/>
              <a:gd name="connsiteX3" fmla="*/ 650272 w 2001283"/>
              <a:gd name="connsiteY3" fmla="*/ 6142 h 2467504"/>
              <a:gd name="connsiteX4" fmla="*/ 1022806 w 2001283"/>
              <a:gd name="connsiteY4" fmla="*/ 1609164 h 2467504"/>
              <a:gd name="connsiteX5" fmla="*/ 1262729 w 2001283"/>
              <a:gd name="connsiteY5" fmla="*/ 1646018 h 2467504"/>
              <a:gd name="connsiteX6" fmla="*/ 1478753 w 2001283"/>
              <a:gd name="connsiteY6" fmla="*/ 1862042 h 2467504"/>
              <a:gd name="connsiteX7" fmla="*/ 1838793 w 2001283"/>
              <a:gd name="connsiteY7" fmla="*/ 2294090 h 2467504"/>
              <a:gd name="connsiteX8" fmla="*/ 2001283 w 2001283"/>
              <a:gd name="connsiteY8" fmla="*/ 2332653 h 2467504"/>
              <a:gd name="connsiteX0" fmla="*/ 0 w 2001283"/>
              <a:gd name="connsiteY0" fmla="*/ 2250131 h 2414103"/>
              <a:gd name="connsiteX1" fmla="*/ 254617 w 2001283"/>
              <a:gd name="connsiteY1" fmla="*/ 2366098 h 2414103"/>
              <a:gd name="connsiteX2" fmla="*/ 398633 w 2001283"/>
              <a:gd name="connsiteY2" fmla="*/ 1646018 h 2414103"/>
              <a:gd name="connsiteX3" fmla="*/ 650272 w 2001283"/>
              <a:gd name="connsiteY3" fmla="*/ 6142 h 2414103"/>
              <a:gd name="connsiteX4" fmla="*/ 1022806 w 2001283"/>
              <a:gd name="connsiteY4" fmla="*/ 1609164 h 2414103"/>
              <a:gd name="connsiteX5" fmla="*/ 1262729 w 2001283"/>
              <a:gd name="connsiteY5" fmla="*/ 1646018 h 2414103"/>
              <a:gd name="connsiteX6" fmla="*/ 1478753 w 2001283"/>
              <a:gd name="connsiteY6" fmla="*/ 1862042 h 2414103"/>
              <a:gd name="connsiteX7" fmla="*/ 1838793 w 2001283"/>
              <a:gd name="connsiteY7" fmla="*/ 2294090 h 2414103"/>
              <a:gd name="connsiteX8" fmla="*/ 2001283 w 2001283"/>
              <a:gd name="connsiteY8" fmla="*/ 2332653 h 241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1283" h="2414103">
                <a:moveTo>
                  <a:pt x="0" y="2250131"/>
                </a:moveTo>
                <a:cubicBezTo>
                  <a:pt x="105012" y="2340141"/>
                  <a:pt x="146605" y="2414103"/>
                  <a:pt x="254617" y="2366098"/>
                </a:cubicBezTo>
                <a:cubicBezTo>
                  <a:pt x="338626" y="2282089"/>
                  <a:pt x="362825" y="2010708"/>
                  <a:pt x="398633" y="1646018"/>
                </a:cubicBezTo>
                <a:cubicBezTo>
                  <a:pt x="464576" y="1252692"/>
                  <a:pt x="546243" y="12284"/>
                  <a:pt x="650272" y="6142"/>
                </a:cubicBezTo>
                <a:cubicBezTo>
                  <a:pt x="754301" y="0"/>
                  <a:pt x="920730" y="1335851"/>
                  <a:pt x="1022806" y="1609164"/>
                </a:cubicBezTo>
                <a:cubicBezTo>
                  <a:pt x="1124882" y="1882477"/>
                  <a:pt x="1186738" y="1603872"/>
                  <a:pt x="1262729" y="1646018"/>
                </a:cubicBezTo>
                <a:cubicBezTo>
                  <a:pt x="1338720" y="1688164"/>
                  <a:pt x="1382742" y="1754030"/>
                  <a:pt x="1478753" y="1862042"/>
                </a:cubicBezTo>
                <a:cubicBezTo>
                  <a:pt x="1574764" y="1970054"/>
                  <a:pt x="1751705" y="2215655"/>
                  <a:pt x="1838793" y="2294090"/>
                </a:cubicBezTo>
                <a:cubicBezTo>
                  <a:pt x="1925881" y="2372525"/>
                  <a:pt x="1960574" y="2394423"/>
                  <a:pt x="2001283" y="2332653"/>
                </a:cubicBezTo>
              </a:path>
            </a:pathLst>
          </a:custGeom>
          <a:ln w="28575">
            <a:solidFill>
              <a:srgbClr val="C00000"/>
            </a:solidFill>
          </a:ln>
          <a:effectLst/>
        </p:spPr>
        <p:style>
          <a:lnRef idx="3">
            <a:schemeClr val="accent6"/>
          </a:lnRef>
          <a:fillRef idx="0">
            <a:schemeClr val="accent6"/>
          </a:fillRef>
          <a:effectRef idx="2">
            <a:schemeClr val="accent6"/>
          </a:effectRef>
          <a:fontRef idx="minor">
            <a:schemeClr val="tx1"/>
          </a:fontRef>
        </p:style>
        <p:txBody>
          <a:bodyPr rtlCol="0" anchor="ctr"/>
          <a:lstStyle/>
          <a:p>
            <a:pPr algn="ctr" defTabSz="457200" fontAlgn="base">
              <a:spcBef>
                <a:spcPct val="0"/>
              </a:spcBef>
              <a:spcAft>
                <a:spcPct val="0"/>
              </a:spcAft>
            </a:pPr>
            <a:endParaRPr lang="it-IT">
              <a:solidFill>
                <a:prstClr val="black"/>
              </a:solidFill>
              <a:latin typeface="Gill Sans MT" pitchFamily="34" charset="0"/>
            </a:endParaRPr>
          </a:p>
        </p:txBody>
      </p:sp>
      <p:cxnSp>
        <p:nvCxnSpPr>
          <p:cNvPr id="30" name="Connettore 1 29"/>
          <p:cNvCxnSpPr/>
          <p:nvPr/>
        </p:nvCxnSpPr>
        <p:spPr bwMode="auto">
          <a:xfrm flipH="1">
            <a:off x="5879976" y="4681040"/>
            <a:ext cx="288032" cy="1728192"/>
          </a:xfrm>
          <a:prstGeom prst="line">
            <a:avLst/>
          </a:prstGeom>
          <a:solidFill>
            <a:srgbClr val="FF9900"/>
          </a:solidFill>
          <a:ln w="28575" cap="flat" cmpd="sng" algn="ctr">
            <a:solidFill>
              <a:schemeClr val="tx1"/>
            </a:solidFill>
            <a:prstDash val="dash"/>
            <a:round/>
            <a:headEnd type="none" w="med" len="med"/>
            <a:tailEnd type="none" w="med" len="med"/>
          </a:ln>
          <a:effectLst/>
        </p:spPr>
      </p:cxnSp>
      <p:sp>
        <p:nvSpPr>
          <p:cNvPr id="31" name="Rettangolo 30"/>
          <p:cNvSpPr/>
          <p:nvPr/>
        </p:nvSpPr>
        <p:spPr>
          <a:xfrm>
            <a:off x="6816080" y="5329112"/>
            <a:ext cx="1872208" cy="523220"/>
          </a:xfrm>
          <a:prstGeom prst="rect">
            <a:avLst/>
          </a:prstGeom>
        </p:spPr>
        <p:txBody>
          <a:bodyPr wrap="square">
            <a:spAutoFit/>
          </a:bodyPr>
          <a:lstStyle/>
          <a:p>
            <a:pPr defTabSz="457200" fontAlgn="base">
              <a:spcBef>
                <a:spcPct val="0"/>
              </a:spcBef>
              <a:spcAft>
                <a:spcPct val="0"/>
              </a:spcAft>
            </a:pPr>
            <a:r>
              <a:rPr lang="en-US" sz="1400" b="1" dirty="0" err="1">
                <a:solidFill>
                  <a:prstClr val="black"/>
                </a:solidFill>
                <a:latin typeface="Gill Sans MT" pitchFamily="34" charset="0"/>
                <a:ea typeface="MS PGothic" pitchFamily="34" charset="-128"/>
              </a:rPr>
              <a:t>Massima</a:t>
            </a:r>
            <a:r>
              <a:rPr lang="en-US" sz="1400" b="1" dirty="0">
                <a:solidFill>
                  <a:prstClr val="black"/>
                </a:solidFill>
                <a:latin typeface="Gill Sans MT" pitchFamily="34" charset="0"/>
                <a:ea typeface="MS PGothic" pitchFamily="34" charset="-128"/>
              </a:rPr>
              <a:t> </a:t>
            </a:r>
            <a:r>
              <a:rPr lang="en-US" sz="1400" b="1" dirty="0" err="1">
                <a:solidFill>
                  <a:prstClr val="black"/>
                </a:solidFill>
                <a:latin typeface="Gill Sans MT" pitchFamily="34" charset="0"/>
                <a:ea typeface="MS PGothic" pitchFamily="34" charset="-128"/>
              </a:rPr>
              <a:t>pendenza</a:t>
            </a:r>
            <a:r>
              <a:rPr lang="en-US" sz="1400" b="1" dirty="0">
                <a:solidFill>
                  <a:prstClr val="black"/>
                </a:solidFill>
                <a:latin typeface="Gill Sans MT" pitchFamily="34" charset="0"/>
                <a:ea typeface="MS PGothic" pitchFamily="34" charset="-128"/>
              </a:rPr>
              <a:t> </a:t>
            </a:r>
            <a:r>
              <a:rPr lang="en-US" sz="1400" b="1" dirty="0" err="1">
                <a:solidFill>
                  <a:prstClr val="black"/>
                </a:solidFill>
                <a:latin typeface="Gill Sans MT" pitchFamily="34" charset="0"/>
                <a:ea typeface="MS PGothic" pitchFamily="34" charset="-128"/>
              </a:rPr>
              <a:t>della</a:t>
            </a:r>
            <a:r>
              <a:rPr lang="en-US" sz="1400" b="1" dirty="0">
                <a:solidFill>
                  <a:prstClr val="black"/>
                </a:solidFill>
                <a:latin typeface="Gill Sans MT" pitchFamily="34" charset="0"/>
                <a:ea typeface="MS PGothic" pitchFamily="34" charset="-128"/>
              </a:rPr>
              <a:t> </a:t>
            </a:r>
            <a:r>
              <a:rPr lang="en-US" sz="1400" b="1" dirty="0" err="1">
                <a:solidFill>
                  <a:prstClr val="black"/>
                </a:solidFill>
                <a:latin typeface="Gill Sans MT" pitchFamily="34" charset="0"/>
                <a:ea typeface="MS PGothic" pitchFamily="34" charset="-128"/>
              </a:rPr>
              <a:t>salita</a:t>
            </a:r>
            <a:r>
              <a:rPr lang="en-US" sz="1400" b="1" dirty="0">
                <a:solidFill>
                  <a:prstClr val="black"/>
                </a:solidFill>
                <a:latin typeface="Gill Sans MT" pitchFamily="34" charset="0"/>
                <a:ea typeface="MS PGothic" pitchFamily="34" charset="-128"/>
              </a:rPr>
              <a:t> </a:t>
            </a:r>
            <a:r>
              <a:rPr lang="en-US" sz="1400" b="1" dirty="0" err="1">
                <a:solidFill>
                  <a:prstClr val="black"/>
                </a:solidFill>
                <a:latin typeface="Gill Sans MT" pitchFamily="34" charset="0"/>
                <a:ea typeface="MS PGothic" pitchFamily="34" charset="-128"/>
              </a:rPr>
              <a:t>sistolica</a:t>
            </a:r>
            <a:endParaRPr lang="en-US" sz="1400" b="1" dirty="0">
              <a:solidFill>
                <a:prstClr val="black"/>
              </a:solidFill>
              <a:latin typeface="Gill Sans MT" pitchFamily="34" charset="0"/>
              <a:ea typeface="MS PGothic" pitchFamily="34" charset="-128"/>
            </a:endParaRPr>
          </a:p>
        </p:txBody>
      </p:sp>
      <p:sp>
        <p:nvSpPr>
          <p:cNvPr id="32" name="CasellaDiTesto 31"/>
          <p:cNvSpPr txBox="1"/>
          <p:nvPr/>
        </p:nvSpPr>
        <p:spPr>
          <a:xfrm>
            <a:off x="2438400" y="6452747"/>
            <a:ext cx="8229600" cy="338554"/>
          </a:xfrm>
          <a:prstGeom prst="rect">
            <a:avLst/>
          </a:prstGeom>
          <a:noFill/>
        </p:spPr>
        <p:txBody>
          <a:bodyPr wrap="square" rtlCol="0">
            <a:spAutoFit/>
          </a:bodyPr>
          <a:lstStyle/>
          <a:p>
            <a:pPr marL="228600" indent="-228600" defTabSz="457200" fontAlgn="base">
              <a:spcBef>
                <a:spcPct val="0"/>
              </a:spcBef>
              <a:spcAft>
                <a:spcPct val="0"/>
              </a:spcAft>
              <a:buFont typeface="+mj-lt"/>
              <a:buAutoNum type="arabicPeriod"/>
            </a:pPr>
            <a:r>
              <a:rPr lang="it-IT" sz="800" dirty="0">
                <a:solidFill>
                  <a:prstClr val="black"/>
                </a:solidFill>
                <a:ea typeface="MS PGothic" pitchFamily="34" charset="-128"/>
                <a:cs typeface="Tahoma" pitchFamily="34" charset="0"/>
              </a:rPr>
              <a:t>S. Scolletta, L. </a:t>
            </a:r>
            <a:r>
              <a:rPr lang="it-IT" sz="800" dirty="0" err="1">
                <a:solidFill>
                  <a:prstClr val="black"/>
                </a:solidFill>
                <a:ea typeface="MS PGothic" pitchFamily="34" charset="-128"/>
                <a:cs typeface="Tahoma" pitchFamily="34" charset="0"/>
              </a:rPr>
              <a:t>Bodson</a:t>
            </a:r>
            <a:r>
              <a:rPr lang="it-IT" sz="800" dirty="0">
                <a:solidFill>
                  <a:prstClr val="black"/>
                </a:solidFill>
                <a:ea typeface="MS PGothic" pitchFamily="34" charset="-128"/>
                <a:cs typeface="Tahoma" pitchFamily="34" charset="0"/>
              </a:rPr>
              <a:t>, K. Donadello, A. </a:t>
            </a:r>
            <a:r>
              <a:rPr lang="it-IT" sz="800" dirty="0" err="1">
                <a:solidFill>
                  <a:prstClr val="black"/>
                </a:solidFill>
                <a:ea typeface="MS PGothic" pitchFamily="34" charset="-128"/>
                <a:cs typeface="Tahoma" pitchFamily="34" charset="0"/>
              </a:rPr>
              <a:t>Devigili</a:t>
            </a:r>
            <a:r>
              <a:rPr lang="it-IT" sz="800" dirty="0">
                <a:solidFill>
                  <a:prstClr val="black"/>
                </a:solidFill>
                <a:ea typeface="MS PGothic" pitchFamily="34" charset="-128"/>
                <a:cs typeface="Tahoma" pitchFamily="34" charset="0"/>
              </a:rPr>
              <a:t>, A. </a:t>
            </a:r>
            <a:r>
              <a:rPr lang="it-IT" sz="800" dirty="0" err="1">
                <a:solidFill>
                  <a:prstClr val="black"/>
                </a:solidFill>
                <a:ea typeface="MS PGothic" pitchFamily="34" charset="-128"/>
                <a:cs typeface="Tahoma" pitchFamily="34" charset="0"/>
              </a:rPr>
              <a:t>Herpain</a:t>
            </a:r>
            <a:r>
              <a:rPr lang="it-IT" sz="800" dirty="0">
                <a:solidFill>
                  <a:prstClr val="black"/>
                </a:solidFill>
                <a:ea typeface="MS PGothic" pitchFamily="34" charset="-128"/>
                <a:cs typeface="Tahoma" pitchFamily="34" charset="0"/>
              </a:rPr>
              <a:t>, FS Taccone, JL Vincent, D. De </a:t>
            </a:r>
            <a:r>
              <a:rPr lang="it-IT" sz="800" dirty="0" err="1">
                <a:solidFill>
                  <a:prstClr val="black"/>
                </a:solidFill>
                <a:ea typeface="MS PGothic" pitchFamily="34" charset="-128"/>
                <a:cs typeface="Tahoma" pitchFamily="34" charset="0"/>
              </a:rPr>
              <a:t>Backer</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Left</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ventricular</a:t>
            </a:r>
            <a:r>
              <a:rPr lang="it-IT" sz="800" dirty="0">
                <a:solidFill>
                  <a:prstClr val="black"/>
                </a:solidFill>
                <a:ea typeface="MS PGothic" pitchFamily="34" charset="-128"/>
                <a:cs typeface="Tahoma" pitchFamily="34" charset="0"/>
              </a:rPr>
              <a:t> performance </a:t>
            </a:r>
            <a:r>
              <a:rPr lang="it-IT" sz="800" dirty="0" err="1">
                <a:solidFill>
                  <a:prstClr val="black"/>
                </a:solidFill>
                <a:ea typeface="MS PGothic" pitchFamily="34" charset="-128"/>
                <a:cs typeface="Tahoma" pitchFamily="34" charset="0"/>
              </a:rPr>
              <a:t>assessed</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by</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echocardiography</a:t>
            </a:r>
            <a:r>
              <a:rPr lang="it-IT" sz="800" dirty="0">
                <a:solidFill>
                  <a:prstClr val="black"/>
                </a:solidFill>
                <a:ea typeface="MS PGothic" pitchFamily="34" charset="-128"/>
                <a:cs typeface="Tahoma" pitchFamily="34" charset="0"/>
              </a:rPr>
              <a:t> and </a:t>
            </a:r>
            <a:r>
              <a:rPr lang="it-IT" sz="800" dirty="0" err="1">
                <a:solidFill>
                  <a:prstClr val="black"/>
                </a:solidFill>
                <a:ea typeface="MS PGothic" pitchFamily="34" charset="-128"/>
                <a:cs typeface="Tahoma" pitchFamily="34" charset="0"/>
              </a:rPr>
              <a:t>an</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uncalibrated</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pulse</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contour</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method</a:t>
            </a:r>
            <a:r>
              <a:rPr lang="it-IT" sz="800" dirty="0">
                <a:solidFill>
                  <a:prstClr val="black"/>
                </a:solidFill>
                <a:ea typeface="MS PGothic" pitchFamily="34" charset="-128"/>
                <a:cs typeface="Tahoma" pitchFamily="34" charset="0"/>
              </a:rPr>
              <a:t> in </a:t>
            </a:r>
            <a:r>
              <a:rPr lang="it-IT" sz="800" dirty="0" err="1">
                <a:solidFill>
                  <a:prstClr val="black"/>
                </a:solidFill>
                <a:ea typeface="MS PGothic" pitchFamily="34" charset="-128"/>
                <a:cs typeface="Tahoma" pitchFamily="34" charset="0"/>
              </a:rPr>
              <a:t>critically</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ill</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patients</a:t>
            </a:r>
            <a:r>
              <a:rPr lang="it-IT" sz="800" dirty="0">
                <a:solidFill>
                  <a:prstClr val="black"/>
                </a:solidFill>
                <a:ea typeface="MS PGothic" pitchFamily="34" charset="-128"/>
                <a:cs typeface="Tahoma" pitchFamily="34" charset="0"/>
              </a:rPr>
              <a:t>”; Poster ESICM  2010, </a:t>
            </a:r>
            <a:r>
              <a:rPr lang="it-IT" sz="800" dirty="0" err="1">
                <a:solidFill>
                  <a:prstClr val="black"/>
                </a:solidFill>
                <a:ea typeface="MS PGothic" pitchFamily="34" charset="-128"/>
                <a:cs typeface="Tahoma" pitchFamily="34" charset="0"/>
              </a:rPr>
              <a:t>Barcelona</a:t>
            </a:r>
            <a:r>
              <a:rPr lang="it-IT" sz="800" dirty="0">
                <a:solidFill>
                  <a:prstClr val="black"/>
                </a:solidFill>
                <a:ea typeface="MS PGothic" pitchFamily="34" charset="-128"/>
                <a:cs typeface="Tahoma" pitchFamily="34" charset="0"/>
              </a:rPr>
              <a:t>.</a:t>
            </a:r>
          </a:p>
        </p:txBody>
      </p:sp>
    </p:spTree>
    <p:extLst>
      <p:ext uri="{BB962C8B-B14F-4D97-AF65-F5344CB8AC3E}">
        <p14:creationId xmlns:p14="http://schemas.microsoft.com/office/powerpoint/2010/main" val="13024485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2" presetClass="entr" presetSubtype="8" repeatCount="indefinite"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1"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1000"/>
                                        <p:tgtEl>
                                          <p:spTgt spid="20"/>
                                        </p:tgtEl>
                                      </p:cBhvr>
                                    </p:animEffect>
                                  </p:childTnLst>
                                </p:cTn>
                              </p:par>
                              <p:par>
                                <p:cTn id="21" presetID="26" presetClass="emph" presetSubtype="0" repeatCount="3000" fill="hold" grpId="0" nodeType="withEffect">
                                  <p:stCondLst>
                                    <p:cond delay="1000"/>
                                  </p:stCondLst>
                                  <p:childTnLst>
                                    <p:animEffect transition="out" filter="fade">
                                      <p:cBhvr>
                                        <p:cTn id="22" dur="500" tmFilter="0, 0; .2, .5; .8, .5; 1, 0"/>
                                        <p:tgtEl>
                                          <p:spTgt spid="28"/>
                                        </p:tgtEl>
                                      </p:cBhvr>
                                    </p:animEffect>
                                    <p:animScale>
                                      <p:cBhvr>
                                        <p:cTn id="23" dur="250" autoRev="1" fill="hold"/>
                                        <p:tgtEl>
                                          <p:spTgt spid="28"/>
                                        </p:tgtEl>
                                      </p:cBhvr>
                                      <p:by x="105000" y="105000"/>
                                    </p:animScale>
                                  </p:childTnLst>
                                </p:cTn>
                              </p:par>
                              <p:par>
                                <p:cTn id="24" presetID="22" presetClass="entr" presetSubtype="8" fill="hold" grpId="0" nodeType="withEffect">
                                  <p:stCondLst>
                                    <p:cond delay="100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1000"/>
                                        <p:tgtEl>
                                          <p:spTgt spid="29"/>
                                        </p:tgtEl>
                                      </p:cBhvr>
                                    </p:animEffect>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1000"/>
                                        <p:tgtEl>
                                          <p:spTgt spid="30"/>
                                        </p:tgtEl>
                                      </p:cBhvr>
                                    </p:animEffect>
                                  </p:childTnLst>
                                </p:cTn>
                              </p:par>
                            </p:childTnLst>
                          </p:cTn>
                        </p:par>
                        <p:par>
                          <p:cTn id="31" fill="hold">
                            <p:stCondLst>
                              <p:cond delay="4000"/>
                            </p:stCondLst>
                            <p:childTnLst>
                              <p:par>
                                <p:cTn id="32" presetID="22" presetClass="entr" presetSubtype="8"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1000"/>
                                        <p:tgtEl>
                                          <p:spTgt spid="1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8" grpId="0" animBg="1"/>
      <p:bldP spid="28" grpId="1" animBg="1"/>
      <p:bldP spid="29" grpId="0" animBg="1"/>
      <p:bldP spid="31" grpId="0"/>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dirty="0"/>
              <a:t>Parametri </a:t>
            </a:r>
            <a:r>
              <a:rPr lang="it-IT" dirty="0" err="1"/>
              <a:t>MostCare®</a:t>
            </a:r>
            <a:endParaRPr lang="it-IT" dirty="0"/>
          </a:p>
        </p:txBody>
      </p:sp>
      <p:sp>
        <p:nvSpPr>
          <p:cNvPr id="8" name="Sottotitolo 7"/>
          <p:cNvSpPr>
            <a:spLocks noGrp="1"/>
          </p:cNvSpPr>
          <p:nvPr>
            <p:ph type="subTitle" idx="1"/>
          </p:nvPr>
        </p:nvSpPr>
        <p:spPr/>
        <p:txBody>
          <a:bodyPr/>
          <a:lstStyle/>
          <a:p>
            <a:r>
              <a:rPr lang="it-IT" dirty="0"/>
              <a:t>Massima pendenza della salita sistolica: </a:t>
            </a:r>
            <a:r>
              <a:rPr lang="it-IT" dirty="0" err="1"/>
              <a:t>dP</a:t>
            </a:r>
            <a:r>
              <a:rPr lang="it-IT" dirty="0"/>
              <a:t>/</a:t>
            </a:r>
            <a:r>
              <a:rPr lang="it-IT" dirty="0" err="1"/>
              <a:t>dt</a:t>
            </a:r>
            <a:r>
              <a:rPr lang="it-IT" baseline="-25000" dirty="0" err="1"/>
              <a:t>MAX</a:t>
            </a:r>
            <a:endParaRPr lang="fr-FR" baseline="-25000" dirty="0"/>
          </a:p>
        </p:txBody>
      </p:sp>
      <p:sp>
        <p:nvSpPr>
          <p:cNvPr id="32" name="CasellaDiTesto 31"/>
          <p:cNvSpPr txBox="1"/>
          <p:nvPr/>
        </p:nvSpPr>
        <p:spPr>
          <a:xfrm>
            <a:off x="2438400" y="6452747"/>
            <a:ext cx="8229600" cy="338554"/>
          </a:xfrm>
          <a:prstGeom prst="rect">
            <a:avLst/>
          </a:prstGeom>
          <a:noFill/>
        </p:spPr>
        <p:txBody>
          <a:bodyPr wrap="square" rtlCol="0">
            <a:spAutoFit/>
          </a:bodyPr>
          <a:lstStyle/>
          <a:p>
            <a:pPr marL="228600" indent="-228600" defTabSz="457200" fontAlgn="base">
              <a:spcBef>
                <a:spcPct val="0"/>
              </a:spcBef>
              <a:spcAft>
                <a:spcPct val="0"/>
              </a:spcAft>
              <a:buFont typeface="+mj-lt"/>
              <a:buAutoNum type="arabicPeriod"/>
            </a:pPr>
            <a:r>
              <a:rPr lang="it-IT" sz="800" dirty="0">
                <a:solidFill>
                  <a:prstClr val="black"/>
                </a:solidFill>
                <a:ea typeface="MS PGothic" pitchFamily="34" charset="-128"/>
                <a:cs typeface="Tahoma" pitchFamily="34" charset="0"/>
              </a:rPr>
              <a:t>S. Scolletta, L. </a:t>
            </a:r>
            <a:r>
              <a:rPr lang="it-IT" sz="800" dirty="0" err="1">
                <a:solidFill>
                  <a:prstClr val="black"/>
                </a:solidFill>
                <a:ea typeface="MS PGothic" pitchFamily="34" charset="-128"/>
                <a:cs typeface="Tahoma" pitchFamily="34" charset="0"/>
              </a:rPr>
              <a:t>Bodson</a:t>
            </a:r>
            <a:r>
              <a:rPr lang="it-IT" sz="800" dirty="0">
                <a:solidFill>
                  <a:prstClr val="black"/>
                </a:solidFill>
                <a:ea typeface="MS PGothic" pitchFamily="34" charset="-128"/>
                <a:cs typeface="Tahoma" pitchFamily="34" charset="0"/>
              </a:rPr>
              <a:t>, K. Donadello, A. </a:t>
            </a:r>
            <a:r>
              <a:rPr lang="it-IT" sz="800" dirty="0" err="1">
                <a:solidFill>
                  <a:prstClr val="black"/>
                </a:solidFill>
                <a:ea typeface="MS PGothic" pitchFamily="34" charset="-128"/>
                <a:cs typeface="Tahoma" pitchFamily="34" charset="0"/>
              </a:rPr>
              <a:t>Devigili</a:t>
            </a:r>
            <a:r>
              <a:rPr lang="it-IT" sz="800" dirty="0">
                <a:solidFill>
                  <a:prstClr val="black"/>
                </a:solidFill>
                <a:ea typeface="MS PGothic" pitchFamily="34" charset="-128"/>
                <a:cs typeface="Tahoma" pitchFamily="34" charset="0"/>
              </a:rPr>
              <a:t>, A. </a:t>
            </a:r>
            <a:r>
              <a:rPr lang="it-IT" sz="800" dirty="0" err="1">
                <a:solidFill>
                  <a:prstClr val="black"/>
                </a:solidFill>
                <a:ea typeface="MS PGothic" pitchFamily="34" charset="-128"/>
                <a:cs typeface="Tahoma" pitchFamily="34" charset="0"/>
              </a:rPr>
              <a:t>Herpain</a:t>
            </a:r>
            <a:r>
              <a:rPr lang="it-IT" sz="800" dirty="0">
                <a:solidFill>
                  <a:prstClr val="black"/>
                </a:solidFill>
                <a:ea typeface="MS PGothic" pitchFamily="34" charset="-128"/>
                <a:cs typeface="Tahoma" pitchFamily="34" charset="0"/>
              </a:rPr>
              <a:t>, FS Taccone, JL Vincent, D. De </a:t>
            </a:r>
            <a:r>
              <a:rPr lang="it-IT" sz="800" dirty="0" err="1">
                <a:solidFill>
                  <a:prstClr val="black"/>
                </a:solidFill>
                <a:ea typeface="MS PGothic" pitchFamily="34" charset="-128"/>
                <a:cs typeface="Tahoma" pitchFamily="34" charset="0"/>
              </a:rPr>
              <a:t>Backer</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Left</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ventricular</a:t>
            </a:r>
            <a:r>
              <a:rPr lang="it-IT" sz="800" dirty="0">
                <a:solidFill>
                  <a:prstClr val="black"/>
                </a:solidFill>
                <a:ea typeface="MS PGothic" pitchFamily="34" charset="-128"/>
                <a:cs typeface="Tahoma" pitchFamily="34" charset="0"/>
              </a:rPr>
              <a:t> performance </a:t>
            </a:r>
            <a:r>
              <a:rPr lang="it-IT" sz="800" dirty="0" err="1">
                <a:solidFill>
                  <a:prstClr val="black"/>
                </a:solidFill>
                <a:ea typeface="MS PGothic" pitchFamily="34" charset="-128"/>
                <a:cs typeface="Tahoma" pitchFamily="34" charset="0"/>
              </a:rPr>
              <a:t>assessed</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by</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echocardiography</a:t>
            </a:r>
            <a:r>
              <a:rPr lang="it-IT" sz="800" dirty="0">
                <a:solidFill>
                  <a:prstClr val="black"/>
                </a:solidFill>
                <a:ea typeface="MS PGothic" pitchFamily="34" charset="-128"/>
                <a:cs typeface="Tahoma" pitchFamily="34" charset="0"/>
              </a:rPr>
              <a:t> and </a:t>
            </a:r>
            <a:r>
              <a:rPr lang="it-IT" sz="800" dirty="0" err="1">
                <a:solidFill>
                  <a:prstClr val="black"/>
                </a:solidFill>
                <a:ea typeface="MS PGothic" pitchFamily="34" charset="-128"/>
                <a:cs typeface="Tahoma" pitchFamily="34" charset="0"/>
              </a:rPr>
              <a:t>an</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uncalibrated</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pulse</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contour</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method</a:t>
            </a:r>
            <a:r>
              <a:rPr lang="it-IT" sz="800" dirty="0">
                <a:solidFill>
                  <a:prstClr val="black"/>
                </a:solidFill>
                <a:ea typeface="MS PGothic" pitchFamily="34" charset="-128"/>
                <a:cs typeface="Tahoma" pitchFamily="34" charset="0"/>
              </a:rPr>
              <a:t> in </a:t>
            </a:r>
            <a:r>
              <a:rPr lang="it-IT" sz="800" dirty="0" err="1">
                <a:solidFill>
                  <a:prstClr val="black"/>
                </a:solidFill>
                <a:ea typeface="MS PGothic" pitchFamily="34" charset="-128"/>
                <a:cs typeface="Tahoma" pitchFamily="34" charset="0"/>
              </a:rPr>
              <a:t>critically</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ill</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patients</a:t>
            </a:r>
            <a:r>
              <a:rPr lang="it-IT" sz="800" dirty="0">
                <a:solidFill>
                  <a:prstClr val="black"/>
                </a:solidFill>
                <a:ea typeface="MS PGothic" pitchFamily="34" charset="-128"/>
                <a:cs typeface="Tahoma" pitchFamily="34" charset="0"/>
              </a:rPr>
              <a:t>”; Poster ESICM  2010, </a:t>
            </a:r>
            <a:r>
              <a:rPr lang="it-IT" sz="800" dirty="0" err="1">
                <a:solidFill>
                  <a:prstClr val="black"/>
                </a:solidFill>
                <a:ea typeface="MS PGothic" pitchFamily="34" charset="-128"/>
                <a:cs typeface="Tahoma" pitchFamily="34" charset="0"/>
              </a:rPr>
              <a:t>Barcelona</a:t>
            </a:r>
            <a:r>
              <a:rPr lang="it-IT" sz="800" dirty="0">
                <a:solidFill>
                  <a:prstClr val="black"/>
                </a:solidFill>
                <a:ea typeface="MS PGothic" pitchFamily="34" charset="-128"/>
                <a:cs typeface="Tahoma" pitchFamily="34" charset="0"/>
              </a:rPr>
              <a:t>.</a:t>
            </a:r>
          </a:p>
        </p:txBody>
      </p:sp>
      <p:pic>
        <p:nvPicPr>
          <p:cNvPr id="18" name="Picture 4"/>
          <p:cNvPicPr>
            <a:picLocks noChangeAspect="1" noChangeArrowheads="1"/>
          </p:cNvPicPr>
          <p:nvPr/>
        </p:nvPicPr>
        <p:blipFill>
          <a:blip r:embed="rId2" cstate="print"/>
          <a:srcRect l="18528" t="42063" r="45780" b="28035"/>
          <a:stretch>
            <a:fillRect/>
          </a:stretch>
        </p:blipFill>
        <p:spPr bwMode="auto">
          <a:xfrm>
            <a:off x="4562953" y="1788296"/>
            <a:ext cx="3600400" cy="3268055"/>
          </a:xfrm>
          <a:prstGeom prst="rect">
            <a:avLst/>
          </a:prstGeom>
          <a:noFill/>
          <a:ln w="9525">
            <a:noFill/>
            <a:miter lim="800000"/>
            <a:headEnd/>
            <a:tailEnd/>
          </a:ln>
        </p:spPr>
      </p:pic>
      <p:cxnSp>
        <p:nvCxnSpPr>
          <p:cNvPr id="22" name="Connettore 1 21"/>
          <p:cNvCxnSpPr/>
          <p:nvPr/>
        </p:nvCxnSpPr>
        <p:spPr bwMode="auto">
          <a:xfrm flipH="1">
            <a:off x="6363154" y="1743982"/>
            <a:ext cx="356909" cy="2736304"/>
          </a:xfrm>
          <a:prstGeom prst="line">
            <a:avLst/>
          </a:prstGeom>
          <a:solidFill>
            <a:srgbClr val="FF9900"/>
          </a:solidFill>
          <a:ln w="38100" cap="flat" cmpd="sng" algn="ctr">
            <a:solidFill>
              <a:srgbClr val="FF0000"/>
            </a:solidFill>
            <a:prstDash val="solid"/>
            <a:round/>
            <a:headEnd type="none" w="med" len="med"/>
            <a:tailEnd type="none" w="med" len="med"/>
          </a:ln>
          <a:effectLst/>
        </p:spPr>
      </p:cxnSp>
      <p:sp>
        <p:nvSpPr>
          <p:cNvPr id="33" name="Rettangolo 32"/>
          <p:cNvSpPr/>
          <p:nvPr/>
        </p:nvSpPr>
        <p:spPr>
          <a:xfrm>
            <a:off x="3698857" y="5246141"/>
            <a:ext cx="5824030" cy="369332"/>
          </a:xfrm>
          <a:prstGeom prst="rect">
            <a:avLst/>
          </a:prstGeom>
        </p:spPr>
        <p:txBody>
          <a:bodyPr wrap="square">
            <a:spAutoFit/>
          </a:bodyPr>
          <a:lstStyle/>
          <a:p>
            <a:pPr algn="ctr" defTabSz="457200" fontAlgn="base">
              <a:spcBef>
                <a:spcPct val="0"/>
              </a:spcBef>
              <a:spcAft>
                <a:spcPct val="0"/>
              </a:spcAft>
            </a:pPr>
            <a:r>
              <a:rPr lang="en-US" dirty="0">
                <a:solidFill>
                  <a:prstClr val="black"/>
                </a:solidFill>
                <a:ea typeface="MS PGothic" pitchFamily="34" charset="-128"/>
              </a:rPr>
              <a:t>Normal </a:t>
            </a:r>
            <a:r>
              <a:rPr lang="en-US" dirty="0" err="1">
                <a:solidFill>
                  <a:prstClr val="black"/>
                </a:solidFill>
                <a:ea typeface="MS PGothic" pitchFamily="34" charset="-128"/>
              </a:rPr>
              <a:t>dP</a:t>
            </a:r>
            <a:r>
              <a:rPr lang="en-US" dirty="0">
                <a:solidFill>
                  <a:prstClr val="black"/>
                </a:solidFill>
                <a:ea typeface="MS PGothic" pitchFamily="34" charset="-128"/>
              </a:rPr>
              <a:t>/</a:t>
            </a:r>
            <a:r>
              <a:rPr lang="en-US" dirty="0" err="1">
                <a:solidFill>
                  <a:prstClr val="black"/>
                </a:solidFill>
                <a:ea typeface="MS PGothic" pitchFamily="34" charset="-128"/>
              </a:rPr>
              <a:t>dt</a:t>
            </a:r>
            <a:r>
              <a:rPr lang="en-US" baseline="-25000" dirty="0" err="1">
                <a:solidFill>
                  <a:prstClr val="black"/>
                </a:solidFill>
                <a:ea typeface="MS PGothic" pitchFamily="34" charset="-128"/>
              </a:rPr>
              <a:t>MAX</a:t>
            </a:r>
            <a:r>
              <a:rPr lang="en-US" dirty="0">
                <a:solidFill>
                  <a:prstClr val="black"/>
                </a:solidFill>
                <a:ea typeface="MS PGothic" pitchFamily="34" charset="-128"/>
              </a:rPr>
              <a:t> = 0.9 – 1.3 (mmHg/</a:t>
            </a:r>
            <a:r>
              <a:rPr lang="en-US" dirty="0" err="1">
                <a:solidFill>
                  <a:prstClr val="black"/>
                </a:solidFill>
                <a:ea typeface="MS PGothic" pitchFamily="34" charset="-128"/>
              </a:rPr>
              <a:t>msec</a:t>
            </a:r>
            <a:r>
              <a:rPr lang="en-US" dirty="0">
                <a:solidFill>
                  <a:prstClr val="black"/>
                </a:solidFill>
                <a:ea typeface="MS PGothic" pitchFamily="34" charset="-128"/>
              </a:rPr>
              <a:t>)</a:t>
            </a:r>
          </a:p>
        </p:txBody>
      </p:sp>
      <p:sp>
        <p:nvSpPr>
          <p:cNvPr id="34" name="CasellaDiTesto 33"/>
          <p:cNvSpPr txBox="1"/>
          <p:nvPr/>
        </p:nvSpPr>
        <p:spPr>
          <a:xfrm>
            <a:off x="4130906" y="2104022"/>
            <a:ext cx="339161" cy="369332"/>
          </a:xfrm>
          <a:prstGeom prst="rect">
            <a:avLst/>
          </a:prstGeom>
          <a:noFill/>
        </p:spPr>
        <p:txBody>
          <a:bodyPr wrap="square" rtlCol="0">
            <a:spAutoFit/>
          </a:bodyPr>
          <a:lstStyle/>
          <a:p>
            <a:pPr defTabSz="457200" fontAlgn="base">
              <a:spcBef>
                <a:spcPct val="0"/>
              </a:spcBef>
              <a:spcAft>
                <a:spcPct val="0"/>
              </a:spcAft>
            </a:pPr>
            <a:r>
              <a:rPr lang="it-IT" b="1" dirty="0">
                <a:solidFill>
                  <a:prstClr val="black"/>
                </a:solidFill>
                <a:ea typeface="MS PGothic" pitchFamily="34" charset="-128"/>
              </a:rPr>
              <a:t>P</a:t>
            </a:r>
          </a:p>
        </p:txBody>
      </p:sp>
      <p:sp>
        <p:nvSpPr>
          <p:cNvPr id="35" name="Rettangolo 34"/>
          <p:cNvSpPr/>
          <p:nvPr/>
        </p:nvSpPr>
        <p:spPr>
          <a:xfrm>
            <a:off x="6795202" y="1717750"/>
            <a:ext cx="1022547" cy="584775"/>
          </a:xfrm>
          <a:prstGeom prst="rect">
            <a:avLst/>
          </a:prstGeom>
        </p:spPr>
        <p:txBody>
          <a:bodyPr wrap="square">
            <a:spAutoFit/>
          </a:bodyPr>
          <a:lstStyle/>
          <a:p>
            <a:pPr defTabSz="457200" fontAlgn="base">
              <a:spcBef>
                <a:spcPct val="0"/>
              </a:spcBef>
              <a:spcAft>
                <a:spcPct val="0"/>
              </a:spcAft>
            </a:pPr>
            <a:r>
              <a:rPr lang="en-GB" sz="1600" b="1" i="1" dirty="0">
                <a:solidFill>
                  <a:srgbClr val="FF0000"/>
                </a:solidFill>
                <a:ea typeface="MS PGothic" pitchFamily="34" charset="-128"/>
              </a:rPr>
              <a:t>max </a:t>
            </a:r>
            <a:r>
              <a:rPr lang="en-GB" sz="1600" b="1" i="1" dirty="0" err="1">
                <a:solidFill>
                  <a:srgbClr val="FF0000"/>
                </a:solidFill>
                <a:ea typeface="MS PGothic" pitchFamily="34" charset="-128"/>
              </a:rPr>
              <a:t>dP</a:t>
            </a:r>
            <a:r>
              <a:rPr lang="en-GB" sz="1600" b="1" i="1" dirty="0">
                <a:solidFill>
                  <a:srgbClr val="FF0000"/>
                </a:solidFill>
                <a:ea typeface="MS PGothic" pitchFamily="34" charset="-128"/>
              </a:rPr>
              <a:t>/</a:t>
            </a:r>
            <a:r>
              <a:rPr lang="en-GB" sz="1600" b="1" i="1" dirty="0" err="1">
                <a:solidFill>
                  <a:srgbClr val="FF0000"/>
                </a:solidFill>
                <a:ea typeface="MS PGothic" pitchFamily="34" charset="-128"/>
              </a:rPr>
              <a:t>dt</a:t>
            </a:r>
            <a:endParaRPr lang="it-IT" sz="1600" i="1" dirty="0">
              <a:solidFill>
                <a:srgbClr val="FF0000"/>
              </a:solidFill>
              <a:ea typeface="MS PGothic" pitchFamily="34" charset="-128"/>
            </a:endParaRPr>
          </a:p>
        </p:txBody>
      </p:sp>
    </p:spTree>
    <p:extLst>
      <p:ext uri="{BB962C8B-B14F-4D97-AF65-F5344CB8AC3E}">
        <p14:creationId xmlns:p14="http://schemas.microsoft.com/office/powerpoint/2010/main" val="1745727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down)">
                                      <p:cBhvr>
                                        <p:cTn id="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dirty="0"/>
              <a:t>Parametri </a:t>
            </a:r>
            <a:r>
              <a:rPr lang="it-IT" dirty="0" err="1"/>
              <a:t>MostCare®</a:t>
            </a:r>
            <a:endParaRPr lang="it-IT" dirty="0"/>
          </a:p>
        </p:txBody>
      </p:sp>
      <p:sp>
        <p:nvSpPr>
          <p:cNvPr id="8" name="Sottotitolo 7"/>
          <p:cNvSpPr>
            <a:spLocks noGrp="1"/>
          </p:cNvSpPr>
          <p:nvPr>
            <p:ph type="subTitle" idx="1"/>
          </p:nvPr>
        </p:nvSpPr>
        <p:spPr/>
        <p:txBody>
          <a:bodyPr/>
          <a:lstStyle/>
          <a:p>
            <a:r>
              <a:rPr lang="it-IT" dirty="0"/>
              <a:t>Massima pendenza della salita sistolica: </a:t>
            </a:r>
            <a:r>
              <a:rPr lang="it-IT" dirty="0" err="1"/>
              <a:t>dP</a:t>
            </a:r>
            <a:r>
              <a:rPr lang="it-IT" dirty="0"/>
              <a:t>/</a:t>
            </a:r>
            <a:r>
              <a:rPr lang="it-IT" dirty="0" err="1"/>
              <a:t>dt</a:t>
            </a:r>
            <a:r>
              <a:rPr lang="it-IT" baseline="-25000" dirty="0" err="1"/>
              <a:t>MAX</a:t>
            </a:r>
            <a:endParaRPr lang="fr-FR" baseline="-25000" dirty="0"/>
          </a:p>
        </p:txBody>
      </p:sp>
      <p:sp>
        <p:nvSpPr>
          <p:cNvPr id="32" name="CasellaDiTesto 31"/>
          <p:cNvSpPr txBox="1"/>
          <p:nvPr/>
        </p:nvSpPr>
        <p:spPr>
          <a:xfrm>
            <a:off x="2438400" y="6452747"/>
            <a:ext cx="8229600" cy="338554"/>
          </a:xfrm>
          <a:prstGeom prst="rect">
            <a:avLst/>
          </a:prstGeom>
          <a:noFill/>
        </p:spPr>
        <p:txBody>
          <a:bodyPr wrap="square" rtlCol="0">
            <a:spAutoFit/>
          </a:bodyPr>
          <a:lstStyle/>
          <a:p>
            <a:pPr marL="228600" indent="-228600" defTabSz="457200" fontAlgn="base">
              <a:spcBef>
                <a:spcPct val="0"/>
              </a:spcBef>
              <a:spcAft>
                <a:spcPct val="0"/>
              </a:spcAft>
              <a:buFont typeface="+mj-lt"/>
              <a:buAutoNum type="arabicPeriod"/>
            </a:pPr>
            <a:r>
              <a:rPr lang="it-IT" sz="800" dirty="0">
                <a:solidFill>
                  <a:prstClr val="black"/>
                </a:solidFill>
                <a:ea typeface="MS PGothic" pitchFamily="34" charset="-128"/>
                <a:cs typeface="Tahoma" pitchFamily="34" charset="0"/>
              </a:rPr>
              <a:t>S. Scolletta, L. </a:t>
            </a:r>
            <a:r>
              <a:rPr lang="it-IT" sz="800" dirty="0" err="1">
                <a:solidFill>
                  <a:prstClr val="black"/>
                </a:solidFill>
                <a:ea typeface="MS PGothic" pitchFamily="34" charset="-128"/>
                <a:cs typeface="Tahoma" pitchFamily="34" charset="0"/>
              </a:rPr>
              <a:t>Bodson</a:t>
            </a:r>
            <a:r>
              <a:rPr lang="it-IT" sz="800" dirty="0">
                <a:solidFill>
                  <a:prstClr val="black"/>
                </a:solidFill>
                <a:ea typeface="MS PGothic" pitchFamily="34" charset="-128"/>
                <a:cs typeface="Tahoma" pitchFamily="34" charset="0"/>
              </a:rPr>
              <a:t>, K. Donadello, A. </a:t>
            </a:r>
            <a:r>
              <a:rPr lang="it-IT" sz="800" dirty="0" err="1">
                <a:solidFill>
                  <a:prstClr val="black"/>
                </a:solidFill>
                <a:ea typeface="MS PGothic" pitchFamily="34" charset="-128"/>
                <a:cs typeface="Tahoma" pitchFamily="34" charset="0"/>
              </a:rPr>
              <a:t>Devigili</a:t>
            </a:r>
            <a:r>
              <a:rPr lang="it-IT" sz="800" dirty="0">
                <a:solidFill>
                  <a:prstClr val="black"/>
                </a:solidFill>
                <a:ea typeface="MS PGothic" pitchFamily="34" charset="-128"/>
                <a:cs typeface="Tahoma" pitchFamily="34" charset="0"/>
              </a:rPr>
              <a:t>, A. </a:t>
            </a:r>
            <a:r>
              <a:rPr lang="it-IT" sz="800" dirty="0" err="1">
                <a:solidFill>
                  <a:prstClr val="black"/>
                </a:solidFill>
                <a:ea typeface="MS PGothic" pitchFamily="34" charset="-128"/>
                <a:cs typeface="Tahoma" pitchFamily="34" charset="0"/>
              </a:rPr>
              <a:t>Herpain</a:t>
            </a:r>
            <a:r>
              <a:rPr lang="it-IT" sz="800" dirty="0">
                <a:solidFill>
                  <a:prstClr val="black"/>
                </a:solidFill>
                <a:ea typeface="MS PGothic" pitchFamily="34" charset="-128"/>
                <a:cs typeface="Tahoma" pitchFamily="34" charset="0"/>
              </a:rPr>
              <a:t>, FS Taccone, JL Vincent, D. De </a:t>
            </a:r>
            <a:r>
              <a:rPr lang="it-IT" sz="800" dirty="0" err="1">
                <a:solidFill>
                  <a:prstClr val="black"/>
                </a:solidFill>
                <a:ea typeface="MS PGothic" pitchFamily="34" charset="-128"/>
                <a:cs typeface="Tahoma" pitchFamily="34" charset="0"/>
              </a:rPr>
              <a:t>Backer</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Left</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ventricular</a:t>
            </a:r>
            <a:r>
              <a:rPr lang="it-IT" sz="800" dirty="0">
                <a:solidFill>
                  <a:prstClr val="black"/>
                </a:solidFill>
                <a:ea typeface="MS PGothic" pitchFamily="34" charset="-128"/>
                <a:cs typeface="Tahoma" pitchFamily="34" charset="0"/>
              </a:rPr>
              <a:t> performance </a:t>
            </a:r>
            <a:r>
              <a:rPr lang="it-IT" sz="800" dirty="0" err="1">
                <a:solidFill>
                  <a:prstClr val="black"/>
                </a:solidFill>
                <a:ea typeface="MS PGothic" pitchFamily="34" charset="-128"/>
                <a:cs typeface="Tahoma" pitchFamily="34" charset="0"/>
              </a:rPr>
              <a:t>assessed</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by</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echocardiography</a:t>
            </a:r>
            <a:r>
              <a:rPr lang="it-IT" sz="800" dirty="0">
                <a:solidFill>
                  <a:prstClr val="black"/>
                </a:solidFill>
                <a:ea typeface="MS PGothic" pitchFamily="34" charset="-128"/>
                <a:cs typeface="Tahoma" pitchFamily="34" charset="0"/>
              </a:rPr>
              <a:t> and </a:t>
            </a:r>
            <a:r>
              <a:rPr lang="it-IT" sz="800" dirty="0" err="1">
                <a:solidFill>
                  <a:prstClr val="black"/>
                </a:solidFill>
                <a:ea typeface="MS PGothic" pitchFamily="34" charset="-128"/>
                <a:cs typeface="Tahoma" pitchFamily="34" charset="0"/>
              </a:rPr>
              <a:t>an</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uncalibrated</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pulse</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contour</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method</a:t>
            </a:r>
            <a:r>
              <a:rPr lang="it-IT" sz="800" dirty="0">
                <a:solidFill>
                  <a:prstClr val="black"/>
                </a:solidFill>
                <a:ea typeface="MS PGothic" pitchFamily="34" charset="-128"/>
                <a:cs typeface="Tahoma" pitchFamily="34" charset="0"/>
              </a:rPr>
              <a:t> in </a:t>
            </a:r>
            <a:r>
              <a:rPr lang="it-IT" sz="800" dirty="0" err="1">
                <a:solidFill>
                  <a:prstClr val="black"/>
                </a:solidFill>
                <a:ea typeface="MS PGothic" pitchFamily="34" charset="-128"/>
                <a:cs typeface="Tahoma" pitchFamily="34" charset="0"/>
              </a:rPr>
              <a:t>critically</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ill</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patients</a:t>
            </a:r>
            <a:r>
              <a:rPr lang="it-IT" sz="800" dirty="0">
                <a:solidFill>
                  <a:prstClr val="black"/>
                </a:solidFill>
                <a:ea typeface="MS PGothic" pitchFamily="34" charset="-128"/>
                <a:cs typeface="Tahoma" pitchFamily="34" charset="0"/>
              </a:rPr>
              <a:t>”; Poster ESICM  2010, </a:t>
            </a:r>
            <a:r>
              <a:rPr lang="it-IT" sz="800" dirty="0" err="1">
                <a:solidFill>
                  <a:prstClr val="black"/>
                </a:solidFill>
                <a:ea typeface="MS PGothic" pitchFamily="34" charset="-128"/>
                <a:cs typeface="Tahoma" pitchFamily="34" charset="0"/>
              </a:rPr>
              <a:t>Barcelona</a:t>
            </a:r>
            <a:r>
              <a:rPr lang="it-IT" sz="800" dirty="0">
                <a:solidFill>
                  <a:prstClr val="black"/>
                </a:solidFill>
                <a:ea typeface="MS PGothic" pitchFamily="34" charset="-128"/>
                <a:cs typeface="Tahoma" pitchFamily="34" charset="0"/>
              </a:rPr>
              <a:t>.</a:t>
            </a:r>
          </a:p>
        </p:txBody>
      </p:sp>
      <p:pic>
        <p:nvPicPr>
          <p:cNvPr id="10" name="Picture 3"/>
          <p:cNvPicPr>
            <a:picLocks noChangeAspect="1" noChangeArrowheads="1"/>
          </p:cNvPicPr>
          <p:nvPr/>
        </p:nvPicPr>
        <p:blipFill>
          <a:blip r:embed="rId2" cstate="print"/>
          <a:srcRect/>
          <a:stretch>
            <a:fillRect/>
          </a:stretch>
        </p:blipFill>
        <p:spPr bwMode="auto">
          <a:xfrm>
            <a:off x="5374630" y="3136345"/>
            <a:ext cx="1689875" cy="1516748"/>
          </a:xfrm>
          <a:prstGeom prst="rect">
            <a:avLst/>
          </a:prstGeom>
          <a:noFill/>
          <a:ln w="9525">
            <a:noFill/>
            <a:miter lim="800000"/>
            <a:headEnd/>
            <a:tailEnd/>
          </a:ln>
        </p:spPr>
      </p:pic>
      <p:pic>
        <p:nvPicPr>
          <p:cNvPr id="11" name="Picture 3"/>
          <p:cNvPicPr>
            <a:picLocks noChangeAspect="1" noChangeArrowheads="1"/>
          </p:cNvPicPr>
          <p:nvPr/>
        </p:nvPicPr>
        <p:blipFill>
          <a:blip r:embed="rId3" cstate="print"/>
          <a:srcRect/>
          <a:stretch>
            <a:fillRect/>
          </a:stretch>
        </p:blipFill>
        <p:spPr bwMode="auto">
          <a:xfrm>
            <a:off x="3176072" y="2920321"/>
            <a:ext cx="1224136" cy="1728192"/>
          </a:xfrm>
          <a:prstGeom prst="rect">
            <a:avLst/>
          </a:prstGeom>
          <a:noFill/>
          <a:ln w="9525">
            <a:noFill/>
            <a:miter lim="800000"/>
            <a:headEnd/>
            <a:tailEnd/>
          </a:ln>
        </p:spPr>
      </p:pic>
      <p:pic>
        <p:nvPicPr>
          <p:cNvPr id="12" name="Picture 3"/>
          <p:cNvPicPr>
            <a:picLocks noChangeAspect="1" noChangeArrowheads="1"/>
          </p:cNvPicPr>
          <p:nvPr/>
        </p:nvPicPr>
        <p:blipFill>
          <a:blip r:embed="rId3" cstate="print"/>
          <a:srcRect/>
          <a:stretch>
            <a:fillRect/>
          </a:stretch>
        </p:blipFill>
        <p:spPr bwMode="auto">
          <a:xfrm>
            <a:off x="7784584" y="3568393"/>
            <a:ext cx="2376264" cy="1084700"/>
          </a:xfrm>
          <a:prstGeom prst="rect">
            <a:avLst/>
          </a:prstGeom>
          <a:noFill/>
          <a:ln w="9525">
            <a:noFill/>
            <a:miter lim="800000"/>
            <a:headEnd/>
            <a:tailEnd/>
          </a:ln>
        </p:spPr>
      </p:pic>
      <p:cxnSp>
        <p:nvCxnSpPr>
          <p:cNvPr id="13" name="Connettore 1 12"/>
          <p:cNvCxnSpPr/>
          <p:nvPr/>
        </p:nvCxnSpPr>
        <p:spPr bwMode="auto">
          <a:xfrm rot="5400000">
            <a:off x="4724244" y="3460381"/>
            <a:ext cx="1800200" cy="288032"/>
          </a:xfrm>
          <a:prstGeom prst="line">
            <a:avLst/>
          </a:prstGeom>
          <a:solidFill>
            <a:srgbClr val="FF9900"/>
          </a:solidFill>
          <a:ln w="28575" cap="flat" cmpd="sng" algn="ctr">
            <a:solidFill>
              <a:schemeClr val="tx1"/>
            </a:solidFill>
            <a:prstDash val="dash"/>
            <a:round/>
            <a:headEnd type="none" w="med" len="med"/>
            <a:tailEnd type="none" w="med" len="med"/>
          </a:ln>
          <a:effectLst/>
        </p:spPr>
      </p:cxnSp>
      <p:cxnSp>
        <p:nvCxnSpPr>
          <p:cNvPr id="14" name="Connettore 1 13"/>
          <p:cNvCxnSpPr/>
          <p:nvPr/>
        </p:nvCxnSpPr>
        <p:spPr bwMode="auto">
          <a:xfrm rot="5400000">
            <a:off x="2239968" y="3280361"/>
            <a:ext cx="2232248" cy="216024"/>
          </a:xfrm>
          <a:prstGeom prst="line">
            <a:avLst/>
          </a:prstGeom>
          <a:solidFill>
            <a:srgbClr val="FF9900"/>
          </a:solidFill>
          <a:ln w="28575" cap="flat" cmpd="sng" algn="ctr">
            <a:solidFill>
              <a:schemeClr val="tx1"/>
            </a:solidFill>
            <a:prstDash val="dash"/>
            <a:round/>
            <a:headEnd type="none" w="med" len="med"/>
            <a:tailEnd type="none" w="med" len="med"/>
          </a:ln>
          <a:effectLst/>
        </p:spPr>
      </p:cxnSp>
      <p:cxnSp>
        <p:nvCxnSpPr>
          <p:cNvPr id="15" name="Connettore 1 14"/>
          <p:cNvCxnSpPr/>
          <p:nvPr/>
        </p:nvCxnSpPr>
        <p:spPr bwMode="auto">
          <a:xfrm rot="5400000">
            <a:off x="7316532" y="3460381"/>
            <a:ext cx="1728192" cy="504056"/>
          </a:xfrm>
          <a:prstGeom prst="line">
            <a:avLst/>
          </a:prstGeom>
          <a:solidFill>
            <a:srgbClr val="FF9900"/>
          </a:solidFill>
          <a:ln w="28575" cap="flat" cmpd="sng" algn="ctr">
            <a:solidFill>
              <a:schemeClr val="tx1"/>
            </a:solidFill>
            <a:prstDash val="dash"/>
            <a:round/>
            <a:headEnd type="none" w="med" len="med"/>
            <a:tailEnd type="none" w="med" len="med"/>
          </a:ln>
          <a:effectLst/>
        </p:spPr>
      </p:cxnSp>
      <p:sp>
        <p:nvSpPr>
          <p:cNvPr id="16" name="Rettangolo 15"/>
          <p:cNvSpPr/>
          <p:nvPr/>
        </p:nvSpPr>
        <p:spPr>
          <a:xfrm>
            <a:off x="5336312" y="4864538"/>
            <a:ext cx="1656184" cy="646331"/>
          </a:xfrm>
          <a:prstGeom prst="rect">
            <a:avLst/>
          </a:prstGeom>
        </p:spPr>
        <p:txBody>
          <a:bodyPr wrap="square">
            <a:spAutoFit/>
          </a:bodyPr>
          <a:lstStyle/>
          <a:p>
            <a:pPr defTabSz="457200" fontAlgn="base">
              <a:spcBef>
                <a:spcPct val="0"/>
              </a:spcBef>
              <a:spcAft>
                <a:spcPct val="0"/>
              </a:spcAft>
            </a:pPr>
            <a:r>
              <a:rPr lang="en-US" b="1">
                <a:solidFill>
                  <a:prstClr val="black"/>
                </a:solidFill>
                <a:ea typeface="MS PGothic" pitchFamily="34" charset="-128"/>
              </a:rPr>
              <a:t>Normal LV Contractility</a:t>
            </a:r>
          </a:p>
        </p:txBody>
      </p:sp>
      <p:cxnSp>
        <p:nvCxnSpPr>
          <p:cNvPr id="17" name="Connettore 2 16"/>
          <p:cNvCxnSpPr/>
          <p:nvPr/>
        </p:nvCxnSpPr>
        <p:spPr bwMode="auto">
          <a:xfrm rot="10800000">
            <a:off x="3104064" y="2260054"/>
            <a:ext cx="360040" cy="72008"/>
          </a:xfrm>
          <a:prstGeom prst="straightConnector1">
            <a:avLst/>
          </a:prstGeom>
          <a:solidFill>
            <a:srgbClr val="FF9900"/>
          </a:solidFill>
          <a:ln w="28575" cap="flat" cmpd="sng" algn="ctr">
            <a:solidFill>
              <a:schemeClr val="tx1"/>
            </a:solidFill>
            <a:prstDash val="solid"/>
            <a:round/>
            <a:headEnd type="none" w="med" len="med"/>
            <a:tailEnd type="triangle" w="med" len="med"/>
          </a:ln>
          <a:effectLst/>
        </p:spPr>
      </p:cxnSp>
      <p:cxnSp>
        <p:nvCxnSpPr>
          <p:cNvPr id="19" name="Connettore 2 18"/>
          <p:cNvCxnSpPr/>
          <p:nvPr/>
        </p:nvCxnSpPr>
        <p:spPr bwMode="auto">
          <a:xfrm rot="10800000">
            <a:off x="8432656" y="2908127"/>
            <a:ext cx="360040" cy="216024"/>
          </a:xfrm>
          <a:prstGeom prst="straightConnector1">
            <a:avLst/>
          </a:prstGeom>
          <a:solidFill>
            <a:srgbClr val="FF9900"/>
          </a:solidFill>
          <a:ln w="28575" cap="flat" cmpd="sng" algn="ctr">
            <a:solidFill>
              <a:schemeClr val="tx1"/>
            </a:solidFill>
            <a:prstDash val="solid"/>
            <a:round/>
            <a:headEnd type="triangle" w="med" len="med"/>
            <a:tailEnd type="none" w="med" len="med"/>
          </a:ln>
          <a:effectLst/>
        </p:spPr>
      </p:cxnSp>
      <p:sp>
        <p:nvSpPr>
          <p:cNvPr id="20" name="Rettangolo 19"/>
          <p:cNvSpPr/>
          <p:nvPr/>
        </p:nvSpPr>
        <p:spPr>
          <a:xfrm>
            <a:off x="2960048" y="4852344"/>
            <a:ext cx="1800200" cy="646331"/>
          </a:xfrm>
          <a:prstGeom prst="rect">
            <a:avLst/>
          </a:prstGeom>
        </p:spPr>
        <p:txBody>
          <a:bodyPr wrap="square">
            <a:spAutoFit/>
          </a:bodyPr>
          <a:lstStyle/>
          <a:p>
            <a:pPr defTabSz="457200" fontAlgn="base">
              <a:spcBef>
                <a:spcPct val="0"/>
              </a:spcBef>
              <a:spcAft>
                <a:spcPct val="0"/>
              </a:spcAft>
            </a:pPr>
            <a:r>
              <a:rPr lang="en-US" b="1">
                <a:solidFill>
                  <a:prstClr val="black"/>
                </a:solidFill>
                <a:ea typeface="MS PGothic" pitchFamily="34" charset="-128"/>
              </a:rPr>
              <a:t>Increased LV Contractility</a:t>
            </a:r>
          </a:p>
        </p:txBody>
      </p:sp>
      <p:sp>
        <p:nvSpPr>
          <p:cNvPr id="21" name="Rettangolo 20"/>
          <p:cNvSpPr/>
          <p:nvPr/>
        </p:nvSpPr>
        <p:spPr>
          <a:xfrm>
            <a:off x="8000608" y="4854085"/>
            <a:ext cx="1800200" cy="646331"/>
          </a:xfrm>
          <a:prstGeom prst="rect">
            <a:avLst/>
          </a:prstGeom>
        </p:spPr>
        <p:txBody>
          <a:bodyPr wrap="square">
            <a:spAutoFit/>
          </a:bodyPr>
          <a:lstStyle/>
          <a:p>
            <a:pPr defTabSz="457200" fontAlgn="base">
              <a:spcBef>
                <a:spcPct val="0"/>
              </a:spcBef>
              <a:spcAft>
                <a:spcPct val="0"/>
              </a:spcAft>
            </a:pPr>
            <a:r>
              <a:rPr lang="en-US" b="1">
                <a:solidFill>
                  <a:prstClr val="black"/>
                </a:solidFill>
                <a:ea typeface="MS PGothic" pitchFamily="34" charset="-128"/>
              </a:rPr>
              <a:t>Decreased LV Contractility</a:t>
            </a:r>
          </a:p>
        </p:txBody>
      </p:sp>
      <p:sp>
        <p:nvSpPr>
          <p:cNvPr id="23" name="Rettangolo 22"/>
          <p:cNvSpPr/>
          <p:nvPr/>
        </p:nvSpPr>
        <p:spPr>
          <a:xfrm>
            <a:off x="4960662" y="2260055"/>
            <a:ext cx="2319866" cy="338554"/>
          </a:xfrm>
          <a:prstGeom prst="rect">
            <a:avLst/>
          </a:prstGeom>
          <a:ln>
            <a:noFill/>
          </a:ln>
        </p:spPr>
        <p:txBody>
          <a:bodyPr wrap="none">
            <a:spAutoFit/>
          </a:bodyPr>
          <a:lstStyle/>
          <a:p>
            <a:pPr algn="ctr" defTabSz="457200" fontAlgn="base">
              <a:spcBef>
                <a:spcPct val="0"/>
              </a:spcBef>
              <a:spcAft>
                <a:spcPct val="0"/>
              </a:spcAft>
            </a:pPr>
            <a:r>
              <a:rPr lang="en-US" sz="1600" b="1">
                <a:solidFill>
                  <a:prstClr val="black"/>
                </a:solidFill>
                <a:latin typeface="Arial" pitchFamily="34" charset="0"/>
                <a:ea typeface="MS PGothic" pitchFamily="34" charset="-128"/>
                <a:cs typeface="Arial" pitchFamily="34" charset="0"/>
              </a:rPr>
              <a:t>1.0 – 1.5 mmHg/msec </a:t>
            </a:r>
          </a:p>
        </p:txBody>
      </p:sp>
      <p:sp>
        <p:nvSpPr>
          <p:cNvPr id="24" name="Rettangolo 23"/>
          <p:cNvSpPr/>
          <p:nvPr/>
        </p:nvSpPr>
        <p:spPr>
          <a:xfrm>
            <a:off x="3464104" y="2332063"/>
            <a:ext cx="705642" cy="338554"/>
          </a:xfrm>
          <a:prstGeom prst="rect">
            <a:avLst/>
          </a:prstGeom>
          <a:ln>
            <a:noFill/>
          </a:ln>
        </p:spPr>
        <p:txBody>
          <a:bodyPr wrap="none">
            <a:spAutoFit/>
          </a:bodyPr>
          <a:lstStyle/>
          <a:p>
            <a:pPr algn="ctr" defTabSz="457200" fontAlgn="base">
              <a:spcBef>
                <a:spcPct val="0"/>
              </a:spcBef>
              <a:spcAft>
                <a:spcPct val="0"/>
              </a:spcAft>
            </a:pPr>
            <a:r>
              <a:rPr lang="en-US" sz="1600" b="1">
                <a:solidFill>
                  <a:prstClr val="black"/>
                </a:solidFill>
                <a:latin typeface="Arial" pitchFamily="34" charset="0"/>
                <a:ea typeface="MS PGothic" pitchFamily="34" charset="-128"/>
                <a:cs typeface="Arial" pitchFamily="34" charset="0"/>
              </a:rPr>
              <a:t>&gt; 1.5 </a:t>
            </a:r>
          </a:p>
        </p:txBody>
      </p:sp>
      <p:sp>
        <p:nvSpPr>
          <p:cNvPr id="25" name="Rettangolo 24"/>
          <p:cNvSpPr/>
          <p:nvPr/>
        </p:nvSpPr>
        <p:spPr>
          <a:xfrm>
            <a:off x="7884784" y="2692103"/>
            <a:ext cx="475865" cy="338554"/>
          </a:xfrm>
          <a:prstGeom prst="rect">
            <a:avLst/>
          </a:prstGeom>
          <a:ln>
            <a:noFill/>
          </a:ln>
        </p:spPr>
        <p:txBody>
          <a:bodyPr wrap="square">
            <a:spAutoFit/>
          </a:bodyPr>
          <a:lstStyle/>
          <a:p>
            <a:pPr algn="ctr" defTabSz="457200" fontAlgn="base">
              <a:spcBef>
                <a:spcPct val="0"/>
              </a:spcBef>
              <a:spcAft>
                <a:spcPct val="0"/>
              </a:spcAft>
            </a:pPr>
            <a:r>
              <a:rPr lang="en-US" sz="1600" b="1">
                <a:solidFill>
                  <a:prstClr val="black"/>
                </a:solidFill>
                <a:latin typeface="Arial" pitchFamily="34" charset="0"/>
                <a:ea typeface="MS PGothic" pitchFamily="34" charset="-128"/>
                <a:cs typeface="Arial" pitchFamily="34" charset="0"/>
              </a:rPr>
              <a:t>&lt; 1 </a:t>
            </a:r>
          </a:p>
        </p:txBody>
      </p:sp>
    </p:spTree>
    <p:extLst>
      <p:ext uri="{BB962C8B-B14F-4D97-AF65-F5344CB8AC3E}">
        <p14:creationId xmlns:p14="http://schemas.microsoft.com/office/powerpoint/2010/main" val="80906766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 name="Rettangolo 64"/>
          <p:cNvSpPr/>
          <p:nvPr/>
        </p:nvSpPr>
        <p:spPr bwMode="auto">
          <a:xfrm>
            <a:off x="2423592" y="0"/>
            <a:ext cx="8244408" cy="62373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3200">
              <a:solidFill>
                <a:prstClr val="black"/>
              </a:solidFill>
              <a:latin typeface="Times New Roman" charset="0"/>
              <a:ea typeface="MS PGothic" pitchFamily="34" charset="-128"/>
            </a:endParaRPr>
          </a:p>
        </p:txBody>
      </p:sp>
      <p:sp>
        <p:nvSpPr>
          <p:cNvPr id="12" name="Rettangolo 11"/>
          <p:cNvSpPr/>
          <p:nvPr/>
        </p:nvSpPr>
        <p:spPr>
          <a:xfrm>
            <a:off x="2495600" y="6533620"/>
            <a:ext cx="8028384" cy="207749"/>
          </a:xfrm>
          <a:prstGeom prst="rect">
            <a:avLst/>
          </a:prstGeom>
        </p:spPr>
        <p:txBody>
          <a:bodyPr wrap="square">
            <a:spAutoFit/>
          </a:bodyPr>
          <a:lstStyle/>
          <a:p>
            <a:pPr marL="92075" indent="-92075" defTabSz="457200" fontAlgn="base">
              <a:lnSpc>
                <a:spcPts val="900"/>
              </a:lnSpc>
              <a:spcAft>
                <a:spcPts val="300"/>
              </a:spcAft>
              <a:buFont typeface="+mj-lt"/>
              <a:buAutoNum type="arabicPeriod"/>
            </a:pPr>
            <a:r>
              <a:rPr lang="en-US" sz="1000" dirty="0">
                <a:solidFill>
                  <a:prstClr val="black"/>
                </a:solidFill>
                <a:ea typeface="MS PGothic" pitchFamily="34" charset="-128"/>
              </a:rPr>
              <a:t>Scolletta S </a:t>
            </a:r>
            <a:r>
              <a:rPr lang="en-US" sz="1000" i="1" dirty="0">
                <a:solidFill>
                  <a:prstClr val="black"/>
                </a:solidFill>
                <a:ea typeface="MS PGothic" pitchFamily="34" charset="-128"/>
              </a:rPr>
              <a:t>et al</a:t>
            </a:r>
            <a:r>
              <a:rPr lang="en-US" sz="1000" dirty="0">
                <a:solidFill>
                  <a:prstClr val="black"/>
                </a:solidFill>
                <a:ea typeface="MS PGothic" pitchFamily="34" charset="-128"/>
              </a:rPr>
              <a:t>. Assessment of left ventricular function by pulse wave analysis in critically ill patients. Intensive Care Med 2013;39: 1025-33</a:t>
            </a:r>
          </a:p>
        </p:txBody>
      </p:sp>
      <p:pic>
        <p:nvPicPr>
          <p:cNvPr id="13" name="Picture 2"/>
          <p:cNvPicPr>
            <a:picLocks noChangeAspect="1" noChangeArrowheads="1"/>
          </p:cNvPicPr>
          <p:nvPr/>
        </p:nvPicPr>
        <p:blipFill>
          <a:blip r:embed="rId2" cstate="print"/>
          <a:srcRect/>
          <a:stretch>
            <a:fillRect/>
          </a:stretch>
        </p:blipFill>
        <p:spPr bwMode="auto">
          <a:xfrm>
            <a:off x="1703512" y="55977"/>
            <a:ext cx="5328592" cy="1661604"/>
          </a:xfrm>
          <a:prstGeom prst="rect">
            <a:avLst/>
          </a:prstGeom>
          <a:ln>
            <a:noFill/>
          </a:ln>
          <a:effectLst>
            <a:outerShdw blurRad="292100" dist="38100" dir="2700000" algn="tl" rotWithShape="0">
              <a:srgbClr val="333333">
                <a:alpha val="65000"/>
              </a:srgbClr>
            </a:outerShdw>
          </a:effectLst>
        </p:spPr>
      </p:pic>
      <p:pic>
        <p:nvPicPr>
          <p:cNvPr id="14" name="Picture 4" descr="mostcare-front-alto(2)"/>
          <p:cNvPicPr>
            <a:picLocks noChangeAspect="1" noChangeArrowheads="1"/>
          </p:cNvPicPr>
          <p:nvPr/>
        </p:nvPicPr>
        <p:blipFill>
          <a:blip r:embed="rId3" cstate="print"/>
          <a:srcRect l="-5536" t="-7487" r="-5536" b="-7487"/>
          <a:stretch>
            <a:fillRect/>
          </a:stretch>
        </p:blipFill>
        <p:spPr bwMode="auto">
          <a:xfrm>
            <a:off x="7536161" y="0"/>
            <a:ext cx="1511185" cy="1151968"/>
          </a:xfrm>
          <a:prstGeom prst="rect">
            <a:avLst/>
          </a:prstGeom>
          <a:ln>
            <a:noFill/>
          </a:ln>
          <a:effectLst>
            <a:outerShdw blurRad="292100" dist="38100" dir="2700000" algn="tl" rotWithShape="0">
              <a:srgbClr val="333333">
                <a:alpha val="65000"/>
              </a:srgbClr>
            </a:outerShdw>
          </a:effectLst>
        </p:spPr>
      </p:pic>
      <p:sp>
        <p:nvSpPr>
          <p:cNvPr id="15" name="Rettangolo 14"/>
          <p:cNvSpPr/>
          <p:nvPr/>
        </p:nvSpPr>
        <p:spPr>
          <a:xfrm>
            <a:off x="4188296" y="4653296"/>
            <a:ext cx="3131840" cy="1440000"/>
          </a:xfrm>
          <a:prstGeom prst="rect">
            <a:avLst/>
          </a:prstGeom>
          <a:solidFill>
            <a:schemeClr val="bg1"/>
          </a:solidFill>
          <a:ln w="76200">
            <a:solidFill>
              <a:srgbClr val="E1AD00"/>
            </a:solidFill>
            <a:miter lim="800000"/>
            <a:headEnd/>
            <a:tailEnd/>
          </a:ln>
          <a:effectLst>
            <a:softEdge rad="63500"/>
          </a:effectLst>
        </p:spPr>
        <p:txBody>
          <a:bodyPr anchor="ctr"/>
          <a:lstStyle/>
          <a:p>
            <a:pPr indent="4763" algn="ctr" defTabSz="457200" fontAlgn="base">
              <a:lnSpc>
                <a:spcPct val="120000"/>
              </a:lnSpc>
              <a:spcBef>
                <a:spcPct val="0"/>
              </a:spcBef>
              <a:spcAft>
                <a:spcPct val="0"/>
              </a:spcAft>
              <a:defRPr/>
            </a:pPr>
            <a:r>
              <a:rPr lang="en-US" b="1" dirty="0">
                <a:solidFill>
                  <a:srgbClr val="E1AD00"/>
                </a:solidFill>
                <a:latin typeface="Gill Sans MT" pitchFamily="34" charset="0"/>
                <a:ea typeface="MS PGothic" pitchFamily="34" charset="-128"/>
              </a:rPr>
              <a:t>MostCare </a:t>
            </a:r>
            <a:r>
              <a:rPr lang="en-US" b="1" dirty="0" err="1">
                <a:solidFill>
                  <a:srgbClr val="E1AD00"/>
                </a:solidFill>
                <a:latin typeface="Gill Sans MT" pitchFamily="34" charset="0"/>
                <a:ea typeface="MS PGothic" pitchFamily="34" charset="-128"/>
              </a:rPr>
              <a:t>dP</a:t>
            </a:r>
            <a:r>
              <a:rPr lang="en-US" b="1" dirty="0">
                <a:solidFill>
                  <a:srgbClr val="E1AD00"/>
                </a:solidFill>
                <a:latin typeface="Gill Sans MT" pitchFamily="34" charset="0"/>
                <a:ea typeface="MS PGothic" pitchFamily="34" charset="-128"/>
              </a:rPr>
              <a:t>/</a:t>
            </a:r>
            <a:r>
              <a:rPr lang="en-US" b="1" dirty="0" err="1">
                <a:solidFill>
                  <a:srgbClr val="E1AD00"/>
                </a:solidFill>
                <a:latin typeface="Gill Sans MT" pitchFamily="34" charset="0"/>
                <a:ea typeface="MS PGothic" pitchFamily="34" charset="-128"/>
              </a:rPr>
              <a:t>dt</a:t>
            </a:r>
            <a:r>
              <a:rPr lang="en-US" b="1" baseline="-25000" dirty="0" err="1">
                <a:solidFill>
                  <a:srgbClr val="E1AD00"/>
                </a:solidFill>
                <a:latin typeface="Gill Sans MT" pitchFamily="34" charset="0"/>
                <a:ea typeface="MS PGothic" pitchFamily="34" charset="-128"/>
              </a:rPr>
              <a:t>MAX</a:t>
            </a:r>
            <a:endParaRPr lang="en-US" b="1" baseline="-25000" dirty="0">
              <a:solidFill>
                <a:srgbClr val="E1AD00"/>
              </a:solidFill>
              <a:latin typeface="Gill Sans MT" pitchFamily="34" charset="0"/>
              <a:ea typeface="MS PGothic" pitchFamily="34" charset="-128"/>
            </a:endParaRPr>
          </a:p>
          <a:p>
            <a:pPr indent="4763" algn="ctr" defTabSz="457200" fontAlgn="base">
              <a:lnSpc>
                <a:spcPct val="120000"/>
              </a:lnSpc>
              <a:spcBef>
                <a:spcPct val="0"/>
              </a:spcBef>
              <a:spcAft>
                <a:spcPct val="0"/>
              </a:spcAft>
              <a:defRPr/>
            </a:pPr>
            <a:r>
              <a:rPr lang="en-US" b="1" dirty="0">
                <a:solidFill>
                  <a:srgbClr val="FF0000"/>
                </a:solidFill>
                <a:latin typeface="Gill Sans MT" pitchFamily="34" charset="0"/>
                <a:ea typeface="MS PGothic" pitchFamily="34" charset="-128"/>
              </a:rPr>
              <a:t>Echo </a:t>
            </a:r>
            <a:r>
              <a:rPr lang="en-US" b="1" dirty="0" err="1">
                <a:solidFill>
                  <a:srgbClr val="FF0000"/>
                </a:solidFill>
                <a:latin typeface="Gill Sans MT" pitchFamily="34" charset="0"/>
                <a:ea typeface="MS PGothic" pitchFamily="34" charset="-128"/>
              </a:rPr>
              <a:t>dP</a:t>
            </a:r>
            <a:r>
              <a:rPr lang="en-US" b="1" dirty="0">
                <a:solidFill>
                  <a:srgbClr val="FF0000"/>
                </a:solidFill>
                <a:latin typeface="Gill Sans MT" pitchFamily="34" charset="0"/>
                <a:ea typeface="MS PGothic" pitchFamily="34" charset="-128"/>
              </a:rPr>
              <a:t>/</a:t>
            </a:r>
            <a:r>
              <a:rPr lang="en-US" b="1" dirty="0" err="1">
                <a:solidFill>
                  <a:srgbClr val="FF0000"/>
                </a:solidFill>
                <a:latin typeface="Gill Sans MT" pitchFamily="34" charset="0"/>
                <a:ea typeface="MS PGothic" pitchFamily="34" charset="-128"/>
              </a:rPr>
              <a:t>dt</a:t>
            </a:r>
            <a:r>
              <a:rPr lang="en-US" b="1" baseline="-25000" dirty="0" err="1">
                <a:solidFill>
                  <a:srgbClr val="FF0000"/>
                </a:solidFill>
                <a:latin typeface="Gill Sans MT" pitchFamily="34" charset="0"/>
                <a:ea typeface="MS PGothic" pitchFamily="34" charset="-128"/>
              </a:rPr>
              <a:t>MAX</a:t>
            </a:r>
            <a:endParaRPr lang="en-US" b="1" dirty="0">
              <a:solidFill>
                <a:srgbClr val="FF0000"/>
              </a:solidFill>
              <a:latin typeface="Gill Sans MT" pitchFamily="34" charset="0"/>
              <a:ea typeface="MS PGothic" pitchFamily="34" charset="-128"/>
            </a:endParaRPr>
          </a:p>
          <a:p>
            <a:pPr indent="4763" algn="ctr" defTabSz="457200" fontAlgn="base">
              <a:spcBef>
                <a:spcPct val="0"/>
              </a:spcBef>
              <a:spcAft>
                <a:spcPct val="0"/>
              </a:spcAft>
              <a:defRPr/>
            </a:pPr>
            <a:endParaRPr lang="en-US" sz="1200" dirty="0">
              <a:solidFill>
                <a:srgbClr val="000000"/>
              </a:solidFill>
              <a:latin typeface="Gill Sans MT" pitchFamily="34" charset="0"/>
              <a:ea typeface="MS PGothic" pitchFamily="34" charset="-128"/>
              <a:sym typeface="Wingdings" pitchFamily="2" charset="2"/>
            </a:endParaRPr>
          </a:p>
          <a:p>
            <a:pPr indent="4763" algn="ctr" defTabSz="457200" fontAlgn="base">
              <a:spcBef>
                <a:spcPct val="0"/>
              </a:spcBef>
              <a:spcAft>
                <a:spcPct val="0"/>
              </a:spcAft>
              <a:defRPr/>
            </a:pPr>
            <a:r>
              <a:rPr lang="en-US" sz="1600" dirty="0">
                <a:solidFill>
                  <a:srgbClr val="000000"/>
                </a:solidFill>
                <a:latin typeface="Gill Sans MT" pitchFamily="34" charset="0"/>
                <a:ea typeface="MS PGothic" pitchFamily="34" charset="-128"/>
                <a:sym typeface="Wingdings" pitchFamily="2" charset="2"/>
              </a:rPr>
              <a:t>correlation coefficient  r = 0.93</a:t>
            </a:r>
          </a:p>
        </p:txBody>
      </p:sp>
      <p:pic>
        <p:nvPicPr>
          <p:cNvPr id="16" name="Picture 6" descr="http://www.youimages.org/public/images/173013A(17).jpg"/>
          <p:cNvPicPr>
            <a:picLocks noChangeAspect="1" noChangeArrowheads="1"/>
          </p:cNvPicPr>
          <p:nvPr/>
        </p:nvPicPr>
        <p:blipFill>
          <a:blip r:embed="rId4" cstate="print"/>
          <a:srcRect/>
          <a:stretch>
            <a:fillRect/>
          </a:stretch>
        </p:blipFill>
        <p:spPr bwMode="auto">
          <a:xfrm>
            <a:off x="9238714" y="908720"/>
            <a:ext cx="1249774" cy="849552"/>
          </a:xfrm>
          <a:prstGeom prst="rect">
            <a:avLst/>
          </a:prstGeom>
          <a:ln>
            <a:noFill/>
          </a:ln>
          <a:effectLst>
            <a:outerShdw blurRad="292100" dist="38100" dir="2700000" algn="tl" rotWithShape="0">
              <a:srgbClr val="333333">
                <a:alpha val="65000"/>
              </a:srgbClr>
            </a:outerShdw>
          </a:effectLst>
        </p:spPr>
      </p:pic>
      <p:pic>
        <p:nvPicPr>
          <p:cNvPr id="17" name="Picture 4"/>
          <p:cNvPicPr>
            <a:picLocks noChangeAspect="1" noChangeArrowheads="1"/>
          </p:cNvPicPr>
          <p:nvPr/>
        </p:nvPicPr>
        <p:blipFill>
          <a:blip r:embed="rId5" cstate="print"/>
          <a:srcRect/>
          <a:stretch>
            <a:fillRect/>
          </a:stretch>
        </p:blipFill>
        <p:spPr bwMode="auto">
          <a:xfrm>
            <a:off x="2279936" y="2012252"/>
            <a:ext cx="3240000" cy="2424861"/>
          </a:xfrm>
          <a:prstGeom prst="rect">
            <a:avLst/>
          </a:prstGeom>
          <a:ln>
            <a:noFill/>
          </a:ln>
          <a:effectLst>
            <a:outerShdw blurRad="292100" dist="38100" dir="2700000" algn="tl" rotWithShape="0">
              <a:srgbClr val="333333">
                <a:alpha val="65000"/>
              </a:srgbClr>
            </a:outerShdw>
          </a:effectLst>
        </p:spPr>
      </p:pic>
      <p:pic>
        <p:nvPicPr>
          <p:cNvPr id="18" name="Picture 4"/>
          <p:cNvPicPr>
            <a:picLocks noChangeAspect="1" noChangeArrowheads="1"/>
          </p:cNvPicPr>
          <p:nvPr/>
        </p:nvPicPr>
        <p:blipFill>
          <a:blip r:embed="rId6" cstate="print"/>
          <a:srcRect/>
          <a:stretch>
            <a:fillRect/>
          </a:stretch>
        </p:blipFill>
        <p:spPr bwMode="auto">
          <a:xfrm>
            <a:off x="6312025" y="1988840"/>
            <a:ext cx="3754613" cy="2426400"/>
          </a:xfrm>
          <a:prstGeom prst="rect">
            <a:avLst/>
          </a:prstGeom>
          <a:ln>
            <a:noFill/>
          </a:ln>
          <a:effectLst>
            <a:outerShdw blurRad="292100" dist="38100" dir="2700000" algn="tl" rotWithShape="0">
              <a:srgbClr val="333333">
                <a:alpha val="65000"/>
              </a:srgbClr>
            </a:outerShdw>
          </a:effectLst>
        </p:spPr>
      </p:pic>
    </p:spTree>
    <p:extLst>
      <p:ext uri="{BB962C8B-B14F-4D97-AF65-F5344CB8AC3E}">
        <p14:creationId xmlns:p14="http://schemas.microsoft.com/office/powerpoint/2010/main" val="25831958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000"/>
                                        <p:tgtEl>
                                          <p:spTgt spid="18"/>
                                        </p:tgtEl>
                                      </p:cBhvr>
                                    </p:animEffect>
                                  </p:childTnLst>
                                </p:cTn>
                              </p:par>
                            </p:childTnLst>
                          </p:cTn>
                        </p:par>
                        <p:par>
                          <p:cTn id="11" fill="hold">
                            <p:stCondLst>
                              <p:cond delay="2000"/>
                            </p:stCondLst>
                            <p:childTnLst>
                              <p:par>
                                <p:cTn id="12" presetID="22" presetClass="entr" presetSubtype="8"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1"/>
          <p:cNvPicPr>
            <a:picLocks noChangeAspect="1" noChangeArrowheads="1"/>
          </p:cNvPicPr>
          <p:nvPr/>
        </p:nvPicPr>
        <p:blipFill>
          <a:blip r:embed="rId2" cstate="print"/>
          <a:srcRect/>
          <a:stretch>
            <a:fillRect/>
          </a:stretch>
        </p:blipFill>
        <p:spPr bwMode="auto">
          <a:xfrm>
            <a:off x="2786505" y="2130928"/>
            <a:ext cx="1398984" cy="1398984"/>
          </a:xfrm>
          <a:prstGeom prst="rect">
            <a:avLst/>
          </a:prstGeom>
          <a:noFill/>
          <a:ln w="9525">
            <a:noFill/>
            <a:miter lim="800000"/>
            <a:headEnd/>
            <a:tailEnd/>
          </a:ln>
        </p:spPr>
      </p:pic>
      <p:sp>
        <p:nvSpPr>
          <p:cNvPr id="40" name="Freeform 10"/>
          <p:cNvSpPr>
            <a:spLocks/>
          </p:cNvSpPr>
          <p:nvPr/>
        </p:nvSpPr>
        <p:spPr bwMode="auto">
          <a:xfrm>
            <a:off x="8763169" y="2418960"/>
            <a:ext cx="1171738" cy="864096"/>
          </a:xfrm>
          <a:custGeom>
            <a:avLst/>
            <a:gdLst>
              <a:gd name="T0" fmla="*/ 0 w 2863"/>
              <a:gd name="T1" fmla="*/ 2147483647 h 1624"/>
              <a:gd name="T2" fmla="*/ 2147483647 w 2863"/>
              <a:gd name="T3" fmla="*/ 2147483647 h 1624"/>
              <a:gd name="T4" fmla="*/ 2147483647 w 2863"/>
              <a:gd name="T5" fmla="*/ 2147483647 h 1624"/>
              <a:gd name="T6" fmla="*/ 2147483647 w 2863"/>
              <a:gd name="T7" fmla="*/ 2147483647 h 1624"/>
              <a:gd name="T8" fmla="*/ 2147483647 w 2863"/>
              <a:gd name="T9" fmla="*/ 2147483647 h 1624"/>
              <a:gd name="T10" fmla="*/ 2147483647 w 2863"/>
              <a:gd name="T11" fmla="*/ 2147483647 h 1624"/>
              <a:gd name="T12" fmla="*/ 2147483647 w 2863"/>
              <a:gd name="T13" fmla="*/ 2147483647 h 1624"/>
              <a:gd name="T14" fmla="*/ 2147483647 w 2863"/>
              <a:gd name="T15" fmla="*/ 2147483647 h 1624"/>
              <a:gd name="T16" fmla="*/ 2147483647 w 2863"/>
              <a:gd name="T17" fmla="*/ 2147483647 h 1624"/>
              <a:gd name="T18" fmla="*/ 2147483647 w 2863"/>
              <a:gd name="T19" fmla="*/ 2147483647 h 1624"/>
              <a:gd name="T20" fmla="*/ 2147483647 w 2863"/>
              <a:gd name="T21" fmla="*/ 2147483647 h 1624"/>
              <a:gd name="T22" fmla="*/ 2147483647 w 2863"/>
              <a:gd name="T23" fmla="*/ 2147483647 h 1624"/>
              <a:gd name="T24" fmla="*/ 2147483647 w 2863"/>
              <a:gd name="T25" fmla="*/ 2147483647 h 1624"/>
              <a:gd name="T26" fmla="*/ 2147483647 w 2863"/>
              <a:gd name="T27" fmla="*/ 2147483647 h 1624"/>
              <a:gd name="T28" fmla="*/ 2147483647 w 2863"/>
              <a:gd name="T29" fmla="*/ 2147483647 h 1624"/>
              <a:gd name="T30" fmla="*/ 2147483647 w 2863"/>
              <a:gd name="T31" fmla="*/ 2147483647 h 1624"/>
              <a:gd name="T32" fmla="*/ 2147483647 w 2863"/>
              <a:gd name="T33" fmla="*/ 2147483647 h 1624"/>
              <a:gd name="T34" fmla="*/ 2147483647 w 2863"/>
              <a:gd name="T35" fmla="*/ 2147483647 h 1624"/>
              <a:gd name="T36" fmla="*/ 2147483647 w 2863"/>
              <a:gd name="T37" fmla="*/ 2147483647 h 1624"/>
              <a:gd name="T38" fmla="*/ 2147483647 w 2863"/>
              <a:gd name="T39" fmla="*/ 2147483647 h 1624"/>
              <a:gd name="T40" fmla="*/ 2147483647 w 2863"/>
              <a:gd name="T41" fmla="*/ 2147483647 h 1624"/>
              <a:gd name="T42" fmla="*/ 2147483647 w 2863"/>
              <a:gd name="T43" fmla="*/ 2147483647 h 1624"/>
              <a:gd name="T44" fmla="*/ 2147483647 w 2863"/>
              <a:gd name="T45" fmla="*/ 2147483647 h 1624"/>
              <a:gd name="T46" fmla="*/ 2147483647 w 2863"/>
              <a:gd name="T47" fmla="*/ 2147483647 h 1624"/>
              <a:gd name="T48" fmla="*/ 2147483647 w 2863"/>
              <a:gd name="T49" fmla="*/ 2147483647 h 1624"/>
              <a:gd name="T50" fmla="*/ 2147483647 w 2863"/>
              <a:gd name="T51" fmla="*/ 2147483647 h 1624"/>
              <a:gd name="T52" fmla="*/ 2147483647 w 2863"/>
              <a:gd name="T53" fmla="*/ 2147483647 h 1624"/>
              <a:gd name="T54" fmla="*/ 2147483647 w 2863"/>
              <a:gd name="T55" fmla="*/ 2147483647 h 16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63"/>
              <a:gd name="T85" fmla="*/ 0 h 1624"/>
              <a:gd name="T86" fmla="*/ 2863 w 2863"/>
              <a:gd name="T87" fmla="*/ 1624 h 1624"/>
              <a:gd name="connsiteX0" fmla="*/ 0 w 9689"/>
              <a:gd name="connsiteY0" fmla="*/ 2087 h 10000"/>
              <a:gd name="connsiteX1" fmla="*/ 304 w 9689"/>
              <a:gd name="connsiteY1" fmla="*/ 942 h 10000"/>
              <a:gd name="connsiteX2" fmla="*/ 838 w 9689"/>
              <a:gd name="connsiteY2" fmla="*/ 74 h 10000"/>
              <a:gd name="connsiteX3" fmla="*/ 1121 w 9689"/>
              <a:gd name="connsiteY3" fmla="*/ 1416 h 10000"/>
              <a:gd name="connsiteX4" fmla="*/ 1303 w 9689"/>
              <a:gd name="connsiteY4" fmla="*/ 2697 h 10000"/>
              <a:gd name="connsiteX5" fmla="*/ 1502 w 9689"/>
              <a:gd name="connsiteY5" fmla="*/ 3929 h 10000"/>
              <a:gd name="connsiteX6" fmla="*/ 1701 w 9689"/>
              <a:gd name="connsiteY6" fmla="*/ 3214 h 10000"/>
              <a:gd name="connsiteX7" fmla="*/ 1879 w 9689"/>
              <a:gd name="connsiteY7" fmla="*/ 3331 h 10000"/>
              <a:gd name="connsiteX8" fmla="*/ 2179 w 9689"/>
              <a:gd name="connsiteY8" fmla="*/ 5105 h 10000"/>
              <a:gd name="connsiteX9" fmla="*/ 2850 w 9689"/>
              <a:gd name="connsiteY9" fmla="*/ 7783 h 10000"/>
              <a:gd name="connsiteX10" fmla="*/ 3730 w 9689"/>
              <a:gd name="connsiteY10" fmla="*/ 9667 h 10000"/>
              <a:gd name="connsiteX11" fmla="*/ 4251 w 9689"/>
              <a:gd name="connsiteY11" fmla="*/ 9784 h 10000"/>
              <a:gd name="connsiteX12" fmla="*/ 4649 w 9689"/>
              <a:gd name="connsiteY12" fmla="*/ 8633 h 10000"/>
              <a:gd name="connsiteX13" fmla="*/ 4953 w 9689"/>
              <a:gd name="connsiteY13" fmla="*/ 6472 h 10000"/>
              <a:gd name="connsiteX14" fmla="*/ 5225 w 9689"/>
              <a:gd name="connsiteY14" fmla="*/ 3134 h 10000"/>
              <a:gd name="connsiteX15" fmla="*/ 5526 w 9689"/>
              <a:gd name="connsiteY15" fmla="*/ 1860 h 10000"/>
              <a:gd name="connsiteX16" fmla="*/ 6042 w 9689"/>
              <a:gd name="connsiteY16" fmla="*/ 708 h 10000"/>
              <a:gd name="connsiteX17" fmla="*/ 6371 w 9689"/>
              <a:gd name="connsiteY17" fmla="*/ 1084 h 10000"/>
              <a:gd name="connsiteX18" fmla="*/ 6559 w 9689"/>
              <a:gd name="connsiteY18" fmla="*/ 2414 h 10000"/>
              <a:gd name="connsiteX19" fmla="*/ 6860 w 9689"/>
              <a:gd name="connsiteY19" fmla="*/ 4212 h 10000"/>
              <a:gd name="connsiteX20" fmla="*/ 7000 w 9689"/>
              <a:gd name="connsiteY20" fmla="*/ 4126 h 10000"/>
              <a:gd name="connsiteX21" fmla="*/ 7258 w 9689"/>
              <a:gd name="connsiteY21" fmla="*/ 3448 h 10000"/>
              <a:gd name="connsiteX22" fmla="*/ 7555 w 9689"/>
              <a:gd name="connsiteY22" fmla="*/ 4846 h 10000"/>
              <a:gd name="connsiteX23" fmla="*/ 7880 w 9689"/>
              <a:gd name="connsiteY23" fmla="*/ 6447 h 10000"/>
              <a:gd name="connsiteX24" fmla="*/ 8571 w 9689"/>
              <a:gd name="connsiteY24" fmla="*/ 9187 h 10000"/>
              <a:gd name="connsiteX25" fmla="*/ 9249 w 9689"/>
              <a:gd name="connsiteY25" fmla="*/ 9865 h 10000"/>
              <a:gd name="connsiteX26" fmla="*/ 9689 w 9689"/>
              <a:gd name="connsiteY26" fmla="*/ 9107 h 10000"/>
              <a:gd name="connsiteX0" fmla="*/ 0 w 10000"/>
              <a:gd name="connsiteY0" fmla="*/ 2013 h 9926"/>
              <a:gd name="connsiteX1" fmla="*/ 865 w 10000"/>
              <a:gd name="connsiteY1" fmla="*/ 0 h 9926"/>
              <a:gd name="connsiteX2" fmla="*/ 1157 w 10000"/>
              <a:gd name="connsiteY2" fmla="*/ 1342 h 9926"/>
              <a:gd name="connsiteX3" fmla="*/ 1345 w 10000"/>
              <a:gd name="connsiteY3" fmla="*/ 2623 h 9926"/>
              <a:gd name="connsiteX4" fmla="*/ 1550 w 10000"/>
              <a:gd name="connsiteY4" fmla="*/ 3855 h 9926"/>
              <a:gd name="connsiteX5" fmla="*/ 1756 w 10000"/>
              <a:gd name="connsiteY5" fmla="*/ 3140 h 9926"/>
              <a:gd name="connsiteX6" fmla="*/ 1939 w 10000"/>
              <a:gd name="connsiteY6" fmla="*/ 3257 h 9926"/>
              <a:gd name="connsiteX7" fmla="*/ 2249 w 10000"/>
              <a:gd name="connsiteY7" fmla="*/ 5031 h 9926"/>
              <a:gd name="connsiteX8" fmla="*/ 2941 w 10000"/>
              <a:gd name="connsiteY8" fmla="*/ 7709 h 9926"/>
              <a:gd name="connsiteX9" fmla="*/ 3850 w 10000"/>
              <a:gd name="connsiteY9" fmla="*/ 9593 h 9926"/>
              <a:gd name="connsiteX10" fmla="*/ 4387 w 10000"/>
              <a:gd name="connsiteY10" fmla="*/ 9710 h 9926"/>
              <a:gd name="connsiteX11" fmla="*/ 4798 w 10000"/>
              <a:gd name="connsiteY11" fmla="*/ 8559 h 9926"/>
              <a:gd name="connsiteX12" fmla="*/ 5112 w 10000"/>
              <a:gd name="connsiteY12" fmla="*/ 6398 h 9926"/>
              <a:gd name="connsiteX13" fmla="*/ 5393 w 10000"/>
              <a:gd name="connsiteY13" fmla="*/ 3060 h 9926"/>
              <a:gd name="connsiteX14" fmla="*/ 5703 w 10000"/>
              <a:gd name="connsiteY14" fmla="*/ 1786 h 9926"/>
              <a:gd name="connsiteX15" fmla="*/ 6236 w 10000"/>
              <a:gd name="connsiteY15" fmla="*/ 634 h 9926"/>
              <a:gd name="connsiteX16" fmla="*/ 6575 w 10000"/>
              <a:gd name="connsiteY16" fmla="*/ 1010 h 9926"/>
              <a:gd name="connsiteX17" fmla="*/ 6770 w 10000"/>
              <a:gd name="connsiteY17" fmla="*/ 2340 h 9926"/>
              <a:gd name="connsiteX18" fmla="*/ 7080 w 10000"/>
              <a:gd name="connsiteY18" fmla="*/ 4138 h 9926"/>
              <a:gd name="connsiteX19" fmla="*/ 7225 w 10000"/>
              <a:gd name="connsiteY19" fmla="*/ 4052 h 9926"/>
              <a:gd name="connsiteX20" fmla="*/ 7491 w 10000"/>
              <a:gd name="connsiteY20" fmla="*/ 3374 h 9926"/>
              <a:gd name="connsiteX21" fmla="*/ 7798 w 10000"/>
              <a:gd name="connsiteY21" fmla="*/ 4772 h 9926"/>
              <a:gd name="connsiteX22" fmla="*/ 8133 w 10000"/>
              <a:gd name="connsiteY22" fmla="*/ 6373 h 9926"/>
              <a:gd name="connsiteX23" fmla="*/ 8846 w 10000"/>
              <a:gd name="connsiteY23" fmla="*/ 9113 h 9926"/>
              <a:gd name="connsiteX24" fmla="*/ 9546 w 10000"/>
              <a:gd name="connsiteY24" fmla="*/ 9791 h 9926"/>
              <a:gd name="connsiteX25" fmla="*/ 10000 w 10000"/>
              <a:gd name="connsiteY25" fmla="*/ 9033 h 9926"/>
              <a:gd name="connsiteX0" fmla="*/ 0 w 9135"/>
              <a:gd name="connsiteY0" fmla="*/ 0 h 10000"/>
              <a:gd name="connsiteX1" fmla="*/ 292 w 9135"/>
              <a:gd name="connsiteY1" fmla="*/ 1352 h 10000"/>
              <a:gd name="connsiteX2" fmla="*/ 480 w 9135"/>
              <a:gd name="connsiteY2" fmla="*/ 2643 h 10000"/>
              <a:gd name="connsiteX3" fmla="*/ 685 w 9135"/>
              <a:gd name="connsiteY3" fmla="*/ 3884 h 10000"/>
              <a:gd name="connsiteX4" fmla="*/ 891 w 9135"/>
              <a:gd name="connsiteY4" fmla="*/ 3163 h 10000"/>
              <a:gd name="connsiteX5" fmla="*/ 1074 w 9135"/>
              <a:gd name="connsiteY5" fmla="*/ 3281 h 10000"/>
              <a:gd name="connsiteX6" fmla="*/ 1384 w 9135"/>
              <a:gd name="connsiteY6" fmla="*/ 5069 h 10000"/>
              <a:gd name="connsiteX7" fmla="*/ 2076 w 9135"/>
              <a:gd name="connsiteY7" fmla="*/ 7766 h 10000"/>
              <a:gd name="connsiteX8" fmla="*/ 2985 w 9135"/>
              <a:gd name="connsiteY8" fmla="*/ 9665 h 10000"/>
              <a:gd name="connsiteX9" fmla="*/ 3522 w 9135"/>
              <a:gd name="connsiteY9" fmla="*/ 9782 h 10000"/>
              <a:gd name="connsiteX10" fmla="*/ 3933 w 9135"/>
              <a:gd name="connsiteY10" fmla="*/ 8623 h 10000"/>
              <a:gd name="connsiteX11" fmla="*/ 4247 w 9135"/>
              <a:gd name="connsiteY11" fmla="*/ 6446 h 10000"/>
              <a:gd name="connsiteX12" fmla="*/ 4528 w 9135"/>
              <a:gd name="connsiteY12" fmla="*/ 3083 h 10000"/>
              <a:gd name="connsiteX13" fmla="*/ 4838 w 9135"/>
              <a:gd name="connsiteY13" fmla="*/ 1799 h 10000"/>
              <a:gd name="connsiteX14" fmla="*/ 5371 w 9135"/>
              <a:gd name="connsiteY14" fmla="*/ 639 h 10000"/>
              <a:gd name="connsiteX15" fmla="*/ 5710 w 9135"/>
              <a:gd name="connsiteY15" fmla="*/ 1018 h 10000"/>
              <a:gd name="connsiteX16" fmla="*/ 5905 w 9135"/>
              <a:gd name="connsiteY16" fmla="*/ 2357 h 10000"/>
              <a:gd name="connsiteX17" fmla="*/ 6215 w 9135"/>
              <a:gd name="connsiteY17" fmla="*/ 4169 h 10000"/>
              <a:gd name="connsiteX18" fmla="*/ 6360 w 9135"/>
              <a:gd name="connsiteY18" fmla="*/ 4082 h 10000"/>
              <a:gd name="connsiteX19" fmla="*/ 6626 w 9135"/>
              <a:gd name="connsiteY19" fmla="*/ 3399 h 10000"/>
              <a:gd name="connsiteX20" fmla="*/ 6933 w 9135"/>
              <a:gd name="connsiteY20" fmla="*/ 4808 h 10000"/>
              <a:gd name="connsiteX21" fmla="*/ 7268 w 9135"/>
              <a:gd name="connsiteY21" fmla="*/ 6421 h 10000"/>
              <a:gd name="connsiteX22" fmla="*/ 7981 w 9135"/>
              <a:gd name="connsiteY22" fmla="*/ 9181 h 10000"/>
              <a:gd name="connsiteX23" fmla="*/ 8681 w 9135"/>
              <a:gd name="connsiteY23" fmla="*/ 9864 h 10000"/>
              <a:gd name="connsiteX24" fmla="*/ 9135 w 9135"/>
              <a:gd name="connsiteY24" fmla="*/ 9100 h 10000"/>
              <a:gd name="connsiteX0" fmla="*/ 0 w 9680"/>
              <a:gd name="connsiteY0" fmla="*/ 843 h 9491"/>
              <a:gd name="connsiteX1" fmla="*/ 205 w 9680"/>
              <a:gd name="connsiteY1" fmla="*/ 2134 h 9491"/>
              <a:gd name="connsiteX2" fmla="*/ 430 w 9680"/>
              <a:gd name="connsiteY2" fmla="*/ 3375 h 9491"/>
              <a:gd name="connsiteX3" fmla="*/ 655 w 9680"/>
              <a:gd name="connsiteY3" fmla="*/ 2654 h 9491"/>
              <a:gd name="connsiteX4" fmla="*/ 856 w 9680"/>
              <a:gd name="connsiteY4" fmla="*/ 2772 h 9491"/>
              <a:gd name="connsiteX5" fmla="*/ 1195 w 9680"/>
              <a:gd name="connsiteY5" fmla="*/ 4560 h 9491"/>
              <a:gd name="connsiteX6" fmla="*/ 1953 w 9680"/>
              <a:gd name="connsiteY6" fmla="*/ 7257 h 9491"/>
              <a:gd name="connsiteX7" fmla="*/ 2948 w 9680"/>
              <a:gd name="connsiteY7" fmla="*/ 9156 h 9491"/>
              <a:gd name="connsiteX8" fmla="*/ 3536 w 9680"/>
              <a:gd name="connsiteY8" fmla="*/ 9273 h 9491"/>
              <a:gd name="connsiteX9" fmla="*/ 3985 w 9680"/>
              <a:gd name="connsiteY9" fmla="*/ 8114 h 9491"/>
              <a:gd name="connsiteX10" fmla="*/ 4329 w 9680"/>
              <a:gd name="connsiteY10" fmla="*/ 5937 h 9491"/>
              <a:gd name="connsiteX11" fmla="*/ 4637 w 9680"/>
              <a:gd name="connsiteY11" fmla="*/ 2574 h 9491"/>
              <a:gd name="connsiteX12" fmla="*/ 4976 w 9680"/>
              <a:gd name="connsiteY12" fmla="*/ 1290 h 9491"/>
              <a:gd name="connsiteX13" fmla="*/ 5560 w 9680"/>
              <a:gd name="connsiteY13" fmla="*/ 130 h 9491"/>
              <a:gd name="connsiteX14" fmla="*/ 5931 w 9680"/>
              <a:gd name="connsiteY14" fmla="*/ 509 h 9491"/>
              <a:gd name="connsiteX15" fmla="*/ 6144 w 9680"/>
              <a:gd name="connsiteY15" fmla="*/ 1848 h 9491"/>
              <a:gd name="connsiteX16" fmla="*/ 6484 w 9680"/>
              <a:gd name="connsiteY16" fmla="*/ 3660 h 9491"/>
              <a:gd name="connsiteX17" fmla="*/ 6642 w 9680"/>
              <a:gd name="connsiteY17" fmla="*/ 3573 h 9491"/>
              <a:gd name="connsiteX18" fmla="*/ 6933 w 9680"/>
              <a:gd name="connsiteY18" fmla="*/ 2890 h 9491"/>
              <a:gd name="connsiteX19" fmla="*/ 7269 w 9680"/>
              <a:gd name="connsiteY19" fmla="*/ 4299 h 9491"/>
              <a:gd name="connsiteX20" fmla="*/ 7636 w 9680"/>
              <a:gd name="connsiteY20" fmla="*/ 5912 h 9491"/>
              <a:gd name="connsiteX21" fmla="*/ 8417 w 9680"/>
              <a:gd name="connsiteY21" fmla="*/ 8672 h 9491"/>
              <a:gd name="connsiteX22" fmla="*/ 9183 w 9680"/>
              <a:gd name="connsiteY22" fmla="*/ 9355 h 9491"/>
              <a:gd name="connsiteX23" fmla="*/ 9680 w 9680"/>
              <a:gd name="connsiteY23" fmla="*/ 8591 h 9491"/>
              <a:gd name="connsiteX0" fmla="*/ 0 w 9788"/>
              <a:gd name="connsiteY0" fmla="*/ 2248 h 10000"/>
              <a:gd name="connsiteX1" fmla="*/ 232 w 9788"/>
              <a:gd name="connsiteY1" fmla="*/ 3556 h 10000"/>
              <a:gd name="connsiteX2" fmla="*/ 465 w 9788"/>
              <a:gd name="connsiteY2" fmla="*/ 2796 h 10000"/>
              <a:gd name="connsiteX3" fmla="*/ 672 w 9788"/>
              <a:gd name="connsiteY3" fmla="*/ 2921 h 10000"/>
              <a:gd name="connsiteX4" fmla="*/ 1023 w 9788"/>
              <a:gd name="connsiteY4" fmla="*/ 4805 h 10000"/>
              <a:gd name="connsiteX5" fmla="*/ 1806 w 9788"/>
              <a:gd name="connsiteY5" fmla="*/ 7646 h 10000"/>
              <a:gd name="connsiteX6" fmla="*/ 2833 w 9788"/>
              <a:gd name="connsiteY6" fmla="*/ 9647 h 10000"/>
              <a:gd name="connsiteX7" fmla="*/ 3441 w 9788"/>
              <a:gd name="connsiteY7" fmla="*/ 9770 h 10000"/>
              <a:gd name="connsiteX8" fmla="*/ 3905 w 9788"/>
              <a:gd name="connsiteY8" fmla="*/ 8549 h 10000"/>
              <a:gd name="connsiteX9" fmla="*/ 4260 w 9788"/>
              <a:gd name="connsiteY9" fmla="*/ 6255 h 10000"/>
              <a:gd name="connsiteX10" fmla="*/ 4578 w 9788"/>
              <a:gd name="connsiteY10" fmla="*/ 2712 h 10000"/>
              <a:gd name="connsiteX11" fmla="*/ 4928 w 9788"/>
              <a:gd name="connsiteY11" fmla="*/ 1359 h 10000"/>
              <a:gd name="connsiteX12" fmla="*/ 5532 w 9788"/>
              <a:gd name="connsiteY12" fmla="*/ 137 h 10000"/>
              <a:gd name="connsiteX13" fmla="*/ 5915 w 9788"/>
              <a:gd name="connsiteY13" fmla="*/ 536 h 10000"/>
              <a:gd name="connsiteX14" fmla="*/ 6135 w 9788"/>
              <a:gd name="connsiteY14" fmla="*/ 1947 h 10000"/>
              <a:gd name="connsiteX15" fmla="*/ 6486 w 9788"/>
              <a:gd name="connsiteY15" fmla="*/ 3856 h 10000"/>
              <a:gd name="connsiteX16" fmla="*/ 6650 w 9788"/>
              <a:gd name="connsiteY16" fmla="*/ 3765 h 10000"/>
              <a:gd name="connsiteX17" fmla="*/ 6950 w 9788"/>
              <a:gd name="connsiteY17" fmla="*/ 3045 h 10000"/>
              <a:gd name="connsiteX18" fmla="*/ 7297 w 9788"/>
              <a:gd name="connsiteY18" fmla="*/ 4530 h 10000"/>
              <a:gd name="connsiteX19" fmla="*/ 7676 w 9788"/>
              <a:gd name="connsiteY19" fmla="*/ 6229 h 10000"/>
              <a:gd name="connsiteX20" fmla="*/ 8483 w 9788"/>
              <a:gd name="connsiteY20" fmla="*/ 9137 h 10000"/>
              <a:gd name="connsiteX21" fmla="*/ 9275 w 9788"/>
              <a:gd name="connsiteY21" fmla="*/ 9857 h 10000"/>
              <a:gd name="connsiteX22" fmla="*/ 9788 w 9788"/>
              <a:gd name="connsiteY22" fmla="*/ 9052 h 10000"/>
              <a:gd name="connsiteX0" fmla="*/ 0 w 9763"/>
              <a:gd name="connsiteY0" fmla="*/ 3556 h 10000"/>
              <a:gd name="connsiteX1" fmla="*/ 238 w 9763"/>
              <a:gd name="connsiteY1" fmla="*/ 2796 h 10000"/>
              <a:gd name="connsiteX2" fmla="*/ 450 w 9763"/>
              <a:gd name="connsiteY2" fmla="*/ 2921 h 10000"/>
              <a:gd name="connsiteX3" fmla="*/ 808 w 9763"/>
              <a:gd name="connsiteY3" fmla="*/ 4805 h 10000"/>
              <a:gd name="connsiteX4" fmla="*/ 1608 w 9763"/>
              <a:gd name="connsiteY4" fmla="*/ 7646 h 10000"/>
              <a:gd name="connsiteX5" fmla="*/ 2657 w 9763"/>
              <a:gd name="connsiteY5" fmla="*/ 9647 h 10000"/>
              <a:gd name="connsiteX6" fmla="*/ 3279 w 9763"/>
              <a:gd name="connsiteY6" fmla="*/ 9770 h 10000"/>
              <a:gd name="connsiteX7" fmla="*/ 3753 w 9763"/>
              <a:gd name="connsiteY7" fmla="*/ 8549 h 10000"/>
              <a:gd name="connsiteX8" fmla="*/ 4115 w 9763"/>
              <a:gd name="connsiteY8" fmla="*/ 6255 h 10000"/>
              <a:gd name="connsiteX9" fmla="*/ 4440 w 9763"/>
              <a:gd name="connsiteY9" fmla="*/ 2712 h 10000"/>
              <a:gd name="connsiteX10" fmla="*/ 4798 w 9763"/>
              <a:gd name="connsiteY10" fmla="*/ 1359 h 10000"/>
              <a:gd name="connsiteX11" fmla="*/ 5415 w 9763"/>
              <a:gd name="connsiteY11" fmla="*/ 137 h 10000"/>
              <a:gd name="connsiteX12" fmla="*/ 5806 w 9763"/>
              <a:gd name="connsiteY12" fmla="*/ 536 h 10000"/>
              <a:gd name="connsiteX13" fmla="*/ 6031 w 9763"/>
              <a:gd name="connsiteY13" fmla="*/ 1947 h 10000"/>
              <a:gd name="connsiteX14" fmla="*/ 6389 w 9763"/>
              <a:gd name="connsiteY14" fmla="*/ 3856 h 10000"/>
              <a:gd name="connsiteX15" fmla="*/ 6557 w 9763"/>
              <a:gd name="connsiteY15" fmla="*/ 3765 h 10000"/>
              <a:gd name="connsiteX16" fmla="*/ 6864 w 9763"/>
              <a:gd name="connsiteY16" fmla="*/ 3045 h 10000"/>
              <a:gd name="connsiteX17" fmla="*/ 7218 w 9763"/>
              <a:gd name="connsiteY17" fmla="*/ 4530 h 10000"/>
              <a:gd name="connsiteX18" fmla="*/ 7605 w 9763"/>
              <a:gd name="connsiteY18" fmla="*/ 6229 h 10000"/>
              <a:gd name="connsiteX19" fmla="*/ 8430 w 9763"/>
              <a:gd name="connsiteY19" fmla="*/ 9137 h 10000"/>
              <a:gd name="connsiteX20" fmla="*/ 9239 w 9763"/>
              <a:gd name="connsiteY20" fmla="*/ 9857 h 10000"/>
              <a:gd name="connsiteX21" fmla="*/ 9763 w 9763"/>
              <a:gd name="connsiteY21" fmla="*/ 9052 h 10000"/>
              <a:gd name="connsiteX0" fmla="*/ 0 w 9756"/>
              <a:gd name="connsiteY0" fmla="*/ 2796 h 10000"/>
              <a:gd name="connsiteX1" fmla="*/ 217 w 9756"/>
              <a:gd name="connsiteY1" fmla="*/ 2921 h 10000"/>
              <a:gd name="connsiteX2" fmla="*/ 584 w 9756"/>
              <a:gd name="connsiteY2" fmla="*/ 4805 h 10000"/>
              <a:gd name="connsiteX3" fmla="*/ 1403 w 9756"/>
              <a:gd name="connsiteY3" fmla="*/ 7646 h 10000"/>
              <a:gd name="connsiteX4" fmla="*/ 2477 w 9756"/>
              <a:gd name="connsiteY4" fmla="*/ 9647 h 10000"/>
              <a:gd name="connsiteX5" fmla="*/ 3115 w 9756"/>
              <a:gd name="connsiteY5" fmla="*/ 9770 h 10000"/>
              <a:gd name="connsiteX6" fmla="*/ 3600 w 9756"/>
              <a:gd name="connsiteY6" fmla="*/ 8549 h 10000"/>
              <a:gd name="connsiteX7" fmla="*/ 3971 w 9756"/>
              <a:gd name="connsiteY7" fmla="*/ 6255 h 10000"/>
              <a:gd name="connsiteX8" fmla="*/ 4304 w 9756"/>
              <a:gd name="connsiteY8" fmla="*/ 2712 h 10000"/>
              <a:gd name="connsiteX9" fmla="*/ 4670 w 9756"/>
              <a:gd name="connsiteY9" fmla="*/ 1359 h 10000"/>
              <a:gd name="connsiteX10" fmla="*/ 5302 w 9756"/>
              <a:gd name="connsiteY10" fmla="*/ 137 h 10000"/>
              <a:gd name="connsiteX11" fmla="*/ 5703 w 9756"/>
              <a:gd name="connsiteY11" fmla="*/ 536 h 10000"/>
              <a:gd name="connsiteX12" fmla="*/ 5933 w 9756"/>
              <a:gd name="connsiteY12" fmla="*/ 1947 h 10000"/>
              <a:gd name="connsiteX13" fmla="*/ 6300 w 9756"/>
              <a:gd name="connsiteY13" fmla="*/ 3856 h 10000"/>
              <a:gd name="connsiteX14" fmla="*/ 6472 w 9756"/>
              <a:gd name="connsiteY14" fmla="*/ 3765 h 10000"/>
              <a:gd name="connsiteX15" fmla="*/ 6787 w 9756"/>
              <a:gd name="connsiteY15" fmla="*/ 3045 h 10000"/>
              <a:gd name="connsiteX16" fmla="*/ 7149 w 9756"/>
              <a:gd name="connsiteY16" fmla="*/ 4530 h 10000"/>
              <a:gd name="connsiteX17" fmla="*/ 7546 w 9756"/>
              <a:gd name="connsiteY17" fmla="*/ 6229 h 10000"/>
              <a:gd name="connsiteX18" fmla="*/ 8391 w 9756"/>
              <a:gd name="connsiteY18" fmla="*/ 9137 h 10000"/>
              <a:gd name="connsiteX19" fmla="*/ 9219 w 9756"/>
              <a:gd name="connsiteY19" fmla="*/ 9857 h 10000"/>
              <a:gd name="connsiteX20" fmla="*/ 9756 w 9756"/>
              <a:gd name="connsiteY20" fmla="*/ 9052 h 10000"/>
              <a:gd name="connsiteX0" fmla="*/ 0 w 9778"/>
              <a:gd name="connsiteY0" fmla="*/ 2921 h 10000"/>
              <a:gd name="connsiteX1" fmla="*/ 377 w 9778"/>
              <a:gd name="connsiteY1" fmla="*/ 4805 h 10000"/>
              <a:gd name="connsiteX2" fmla="*/ 1216 w 9778"/>
              <a:gd name="connsiteY2" fmla="*/ 7646 h 10000"/>
              <a:gd name="connsiteX3" fmla="*/ 2317 w 9778"/>
              <a:gd name="connsiteY3" fmla="*/ 9647 h 10000"/>
              <a:gd name="connsiteX4" fmla="*/ 2971 w 9778"/>
              <a:gd name="connsiteY4" fmla="*/ 9770 h 10000"/>
              <a:gd name="connsiteX5" fmla="*/ 3468 w 9778"/>
              <a:gd name="connsiteY5" fmla="*/ 8549 h 10000"/>
              <a:gd name="connsiteX6" fmla="*/ 3848 w 9778"/>
              <a:gd name="connsiteY6" fmla="*/ 6255 h 10000"/>
              <a:gd name="connsiteX7" fmla="*/ 4190 w 9778"/>
              <a:gd name="connsiteY7" fmla="*/ 2712 h 10000"/>
              <a:gd name="connsiteX8" fmla="*/ 4565 w 9778"/>
              <a:gd name="connsiteY8" fmla="*/ 1359 h 10000"/>
              <a:gd name="connsiteX9" fmla="*/ 5213 w 9778"/>
              <a:gd name="connsiteY9" fmla="*/ 137 h 10000"/>
              <a:gd name="connsiteX10" fmla="*/ 5624 w 9778"/>
              <a:gd name="connsiteY10" fmla="*/ 536 h 10000"/>
              <a:gd name="connsiteX11" fmla="*/ 5859 w 9778"/>
              <a:gd name="connsiteY11" fmla="*/ 1947 h 10000"/>
              <a:gd name="connsiteX12" fmla="*/ 6236 w 9778"/>
              <a:gd name="connsiteY12" fmla="*/ 3856 h 10000"/>
              <a:gd name="connsiteX13" fmla="*/ 6412 w 9778"/>
              <a:gd name="connsiteY13" fmla="*/ 3765 h 10000"/>
              <a:gd name="connsiteX14" fmla="*/ 6735 w 9778"/>
              <a:gd name="connsiteY14" fmla="*/ 3045 h 10000"/>
              <a:gd name="connsiteX15" fmla="*/ 7106 w 9778"/>
              <a:gd name="connsiteY15" fmla="*/ 4530 h 10000"/>
              <a:gd name="connsiteX16" fmla="*/ 7513 w 9778"/>
              <a:gd name="connsiteY16" fmla="*/ 6229 h 10000"/>
              <a:gd name="connsiteX17" fmla="*/ 8379 w 9778"/>
              <a:gd name="connsiteY17" fmla="*/ 9137 h 10000"/>
              <a:gd name="connsiteX18" fmla="*/ 9228 w 9778"/>
              <a:gd name="connsiteY18" fmla="*/ 9857 h 10000"/>
              <a:gd name="connsiteX19" fmla="*/ 9778 w 9778"/>
              <a:gd name="connsiteY19" fmla="*/ 9052 h 10000"/>
              <a:gd name="connsiteX0" fmla="*/ 0 w 9614"/>
              <a:gd name="connsiteY0" fmla="*/ 4805 h 10000"/>
              <a:gd name="connsiteX1" fmla="*/ 858 w 9614"/>
              <a:gd name="connsiteY1" fmla="*/ 7646 h 10000"/>
              <a:gd name="connsiteX2" fmla="*/ 1984 w 9614"/>
              <a:gd name="connsiteY2" fmla="*/ 9647 h 10000"/>
              <a:gd name="connsiteX3" fmla="*/ 2652 w 9614"/>
              <a:gd name="connsiteY3" fmla="*/ 9770 h 10000"/>
              <a:gd name="connsiteX4" fmla="*/ 3161 w 9614"/>
              <a:gd name="connsiteY4" fmla="*/ 8549 h 10000"/>
              <a:gd name="connsiteX5" fmla="*/ 3549 w 9614"/>
              <a:gd name="connsiteY5" fmla="*/ 6255 h 10000"/>
              <a:gd name="connsiteX6" fmla="*/ 3899 w 9614"/>
              <a:gd name="connsiteY6" fmla="*/ 2712 h 10000"/>
              <a:gd name="connsiteX7" fmla="*/ 4283 w 9614"/>
              <a:gd name="connsiteY7" fmla="*/ 1359 h 10000"/>
              <a:gd name="connsiteX8" fmla="*/ 4945 w 9614"/>
              <a:gd name="connsiteY8" fmla="*/ 137 h 10000"/>
              <a:gd name="connsiteX9" fmla="*/ 5366 w 9614"/>
              <a:gd name="connsiteY9" fmla="*/ 536 h 10000"/>
              <a:gd name="connsiteX10" fmla="*/ 5606 w 9614"/>
              <a:gd name="connsiteY10" fmla="*/ 1947 h 10000"/>
              <a:gd name="connsiteX11" fmla="*/ 5992 w 9614"/>
              <a:gd name="connsiteY11" fmla="*/ 3856 h 10000"/>
              <a:gd name="connsiteX12" fmla="*/ 6172 w 9614"/>
              <a:gd name="connsiteY12" fmla="*/ 3765 h 10000"/>
              <a:gd name="connsiteX13" fmla="*/ 6502 w 9614"/>
              <a:gd name="connsiteY13" fmla="*/ 3045 h 10000"/>
              <a:gd name="connsiteX14" fmla="*/ 6881 w 9614"/>
              <a:gd name="connsiteY14" fmla="*/ 4530 h 10000"/>
              <a:gd name="connsiteX15" fmla="*/ 7298 w 9614"/>
              <a:gd name="connsiteY15" fmla="*/ 6229 h 10000"/>
              <a:gd name="connsiteX16" fmla="*/ 8183 w 9614"/>
              <a:gd name="connsiteY16" fmla="*/ 9137 h 10000"/>
              <a:gd name="connsiteX17" fmla="*/ 9052 w 9614"/>
              <a:gd name="connsiteY17" fmla="*/ 9857 h 10000"/>
              <a:gd name="connsiteX18" fmla="*/ 9614 w 9614"/>
              <a:gd name="connsiteY18" fmla="*/ 9052 h 10000"/>
              <a:gd name="connsiteX0" fmla="*/ 0 w 9108"/>
              <a:gd name="connsiteY0" fmla="*/ 7646 h 10000"/>
              <a:gd name="connsiteX1" fmla="*/ 1172 w 9108"/>
              <a:gd name="connsiteY1" fmla="*/ 9647 h 10000"/>
              <a:gd name="connsiteX2" fmla="*/ 1866 w 9108"/>
              <a:gd name="connsiteY2" fmla="*/ 9770 h 10000"/>
              <a:gd name="connsiteX3" fmla="*/ 2396 w 9108"/>
              <a:gd name="connsiteY3" fmla="*/ 8549 h 10000"/>
              <a:gd name="connsiteX4" fmla="*/ 2799 w 9108"/>
              <a:gd name="connsiteY4" fmla="*/ 6255 h 10000"/>
              <a:gd name="connsiteX5" fmla="*/ 3164 w 9108"/>
              <a:gd name="connsiteY5" fmla="*/ 2712 h 10000"/>
              <a:gd name="connsiteX6" fmla="*/ 3563 w 9108"/>
              <a:gd name="connsiteY6" fmla="*/ 1359 h 10000"/>
              <a:gd name="connsiteX7" fmla="*/ 4252 w 9108"/>
              <a:gd name="connsiteY7" fmla="*/ 137 h 10000"/>
              <a:gd name="connsiteX8" fmla="*/ 4689 w 9108"/>
              <a:gd name="connsiteY8" fmla="*/ 536 h 10000"/>
              <a:gd name="connsiteX9" fmla="*/ 4939 w 9108"/>
              <a:gd name="connsiteY9" fmla="*/ 1947 h 10000"/>
              <a:gd name="connsiteX10" fmla="*/ 5341 w 9108"/>
              <a:gd name="connsiteY10" fmla="*/ 3856 h 10000"/>
              <a:gd name="connsiteX11" fmla="*/ 5528 w 9108"/>
              <a:gd name="connsiteY11" fmla="*/ 3765 h 10000"/>
              <a:gd name="connsiteX12" fmla="*/ 5871 w 9108"/>
              <a:gd name="connsiteY12" fmla="*/ 3045 h 10000"/>
              <a:gd name="connsiteX13" fmla="*/ 6265 w 9108"/>
              <a:gd name="connsiteY13" fmla="*/ 4530 h 10000"/>
              <a:gd name="connsiteX14" fmla="*/ 6699 w 9108"/>
              <a:gd name="connsiteY14" fmla="*/ 6229 h 10000"/>
              <a:gd name="connsiteX15" fmla="*/ 7620 w 9108"/>
              <a:gd name="connsiteY15" fmla="*/ 9137 h 10000"/>
              <a:gd name="connsiteX16" fmla="*/ 8523 w 9108"/>
              <a:gd name="connsiteY16" fmla="*/ 9857 h 10000"/>
              <a:gd name="connsiteX17" fmla="*/ 9108 w 9108"/>
              <a:gd name="connsiteY17" fmla="*/ 9052 h 10000"/>
              <a:gd name="connsiteX0" fmla="*/ 0 w 8713"/>
              <a:gd name="connsiteY0" fmla="*/ 9647 h 10000"/>
              <a:gd name="connsiteX1" fmla="*/ 762 w 8713"/>
              <a:gd name="connsiteY1" fmla="*/ 9770 h 10000"/>
              <a:gd name="connsiteX2" fmla="*/ 1344 w 8713"/>
              <a:gd name="connsiteY2" fmla="*/ 8549 h 10000"/>
              <a:gd name="connsiteX3" fmla="*/ 1786 w 8713"/>
              <a:gd name="connsiteY3" fmla="*/ 6255 h 10000"/>
              <a:gd name="connsiteX4" fmla="*/ 2187 w 8713"/>
              <a:gd name="connsiteY4" fmla="*/ 2712 h 10000"/>
              <a:gd name="connsiteX5" fmla="*/ 2625 w 8713"/>
              <a:gd name="connsiteY5" fmla="*/ 1359 h 10000"/>
              <a:gd name="connsiteX6" fmla="*/ 3381 w 8713"/>
              <a:gd name="connsiteY6" fmla="*/ 137 h 10000"/>
              <a:gd name="connsiteX7" fmla="*/ 3861 w 8713"/>
              <a:gd name="connsiteY7" fmla="*/ 536 h 10000"/>
              <a:gd name="connsiteX8" fmla="*/ 4136 w 8713"/>
              <a:gd name="connsiteY8" fmla="*/ 1947 h 10000"/>
              <a:gd name="connsiteX9" fmla="*/ 4577 w 8713"/>
              <a:gd name="connsiteY9" fmla="*/ 3856 h 10000"/>
              <a:gd name="connsiteX10" fmla="*/ 4782 w 8713"/>
              <a:gd name="connsiteY10" fmla="*/ 3765 h 10000"/>
              <a:gd name="connsiteX11" fmla="*/ 5159 w 8713"/>
              <a:gd name="connsiteY11" fmla="*/ 3045 h 10000"/>
              <a:gd name="connsiteX12" fmla="*/ 5592 w 8713"/>
              <a:gd name="connsiteY12" fmla="*/ 4530 h 10000"/>
              <a:gd name="connsiteX13" fmla="*/ 6068 w 8713"/>
              <a:gd name="connsiteY13" fmla="*/ 6229 h 10000"/>
              <a:gd name="connsiteX14" fmla="*/ 7079 w 8713"/>
              <a:gd name="connsiteY14" fmla="*/ 9137 h 10000"/>
              <a:gd name="connsiteX15" fmla="*/ 8071 w 8713"/>
              <a:gd name="connsiteY15" fmla="*/ 9857 h 10000"/>
              <a:gd name="connsiteX16" fmla="*/ 8713 w 8713"/>
              <a:gd name="connsiteY16" fmla="*/ 9052 h 10000"/>
              <a:gd name="connsiteX0" fmla="*/ 0 w 9263"/>
              <a:gd name="connsiteY0" fmla="*/ 9647 h 10000"/>
              <a:gd name="connsiteX1" fmla="*/ 875 w 9263"/>
              <a:gd name="connsiteY1" fmla="*/ 9770 h 10000"/>
              <a:gd name="connsiteX2" fmla="*/ 1543 w 9263"/>
              <a:gd name="connsiteY2" fmla="*/ 8549 h 10000"/>
              <a:gd name="connsiteX3" fmla="*/ 2050 w 9263"/>
              <a:gd name="connsiteY3" fmla="*/ 6255 h 10000"/>
              <a:gd name="connsiteX4" fmla="*/ 2510 w 9263"/>
              <a:gd name="connsiteY4" fmla="*/ 2712 h 10000"/>
              <a:gd name="connsiteX5" fmla="*/ 3013 w 9263"/>
              <a:gd name="connsiteY5" fmla="*/ 1359 h 10000"/>
              <a:gd name="connsiteX6" fmla="*/ 3880 w 9263"/>
              <a:gd name="connsiteY6" fmla="*/ 137 h 10000"/>
              <a:gd name="connsiteX7" fmla="*/ 4431 w 9263"/>
              <a:gd name="connsiteY7" fmla="*/ 536 h 10000"/>
              <a:gd name="connsiteX8" fmla="*/ 4747 w 9263"/>
              <a:gd name="connsiteY8" fmla="*/ 1947 h 10000"/>
              <a:gd name="connsiteX9" fmla="*/ 5253 w 9263"/>
              <a:gd name="connsiteY9" fmla="*/ 3856 h 10000"/>
              <a:gd name="connsiteX10" fmla="*/ 5488 w 9263"/>
              <a:gd name="connsiteY10" fmla="*/ 3765 h 10000"/>
              <a:gd name="connsiteX11" fmla="*/ 5921 w 9263"/>
              <a:gd name="connsiteY11" fmla="*/ 3045 h 10000"/>
              <a:gd name="connsiteX12" fmla="*/ 6418 w 9263"/>
              <a:gd name="connsiteY12" fmla="*/ 4530 h 10000"/>
              <a:gd name="connsiteX13" fmla="*/ 6964 w 9263"/>
              <a:gd name="connsiteY13" fmla="*/ 6229 h 10000"/>
              <a:gd name="connsiteX14" fmla="*/ 8125 w 9263"/>
              <a:gd name="connsiteY14" fmla="*/ 9137 h 10000"/>
              <a:gd name="connsiteX15" fmla="*/ 9263 w 9263"/>
              <a:gd name="connsiteY15" fmla="*/ 9857 h 10000"/>
              <a:gd name="connsiteX0" fmla="*/ 0 w 9055"/>
              <a:gd name="connsiteY0" fmla="*/ 9770 h 9876"/>
              <a:gd name="connsiteX1" fmla="*/ 721 w 9055"/>
              <a:gd name="connsiteY1" fmla="*/ 8549 h 9876"/>
              <a:gd name="connsiteX2" fmla="*/ 1268 w 9055"/>
              <a:gd name="connsiteY2" fmla="*/ 6255 h 9876"/>
              <a:gd name="connsiteX3" fmla="*/ 1765 w 9055"/>
              <a:gd name="connsiteY3" fmla="*/ 2712 h 9876"/>
              <a:gd name="connsiteX4" fmla="*/ 2308 w 9055"/>
              <a:gd name="connsiteY4" fmla="*/ 1359 h 9876"/>
              <a:gd name="connsiteX5" fmla="*/ 3244 w 9055"/>
              <a:gd name="connsiteY5" fmla="*/ 137 h 9876"/>
              <a:gd name="connsiteX6" fmla="*/ 3839 w 9055"/>
              <a:gd name="connsiteY6" fmla="*/ 536 h 9876"/>
              <a:gd name="connsiteX7" fmla="*/ 4180 w 9055"/>
              <a:gd name="connsiteY7" fmla="*/ 1947 h 9876"/>
              <a:gd name="connsiteX8" fmla="*/ 4726 w 9055"/>
              <a:gd name="connsiteY8" fmla="*/ 3856 h 9876"/>
              <a:gd name="connsiteX9" fmla="*/ 4980 w 9055"/>
              <a:gd name="connsiteY9" fmla="*/ 3765 h 9876"/>
              <a:gd name="connsiteX10" fmla="*/ 5447 w 9055"/>
              <a:gd name="connsiteY10" fmla="*/ 3045 h 9876"/>
              <a:gd name="connsiteX11" fmla="*/ 5984 w 9055"/>
              <a:gd name="connsiteY11" fmla="*/ 4530 h 9876"/>
              <a:gd name="connsiteX12" fmla="*/ 6573 w 9055"/>
              <a:gd name="connsiteY12" fmla="*/ 6229 h 9876"/>
              <a:gd name="connsiteX13" fmla="*/ 7826 w 9055"/>
              <a:gd name="connsiteY13" fmla="*/ 9137 h 9876"/>
              <a:gd name="connsiteX14" fmla="*/ 9055 w 9055"/>
              <a:gd name="connsiteY14" fmla="*/ 9857 h 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55" h="9876">
                <a:moveTo>
                  <a:pt x="0" y="9770"/>
                </a:moveTo>
                <a:cubicBezTo>
                  <a:pt x="275" y="9582"/>
                  <a:pt x="512" y="9137"/>
                  <a:pt x="721" y="8549"/>
                </a:cubicBezTo>
                <a:cubicBezTo>
                  <a:pt x="929" y="7961"/>
                  <a:pt x="1100" y="7229"/>
                  <a:pt x="1268" y="6255"/>
                </a:cubicBezTo>
                <a:cubicBezTo>
                  <a:pt x="1441" y="5281"/>
                  <a:pt x="1595" y="3530"/>
                  <a:pt x="1765" y="2712"/>
                </a:cubicBezTo>
                <a:cubicBezTo>
                  <a:pt x="1935" y="1895"/>
                  <a:pt x="2061" y="1784"/>
                  <a:pt x="2308" y="1359"/>
                </a:cubicBezTo>
                <a:cubicBezTo>
                  <a:pt x="2555" y="927"/>
                  <a:pt x="2989" y="268"/>
                  <a:pt x="3244" y="137"/>
                </a:cubicBezTo>
                <a:cubicBezTo>
                  <a:pt x="3494" y="0"/>
                  <a:pt x="3680" y="228"/>
                  <a:pt x="3839" y="536"/>
                </a:cubicBezTo>
                <a:cubicBezTo>
                  <a:pt x="3994" y="837"/>
                  <a:pt x="4035" y="1392"/>
                  <a:pt x="4180" y="1947"/>
                </a:cubicBezTo>
                <a:cubicBezTo>
                  <a:pt x="4325" y="2502"/>
                  <a:pt x="4591" y="3549"/>
                  <a:pt x="4726" y="3856"/>
                </a:cubicBezTo>
                <a:cubicBezTo>
                  <a:pt x="4859" y="4157"/>
                  <a:pt x="4859" y="3902"/>
                  <a:pt x="4980" y="3765"/>
                </a:cubicBezTo>
                <a:cubicBezTo>
                  <a:pt x="5099" y="3633"/>
                  <a:pt x="5281" y="2921"/>
                  <a:pt x="5447" y="3045"/>
                </a:cubicBezTo>
                <a:cubicBezTo>
                  <a:pt x="5612" y="3176"/>
                  <a:pt x="5793" y="4006"/>
                  <a:pt x="5984" y="4530"/>
                </a:cubicBezTo>
                <a:cubicBezTo>
                  <a:pt x="6175" y="5058"/>
                  <a:pt x="6270" y="5457"/>
                  <a:pt x="6573" y="6229"/>
                </a:cubicBezTo>
                <a:cubicBezTo>
                  <a:pt x="6874" y="7000"/>
                  <a:pt x="7416" y="8530"/>
                  <a:pt x="7826" y="9137"/>
                </a:cubicBezTo>
                <a:cubicBezTo>
                  <a:pt x="8237" y="9745"/>
                  <a:pt x="8719" y="9876"/>
                  <a:pt x="9055" y="9857"/>
                </a:cubicBezTo>
              </a:path>
            </a:pathLst>
          </a:custGeom>
          <a:noFill/>
          <a:ln w="38100">
            <a:solidFill>
              <a:srgbClr val="FF3300"/>
            </a:solidFill>
            <a:prstDash val="solid"/>
            <a:round/>
            <a:headEnd/>
            <a:tailEnd/>
          </a:ln>
        </p:spPr>
        <p:txBody>
          <a:bodyPr/>
          <a:lstStyle/>
          <a:p>
            <a:pPr algn="ctr"/>
            <a:endParaRPr lang="en-US">
              <a:solidFill>
                <a:srgbClr val="000000"/>
              </a:solidFill>
              <a:latin typeface="Calibri" panose="020F0502020204030204" pitchFamily="34" charset="0"/>
            </a:endParaRPr>
          </a:p>
        </p:txBody>
      </p:sp>
      <p:sp>
        <p:nvSpPr>
          <p:cNvPr id="41" name="Freccia a destra 40"/>
          <p:cNvSpPr/>
          <p:nvPr/>
        </p:nvSpPr>
        <p:spPr bwMode="auto">
          <a:xfrm>
            <a:off x="4442689" y="2779000"/>
            <a:ext cx="288032" cy="216024"/>
          </a:xfrm>
          <a:prstGeom prst="rightArrow">
            <a:avLst/>
          </a:prstGeom>
          <a:solidFill>
            <a:srgbClr val="006E73"/>
          </a:solidFill>
          <a:ln w="9525" cap="flat" cmpd="sng" algn="ctr">
            <a:noFill/>
            <a:prstDash val="solid"/>
            <a:round/>
            <a:headEnd type="none" w="med" len="med"/>
            <a:tailEnd type="none" w="med" len="med"/>
          </a:ln>
          <a:effectLst>
            <a:outerShdw blurRad="50800" dist="38100" dir="2700000" algn="tl" rotWithShape="0">
              <a:prstClr val="black">
                <a:alpha val="80000"/>
              </a:prstClr>
            </a:outerShdw>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it-IT" sz="3200">
              <a:solidFill>
                <a:srgbClr val="000000"/>
              </a:solidFill>
              <a:latin typeface="Calibri" panose="020F0502020204030204" pitchFamily="34" charset="0"/>
            </a:endParaRPr>
          </a:p>
        </p:txBody>
      </p:sp>
      <p:grpSp>
        <p:nvGrpSpPr>
          <p:cNvPr id="42" name="Gruppo 61"/>
          <p:cNvGrpSpPr/>
          <p:nvPr/>
        </p:nvGrpSpPr>
        <p:grpSpPr>
          <a:xfrm>
            <a:off x="5090761" y="1935067"/>
            <a:ext cx="2398422" cy="1636021"/>
            <a:chOff x="3707904" y="2657075"/>
            <a:chExt cx="2398422" cy="1636021"/>
          </a:xfrm>
        </p:grpSpPr>
        <p:pic>
          <p:nvPicPr>
            <p:cNvPr id="43" name="Picture 39" descr="scan0021"/>
            <p:cNvPicPr>
              <a:picLocks noChangeAspect="1" noChangeArrowheads="1"/>
            </p:cNvPicPr>
            <p:nvPr/>
          </p:nvPicPr>
          <p:blipFill>
            <a:blip r:embed="rId3" cstate="print"/>
            <a:srcRect t="48121"/>
            <a:stretch>
              <a:fillRect/>
            </a:stretch>
          </p:blipFill>
          <p:spPr bwMode="auto">
            <a:xfrm flipV="1">
              <a:off x="3707904" y="3501008"/>
              <a:ext cx="2398422" cy="792088"/>
            </a:xfrm>
            <a:prstGeom prst="rect">
              <a:avLst/>
            </a:prstGeom>
            <a:ln>
              <a:noFill/>
            </a:ln>
            <a:effectLst>
              <a:softEdge rad="112500"/>
            </a:effectLst>
          </p:spPr>
        </p:pic>
        <p:sp>
          <p:nvSpPr>
            <p:cNvPr id="44" name="Rectangle 38"/>
            <p:cNvSpPr>
              <a:spLocks noChangeArrowheads="1"/>
            </p:cNvSpPr>
            <p:nvPr/>
          </p:nvSpPr>
          <p:spPr bwMode="auto">
            <a:xfrm>
              <a:off x="4211960" y="3284984"/>
              <a:ext cx="1331640" cy="216024"/>
            </a:xfrm>
            <a:prstGeom prst="rect">
              <a:avLst/>
            </a:prstGeom>
            <a:solidFill>
              <a:schemeClr val="bg1">
                <a:alpha val="50195"/>
              </a:schemeClr>
            </a:solidFill>
            <a:ln w="9525">
              <a:noFill/>
              <a:miter lim="800000"/>
              <a:headEnd/>
              <a:tailEnd/>
            </a:ln>
          </p:spPr>
          <p:txBody>
            <a:bodyPr/>
            <a:lstStyle/>
            <a:p>
              <a:pPr algn="ctr">
                <a:spcBef>
                  <a:spcPct val="20000"/>
                </a:spcBef>
              </a:pPr>
              <a:r>
                <a:rPr lang="en-GB" sz="800" dirty="0" err="1">
                  <a:solidFill>
                    <a:srgbClr val="000000"/>
                  </a:solidFill>
                  <a:latin typeface="Calibri" panose="020F0502020204030204" pitchFamily="34" charset="0"/>
                </a:rPr>
                <a:t>Espansione</a:t>
              </a:r>
              <a:r>
                <a:rPr lang="en-GB" sz="800" dirty="0">
                  <a:solidFill>
                    <a:srgbClr val="000000"/>
                  </a:solidFill>
                  <a:latin typeface="Calibri" panose="020F0502020204030204" pitchFamily="34" charset="0"/>
                </a:rPr>
                <a:t> </a:t>
              </a:r>
              <a:r>
                <a:rPr lang="en-GB" sz="800" dirty="0" err="1">
                  <a:solidFill>
                    <a:srgbClr val="000000"/>
                  </a:solidFill>
                  <a:latin typeface="Calibri" panose="020F0502020204030204" pitchFamily="34" charset="0"/>
                </a:rPr>
                <a:t>radiale</a:t>
              </a:r>
              <a:endParaRPr lang="en-GB" sz="800" dirty="0">
                <a:solidFill>
                  <a:srgbClr val="000000"/>
                </a:solidFill>
                <a:latin typeface="Calibri" panose="020F0502020204030204" pitchFamily="34" charset="0"/>
              </a:endParaRPr>
            </a:p>
          </p:txBody>
        </p:sp>
        <p:sp>
          <p:nvSpPr>
            <p:cNvPr id="45" name="AutoShape 28"/>
            <p:cNvSpPr>
              <a:spLocks noChangeArrowheads="1"/>
            </p:cNvSpPr>
            <p:nvPr/>
          </p:nvSpPr>
          <p:spPr bwMode="auto">
            <a:xfrm>
              <a:off x="4579956" y="2657075"/>
              <a:ext cx="568108" cy="627909"/>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05" y="10800"/>
                  </a:moveTo>
                  <a:cubicBezTo>
                    <a:pt x="1705" y="15823"/>
                    <a:pt x="5777" y="19895"/>
                    <a:pt x="10800" y="19895"/>
                  </a:cubicBezTo>
                  <a:cubicBezTo>
                    <a:pt x="15823" y="19895"/>
                    <a:pt x="19895" y="15823"/>
                    <a:pt x="19895" y="10800"/>
                  </a:cubicBezTo>
                  <a:cubicBezTo>
                    <a:pt x="19895" y="5777"/>
                    <a:pt x="15823" y="1705"/>
                    <a:pt x="10800" y="1705"/>
                  </a:cubicBezTo>
                  <a:cubicBezTo>
                    <a:pt x="5777" y="1705"/>
                    <a:pt x="1705" y="5777"/>
                    <a:pt x="1705" y="10800"/>
                  </a:cubicBezTo>
                  <a:close/>
                </a:path>
              </a:pathLst>
            </a:custGeom>
            <a:solidFill>
              <a:srgbClr val="FF0000"/>
            </a:solidFill>
            <a:ln w="9525">
              <a:solidFill>
                <a:srgbClr val="FF0000"/>
              </a:solidFill>
              <a:round/>
              <a:headEnd/>
              <a:tailEnd/>
            </a:ln>
          </p:spPr>
          <p:txBody>
            <a:bodyPr wrap="none" anchor="ctr"/>
            <a:lstStyle/>
            <a:p>
              <a:pPr algn="ctr"/>
              <a:endParaRPr lang="en-US">
                <a:solidFill>
                  <a:srgbClr val="000000"/>
                </a:solidFill>
                <a:latin typeface="Calibri" panose="020F0502020204030204" pitchFamily="34" charset="0"/>
              </a:endParaRPr>
            </a:p>
          </p:txBody>
        </p:sp>
        <p:sp>
          <p:nvSpPr>
            <p:cNvPr id="46" name="Line 29"/>
            <p:cNvSpPr>
              <a:spLocks noChangeShapeType="1"/>
            </p:cNvSpPr>
            <p:nvPr/>
          </p:nvSpPr>
          <p:spPr bwMode="auto">
            <a:xfrm flipV="1">
              <a:off x="4860032" y="2685246"/>
              <a:ext cx="2" cy="288032"/>
            </a:xfrm>
            <a:prstGeom prst="line">
              <a:avLst/>
            </a:prstGeom>
            <a:noFill/>
            <a:ln w="9525">
              <a:solidFill>
                <a:schemeClr val="tx1"/>
              </a:solidFill>
              <a:round/>
              <a:headEnd/>
              <a:tailEnd type="triangle" w="med" len="med"/>
            </a:ln>
          </p:spPr>
          <p:txBody>
            <a:bodyPr/>
            <a:lstStyle/>
            <a:p>
              <a:endParaRPr lang="it-IT">
                <a:solidFill>
                  <a:srgbClr val="000000"/>
                </a:solidFill>
                <a:latin typeface="Calibri" panose="020F0502020204030204" pitchFamily="34" charset="0"/>
              </a:endParaRPr>
            </a:p>
          </p:txBody>
        </p:sp>
        <p:sp>
          <p:nvSpPr>
            <p:cNvPr id="47" name="Line 30"/>
            <p:cNvSpPr>
              <a:spLocks noChangeShapeType="1"/>
            </p:cNvSpPr>
            <p:nvPr/>
          </p:nvSpPr>
          <p:spPr bwMode="auto">
            <a:xfrm>
              <a:off x="4860032" y="2973278"/>
              <a:ext cx="216024" cy="216024"/>
            </a:xfrm>
            <a:prstGeom prst="line">
              <a:avLst/>
            </a:prstGeom>
            <a:noFill/>
            <a:ln w="9525">
              <a:solidFill>
                <a:schemeClr val="tx1"/>
              </a:solidFill>
              <a:round/>
              <a:headEnd/>
              <a:tailEnd type="triangle" w="med" len="med"/>
            </a:ln>
          </p:spPr>
          <p:txBody>
            <a:bodyPr/>
            <a:lstStyle/>
            <a:p>
              <a:endParaRPr lang="it-IT">
                <a:solidFill>
                  <a:srgbClr val="000000"/>
                </a:solidFill>
                <a:latin typeface="Calibri" panose="020F0502020204030204" pitchFamily="34" charset="0"/>
              </a:endParaRPr>
            </a:p>
          </p:txBody>
        </p:sp>
        <p:sp>
          <p:nvSpPr>
            <p:cNvPr id="48" name="Line 31"/>
            <p:cNvSpPr>
              <a:spLocks noChangeShapeType="1"/>
            </p:cNvSpPr>
            <p:nvPr/>
          </p:nvSpPr>
          <p:spPr bwMode="auto">
            <a:xfrm flipV="1">
              <a:off x="4860032" y="2968716"/>
              <a:ext cx="237704" cy="4561"/>
            </a:xfrm>
            <a:prstGeom prst="line">
              <a:avLst/>
            </a:prstGeom>
            <a:noFill/>
            <a:ln w="9525">
              <a:solidFill>
                <a:schemeClr val="tx1"/>
              </a:solidFill>
              <a:round/>
              <a:headEnd/>
              <a:tailEnd type="triangle" w="med" len="med"/>
            </a:ln>
          </p:spPr>
          <p:txBody>
            <a:bodyPr/>
            <a:lstStyle/>
            <a:p>
              <a:endParaRPr lang="it-IT">
                <a:solidFill>
                  <a:srgbClr val="000000"/>
                </a:solidFill>
                <a:latin typeface="Calibri" panose="020F0502020204030204" pitchFamily="34" charset="0"/>
              </a:endParaRPr>
            </a:p>
          </p:txBody>
        </p:sp>
        <p:sp>
          <p:nvSpPr>
            <p:cNvPr id="49" name="Line 32"/>
            <p:cNvSpPr>
              <a:spLocks noChangeShapeType="1"/>
            </p:cNvSpPr>
            <p:nvPr/>
          </p:nvSpPr>
          <p:spPr bwMode="auto">
            <a:xfrm flipH="1" flipV="1">
              <a:off x="4622328" y="2968716"/>
              <a:ext cx="237704" cy="4561"/>
            </a:xfrm>
            <a:prstGeom prst="line">
              <a:avLst/>
            </a:prstGeom>
            <a:noFill/>
            <a:ln w="9525">
              <a:solidFill>
                <a:schemeClr val="tx1"/>
              </a:solidFill>
              <a:round/>
              <a:headEnd/>
              <a:tailEnd type="triangle" w="med" len="med"/>
            </a:ln>
          </p:spPr>
          <p:txBody>
            <a:bodyPr/>
            <a:lstStyle/>
            <a:p>
              <a:endParaRPr lang="it-IT">
                <a:solidFill>
                  <a:srgbClr val="000000"/>
                </a:solidFill>
                <a:latin typeface="Calibri" panose="020F0502020204030204" pitchFamily="34" charset="0"/>
              </a:endParaRPr>
            </a:p>
          </p:txBody>
        </p:sp>
        <p:sp>
          <p:nvSpPr>
            <p:cNvPr id="50" name="Line 33"/>
            <p:cNvSpPr>
              <a:spLocks noChangeShapeType="1"/>
            </p:cNvSpPr>
            <p:nvPr/>
          </p:nvSpPr>
          <p:spPr bwMode="auto">
            <a:xfrm flipH="1">
              <a:off x="4644008" y="2973278"/>
              <a:ext cx="216024" cy="216024"/>
            </a:xfrm>
            <a:prstGeom prst="line">
              <a:avLst/>
            </a:prstGeom>
            <a:noFill/>
            <a:ln w="9525">
              <a:solidFill>
                <a:schemeClr val="tx1"/>
              </a:solidFill>
              <a:round/>
              <a:headEnd/>
              <a:tailEnd type="triangle" w="med" len="med"/>
            </a:ln>
          </p:spPr>
          <p:txBody>
            <a:bodyPr/>
            <a:lstStyle/>
            <a:p>
              <a:endParaRPr lang="it-IT">
                <a:solidFill>
                  <a:srgbClr val="000000"/>
                </a:solidFill>
                <a:latin typeface="Calibri" panose="020F0502020204030204" pitchFamily="34" charset="0"/>
              </a:endParaRPr>
            </a:p>
          </p:txBody>
        </p:sp>
        <p:sp>
          <p:nvSpPr>
            <p:cNvPr id="51" name="Line 34"/>
            <p:cNvSpPr>
              <a:spLocks noChangeShapeType="1"/>
            </p:cNvSpPr>
            <p:nvPr/>
          </p:nvSpPr>
          <p:spPr bwMode="auto">
            <a:xfrm flipH="1" flipV="1">
              <a:off x="4644008" y="2757254"/>
              <a:ext cx="216024" cy="216024"/>
            </a:xfrm>
            <a:prstGeom prst="line">
              <a:avLst/>
            </a:prstGeom>
            <a:noFill/>
            <a:ln w="9525">
              <a:solidFill>
                <a:schemeClr val="tx1"/>
              </a:solidFill>
              <a:round/>
              <a:headEnd/>
              <a:tailEnd type="triangle" w="med" len="med"/>
            </a:ln>
          </p:spPr>
          <p:txBody>
            <a:bodyPr/>
            <a:lstStyle/>
            <a:p>
              <a:endParaRPr lang="it-IT">
                <a:solidFill>
                  <a:srgbClr val="000000"/>
                </a:solidFill>
                <a:latin typeface="Calibri" panose="020F0502020204030204" pitchFamily="34" charset="0"/>
              </a:endParaRPr>
            </a:p>
          </p:txBody>
        </p:sp>
        <p:sp>
          <p:nvSpPr>
            <p:cNvPr id="52" name="Line 35"/>
            <p:cNvSpPr>
              <a:spLocks noChangeShapeType="1"/>
            </p:cNvSpPr>
            <p:nvPr/>
          </p:nvSpPr>
          <p:spPr bwMode="auto">
            <a:xfrm flipV="1">
              <a:off x="4860032" y="2757254"/>
              <a:ext cx="216024" cy="216024"/>
            </a:xfrm>
            <a:prstGeom prst="line">
              <a:avLst/>
            </a:prstGeom>
            <a:noFill/>
            <a:ln w="9525">
              <a:solidFill>
                <a:schemeClr val="tx1"/>
              </a:solidFill>
              <a:round/>
              <a:headEnd/>
              <a:tailEnd type="triangle" w="med" len="med"/>
            </a:ln>
          </p:spPr>
          <p:txBody>
            <a:bodyPr/>
            <a:lstStyle/>
            <a:p>
              <a:endParaRPr lang="it-IT">
                <a:solidFill>
                  <a:srgbClr val="000000"/>
                </a:solidFill>
                <a:latin typeface="Calibri" panose="020F0502020204030204" pitchFamily="34" charset="0"/>
              </a:endParaRPr>
            </a:p>
          </p:txBody>
        </p:sp>
        <p:sp>
          <p:nvSpPr>
            <p:cNvPr id="53" name="Line 36"/>
            <p:cNvSpPr>
              <a:spLocks noChangeShapeType="1"/>
            </p:cNvSpPr>
            <p:nvPr/>
          </p:nvSpPr>
          <p:spPr bwMode="auto">
            <a:xfrm>
              <a:off x="4860032" y="2973278"/>
              <a:ext cx="2" cy="288032"/>
            </a:xfrm>
            <a:prstGeom prst="line">
              <a:avLst/>
            </a:prstGeom>
            <a:noFill/>
            <a:ln w="9525">
              <a:solidFill>
                <a:schemeClr val="tx1"/>
              </a:solidFill>
              <a:round/>
              <a:headEnd/>
              <a:tailEnd type="triangle" w="med" len="med"/>
            </a:ln>
          </p:spPr>
          <p:txBody>
            <a:bodyPr/>
            <a:lstStyle/>
            <a:p>
              <a:endParaRPr lang="it-IT">
                <a:solidFill>
                  <a:srgbClr val="000000"/>
                </a:solidFill>
                <a:latin typeface="Calibri" panose="020F0502020204030204" pitchFamily="34" charset="0"/>
              </a:endParaRPr>
            </a:p>
          </p:txBody>
        </p:sp>
        <p:sp>
          <p:nvSpPr>
            <p:cNvPr id="54" name="Ovale 53"/>
            <p:cNvSpPr/>
            <p:nvPr/>
          </p:nvSpPr>
          <p:spPr bwMode="auto">
            <a:xfrm>
              <a:off x="4788024" y="2901270"/>
              <a:ext cx="144016" cy="144016"/>
            </a:xfrm>
            <a:prstGeom prst="ellipse">
              <a:avLst/>
            </a:prstGeom>
            <a:solidFill>
              <a:schemeClr val="bg1"/>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it-IT" b="1">
                <a:solidFill>
                  <a:srgbClr val="000000"/>
                </a:solidFill>
                <a:latin typeface="Calibri" panose="020F0502020204030204" pitchFamily="34" charset="0"/>
              </a:endParaRPr>
            </a:p>
          </p:txBody>
        </p:sp>
      </p:grpSp>
      <p:sp>
        <p:nvSpPr>
          <p:cNvPr id="56" name="Freccia a destra 55"/>
          <p:cNvSpPr/>
          <p:nvPr/>
        </p:nvSpPr>
        <p:spPr bwMode="auto">
          <a:xfrm>
            <a:off x="7755057" y="2779000"/>
            <a:ext cx="288032" cy="216024"/>
          </a:xfrm>
          <a:prstGeom prst="rightArrow">
            <a:avLst/>
          </a:prstGeom>
          <a:solidFill>
            <a:srgbClr val="006E73"/>
          </a:solidFill>
          <a:ln w="9525" cap="flat" cmpd="sng" algn="ctr">
            <a:noFill/>
            <a:prstDash val="solid"/>
            <a:round/>
            <a:headEnd type="none" w="med" len="med"/>
            <a:tailEnd type="none" w="med" len="med"/>
          </a:ln>
          <a:effectLst>
            <a:outerShdw blurRad="50800" dist="38100" dir="2700000" algn="tl" rotWithShape="0">
              <a:prstClr val="black">
                <a:alpha val="80000"/>
              </a:prstClr>
            </a:outerShdw>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it-IT" sz="3200">
              <a:solidFill>
                <a:srgbClr val="000000"/>
              </a:solidFill>
              <a:latin typeface="Calibri" panose="020F0502020204030204" pitchFamily="34" charset="0"/>
            </a:endParaRPr>
          </a:p>
        </p:txBody>
      </p:sp>
      <p:grpSp>
        <p:nvGrpSpPr>
          <p:cNvPr id="57" name="Gruppo 62"/>
          <p:cNvGrpSpPr/>
          <p:nvPr/>
        </p:nvGrpSpPr>
        <p:grpSpPr>
          <a:xfrm>
            <a:off x="8259113" y="2058920"/>
            <a:ext cx="1945010" cy="1747937"/>
            <a:chOff x="6876256" y="2780928"/>
            <a:chExt cx="1945010" cy="1747937"/>
          </a:xfrm>
        </p:grpSpPr>
        <p:grpSp>
          <p:nvGrpSpPr>
            <p:cNvPr id="58" name="Gruppo 40"/>
            <p:cNvGrpSpPr/>
            <p:nvPr/>
          </p:nvGrpSpPr>
          <p:grpSpPr>
            <a:xfrm>
              <a:off x="7235502" y="2925738"/>
              <a:ext cx="1585764" cy="1296144"/>
              <a:chOff x="5866556" y="3214564"/>
              <a:chExt cx="1585764" cy="1296144"/>
            </a:xfrm>
          </p:grpSpPr>
          <p:cxnSp>
            <p:nvCxnSpPr>
              <p:cNvPr id="61" name="Connettore 2 60"/>
              <p:cNvCxnSpPr/>
              <p:nvPr/>
            </p:nvCxnSpPr>
            <p:spPr bwMode="auto">
              <a:xfrm rot="5400000" flipH="1" flipV="1">
                <a:off x="5219675" y="3861445"/>
                <a:ext cx="1295350" cy="1588"/>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62" name="Connettore 2 61"/>
              <p:cNvCxnSpPr/>
              <p:nvPr/>
            </p:nvCxnSpPr>
            <p:spPr bwMode="auto">
              <a:xfrm>
                <a:off x="5868144" y="4509120"/>
                <a:ext cx="1584176" cy="1588"/>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grpSp>
        <p:sp>
          <p:nvSpPr>
            <p:cNvPr id="59" name="CasellaDiTesto 58"/>
            <p:cNvSpPr txBox="1"/>
            <p:nvPr/>
          </p:nvSpPr>
          <p:spPr>
            <a:xfrm>
              <a:off x="6876256" y="2780928"/>
              <a:ext cx="284052" cy="307777"/>
            </a:xfrm>
            <a:prstGeom prst="rect">
              <a:avLst/>
            </a:prstGeom>
            <a:noFill/>
          </p:spPr>
          <p:txBody>
            <a:bodyPr wrap="none" rtlCol="0">
              <a:spAutoFit/>
            </a:bodyPr>
            <a:lstStyle/>
            <a:p>
              <a:r>
                <a:rPr lang="it-IT" sz="1400" dirty="0">
                  <a:solidFill>
                    <a:srgbClr val="000000"/>
                  </a:solidFill>
                  <a:latin typeface="Calibri" panose="020F0502020204030204" pitchFamily="34" charset="0"/>
                </a:rPr>
                <a:t>P</a:t>
              </a:r>
            </a:p>
          </p:txBody>
        </p:sp>
        <p:sp>
          <p:nvSpPr>
            <p:cNvPr id="60" name="CasellaDiTesto 59"/>
            <p:cNvSpPr txBox="1"/>
            <p:nvPr/>
          </p:nvSpPr>
          <p:spPr>
            <a:xfrm>
              <a:off x="8460432" y="4221088"/>
              <a:ext cx="243978" cy="307777"/>
            </a:xfrm>
            <a:prstGeom prst="rect">
              <a:avLst/>
            </a:prstGeom>
            <a:noFill/>
          </p:spPr>
          <p:txBody>
            <a:bodyPr wrap="none" rtlCol="0">
              <a:spAutoFit/>
            </a:bodyPr>
            <a:lstStyle/>
            <a:p>
              <a:r>
                <a:rPr lang="it-IT" sz="1400" dirty="0">
                  <a:solidFill>
                    <a:srgbClr val="000000"/>
                  </a:solidFill>
                  <a:latin typeface="Calibri" panose="020F0502020204030204" pitchFamily="34" charset="0"/>
                </a:rPr>
                <a:t>t</a:t>
              </a:r>
            </a:p>
          </p:txBody>
        </p:sp>
      </p:grpSp>
      <p:sp>
        <p:nvSpPr>
          <p:cNvPr id="66" name="Titolo 1"/>
          <p:cNvSpPr>
            <a:spLocks noGrp="1"/>
          </p:cNvSpPr>
          <p:nvPr>
            <p:ph type="title"/>
          </p:nvPr>
        </p:nvSpPr>
        <p:spPr/>
        <p:txBody>
          <a:bodyPr/>
          <a:lstStyle/>
          <a:p>
            <a:r>
              <a:rPr lang="it-IT" dirty="0">
                <a:latin typeface="Calibri" panose="020F0502020204030204" pitchFamily="34" charset="0"/>
              </a:rPr>
              <a:t>Ogni paziente è unico</a:t>
            </a:r>
          </a:p>
        </p:txBody>
      </p:sp>
      <p:sp>
        <p:nvSpPr>
          <p:cNvPr id="67" name="Segnaposto testo 2"/>
          <p:cNvSpPr>
            <a:spLocks noGrp="1"/>
          </p:cNvSpPr>
          <p:nvPr>
            <p:ph type="body" sz="quarter" idx="11"/>
          </p:nvPr>
        </p:nvSpPr>
        <p:spPr/>
        <p:txBody>
          <a:bodyPr/>
          <a:lstStyle/>
          <a:p>
            <a:r>
              <a:rPr lang="it-IT" sz="2400" dirty="0">
                <a:solidFill>
                  <a:srgbClr val="006E73"/>
                </a:solidFill>
                <a:latin typeface="Calibri" panose="020F0502020204030204" pitchFamily="34" charset="0"/>
              </a:rPr>
              <a:t>Il battito cardiaco</a:t>
            </a:r>
          </a:p>
        </p:txBody>
      </p:sp>
      <p:sp>
        <p:nvSpPr>
          <p:cNvPr id="28" name="Figura a mano libera 27"/>
          <p:cNvSpPr/>
          <p:nvPr/>
        </p:nvSpPr>
        <p:spPr bwMode="auto">
          <a:xfrm>
            <a:off x="5702828" y="5448387"/>
            <a:ext cx="2304256" cy="1145449"/>
          </a:xfrm>
          <a:custGeom>
            <a:avLst/>
            <a:gdLst>
              <a:gd name="connsiteX0" fmla="*/ 0 w 4146331"/>
              <a:gd name="connsiteY0" fmla="*/ 4661338 h 4661338"/>
              <a:gd name="connsiteX1" fmla="*/ 141890 w 4146331"/>
              <a:gd name="connsiteY1" fmla="*/ 3683876 h 4661338"/>
              <a:gd name="connsiteX2" fmla="*/ 441435 w 4146331"/>
              <a:gd name="connsiteY2" fmla="*/ 373117 h 4661338"/>
              <a:gd name="connsiteX3" fmla="*/ 677918 w 4146331"/>
              <a:gd name="connsiteY3" fmla="*/ 1445173 h 4661338"/>
              <a:gd name="connsiteX4" fmla="*/ 835573 w 4146331"/>
              <a:gd name="connsiteY4" fmla="*/ 2123090 h 4661338"/>
              <a:gd name="connsiteX5" fmla="*/ 1135118 w 4146331"/>
              <a:gd name="connsiteY5" fmla="*/ 2391104 h 4661338"/>
              <a:gd name="connsiteX6" fmla="*/ 1513490 w 4146331"/>
              <a:gd name="connsiteY6" fmla="*/ 3337035 h 4661338"/>
              <a:gd name="connsiteX7" fmla="*/ 1923393 w 4146331"/>
              <a:gd name="connsiteY7" fmla="*/ 2674883 h 4661338"/>
              <a:gd name="connsiteX8" fmla="*/ 2459421 w 4146331"/>
              <a:gd name="connsiteY8" fmla="*/ 3762704 h 4661338"/>
              <a:gd name="connsiteX9" fmla="*/ 3011214 w 4146331"/>
              <a:gd name="connsiteY9" fmla="*/ 4156842 h 4661338"/>
              <a:gd name="connsiteX10" fmla="*/ 4146331 w 4146331"/>
              <a:gd name="connsiteY10" fmla="*/ 4645573 h 4661338"/>
              <a:gd name="connsiteX0" fmla="*/ 0 w 4146331"/>
              <a:gd name="connsiteY0" fmla="*/ 4661338 h 4661338"/>
              <a:gd name="connsiteX1" fmla="*/ 141890 w 4146331"/>
              <a:gd name="connsiteY1" fmla="*/ 3683876 h 4661338"/>
              <a:gd name="connsiteX2" fmla="*/ 441435 w 4146331"/>
              <a:gd name="connsiteY2" fmla="*/ 373117 h 4661338"/>
              <a:gd name="connsiteX3" fmla="*/ 677918 w 4146331"/>
              <a:gd name="connsiteY3" fmla="*/ 1445173 h 4661338"/>
              <a:gd name="connsiteX4" fmla="*/ 835573 w 4146331"/>
              <a:gd name="connsiteY4" fmla="*/ 2123090 h 4661338"/>
              <a:gd name="connsiteX5" fmla="*/ 1135118 w 4146331"/>
              <a:gd name="connsiteY5" fmla="*/ 2391104 h 4661338"/>
              <a:gd name="connsiteX6" fmla="*/ 1513490 w 4146331"/>
              <a:gd name="connsiteY6" fmla="*/ 3337035 h 4661338"/>
              <a:gd name="connsiteX7" fmla="*/ 1923393 w 4146331"/>
              <a:gd name="connsiteY7" fmla="*/ 2674883 h 4661338"/>
              <a:gd name="connsiteX8" fmla="*/ 2459421 w 4146331"/>
              <a:gd name="connsiteY8" fmla="*/ 3762704 h 4661338"/>
              <a:gd name="connsiteX9" fmla="*/ 3011214 w 4146331"/>
              <a:gd name="connsiteY9" fmla="*/ 4156842 h 4661338"/>
              <a:gd name="connsiteX10" fmla="*/ 3677178 w 4146331"/>
              <a:gd name="connsiteY10" fmla="*/ 4540894 h 4661338"/>
              <a:gd name="connsiteX11" fmla="*/ 4146331 w 4146331"/>
              <a:gd name="connsiteY11" fmla="*/ 4645573 h 4661338"/>
              <a:gd name="connsiteX0" fmla="*/ 0 w 4541274"/>
              <a:gd name="connsiteY0" fmla="*/ 4661338 h 4661338"/>
              <a:gd name="connsiteX1" fmla="*/ 141890 w 4541274"/>
              <a:gd name="connsiteY1" fmla="*/ 3683876 h 4661338"/>
              <a:gd name="connsiteX2" fmla="*/ 441435 w 4541274"/>
              <a:gd name="connsiteY2" fmla="*/ 373117 h 4661338"/>
              <a:gd name="connsiteX3" fmla="*/ 677918 w 4541274"/>
              <a:gd name="connsiteY3" fmla="*/ 1445173 h 4661338"/>
              <a:gd name="connsiteX4" fmla="*/ 835573 w 4541274"/>
              <a:gd name="connsiteY4" fmla="*/ 2123090 h 4661338"/>
              <a:gd name="connsiteX5" fmla="*/ 1135118 w 4541274"/>
              <a:gd name="connsiteY5" fmla="*/ 2391104 h 4661338"/>
              <a:gd name="connsiteX6" fmla="*/ 1513490 w 4541274"/>
              <a:gd name="connsiteY6" fmla="*/ 3337035 h 4661338"/>
              <a:gd name="connsiteX7" fmla="*/ 1923393 w 4541274"/>
              <a:gd name="connsiteY7" fmla="*/ 2674883 h 4661338"/>
              <a:gd name="connsiteX8" fmla="*/ 2459421 w 4541274"/>
              <a:gd name="connsiteY8" fmla="*/ 3762704 h 4661338"/>
              <a:gd name="connsiteX9" fmla="*/ 3011214 w 4541274"/>
              <a:gd name="connsiteY9" fmla="*/ 4156842 h 4661338"/>
              <a:gd name="connsiteX10" fmla="*/ 3677178 w 4541274"/>
              <a:gd name="connsiteY10" fmla="*/ 4540894 h 4661338"/>
              <a:gd name="connsiteX11" fmla="*/ 4541274 w 4541274"/>
              <a:gd name="connsiteY11" fmla="*/ 4468886 h 4661338"/>
              <a:gd name="connsiteX0" fmla="*/ 0 w 4541274"/>
              <a:gd name="connsiteY0" fmla="*/ 4661338 h 4736917"/>
              <a:gd name="connsiteX1" fmla="*/ 141890 w 4541274"/>
              <a:gd name="connsiteY1" fmla="*/ 3683876 h 4736917"/>
              <a:gd name="connsiteX2" fmla="*/ 441435 w 4541274"/>
              <a:gd name="connsiteY2" fmla="*/ 373117 h 4736917"/>
              <a:gd name="connsiteX3" fmla="*/ 677918 w 4541274"/>
              <a:gd name="connsiteY3" fmla="*/ 1445173 h 4736917"/>
              <a:gd name="connsiteX4" fmla="*/ 835573 w 4541274"/>
              <a:gd name="connsiteY4" fmla="*/ 2123090 h 4736917"/>
              <a:gd name="connsiteX5" fmla="*/ 1135118 w 4541274"/>
              <a:gd name="connsiteY5" fmla="*/ 2391104 h 4736917"/>
              <a:gd name="connsiteX6" fmla="*/ 1513490 w 4541274"/>
              <a:gd name="connsiteY6" fmla="*/ 3337035 h 4736917"/>
              <a:gd name="connsiteX7" fmla="*/ 1923393 w 4541274"/>
              <a:gd name="connsiteY7" fmla="*/ 2674883 h 4736917"/>
              <a:gd name="connsiteX8" fmla="*/ 2459421 w 4541274"/>
              <a:gd name="connsiteY8" fmla="*/ 3762704 h 4736917"/>
              <a:gd name="connsiteX9" fmla="*/ 3011214 w 4541274"/>
              <a:gd name="connsiteY9" fmla="*/ 4156842 h 4736917"/>
              <a:gd name="connsiteX10" fmla="*/ 4253241 w 4541274"/>
              <a:gd name="connsiteY10" fmla="*/ 4684910 h 4736917"/>
              <a:gd name="connsiteX11" fmla="*/ 4541274 w 4541274"/>
              <a:gd name="connsiteY11" fmla="*/ 4468886 h 4736917"/>
              <a:gd name="connsiteX0" fmla="*/ 0 w 4541274"/>
              <a:gd name="connsiteY0" fmla="*/ 4661338 h 4696911"/>
              <a:gd name="connsiteX1" fmla="*/ 141890 w 4541274"/>
              <a:gd name="connsiteY1" fmla="*/ 3683876 h 4696911"/>
              <a:gd name="connsiteX2" fmla="*/ 441435 w 4541274"/>
              <a:gd name="connsiteY2" fmla="*/ 373117 h 4696911"/>
              <a:gd name="connsiteX3" fmla="*/ 677918 w 4541274"/>
              <a:gd name="connsiteY3" fmla="*/ 1445173 h 4696911"/>
              <a:gd name="connsiteX4" fmla="*/ 835573 w 4541274"/>
              <a:gd name="connsiteY4" fmla="*/ 2123090 h 4696911"/>
              <a:gd name="connsiteX5" fmla="*/ 1135118 w 4541274"/>
              <a:gd name="connsiteY5" fmla="*/ 2391104 h 4696911"/>
              <a:gd name="connsiteX6" fmla="*/ 1513490 w 4541274"/>
              <a:gd name="connsiteY6" fmla="*/ 3337035 h 4696911"/>
              <a:gd name="connsiteX7" fmla="*/ 1923393 w 4541274"/>
              <a:gd name="connsiteY7" fmla="*/ 2674883 h 4696911"/>
              <a:gd name="connsiteX8" fmla="*/ 2459421 w 4541274"/>
              <a:gd name="connsiteY8" fmla="*/ 3762704 h 4696911"/>
              <a:gd name="connsiteX9" fmla="*/ 3011214 w 4541274"/>
              <a:gd name="connsiteY9" fmla="*/ 4156842 h 4696911"/>
              <a:gd name="connsiteX10" fmla="*/ 3677177 w 4541274"/>
              <a:gd name="connsiteY10" fmla="*/ 4396878 h 4696911"/>
              <a:gd name="connsiteX11" fmla="*/ 4253241 w 4541274"/>
              <a:gd name="connsiteY11" fmla="*/ 4684910 h 4696911"/>
              <a:gd name="connsiteX12" fmla="*/ 4541274 w 4541274"/>
              <a:gd name="connsiteY12" fmla="*/ 4468886 h 4696911"/>
              <a:gd name="connsiteX0" fmla="*/ 0 w 4541274"/>
              <a:gd name="connsiteY0" fmla="*/ 4661338 h 4696911"/>
              <a:gd name="connsiteX1" fmla="*/ 141890 w 4541274"/>
              <a:gd name="connsiteY1" fmla="*/ 3683876 h 4696911"/>
              <a:gd name="connsiteX2" fmla="*/ 441435 w 4541274"/>
              <a:gd name="connsiteY2" fmla="*/ 373117 h 4696911"/>
              <a:gd name="connsiteX3" fmla="*/ 677918 w 4541274"/>
              <a:gd name="connsiteY3" fmla="*/ 1445173 h 4696911"/>
              <a:gd name="connsiteX4" fmla="*/ 835573 w 4541274"/>
              <a:gd name="connsiteY4" fmla="*/ 2123090 h 4696911"/>
              <a:gd name="connsiteX5" fmla="*/ 1135118 w 4541274"/>
              <a:gd name="connsiteY5" fmla="*/ 2391104 h 4696911"/>
              <a:gd name="connsiteX6" fmla="*/ 1513490 w 4541274"/>
              <a:gd name="connsiteY6" fmla="*/ 3337035 h 4696911"/>
              <a:gd name="connsiteX7" fmla="*/ 1923393 w 4541274"/>
              <a:gd name="connsiteY7" fmla="*/ 2674883 h 4696911"/>
              <a:gd name="connsiteX8" fmla="*/ 2525049 w 4541274"/>
              <a:gd name="connsiteY8" fmla="*/ 3748806 h 4696911"/>
              <a:gd name="connsiteX9" fmla="*/ 3011214 w 4541274"/>
              <a:gd name="connsiteY9" fmla="*/ 4156842 h 4696911"/>
              <a:gd name="connsiteX10" fmla="*/ 3677177 w 4541274"/>
              <a:gd name="connsiteY10" fmla="*/ 4396878 h 4696911"/>
              <a:gd name="connsiteX11" fmla="*/ 4253241 w 4541274"/>
              <a:gd name="connsiteY11" fmla="*/ 4684910 h 4696911"/>
              <a:gd name="connsiteX12" fmla="*/ 4541274 w 4541274"/>
              <a:gd name="connsiteY12" fmla="*/ 4468886 h 4696911"/>
              <a:gd name="connsiteX0" fmla="*/ 0 w 4541274"/>
              <a:gd name="connsiteY0" fmla="*/ 4661338 h 4696911"/>
              <a:gd name="connsiteX1" fmla="*/ 141890 w 4541274"/>
              <a:gd name="connsiteY1" fmla="*/ 3683876 h 4696911"/>
              <a:gd name="connsiteX2" fmla="*/ 441435 w 4541274"/>
              <a:gd name="connsiteY2" fmla="*/ 373117 h 4696911"/>
              <a:gd name="connsiteX3" fmla="*/ 677918 w 4541274"/>
              <a:gd name="connsiteY3" fmla="*/ 1445173 h 4696911"/>
              <a:gd name="connsiteX4" fmla="*/ 864096 w 4541274"/>
              <a:gd name="connsiteY4" fmla="*/ 2176631 h 4696911"/>
              <a:gd name="connsiteX5" fmla="*/ 1135118 w 4541274"/>
              <a:gd name="connsiteY5" fmla="*/ 2391104 h 4696911"/>
              <a:gd name="connsiteX6" fmla="*/ 1513490 w 4541274"/>
              <a:gd name="connsiteY6" fmla="*/ 3337035 h 4696911"/>
              <a:gd name="connsiteX7" fmla="*/ 1923393 w 4541274"/>
              <a:gd name="connsiteY7" fmla="*/ 2674883 h 4696911"/>
              <a:gd name="connsiteX8" fmla="*/ 2525049 w 4541274"/>
              <a:gd name="connsiteY8" fmla="*/ 3748806 h 4696911"/>
              <a:gd name="connsiteX9" fmla="*/ 3011214 w 4541274"/>
              <a:gd name="connsiteY9" fmla="*/ 4156842 h 4696911"/>
              <a:gd name="connsiteX10" fmla="*/ 3677177 w 4541274"/>
              <a:gd name="connsiteY10" fmla="*/ 4396878 h 4696911"/>
              <a:gd name="connsiteX11" fmla="*/ 4253241 w 4541274"/>
              <a:gd name="connsiteY11" fmla="*/ 4684910 h 4696911"/>
              <a:gd name="connsiteX12" fmla="*/ 4541274 w 4541274"/>
              <a:gd name="connsiteY12" fmla="*/ 4468886 h 4696911"/>
              <a:gd name="connsiteX0" fmla="*/ 0 w 4541274"/>
              <a:gd name="connsiteY0" fmla="*/ 4661338 h 4696911"/>
              <a:gd name="connsiteX1" fmla="*/ 141890 w 4541274"/>
              <a:gd name="connsiteY1" fmla="*/ 3683876 h 4696911"/>
              <a:gd name="connsiteX2" fmla="*/ 441435 w 4541274"/>
              <a:gd name="connsiteY2" fmla="*/ 373117 h 4696911"/>
              <a:gd name="connsiteX3" fmla="*/ 677918 w 4541274"/>
              <a:gd name="connsiteY3" fmla="*/ 1445173 h 4696911"/>
              <a:gd name="connsiteX4" fmla="*/ 864096 w 4541274"/>
              <a:gd name="connsiteY4" fmla="*/ 2104623 h 4696911"/>
              <a:gd name="connsiteX5" fmla="*/ 1135118 w 4541274"/>
              <a:gd name="connsiteY5" fmla="*/ 2391104 h 4696911"/>
              <a:gd name="connsiteX6" fmla="*/ 1513490 w 4541274"/>
              <a:gd name="connsiteY6" fmla="*/ 3337035 h 4696911"/>
              <a:gd name="connsiteX7" fmla="*/ 1923393 w 4541274"/>
              <a:gd name="connsiteY7" fmla="*/ 2674883 h 4696911"/>
              <a:gd name="connsiteX8" fmla="*/ 2525049 w 4541274"/>
              <a:gd name="connsiteY8" fmla="*/ 3748806 h 4696911"/>
              <a:gd name="connsiteX9" fmla="*/ 3011214 w 4541274"/>
              <a:gd name="connsiteY9" fmla="*/ 4156842 h 4696911"/>
              <a:gd name="connsiteX10" fmla="*/ 3677177 w 4541274"/>
              <a:gd name="connsiteY10" fmla="*/ 4396878 h 4696911"/>
              <a:gd name="connsiteX11" fmla="*/ 4253241 w 4541274"/>
              <a:gd name="connsiteY11" fmla="*/ 4684910 h 4696911"/>
              <a:gd name="connsiteX12" fmla="*/ 4541274 w 4541274"/>
              <a:gd name="connsiteY12" fmla="*/ 4468886 h 4696911"/>
              <a:gd name="connsiteX0" fmla="*/ 0 w 4541274"/>
              <a:gd name="connsiteY0" fmla="*/ 4659442 h 4695015"/>
              <a:gd name="connsiteX1" fmla="*/ 141890 w 4541274"/>
              <a:gd name="connsiteY1" fmla="*/ 3681980 h 4695015"/>
              <a:gd name="connsiteX2" fmla="*/ 441435 w 4541274"/>
              <a:gd name="connsiteY2" fmla="*/ 371221 h 4695015"/>
              <a:gd name="connsiteX3" fmla="*/ 792088 w 4541274"/>
              <a:gd name="connsiteY3" fmla="*/ 1454655 h 4695015"/>
              <a:gd name="connsiteX4" fmla="*/ 864096 w 4541274"/>
              <a:gd name="connsiteY4" fmla="*/ 2102727 h 4695015"/>
              <a:gd name="connsiteX5" fmla="*/ 1135118 w 4541274"/>
              <a:gd name="connsiteY5" fmla="*/ 2389208 h 4695015"/>
              <a:gd name="connsiteX6" fmla="*/ 1513490 w 4541274"/>
              <a:gd name="connsiteY6" fmla="*/ 3335139 h 4695015"/>
              <a:gd name="connsiteX7" fmla="*/ 1923393 w 4541274"/>
              <a:gd name="connsiteY7" fmla="*/ 2672987 h 4695015"/>
              <a:gd name="connsiteX8" fmla="*/ 2525049 w 4541274"/>
              <a:gd name="connsiteY8" fmla="*/ 3746910 h 4695015"/>
              <a:gd name="connsiteX9" fmla="*/ 3011214 w 4541274"/>
              <a:gd name="connsiteY9" fmla="*/ 4154946 h 4695015"/>
              <a:gd name="connsiteX10" fmla="*/ 3677177 w 4541274"/>
              <a:gd name="connsiteY10" fmla="*/ 4394982 h 4695015"/>
              <a:gd name="connsiteX11" fmla="*/ 4253241 w 4541274"/>
              <a:gd name="connsiteY11" fmla="*/ 4683014 h 4695015"/>
              <a:gd name="connsiteX12" fmla="*/ 4541274 w 4541274"/>
              <a:gd name="connsiteY12" fmla="*/ 4466990 h 4695015"/>
              <a:gd name="connsiteX0" fmla="*/ 0 w 4541274"/>
              <a:gd name="connsiteY0" fmla="*/ 4659442 h 4695015"/>
              <a:gd name="connsiteX1" fmla="*/ 141890 w 4541274"/>
              <a:gd name="connsiteY1" fmla="*/ 3681980 h 4695015"/>
              <a:gd name="connsiteX2" fmla="*/ 441435 w 4541274"/>
              <a:gd name="connsiteY2" fmla="*/ 371221 h 4695015"/>
              <a:gd name="connsiteX3" fmla="*/ 720080 w 4541274"/>
              <a:gd name="connsiteY3" fmla="*/ 1454655 h 4695015"/>
              <a:gd name="connsiteX4" fmla="*/ 864096 w 4541274"/>
              <a:gd name="connsiteY4" fmla="*/ 2102727 h 4695015"/>
              <a:gd name="connsiteX5" fmla="*/ 1135118 w 4541274"/>
              <a:gd name="connsiteY5" fmla="*/ 2389208 h 4695015"/>
              <a:gd name="connsiteX6" fmla="*/ 1513490 w 4541274"/>
              <a:gd name="connsiteY6" fmla="*/ 3335139 h 4695015"/>
              <a:gd name="connsiteX7" fmla="*/ 1923393 w 4541274"/>
              <a:gd name="connsiteY7" fmla="*/ 2672987 h 4695015"/>
              <a:gd name="connsiteX8" fmla="*/ 2525049 w 4541274"/>
              <a:gd name="connsiteY8" fmla="*/ 3746910 h 4695015"/>
              <a:gd name="connsiteX9" fmla="*/ 3011214 w 4541274"/>
              <a:gd name="connsiteY9" fmla="*/ 4154946 h 4695015"/>
              <a:gd name="connsiteX10" fmla="*/ 3677177 w 4541274"/>
              <a:gd name="connsiteY10" fmla="*/ 4394982 h 4695015"/>
              <a:gd name="connsiteX11" fmla="*/ 4253241 w 4541274"/>
              <a:gd name="connsiteY11" fmla="*/ 4683014 h 4695015"/>
              <a:gd name="connsiteX12" fmla="*/ 4541274 w 4541274"/>
              <a:gd name="connsiteY12" fmla="*/ 4466990 h 4695015"/>
              <a:gd name="connsiteX0" fmla="*/ 0 w 4541274"/>
              <a:gd name="connsiteY0" fmla="*/ 4659442 h 4695015"/>
              <a:gd name="connsiteX1" fmla="*/ 141890 w 4541274"/>
              <a:gd name="connsiteY1" fmla="*/ 3681980 h 4695015"/>
              <a:gd name="connsiteX2" fmla="*/ 441435 w 4541274"/>
              <a:gd name="connsiteY2" fmla="*/ 371221 h 4695015"/>
              <a:gd name="connsiteX3" fmla="*/ 720080 w 4541274"/>
              <a:gd name="connsiteY3" fmla="*/ 1454655 h 4695015"/>
              <a:gd name="connsiteX4" fmla="*/ 864096 w 4541274"/>
              <a:gd name="connsiteY4" fmla="*/ 2102727 h 4695015"/>
              <a:gd name="connsiteX5" fmla="*/ 1135118 w 4541274"/>
              <a:gd name="connsiteY5" fmla="*/ 2389208 h 4695015"/>
              <a:gd name="connsiteX6" fmla="*/ 1513490 w 4541274"/>
              <a:gd name="connsiteY6" fmla="*/ 3335139 h 4695015"/>
              <a:gd name="connsiteX7" fmla="*/ 1923393 w 4541274"/>
              <a:gd name="connsiteY7" fmla="*/ 2672987 h 4695015"/>
              <a:gd name="connsiteX8" fmla="*/ 2525049 w 4541274"/>
              <a:gd name="connsiteY8" fmla="*/ 3746910 h 4695015"/>
              <a:gd name="connsiteX9" fmla="*/ 3011214 w 4541274"/>
              <a:gd name="connsiteY9" fmla="*/ 4154946 h 4695015"/>
              <a:gd name="connsiteX10" fmla="*/ 3677177 w 4541274"/>
              <a:gd name="connsiteY10" fmla="*/ 4394982 h 4695015"/>
              <a:gd name="connsiteX11" fmla="*/ 4253241 w 4541274"/>
              <a:gd name="connsiteY11" fmla="*/ 4683014 h 4695015"/>
              <a:gd name="connsiteX12" fmla="*/ 4541274 w 4541274"/>
              <a:gd name="connsiteY12" fmla="*/ 4466990 h 4695015"/>
              <a:gd name="connsiteX0" fmla="*/ 0 w 4541274"/>
              <a:gd name="connsiteY0" fmla="*/ 4659442 h 4695015"/>
              <a:gd name="connsiteX1" fmla="*/ 141890 w 4541274"/>
              <a:gd name="connsiteY1" fmla="*/ 3681980 h 4695015"/>
              <a:gd name="connsiteX2" fmla="*/ 441435 w 4541274"/>
              <a:gd name="connsiteY2" fmla="*/ 371221 h 4695015"/>
              <a:gd name="connsiteX3" fmla="*/ 720080 w 4541274"/>
              <a:gd name="connsiteY3" fmla="*/ 1454655 h 4695015"/>
              <a:gd name="connsiteX4" fmla="*/ 864096 w 4541274"/>
              <a:gd name="connsiteY4" fmla="*/ 2102727 h 4695015"/>
              <a:gd name="connsiteX5" fmla="*/ 1135118 w 4541274"/>
              <a:gd name="connsiteY5" fmla="*/ 2389208 h 4695015"/>
              <a:gd name="connsiteX6" fmla="*/ 1513490 w 4541274"/>
              <a:gd name="connsiteY6" fmla="*/ 3335139 h 4695015"/>
              <a:gd name="connsiteX7" fmla="*/ 1923393 w 4541274"/>
              <a:gd name="connsiteY7" fmla="*/ 2672987 h 4695015"/>
              <a:gd name="connsiteX8" fmla="*/ 2525049 w 4541274"/>
              <a:gd name="connsiteY8" fmla="*/ 3746910 h 4695015"/>
              <a:gd name="connsiteX9" fmla="*/ 3011214 w 4541274"/>
              <a:gd name="connsiteY9" fmla="*/ 4154946 h 4695015"/>
              <a:gd name="connsiteX10" fmla="*/ 3677177 w 4541274"/>
              <a:gd name="connsiteY10" fmla="*/ 4394982 h 4695015"/>
              <a:gd name="connsiteX11" fmla="*/ 4253241 w 4541274"/>
              <a:gd name="connsiteY11" fmla="*/ 4683014 h 4695015"/>
              <a:gd name="connsiteX12" fmla="*/ 4541274 w 4541274"/>
              <a:gd name="connsiteY12" fmla="*/ 4466990 h 4695015"/>
              <a:gd name="connsiteX0" fmla="*/ 0 w 4399384"/>
              <a:gd name="connsiteY0" fmla="*/ 3681980 h 4695015"/>
              <a:gd name="connsiteX1" fmla="*/ 299545 w 4399384"/>
              <a:gd name="connsiteY1" fmla="*/ 371221 h 4695015"/>
              <a:gd name="connsiteX2" fmla="*/ 578190 w 4399384"/>
              <a:gd name="connsiteY2" fmla="*/ 1454655 h 4695015"/>
              <a:gd name="connsiteX3" fmla="*/ 722206 w 4399384"/>
              <a:gd name="connsiteY3" fmla="*/ 2102727 h 4695015"/>
              <a:gd name="connsiteX4" fmla="*/ 993228 w 4399384"/>
              <a:gd name="connsiteY4" fmla="*/ 2389208 h 4695015"/>
              <a:gd name="connsiteX5" fmla="*/ 1371600 w 4399384"/>
              <a:gd name="connsiteY5" fmla="*/ 3335139 h 4695015"/>
              <a:gd name="connsiteX6" fmla="*/ 1781503 w 4399384"/>
              <a:gd name="connsiteY6" fmla="*/ 2672987 h 4695015"/>
              <a:gd name="connsiteX7" fmla="*/ 2383159 w 4399384"/>
              <a:gd name="connsiteY7" fmla="*/ 3746910 h 4695015"/>
              <a:gd name="connsiteX8" fmla="*/ 2869324 w 4399384"/>
              <a:gd name="connsiteY8" fmla="*/ 4154946 h 4695015"/>
              <a:gd name="connsiteX9" fmla="*/ 3535287 w 4399384"/>
              <a:gd name="connsiteY9" fmla="*/ 4394982 h 4695015"/>
              <a:gd name="connsiteX10" fmla="*/ 4111351 w 4399384"/>
              <a:gd name="connsiteY10" fmla="*/ 4683014 h 4695015"/>
              <a:gd name="connsiteX11" fmla="*/ 4399384 w 4399384"/>
              <a:gd name="connsiteY11" fmla="*/ 4466990 h 4695015"/>
              <a:gd name="connsiteX0" fmla="*/ 0 w 4099839"/>
              <a:gd name="connsiteY0" fmla="*/ 371221 h 4695015"/>
              <a:gd name="connsiteX1" fmla="*/ 278645 w 4099839"/>
              <a:gd name="connsiteY1" fmla="*/ 1454655 h 4695015"/>
              <a:gd name="connsiteX2" fmla="*/ 422661 w 4099839"/>
              <a:gd name="connsiteY2" fmla="*/ 2102727 h 4695015"/>
              <a:gd name="connsiteX3" fmla="*/ 693683 w 4099839"/>
              <a:gd name="connsiteY3" fmla="*/ 2389208 h 4695015"/>
              <a:gd name="connsiteX4" fmla="*/ 1072055 w 4099839"/>
              <a:gd name="connsiteY4" fmla="*/ 3335139 h 4695015"/>
              <a:gd name="connsiteX5" fmla="*/ 1481958 w 4099839"/>
              <a:gd name="connsiteY5" fmla="*/ 2672987 h 4695015"/>
              <a:gd name="connsiteX6" fmla="*/ 2083614 w 4099839"/>
              <a:gd name="connsiteY6" fmla="*/ 3746910 h 4695015"/>
              <a:gd name="connsiteX7" fmla="*/ 2569779 w 4099839"/>
              <a:gd name="connsiteY7" fmla="*/ 4154946 h 4695015"/>
              <a:gd name="connsiteX8" fmla="*/ 3235742 w 4099839"/>
              <a:gd name="connsiteY8" fmla="*/ 4394982 h 4695015"/>
              <a:gd name="connsiteX9" fmla="*/ 3811806 w 4099839"/>
              <a:gd name="connsiteY9" fmla="*/ 4683014 h 4695015"/>
              <a:gd name="connsiteX10" fmla="*/ 4099839 w 4099839"/>
              <a:gd name="connsiteY10" fmla="*/ 4466990 h 4695015"/>
              <a:gd name="connsiteX0" fmla="*/ 0 w 3821194"/>
              <a:gd name="connsiteY0" fmla="*/ 0 h 3240360"/>
              <a:gd name="connsiteX1" fmla="*/ 144016 w 3821194"/>
              <a:gd name="connsiteY1" fmla="*/ 648072 h 3240360"/>
              <a:gd name="connsiteX2" fmla="*/ 415038 w 3821194"/>
              <a:gd name="connsiteY2" fmla="*/ 934553 h 3240360"/>
              <a:gd name="connsiteX3" fmla="*/ 793410 w 3821194"/>
              <a:gd name="connsiteY3" fmla="*/ 1880484 h 3240360"/>
              <a:gd name="connsiteX4" fmla="*/ 1203313 w 3821194"/>
              <a:gd name="connsiteY4" fmla="*/ 1218332 h 3240360"/>
              <a:gd name="connsiteX5" fmla="*/ 1804969 w 3821194"/>
              <a:gd name="connsiteY5" fmla="*/ 2292255 h 3240360"/>
              <a:gd name="connsiteX6" fmla="*/ 2291134 w 3821194"/>
              <a:gd name="connsiteY6" fmla="*/ 2700291 h 3240360"/>
              <a:gd name="connsiteX7" fmla="*/ 2957097 w 3821194"/>
              <a:gd name="connsiteY7" fmla="*/ 2940327 h 3240360"/>
              <a:gd name="connsiteX8" fmla="*/ 3533161 w 3821194"/>
              <a:gd name="connsiteY8" fmla="*/ 3228359 h 3240360"/>
              <a:gd name="connsiteX9" fmla="*/ 3821194 w 3821194"/>
              <a:gd name="connsiteY9" fmla="*/ 3012335 h 3240360"/>
              <a:gd name="connsiteX0" fmla="*/ 0 w 3677178"/>
              <a:gd name="connsiteY0" fmla="*/ 0 h 2592288"/>
              <a:gd name="connsiteX1" fmla="*/ 271022 w 3677178"/>
              <a:gd name="connsiteY1" fmla="*/ 286481 h 2592288"/>
              <a:gd name="connsiteX2" fmla="*/ 649394 w 3677178"/>
              <a:gd name="connsiteY2" fmla="*/ 1232412 h 2592288"/>
              <a:gd name="connsiteX3" fmla="*/ 1059297 w 3677178"/>
              <a:gd name="connsiteY3" fmla="*/ 570260 h 2592288"/>
              <a:gd name="connsiteX4" fmla="*/ 1660953 w 3677178"/>
              <a:gd name="connsiteY4" fmla="*/ 1644183 h 2592288"/>
              <a:gd name="connsiteX5" fmla="*/ 2147118 w 3677178"/>
              <a:gd name="connsiteY5" fmla="*/ 2052219 h 2592288"/>
              <a:gd name="connsiteX6" fmla="*/ 2813081 w 3677178"/>
              <a:gd name="connsiteY6" fmla="*/ 2292255 h 2592288"/>
              <a:gd name="connsiteX7" fmla="*/ 3389145 w 3677178"/>
              <a:gd name="connsiteY7" fmla="*/ 2580287 h 2592288"/>
              <a:gd name="connsiteX8" fmla="*/ 3677178 w 3677178"/>
              <a:gd name="connsiteY8" fmla="*/ 2364263 h 2592288"/>
              <a:gd name="connsiteX0" fmla="*/ 0 w 3965211"/>
              <a:gd name="connsiteY0" fmla="*/ 2532452 h 2673491"/>
              <a:gd name="connsiteX1" fmla="*/ 559055 w 3965211"/>
              <a:gd name="connsiteY1" fmla="*/ 226646 h 2673491"/>
              <a:gd name="connsiteX2" fmla="*/ 937427 w 3965211"/>
              <a:gd name="connsiteY2" fmla="*/ 1172577 h 2673491"/>
              <a:gd name="connsiteX3" fmla="*/ 1347330 w 3965211"/>
              <a:gd name="connsiteY3" fmla="*/ 510425 h 2673491"/>
              <a:gd name="connsiteX4" fmla="*/ 1948986 w 3965211"/>
              <a:gd name="connsiteY4" fmla="*/ 1584348 h 2673491"/>
              <a:gd name="connsiteX5" fmla="*/ 2435151 w 3965211"/>
              <a:gd name="connsiteY5" fmla="*/ 1992384 h 2673491"/>
              <a:gd name="connsiteX6" fmla="*/ 3101114 w 3965211"/>
              <a:gd name="connsiteY6" fmla="*/ 2232420 h 2673491"/>
              <a:gd name="connsiteX7" fmla="*/ 3677178 w 3965211"/>
              <a:gd name="connsiteY7" fmla="*/ 2520452 h 2673491"/>
              <a:gd name="connsiteX8" fmla="*/ 3965211 w 3965211"/>
              <a:gd name="connsiteY8" fmla="*/ 2304428 h 2673491"/>
              <a:gd name="connsiteX0" fmla="*/ 0 w 3965211"/>
              <a:gd name="connsiteY0" fmla="*/ 2090655 h 2317301"/>
              <a:gd name="connsiteX1" fmla="*/ 216025 w 3965211"/>
              <a:gd name="connsiteY1" fmla="*/ 2090655 h 2317301"/>
              <a:gd name="connsiteX2" fmla="*/ 937427 w 3965211"/>
              <a:gd name="connsiteY2" fmla="*/ 730780 h 2317301"/>
              <a:gd name="connsiteX3" fmla="*/ 1347330 w 3965211"/>
              <a:gd name="connsiteY3" fmla="*/ 68628 h 2317301"/>
              <a:gd name="connsiteX4" fmla="*/ 1948986 w 3965211"/>
              <a:gd name="connsiteY4" fmla="*/ 1142551 h 2317301"/>
              <a:gd name="connsiteX5" fmla="*/ 2435151 w 3965211"/>
              <a:gd name="connsiteY5" fmla="*/ 1550587 h 2317301"/>
              <a:gd name="connsiteX6" fmla="*/ 3101114 w 3965211"/>
              <a:gd name="connsiteY6" fmla="*/ 1790623 h 2317301"/>
              <a:gd name="connsiteX7" fmla="*/ 3677178 w 3965211"/>
              <a:gd name="connsiteY7" fmla="*/ 2078655 h 2317301"/>
              <a:gd name="connsiteX8" fmla="*/ 3965211 w 3965211"/>
              <a:gd name="connsiteY8" fmla="*/ 1862631 h 2317301"/>
              <a:gd name="connsiteX0" fmla="*/ 0 w 3965210"/>
              <a:gd name="connsiteY0" fmla="*/ 1442582 h 2209289"/>
              <a:gd name="connsiteX1" fmla="*/ 216024 w 3965210"/>
              <a:gd name="connsiteY1" fmla="*/ 2090655 h 2209289"/>
              <a:gd name="connsiteX2" fmla="*/ 937426 w 3965210"/>
              <a:gd name="connsiteY2" fmla="*/ 730780 h 2209289"/>
              <a:gd name="connsiteX3" fmla="*/ 1347329 w 3965210"/>
              <a:gd name="connsiteY3" fmla="*/ 68628 h 2209289"/>
              <a:gd name="connsiteX4" fmla="*/ 1948985 w 3965210"/>
              <a:gd name="connsiteY4" fmla="*/ 1142551 h 2209289"/>
              <a:gd name="connsiteX5" fmla="*/ 2435150 w 3965210"/>
              <a:gd name="connsiteY5" fmla="*/ 1550587 h 2209289"/>
              <a:gd name="connsiteX6" fmla="*/ 3101113 w 3965210"/>
              <a:gd name="connsiteY6" fmla="*/ 1790623 h 2209289"/>
              <a:gd name="connsiteX7" fmla="*/ 3677177 w 3965210"/>
              <a:gd name="connsiteY7" fmla="*/ 2078655 h 2209289"/>
              <a:gd name="connsiteX8" fmla="*/ 3965210 w 3965210"/>
              <a:gd name="connsiteY8" fmla="*/ 1862631 h 2209289"/>
              <a:gd name="connsiteX0" fmla="*/ 0 w 3965210"/>
              <a:gd name="connsiteY0" fmla="*/ 1387955 h 2072032"/>
              <a:gd name="connsiteX1" fmla="*/ 216024 w 3965210"/>
              <a:gd name="connsiteY1" fmla="*/ 2036028 h 2072032"/>
              <a:gd name="connsiteX2" fmla="*/ 792087 w 3965210"/>
              <a:gd name="connsiteY2" fmla="*/ 1171931 h 2072032"/>
              <a:gd name="connsiteX3" fmla="*/ 1347329 w 3965210"/>
              <a:gd name="connsiteY3" fmla="*/ 14001 h 2072032"/>
              <a:gd name="connsiteX4" fmla="*/ 1948985 w 3965210"/>
              <a:gd name="connsiteY4" fmla="*/ 1087924 h 2072032"/>
              <a:gd name="connsiteX5" fmla="*/ 2435150 w 3965210"/>
              <a:gd name="connsiteY5" fmla="*/ 1495960 h 2072032"/>
              <a:gd name="connsiteX6" fmla="*/ 3101113 w 3965210"/>
              <a:gd name="connsiteY6" fmla="*/ 1735996 h 2072032"/>
              <a:gd name="connsiteX7" fmla="*/ 3677177 w 3965210"/>
              <a:gd name="connsiteY7" fmla="*/ 2024028 h 2072032"/>
              <a:gd name="connsiteX8" fmla="*/ 3965210 w 3965210"/>
              <a:gd name="connsiteY8" fmla="*/ 1808004 h 2072032"/>
              <a:gd name="connsiteX0" fmla="*/ 0 w 3965210"/>
              <a:gd name="connsiteY0" fmla="*/ 1387955 h 2036029"/>
              <a:gd name="connsiteX1" fmla="*/ 216023 w 3965210"/>
              <a:gd name="connsiteY1" fmla="*/ 1964018 h 2036029"/>
              <a:gd name="connsiteX2" fmla="*/ 792087 w 3965210"/>
              <a:gd name="connsiteY2" fmla="*/ 1171931 h 2036029"/>
              <a:gd name="connsiteX3" fmla="*/ 1347329 w 3965210"/>
              <a:gd name="connsiteY3" fmla="*/ 14001 h 2036029"/>
              <a:gd name="connsiteX4" fmla="*/ 1948985 w 3965210"/>
              <a:gd name="connsiteY4" fmla="*/ 1087924 h 2036029"/>
              <a:gd name="connsiteX5" fmla="*/ 2435150 w 3965210"/>
              <a:gd name="connsiteY5" fmla="*/ 1495960 h 2036029"/>
              <a:gd name="connsiteX6" fmla="*/ 3101113 w 3965210"/>
              <a:gd name="connsiteY6" fmla="*/ 1735996 h 2036029"/>
              <a:gd name="connsiteX7" fmla="*/ 3677177 w 3965210"/>
              <a:gd name="connsiteY7" fmla="*/ 2024028 h 2036029"/>
              <a:gd name="connsiteX8" fmla="*/ 3965210 w 3965210"/>
              <a:gd name="connsiteY8" fmla="*/ 1808004 h 2036029"/>
              <a:gd name="connsiteX0" fmla="*/ 0 w 3893203"/>
              <a:gd name="connsiteY0" fmla="*/ 1603979 h 2036029"/>
              <a:gd name="connsiteX1" fmla="*/ 144016 w 3893203"/>
              <a:gd name="connsiteY1" fmla="*/ 1964018 h 2036029"/>
              <a:gd name="connsiteX2" fmla="*/ 720080 w 3893203"/>
              <a:gd name="connsiteY2" fmla="*/ 1171931 h 2036029"/>
              <a:gd name="connsiteX3" fmla="*/ 1275322 w 3893203"/>
              <a:gd name="connsiteY3" fmla="*/ 14001 h 2036029"/>
              <a:gd name="connsiteX4" fmla="*/ 1876978 w 3893203"/>
              <a:gd name="connsiteY4" fmla="*/ 1087924 h 2036029"/>
              <a:gd name="connsiteX5" fmla="*/ 2363143 w 3893203"/>
              <a:gd name="connsiteY5" fmla="*/ 1495960 h 2036029"/>
              <a:gd name="connsiteX6" fmla="*/ 3029106 w 3893203"/>
              <a:gd name="connsiteY6" fmla="*/ 1735996 h 2036029"/>
              <a:gd name="connsiteX7" fmla="*/ 3605170 w 3893203"/>
              <a:gd name="connsiteY7" fmla="*/ 2024028 h 2036029"/>
              <a:gd name="connsiteX8" fmla="*/ 3893203 w 3893203"/>
              <a:gd name="connsiteY8" fmla="*/ 1808004 h 2036029"/>
              <a:gd name="connsiteX0" fmla="*/ 0 w 3893203"/>
              <a:gd name="connsiteY0" fmla="*/ 1603979 h 2036029"/>
              <a:gd name="connsiteX1" fmla="*/ 144016 w 3893203"/>
              <a:gd name="connsiteY1" fmla="*/ 1964018 h 2036029"/>
              <a:gd name="connsiteX2" fmla="*/ 720080 w 3893203"/>
              <a:gd name="connsiteY2" fmla="*/ 1171931 h 2036029"/>
              <a:gd name="connsiteX3" fmla="*/ 1275322 w 3893203"/>
              <a:gd name="connsiteY3" fmla="*/ 14001 h 2036029"/>
              <a:gd name="connsiteX4" fmla="*/ 1876978 w 3893203"/>
              <a:gd name="connsiteY4" fmla="*/ 1087924 h 2036029"/>
              <a:gd name="connsiteX5" fmla="*/ 2363143 w 3893203"/>
              <a:gd name="connsiteY5" fmla="*/ 1495960 h 2036029"/>
              <a:gd name="connsiteX6" fmla="*/ 3029106 w 3893203"/>
              <a:gd name="connsiteY6" fmla="*/ 1735996 h 2036029"/>
              <a:gd name="connsiteX7" fmla="*/ 3605170 w 3893203"/>
              <a:gd name="connsiteY7" fmla="*/ 2024028 h 2036029"/>
              <a:gd name="connsiteX8" fmla="*/ 3893203 w 3893203"/>
              <a:gd name="connsiteY8" fmla="*/ 1808004 h 2036029"/>
              <a:gd name="connsiteX0" fmla="*/ 0 w 3965211"/>
              <a:gd name="connsiteY0" fmla="*/ 1820003 h 2072030"/>
              <a:gd name="connsiteX1" fmla="*/ 216024 w 3965211"/>
              <a:gd name="connsiteY1" fmla="*/ 1964018 h 2072030"/>
              <a:gd name="connsiteX2" fmla="*/ 792088 w 3965211"/>
              <a:gd name="connsiteY2" fmla="*/ 1171931 h 2072030"/>
              <a:gd name="connsiteX3" fmla="*/ 1347330 w 3965211"/>
              <a:gd name="connsiteY3" fmla="*/ 14001 h 2072030"/>
              <a:gd name="connsiteX4" fmla="*/ 1948986 w 3965211"/>
              <a:gd name="connsiteY4" fmla="*/ 1087924 h 2072030"/>
              <a:gd name="connsiteX5" fmla="*/ 2435151 w 3965211"/>
              <a:gd name="connsiteY5" fmla="*/ 1495960 h 2072030"/>
              <a:gd name="connsiteX6" fmla="*/ 3101114 w 3965211"/>
              <a:gd name="connsiteY6" fmla="*/ 1735996 h 2072030"/>
              <a:gd name="connsiteX7" fmla="*/ 3677178 w 3965211"/>
              <a:gd name="connsiteY7" fmla="*/ 2024028 h 2072030"/>
              <a:gd name="connsiteX8" fmla="*/ 3965211 w 3965211"/>
              <a:gd name="connsiteY8" fmla="*/ 1808004 h 2072030"/>
              <a:gd name="connsiteX0" fmla="*/ 0 w 3965211"/>
              <a:gd name="connsiteY0" fmla="*/ 1820003 h 2072030"/>
              <a:gd name="connsiteX1" fmla="*/ 288032 w 3965211"/>
              <a:gd name="connsiteY1" fmla="*/ 1964018 h 2072030"/>
              <a:gd name="connsiteX2" fmla="*/ 792088 w 3965211"/>
              <a:gd name="connsiteY2" fmla="*/ 1171931 h 2072030"/>
              <a:gd name="connsiteX3" fmla="*/ 1347330 w 3965211"/>
              <a:gd name="connsiteY3" fmla="*/ 14001 h 2072030"/>
              <a:gd name="connsiteX4" fmla="*/ 1948986 w 3965211"/>
              <a:gd name="connsiteY4" fmla="*/ 1087924 h 2072030"/>
              <a:gd name="connsiteX5" fmla="*/ 2435151 w 3965211"/>
              <a:gd name="connsiteY5" fmla="*/ 1495960 h 2072030"/>
              <a:gd name="connsiteX6" fmla="*/ 3101114 w 3965211"/>
              <a:gd name="connsiteY6" fmla="*/ 1735996 h 2072030"/>
              <a:gd name="connsiteX7" fmla="*/ 3677178 w 3965211"/>
              <a:gd name="connsiteY7" fmla="*/ 2024028 h 2072030"/>
              <a:gd name="connsiteX8" fmla="*/ 3965211 w 3965211"/>
              <a:gd name="connsiteY8" fmla="*/ 1808004 h 2072030"/>
              <a:gd name="connsiteX0" fmla="*/ 0 w 3821195"/>
              <a:gd name="connsiteY0" fmla="*/ 1892010 h 2084031"/>
              <a:gd name="connsiteX1" fmla="*/ 144016 w 3821195"/>
              <a:gd name="connsiteY1" fmla="*/ 1964018 h 2084031"/>
              <a:gd name="connsiteX2" fmla="*/ 648072 w 3821195"/>
              <a:gd name="connsiteY2" fmla="*/ 1171931 h 2084031"/>
              <a:gd name="connsiteX3" fmla="*/ 1203314 w 3821195"/>
              <a:gd name="connsiteY3" fmla="*/ 14001 h 2084031"/>
              <a:gd name="connsiteX4" fmla="*/ 1804970 w 3821195"/>
              <a:gd name="connsiteY4" fmla="*/ 1087924 h 2084031"/>
              <a:gd name="connsiteX5" fmla="*/ 2291135 w 3821195"/>
              <a:gd name="connsiteY5" fmla="*/ 1495960 h 2084031"/>
              <a:gd name="connsiteX6" fmla="*/ 2957098 w 3821195"/>
              <a:gd name="connsiteY6" fmla="*/ 1735996 h 2084031"/>
              <a:gd name="connsiteX7" fmla="*/ 3533162 w 3821195"/>
              <a:gd name="connsiteY7" fmla="*/ 2024028 h 2084031"/>
              <a:gd name="connsiteX8" fmla="*/ 3821195 w 3821195"/>
              <a:gd name="connsiteY8" fmla="*/ 1808004 h 2084031"/>
              <a:gd name="connsiteX0" fmla="*/ 0 w 3640379"/>
              <a:gd name="connsiteY0" fmla="*/ 1892010 h 2084031"/>
              <a:gd name="connsiteX1" fmla="*/ 144016 w 3640379"/>
              <a:gd name="connsiteY1" fmla="*/ 1964018 h 2084031"/>
              <a:gd name="connsiteX2" fmla="*/ 648072 w 3640379"/>
              <a:gd name="connsiteY2" fmla="*/ 1171931 h 2084031"/>
              <a:gd name="connsiteX3" fmla="*/ 1203314 w 3640379"/>
              <a:gd name="connsiteY3" fmla="*/ 14001 h 2084031"/>
              <a:gd name="connsiteX4" fmla="*/ 1804970 w 3640379"/>
              <a:gd name="connsiteY4" fmla="*/ 1087924 h 2084031"/>
              <a:gd name="connsiteX5" fmla="*/ 2291135 w 3640379"/>
              <a:gd name="connsiteY5" fmla="*/ 1495960 h 2084031"/>
              <a:gd name="connsiteX6" fmla="*/ 2957098 w 3640379"/>
              <a:gd name="connsiteY6" fmla="*/ 1735996 h 2084031"/>
              <a:gd name="connsiteX7" fmla="*/ 3533162 w 3640379"/>
              <a:gd name="connsiteY7" fmla="*/ 2024028 h 2084031"/>
              <a:gd name="connsiteX8" fmla="*/ 3600400 w 3640379"/>
              <a:gd name="connsiteY8" fmla="*/ 2036026 h 2084031"/>
              <a:gd name="connsiteX0" fmla="*/ 0 w 3640379"/>
              <a:gd name="connsiteY0" fmla="*/ 2036026 h 2131156"/>
              <a:gd name="connsiteX1" fmla="*/ 144016 w 3640379"/>
              <a:gd name="connsiteY1" fmla="*/ 1964018 h 2131156"/>
              <a:gd name="connsiteX2" fmla="*/ 648072 w 3640379"/>
              <a:gd name="connsiteY2" fmla="*/ 1171931 h 2131156"/>
              <a:gd name="connsiteX3" fmla="*/ 1203314 w 3640379"/>
              <a:gd name="connsiteY3" fmla="*/ 14001 h 2131156"/>
              <a:gd name="connsiteX4" fmla="*/ 1804970 w 3640379"/>
              <a:gd name="connsiteY4" fmla="*/ 1087924 h 2131156"/>
              <a:gd name="connsiteX5" fmla="*/ 2291135 w 3640379"/>
              <a:gd name="connsiteY5" fmla="*/ 1495960 h 2131156"/>
              <a:gd name="connsiteX6" fmla="*/ 2957098 w 3640379"/>
              <a:gd name="connsiteY6" fmla="*/ 1735996 h 2131156"/>
              <a:gd name="connsiteX7" fmla="*/ 3533162 w 3640379"/>
              <a:gd name="connsiteY7" fmla="*/ 2024028 h 2131156"/>
              <a:gd name="connsiteX8" fmla="*/ 3600400 w 3640379"/>
              <a:gd name="connsiteY8" fmla="*/ 2036026 h 2131156"/>
              <a:gd name="connsiteX0" fmla="*/ 0 w 3640379"/>
              <a:gd name="connsiteY0" fmla="*/ 2036026 h 2108034"/>
              <a:gd name="connsiteX1" fmla="*/ 144016 w 3640379"/>
              <a:gd name="connsiteY1" fmla="*/ 1964018 h 2108034"/>
              <a:gd name="connsiteX2" fmla="*/ 648072 w 3640379"/>
              <a:gd name="connsiteY2" fmla="*/ 1171931 h 2108034"/>
              <a:gd name="connsiteX3" fmla="*/ 1203314 w 3640379"/>
              <a:gd name="connsiteY3" fmla="*/ 14001 h 2108034"/>
              <a:gd name="connsiteX4" fmla="*/ 1804970 w 3640379"/>
              <a:gd name="connsiteY4" fmla="*/ 1087924 h 2108034"/>
              <a:gd name="connsiteX5" fmla="*/ 2291135 w 3640379"/>
              <a:gd name="connsiteY5" fmla="*/ 1495960 h 2108034"/>
              <a:gd name="connsiteX6" fmla="*/ 2957098 w 3640379"/>
              <a:gd name="connsiteY6" fmla="*/ 1735996 h 2108034"/>
              <a:gd name="connsiteX7" fmla="*/ 3533162 w 3640379"/>
              <a:gd name="connsiteY7" fmla="*/ 2024028 h 2108034"/>
              <a:gd name="connsiteX8" fmla="*/ 3600400 w 3640379"/>
              <a:gd name="connsiteY8" fmla="*/ 2036026 h 2108034"/>
              <a:gd name="connsiteX0" fmla="*/ 0 w 3496363"/>
              <a:gd name="connsiteY0" fmla="*/ 1964018 h 2074033"/>
              <a:gd name="connsiteX1" fmla="*/ 504056 w 3496363"/>
              <a:gd name="connsiteY1" fmla="*/ 1171931 h 2074033"/>
              <a:gd name="connsiteX2" fmla="*/ 1059298 w 3496363"/>
              <a:gd name="connsiteY2" fmla="*/ 14001 h 2074033"/>
              <a:gd name="connsiteX3" fmla="*/ 1660954 w 3496363"/>
              <a:gd name="connsiteY3" fmla="*/ 1087924 h 2074033"/>
              <a:gd name="connsiteX4" fmla="*/ 2147119 w 3496363"/>
              <a:gd name="connsiteY4" fmla="*/ 1495960 h 2074033"/>
              <a:gd name="connsiteX5" fmla="*/ 2813082 w 3496363"/>
              <a:gd name="connsiteY5" fmla="*/ 1735996 h 2074033"/>
              <a:gd name="connsiteX6" fmla="*/ 3389146 w 3496363"/>
              <a:gd name="connsiteY6" fmla="*/ 2024028 h 2074033"/>
              <a:gd name="connsiteX7" fmla="*/ 3456384 w 3496363"/>
              <a:gd name="connsiteY7" fmla="*/ 2036026 h 2074033"/>
              <a:gd name="connsiteX0" fmla="*/ 0 w 3389146"/>
              <a:gd name="connsiteY0" fmla="*/ 1964018 h 2024028"/>
              <a:gd name="connsiteX1" fmla="*/ 504056 w 3389146"/>
              <a:gd name="connsiteY1" fmla="*/ 1171931 h 2024028"/>
              <a:gd name="connsiteX2" fmla="*/ 1059298 w 3389146"/>
              <a:gd name="connsiteY2" fmla="*/ 14001 h 2024028"/>
              <a:gd name="connsiteX3" fmla="*/ 1660954 w 3389146"/>
              <a:gd name="connsiteY3" fmla="*/ 1087924 h 2024028"/>
              <a:gd name="connsiteX4" fmla="*/ 2147119 w 3389146"/>
              <a:gd name="connsiteY4" fmla="*/ 1495960 h 2024028"/>
              <a:gd name="connsiteX5" fmla="*/ 2813082 w 3389146"/>
              <a:gd name="connsiteY5" fmla="*/ 1735996 h 2024028"/>
              <a:gd name="connsiteX6" fmla="*/ 3389146 w 3389146"/>
              <a:gd name="connsiteY6" fmla="*/ 2024028 h 2024028"/>
              <a:gd name="connsiteX0" fmla="*/ 0 w 3384376"/>
              <a:gd name="connsiteY0" fmla="*/ 1964018 h 1964018"/>
              <a:gd name="connsiteX1" fmla="*/ 504056 w 3384376"/>
              <a:gd name="connsiteY1" fmla="*/ 1171931 h 1964018"/>
              <a:gd name="connsiteX2" fmla="*/ 1059298 w 3384376"/>
              <a:gd name="connsiteY2" fmla="*/ 14001 h 1964018"/>
              <a:gd name="connsiteX3" fmla="*/ 1660954 w 3384376"/>
              <a:gd name="connsiteY3" fmla="*/ 1087924 h 1964018"/>
              <a:gd name="connsiteX4" fmla="*/ 2147119 w 3384376"/>
              <a:gd name="connsiteY4" fmla="*/ 1495960 h 1964018"/>
              <a:gd name="connsiteX5" fmla="*/ 2813082 w 3384376"/>
              <a:gd name="connsiteY5" fmla="*/ 1735996 h 1964018"/>
              <a:gd name="connsiteX6" fmla="*/ 3384376 w 3384376"/>
              <a:gd name="connsiteY6" fmla="*/ 1964018 h 1964018"/>
              <a:gd name="connsiteX0" fmla="*/ 0 w 3312368"/>
              <a:gd name="connsiteY0" fmla="*/ 1964018 h 1964018"/>
              <a:gd name="connsiteX1" fmla="*/ 504056 w 3312368"/>
              <a:gd name="connsiteY1" fmla="*/ 1171931 h 1964018"/>
              <a:gd name="connsiteX2" fmla="*/ 1059298 w 3312368"/>
              <a:gd name="connsiteY2" fmla="*/ 14001 h 1964018"/>
              <a:gd name="connsiteX3" fmla="*/ 1660954 w 3312368"/>
              <a:gd name="connsiteY3" fmla="*/ 1087924 h 1964018"/>
              <a:gd name="connsiteX4" fmla="*/ 2147119 w 3312368"/>
              <a:gd name="connsiteY4" fmla="*/ 1495960 h 1964018"/>
              <a:gd name="connsiteX5" fmla="*/ 2813082 w 3312368"/>
              <a:gd name="connsiteY5" fmla="*/ 1735996 h 1964018"/>
              <a:gd name="connsiteX6" fmla="*/ 3312368 w 3312368"/>
              <a:gd name="connsiteY6" fmla="*/ 1964018 h 1964018"/>
              <a:gd name="connsiteX0" fmla="*/ 0 w 3312368"/>
              <a:gd name="connsiteY0" fmla="*/ 1964018 h 1964018"/>
              <a:gd name="connsiteX1" fmla="*/ 360040 w 3312368"/>
              <a:gd name="connsiteY1" fmla="*/ 1459962 h 1964018"/>
              <a:gd name="connsiteX2" fmla="*/ 504056 w 3312368"/>
              <a:gd name="connsiteY2" fmla="*/ 1171931 h 1964018"/>
              <a:gd name="connsiteX3" fmla="*/ 1059298 w 3312368"/>
              <a:gd name="connsiteY3" fmla="*/ 14001 h 1964018"/>
              <a:gd name="connsiteX4" fmla="*/ 1660954 w 3312368"/>
              <a:gd name="connsiteY4" fmla="*/ 1087924 h 1964018"/>
              <a:gd name="connsiteX5" fmla="*/ 2147119 w 3312368"/>
              <a:gd name="connsiteY5" fmla="*/ 1495960 h 1964018"/>
              <a:gd name="connsiteX6" fmla="*/ 2813082 w 3312368"/>
              <a:gd name="connsiteY6" fmla="*/ 1735996 h 1964018"/>
              <a:gd name="connsiteX7" fmla="*/ 3312368 w 3312368"/>
              <a:gd name="connsiteY7" fmla="*/ 1964018 h 1964018"/>
              <a:gd name="connsiteX0" fmla="*/ 0 w 3312368"/>
              <a:gd name="connsiteY0" fmla="*/ 1972020 h 1972020"/>
              <a:gd name="connsiteX1" fmla="*/ 360040 w 3312368"/>
              <a:gd name="connsiteY1" fmla="*/ 1467964 h 1972020"/>
              <a:gd name="connsiteX2" fmla="*/ 504056 w 3312368"/>
              <a:gd name="connsiteY2" fmla="*/ 963908 h 1972020"/>
              <a:gd name="connsiteX3" fmla="*/ 1059298 w 3312368"/>
              <a:gd name="connsiteY3" fmla="*/ 22003 h 1972020"/>
              <a:gd name="connsiteX4" fmla="*/ 1660954 w 3312368"/>
              <a:gd name="connsiteY4" fmla="*/ 1095926 h 1972020"/>
              <a:gd name="connsiteX5" fmla="*/ 2147119 w 3312368"/>
              <a:gd name="connsiteY5" fmla="*/ 1503962 h 1972020"/>
              <a:gd name="connsiteX6" fmla="*/ 2813082 w 3312368"/>
              <a:gd name="connsiteY6" fmla="*/ 1743998 h 1972020"/>
              <a:gd name="connsiteX7" fmla="*/ 3312368 w 3312368"/>
              <a:gd name="connsiteY7" fmla="*/ 1972020 h 1972020"/>
              <a:gd name="connsiteX0" fmla="*/ 0 w 3312368"/>
              <a:gd name="connsiteY0" fmla="*/ 1972020 h 1972020"/>
              <a:gd name="connsiteX1" fmla="*/ 360040 w 3312368"/>
              <a:gd name="connsiteY1" fmla="*/ 1323948 h 1972020"/>
              <a:gd name="connsiteX2" fmla="*/ 504056 w 3312368"/>
              <a:gd name="connsiteY2" fmla="*/ 963908 h 1972020"/>
              <a:gd name="connsiteX3" fmla="*/ 1059298 w 3312368"/>
              <a:gd name="connsiteY3" fmla="*/ 22003 h 1972020"/>
              <a:gd name="connsiteX4" fmla="*/ 1660954 w 3312368"/>
              <a:gd name="connsiteY4" fmla="*/ 1095926 h 1972020"/>
              <a:gd name="connsiteX5" fmla="*/ 2147119 w 3312368"/>
              <a:gd name="connsiteY5" fmla="*/ 1503962 h 1972020"/>
              <a:gd name="connsiteX6" fmla="*/ 2813082 w 3312368"/>
              <a:gd name="connsiteY6" fmla="*/ 1743998 h 1972020"/>
              <a:gd name="connsiteX7" fmla="*/ 3312368 w 3312368"/>
              <a:gd name="connsiteY7" fmla="*/ 1972020 h 1972020"/>
              <a:gd name="connsiteX0" fmla="*/ 0 w 3312368"/>
              <a:gd name="connsiteY0" fmla="*/ 1972020 h 1972020"/>
              <a:gd name="connsiteX1" fmla="*/ 360040 w 3312368"/>
              <a:gd name="connsiteY1" fmla="*/ 1323948 h 1972020"/>
              <a:gd name="connsiteX2" fmla="*/ 504056 w 3312368"/>
              <a:gd name="connsiteY2" fmla="*/ 963908 h 1972020"/>
              <a:gd name="connsiteX3" fmla="*/ 1059298 w 3312368"/>
              <a:gd name="connsiteY3" fmla="*/ 22003 h 1972020"/>
              <a:gd name="connsiteX4" fmla="*/ 1660954 w 3312368"/>
              <a:gd name="connsiteY4" fmla="*/ 1095926 h 1972020"/>
              <a:gd name="connsiteX5" fmla="*/ 2147119 w 3312368"/>
              <a:gd name="connsiteY5" fmla="*/ 1503962 h 1972020"/>
              <a:gd name="connsiteX6" fmla="*/ 2813082 w 3312368"/>
              <a:gd name="connsiteY6" fmla="*/ 1743998 h 1972020"/>
              <a:gd name="connsiteX7" fmla="*/ 3312368 w 3312368"/>
              <a:gd name="connsiteY7" fmla="*/ 1972020 h 1972020"/>
              <a:gd name="connsiteX0" fmla="*/ 0 w 3312368"/>
              <a:gd name="connsiteY0" fmla="*/ 1960019 h 1960019"/>
              <a:gd name="connsiteX1" fmla="*/ 360040 w 3312368"/>
              <a:gd name="connsiteY1" fmla="*/ 1311947 h 1960019"/>
              <a:gd name="connsiteX2" fmla="*/ 504056 w 3312368"/>
              <a:gd name="connsiteY2" fmla="*/ 1023915 h 1960019"/>
              <a:gd name="connsiteX3" fmla="*/ 1059298 w 3312368"/>
              <a:gd name="connsiteY3" fmla="*/ 10002 h 1960019"/>
              <a:gd name="connsiteX4" fmla="*/ 1660954 w 3312368"/>
              <a:gd name="connsiteY4" fmla="*/ 1083925 h 1960019"/>
              <a:gd name="connsiteX5" fmla="*/ 2147119 w 3312368"/>
              <a:gd name="connsiteY5" fmla="*/ 1491961 h 1960019"/>
              <a:gd name="connsiteX6" fmla="*/ 2813082 w 3312368"/>
              <a:gd name="connsiteY6" fmla="*/ 1731997 h 1960019"/>
              <a:gd name="connsiteX7" fmla="*/ 3312368 w 3312368"/>
              <a:gd name="connsiteY7" fmla="*/ 1960019 h 1960019"/>
              <a:gd name="connsiteX0" fmla="*/ 0 w 3312368"/>
              <a:gd name="connsiteY0" fmla="*/ 1960019 h 1960019"/>
              <a:gd name="connsiteX1" fmla="*/ 216024 w 3312368"/>
              <a:gd name="connsiteY1" fmla="*/ 1527971 h 1960019"/>
              <a:gd name="connsiteX2" fmla="*/ 504056 w 3312368"/>
              <a:gd name="connsiteY2" fmla="*/ 1023915 h 1960019"/>
              <a:gd name="connsiteX3" fmla="*/ 1059298 w 3312368"/>
              <a:gd name="connsiteY3" fmla="*/ 10002 h 1960019"/>
              <a:gd name="connsiteX4" fmla="*/ 1660954 w 3312368"/>
              <a:gd name="connsiteY4" fmla="*/ 1083925 h 1960019"/>
              <a:gd name="connsiteX5" fmla="*/ 2147119 w 3312368"/>
              <a:gd name="connsiteY5" fmla="*/ 1491961 h 1960019"/>
              <a:gd name="connsiteX6" fmla="*/ 2813082 w 3312368"/>
              <a:gd name="connsiteY6" fmla="*/ 1731997 h 1960019"/>
              <a:gd name="connsiteX7" fmla="*/ 3312368 w 3312368"/>
              <a:gd name="connsiteY7" fmla="*/ 1960019 h 1960019"/>
              <a:gd name="connsiteX0" fmla="*/ 0 w 3312368"/>
              <a:gd name="connsiteY0" fmla="*/ 1960019 h 1960019"/>
              <a:gd name="connsiteX1" fmla="*/ 216024 w 3312368"/>
              <a:gd name="connsiteY1" fmla="*/ 1527971 h 1960019"/>
              <a:gd name="connsiteX2" fmla="*/ 504056 w 3312368"/>
              <a:gd name="connsiteY2" fmla="*/ 1023915 h 1960019"/>
              <a:gd name="connsiteX3" fmla="*/ 1059298 w 3312368"/>
              <a:gd name="connsiteY3" fmla="*/ 10002 h 1960019"/>
              <a:gd name="connsiteX4" fmla="*/ 1660954 w 3312368"/>
              <a:gd name="connsiteY4" fmla="*/ 1083925 h 1960019"/>
              <a:gd name="connsiteX5" fmla="*/ 2147119 w 3312368"/>
              <a:gd name="connsiteY5" fmla="*/ 1491961 h 1960019"/>
              <a:gd name="connsiteX6" fmla="*/ 2813082 w 3312368"/>
              <a:gd name="connsiteY6" fmla="*/ 1731997 h 1960019"/>
              <a:gd name="connsiteX7" fmla="*/ 3312368 w 3312368"/>
              <a:gd name="connsiteY7" fmla="*/ 1960019 h 1960019"/>
              <a:gd name="connsiteX0" fmla="*/ 0 w 3312368"/>
              <a:gd name="connsiteY0" fmla="*/ 1960019 h 1960019"/>
              <a:gd name="connsiteX1" fmla="*/ 216024 w 3312368"/>
              <a:gd name="connsiteY1" fmla="*/ 1527971 h 1960019"/>
              <a:gd name="connsiteX2" fmla="*/ 504056 w 3312368"/>
              <a:gd name="connsiteY2" fmla="*/ 1023915 h 1960019"/>
              <a:gd name="connsiteX3" fmla="*/ 1059298 w 3312368"/>
              <a:gd name="connsiteY3" fmla="*/ 10002 h 1960019"/>
              <a:gd name="connsiteX4" fmla="*/ 1660954 w 3312368"/>
              <a:gd name="connsiteY4" fmla="*/ 1083925 h 1960019"/>
              <a:gd name="connsiteX5" fmla="*/ 2147119 w 3312368"/>
              <a:gd name="connsiteY5" fmla="*/ 1491961 h 1960019"/>
              <a:gd name="connsiteX6" fmla="*/ 2813082 w 3312368"/>
              <a:gd name="connsiteY6" fmla="*/ 1731997 h 1960019"/>
              <a:gd name="connsiteX7" fmla="*/ 3312368 w 3312368"/>
              <a:gd name="connsiteY7" fmla="*/ 1960019 h 1960019"/>
              <a:gd name="connsiteX0" fmla="*/ 0 w 3312368"/>
              <a:gd name="connsiteY0" fmla="*/ 1960019 h 1960019"/>
              <a:gd name="connsiteX1" fmla="*/ 216024 w 3312368"/>
              <a:gd name="connsiteY1" fmla="*/ 1599979 h 1960019"/>
              <a:gd name="connsiteX2" fmla="*/ 504056 w 3312368"/>
              <a:gd name="connsiteY2" fmla="*/ 1023915 h 1960019"/>
              <a:gd name="connsiteX3" fmla="*/ 1059298 w 3312368"/>
              <a:gd name="connsiteY3" fmla="*/ 10002 h 1960019"/>
              <a:gd name="connsiteX4" fmla="*/ 1660954 w 3312368"/>
              <a:gd name="connsiteY4" fmla="*/ 1083925 h 1960019"/>
              <a:gd name="connsiteX5" fmla="*/ 2147119 w 3312368"/>
              <a:gd name="connsiteY5" fmla="*/ 1491961 h 1960019"/>
              <a:gd name="connsiteX6" fmla="*/ 2813082 w 3312368"/>
              <a:gd name="connsiteY6" fmla="*/ 1731997 h 1960019"/>
              <a:gd name="connsiteX7" fmla="*/ 3312368 w 3312368"/>
              <a:gd name="connsiteY7" fmla="*/ 1960019 h 1960019"/>
              <a:gd name="connsiteX0" fmla="*/ 0 w 3312368"/>
              <a:gd name="connsiteY0" fmla="*/ 1950017 h 1950017"/>
              <a:gd name="connsiteX1" fmla="*/ 216024 w 3312368"/>
              <a:gd name="connsiteY1" fmla="*/ 1589977 h 1950017"/>
              <a:gd name="connsiteX2" fmla="*/ 504056 w 3312368"/>
              <a:gd name="connsiteY2" fmla="*/ 1013913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288032 w 3312368"/>
              <a:gd name="connsiteY1" fmla="*/ 1445961 h 1950017"/>
              <a:gd name="connsiteX2" fmla="*/ 504056 w 3312368"/>
              <a:gd name="connsiteY2" fmla="*/ 1013913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504056 w 3312368"/>
              <a:gd name="connsiteY1" fmla="*/ 1013913 h 1950017"/>
              <a:gd name="connsiteX2" fmla="*/ 1059298 w 3312368"/>
              <a:gd name="connsiteY2" fmla="*/ 0 h 1950017"/>
              <a:gd name="connsiteX3" fmla="*/ 1660954 w 3312368"/>
              <a:gd name="connsiteY3" fmla="*/ 1073923 h 1950017"/>
              <a:gd name="connsiteX4" fmla="*/ 2147119 w 3312368"/>
              <a:gd name="connsiteY4" fmla="*/ 1481959 h 1950017"/>
              <a:gd name="connsiteX5" fmla="*/ 2813082 w 3312368"/>
              <a:gd name="connsiteY5" fmla="*/ 1721995 h 1950017"/>
              <a:gd name="connsiteX6" fmla="*/ 3312368 w 3312368"/>
              <a:gd name="connsiteY6" fmla="*/ 1950017 h 1950017"/>
              <a:gd name="connsiteX0" fmla="*/ 0 w 3312368"/>
              <a:gd name="connsiteY0" fmla="*/ 1950017 h 1950017"/>
              <a:gd name="connsiteX1" fmla="*/ 144016 w 3312368"/>
              <a:gd name="connsiteY1" fmla="*/ 1733993 h 1950017"/>
              <a:gd name="connsiteX2" fmla="*/ 504056 w 3312368"/>
              <a:gd name="connsiteY2" fmla="*/ 1013913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216024 w 3312368"/>
              <a:gd name="connsiteY1" fmla="*/ 1733993 h 1950017"/>
              <a:gd name="connsiteX2" fmla="*/ 504056 w 3312368"/>
              <a:gd name="connsiteY2" fmla="*/ 1013913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144016 w 3312368"/>
              <a:gd name="connsiteY1" fmla="*/ 1661985 h 1950017"/>
              <a:gd name="connsiteX2" fmla="*/ 504056 w 3312368"/>
              <a:gd name="connsiteY2" fmla="*/ 1013913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216024 w 3312368"/>
              <a:gd name="connsiteY1" fmla="*/ 1733993 h 1950017"/>
              <a:gd name="connsiteX2" fmla="*/ 504056 w 3312368"/>
              <a:gd name="connsiteY2" fmla="*/ 1013913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216024 w 3312368"/>
              <a:gd name="connsiteY1" fmla="*/ 1661985 h 1950017"/>
              <a:gd name="connsiteX2" fmla="*/ 504056 w 3312368"/>
              <a:gd name="connsiteY2" fmla="*/ 1013913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216024 w 3312368"/>
              <a:gd name="connsiteY1" fmla="*/ 1661985 h 1950017"/>
              <a:gd name="connsiteX2" fmla="*/ 504056 w 3312368"/>
              <a:gd name="connsiteY2" fmla="*/ 1013913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216024 w 3312368"/>
              <a:gd name="connsiteY1" fmla="*/ 1661985 h 1950017"/>
              <a:gd name="connsiteX2" fmla="*/ 504056 w 3312368"/>
              <a:gd name="connsiteY2" fmla="*/ 1013913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216024 w 3312368"/>
              <a:gd name="connsiteY1" fmla="*/ 1661985 h 1950017"/>
              <a:gd name="connsiteX2" fmla="*/ 504056 w 3312368"/>
              <a:gd name="connsiteY2" fmla="*/ 1085921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216024 w 3312368"/>
              <a:gd name="connsiteY1" fmla="*/ 1661985 h 1950017"/>
              <a:gd name="connsiteX2" fmla="*/ 504056 w 3312368"/>
              <a:gd name="connsiteY2" fmla="*/ 1085921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360040 w 3312368"/>
              <a:gd name="connsiteY1" fmla="*/ 1517969 h 1950017"/>
              <a:gd name="connsiteX2" fmla="*/ 504056 w 3312368"/>
              <a:gd name="connsiteY2" fmla="*/ 1085921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360040 w 3312368"/>
              <a:gd name="connsiteY1" fmla="*/ 1517969 h 1950017"/>
              <a:gd name="connsiteX2" fmla="*/ 504056 w 3312368"/>
              <a:gd name="connsiteY2" fmla="*/ 1085921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288032 w 3312368"/>
              <a:gd name="connsiteY1" fmla="*/ 1589977 h 1950017"/>
              <a:gd name="connsiteX2" fmla="*/ 504056 w 3312368"/>
              <a:gd name="connsiteY2" fmla="*/ 1085921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288032 w 3312368"/>
              <a:gd name="connsiteY1" fmla="*/ 1589977 h 1950017"/>
              <a:gd name="connsiteX2" fmla="*/ 504056 w 3312368"/>
              <a:gd name="connsiteY2" fmla="*/ 1229937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288032 w 3312368"/>
              <a:gd name="connsiteY1" fmla="*/ 1589977 h 1950017"/>
              <a:gd name="connsiteX2" fmla="*/ 504056 w 3312368"/>
              <a:gd name="connsiteY2" fmla="*/ 1229937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288032 w 3312368"/>
              <a:gd name="connsiteY1" fmla="*/ 1589977 h 1950017"/>
              <a:gd name="connsiteX2" fmla="*/ 432048 w 3312368"/>
              <a:gd name="connsiteY2" fmla="*/ 1229937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288032 w 3312368"/>
              <a:gd name="connsiteY1" fmla="*/ 1589977 h 1950017"/>
              <a:gd name="connsiteX2" fmla="*/ 432048 w 3312368"/>
              <a:gd name="connsiteY2" fmla="*/ 1229937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288032 w 3312368"/>
              <a:gd name="connsiteY1" fmla="*/ 1589977 h 1950017"/>
              <a:gd name="connsiteX2" fmla="*/ 504056 w 3312368"/>
              <a:gd name="connsiteY2" fmla="*/ 1229937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288032 w 3312368"/>
              <a:gd name="connsiteY1" fmla="*/ 1589977 h 1950017"/>
              <a:gd name="connsiteX2" fmla="*/ 504056 w 3312368"/>
              <a:gd name="connsiteY2" fmla="*/ 1229937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288032 w 3312368"/>
              <a:gd name="connsiteY1" fmla="*/ 1589977 h 1950017"/>
              <a:gd name="connsiteX2" fmla="*/ 432048 w 3312368"/>
              <a:gd name="connsiteY2" fmla="*/ 1229937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216024 w 3312368"/>
              <a:gd name="connsiteY1" fmla="*/ 1661985 h 1950017"/>
              <a:gd name="connsiteX2" fmla="*/ 432048 w 3312368"/>
              <a:gd name="connsiteY2" fmla="*/ 1229937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216024 w 3312368"/>
              <a:gd name="connsiteY1" fmla="*/ 1661985 h 1950017"/>
              <a:gd name="connsiteX2" fmla="*/ 432048 w 3312368"/>
              <a:gd name="connsiteY2" fmla="*/ 1229937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216024 w 3312368"/>
              <a:gd name="connsiteY1" fmla="*/ 1661985 h 1950017"/>
              <a:gd name="connsiteX2" fmla="*/ 432048 w 3312368"/>
              <a:gd name="connsiteY2" fmla="*/ 1301945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216024 w 3312368"/>
              <a:gd name="connsiteY1" fmla="*/ 1661985 h 1950017"/>
              <a:gd name="connsiteX2" fmla="*/ 432048 w 3312368"/>
              <a:gd name="connsiteY2" fmla="*/ 1301945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144016 w 3312368"/>
              <a:gd name="connsiteY1" fmla="*/ 1806001 h 1950017"/>
              <a:gd name="connsiteX2" fmla="*/ 432048 w 3312368"/>
              <a:gd name="connsiteY2" fmla="*/ 1301945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50017 h 1950017"/>
              <a:gd name="connsiteX1" fmla="*/ 144016 w 3312368"/>
              <a:gd name="connsiteY1" fmla="*/ 1806001 h 1950017"/>
              <a:gd name="connsiteX2" fmla="*/ 432048 w 3312368"/>
              <a:gd name="connsiteY2" fmla="*/ 1301945 h 1950017"/>
              <a:gd name="connsiteX3" fmla="*/ 1059298 w 3312368"/>
              <a:gd name="connsiteY3" fmla="*/ 0 h 1950017"/>
              <a:gd name="connsiteX4" fmla="*/ 1660954 w 3312368"/>
              <a:gd name="connsiteY4" fmla="*/ 1073923 h 1950017"/>
              <a:gd name="connsiteX5" fmla="*/ 2147119 w 3312368"/>
              <a:gd name="connsiteY5" fmla="*/ 1481959 h 1950017"/>
              <a:gd name="connsiteX6" fmla="*/ 2813082 w 3312368"/>
              <a:gd name="connsiteY6" fmla="*/ 1721995 h 1950017"/>
              <a:gd name="connsiteX7" fmla="*/ 3312368 w 3312368"/>
              <a:gd name="connsiteY7" fmla="*/ 1950017 h 1950017"/>
              <a:gd name="connsiteX0" fmla="*/ 0 w 3312368"/>
              <a:gd name="connsiteY0" fmla="*/ 1968790 h 1968790"/>
              <a:gd name="connsiteX1" fmla="*/ 144016 w 3312368"/>
              <a:gd name="connsiteY1" fmla="*/ 1824774 h 1968790"/>
              <a:gd name="connsiteX2" fmla="*/ 432048 w 3312368"/>
              <a:gd name="connsiteY2" fmla="*/ 1320718 h 1968790"/>
              <a:gd name="connsiteX3" fmla="*/ 1059298 w 3312368"/>
              <a:gd name="connsiteY3" fmla="*/ 18773 h 1968790"/>
              <a:gd name="connsiteX4" fmla="*/ 1660954 w 3312368"/>
              <a:gd name="connsiteY4" fmla="*/ 1092696 h 1968790"/>
              <a:gd name="connsiteX5" fmla="*/ 2147119 w 3312368"/>
              <a:gd name="connsiteY5" fmla="*/ 1500732 h 1968790"/>
              <a:gd name="connsiteX6" fmla="*/ 2813082 w 3312368"/>
              <a:gd name="connsiteY6" fmla="*/ 1740768 h 1968790"/>
              <a:gd name="connsiteX7" fmla="*/ 3312368 w 3312368"/>
              <a:gd name="connsiteY7" fmla="*/ 1968790 h 196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2368" h="1968790">
                <a:moveTo>
                  <a:pt x="0" y="1968790"/>
                </a:moveTo>
                <a:lnTo>
                  <a:pt x="144016" y="1824774"/>
                </a:lnTo>
                <a:cubicBezTo>
                  <a:pt x="251976" y="1725490"/>
                  <a:pt x="291842" y="1589226"/>
                  <a:pt x="432048" y="1320718"/>
                </a:cubicBezTo>
                <a:cubicBezTo>
                  <a:pt x="524972" y="1104307"/>
                  <a:pt x="886757" y="0"/>
                  <a:pt x="1059298" y="18773"/>
                </a:cubicBezTo>
                <a:cubicBezTo>
                  <a:pt x="1252114" y="28775"/>
                  <a:pt x="1479651" y="845703"/>
                  <a:pt x="1660954" y="1092696"/>
                </a:cubicBezTo>
                <a:cubicBezTo>
                  <a:pt x="1842257" y="1339689"/>
                  <a:pt x="1955098" y="1392720"/>
                  <a:pt x="2147119" y="1500732"/>
                </a:cubicBezTo>
                <a:cubicBezTo>
                  <a:pt x="2339140" y="1608744"/>
                  <a:pt x="2618874" y="1662758"/>
                  <a:pt x="2813082" y="1740768"/>
                </a:cubicBezTo>
                <a:cubicBezTo>
                  <a:pt x="3007290" y="1818778"/>
                  <a:pt x="3205151" y="1918785"/>
                  <a:pt x="3312368" y="1968790"/>
                </a:cubicBezTo>
              </a:path>
            </a:pathLst>
          </a:custGeom>
          <a:noFill/>
          <a:ln w="28575" cap="flat" cmpd="sng" algn="ctr">
            <a:solidFill>
              <a:srgbClr val="33CC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it-IT" sz="3200">
              <a:solidFill>
                <a:srgbClr val="000000"/>
              </a:solidFill>
              <a:latin typeface="Calibri" panose="020F0502020204030204" pitchFamily="34" charset="0"/>
            </a:endParaRPr>
          </a:p>
        </p:txBody>
      </p:sp>
      <p:sp>
        <p:nvSpPr>
          <p:cNvPr id="29" name="Figura a mano libera 28"/>
          <p:cNvSpPr/>
          <p:nvPr/>
        </p:nvSpPr>
        <p:spPr bwMode="auto">
          <a:xfrm>
            <a:off x="5054756" y="3975667"/>
            <a:ext cx="1059597" cy="2618169"/>
          </a:xfrm>
          <a:custGeom>
            <a:avLst/>
            <a:gdLst>
              <a:gd name="connsiteX0" fmla="*/ 0 w 4146331"/>
              <a:gd name="connsiteY0" fmla="*/ 4661338 h 4661338"/>
              <a:gd name="connsiteX1" fmla="*/ 141890 w 4146331"/>
              <a:gd name="connsiteY1" fmla="*/ 3683876 h 4661338"/>
              <a:gd name="connsiteX2" fmla="*/ 441435 w 4146331"/>
              <a:gd name="connsiteY2" fmla="*/ 373117 h 4661338"/>
              <a:gd name="connsiteX3" fmla="*/ 677918 w 4146331"/>
              <a:gd name="connsiteY3" fmla="*/ 1445173 h 4661338"/>
              <a:gd name="connsiteX4" fmla="*/ 835573 w 4146331"/>
              <a:gd name="connsiteY4" fmla="*/ 2123090 h 4661338"/>
              <a:gd name="connsiteX5" fmla="*/ 1135118 w 4146331"/>
              <a:gd name="connsiteY5" fmla="*/ 2391104 h 4661338"/>
              <a:gd name="connsiteX6" fmla="*/ 1513490 w 4146331"/>
              <a:gd name="connsiteY6" fmla="*/ 3337035 h 4661338"/>
              <a:gd name="connsiteX7" fmla="*/ 1923393 w 4146331"/>
              <a:gd name="connsiteY7" fmla="*/ 2674883 h 4661338"/>
              <a:gd name="connsiteX8" fmla="*/ 2459421 w 4146331"/>
              <a:gd name="connsiteY8" fmla="*/ 3762704 h 4661338"/>
              <a:gd name="connsiteX9" fmla="*/ 3011214 w 4146331"/>
              <a:gd name="connsiteY9" fmla="*/ 4156842 h 4661338"/>
              <a:gd name="connsiteX10" fmla="*/ 4146331 w 4146331"/>
              <a:gd name="connsiteY10" fmla="*/ 4645573 h 4661338"/>
              <a:gd name="connsiteX0" fmla="*/ 0 w 4146331"/>
              <a:gd name="connsiteY0" fmla="*/ 4661338 h 4661338"/>
              <a:gd name="connsiteX1" fmla="*/ 141890 w 4146331"/>
              <a:gd name="connsiteY1" fmla="*/ 3683876 h 4661338"/>
              <a:gd name="connsiteX2" fmla="*/ 441435 w 4146331"/>
              <a:gd name="connsiteY2" fmla="*/ 373117 h 4661338"/>
              <a:gd name="connsiteX3" fmla="*/ 677918 w 4146331"/>
              <a:gd name="connsiteY3" fmla="*/ 1445173 h 4661338"/>
              <a:gd name="connsiteX4" fmla="*/ 835573 w 4146331"/>
              <a:gd name="connsiteY4" fmla="*/ 2123090 h 4661338"/>
              <a:gd name="connsiteX5" fmla="*/ 1135118 w 4146331"/>
              <a:gd name="connsiteY5" fmla="*/ 2391104 h 4661338"/>
              <a:gd name="connsiteX6" fmla="*/ 1513490 w 4146331"/>
              <a:gd name="connsiteY6" fmla="*/ 3337035 h 4661338"/>
              <a:gd name="connsiteX7" fmla="*/ 1923393 w 4146331"/>
              <a:gd name="connsiteY7" fmla="*/ 2674883 h 4661338"/>
              <a:gd name="connsiteX8" fmla="*/ 2459421 w 4146331"/>
              <a:gd name="connsiteY8" fmla="*/ 3762704 h 4661338"/>
              <a:gd name="connsiteX9" fmla="*/ 3011214 w 4146331"/>
              <a:gd name="connsiteY9" fmla="*/ 4156842 h 4661338"/>
              <a:gd name="connsiteX10" fmla="*/ 3677178 w 4146331"/>
              <a:gd name="connsiteY10" fmla="*/ 4540894 h 4661338"/>
              <a:gd name="connsiteX11" fmla="*/ 4146331 w 4146331"/>
              <a:gd name="connsiteY11" fmla="*/ 4645573 h 4661338"/>
              <a:gd name="connsiteX0" fmla="*/ 0 w 4541274"/>
              <a:gd name="connsiteY0" fmla="*/ 4661338 h 4661338"/>
              <a:gd name="connsiteX1" fmla="*/ 141890 w 4541274"/>
              <a:gd name="connsiteY1" fmla="*/ 3683876 h 4661338"/>
              <a:gd name="connsiteX2" fmla="*/ 441435 w 4541274"/>
              <a:gd name="connsiteY2" fmla="*/ 373117 h 4661338"/>
              <a:gd name="connsiteX3" fmla="*/ 677918 w 4541274"/>
              <a:gd name="connsiteY3" fmla="*/ 1445173 h 4661338"/>
              <a:gd name="connsiteX4" fmla="*/ 835573 w 4541274"/>
              <a:gd name="connsiteY4" fmla="*/ 2123090 h 4661338"/>
              <a:gd name="connsiteX5" fmla="*/ 1135118 w 4541274"/>
              <a:gd name="connsiteY5" fmla="*/ 2391104 h 4661338"/>
              <a:gd name="connsiteX6" fmla="*/ 1513490 w 4541274"/>
              <a:gd name="connsiteY6" fmla="*/ 3337035 h 4661338"/>
              <a:gd name="connsiteX7" fmla="*/ 1923393 w 4541274"/>
              <a:gd name="connsiteY7" fmla="*/ 2674883 h 4661338"/>
              <a:gd name="connsiteX8" fmla="*/ 2459421 w 4541274"/>
              <a:gd name="connsiteY8" fmla="*/ 3762704 h 4661338"/>
              <a:gd name="connsiteX9" fmla="*/ 3011214 w 4541274"/>
              <a:gd name="connsiteY9" fmla="*/ 4156842 h 4661338"/>
              <a:gd name="connsiteX10" fmla="*/ 3677178 w 4541274"/>
              <a:gd name="connsiteY10" fmla="*/ 4540894 h 4661338"/>
              <a:gd name="connsiteX11" fmla="*/ 4541274 w 4541274"/>
              <a:gd name="connsiteY11" fmla="*/ 4468886 h 4661338"/>
              <a:gd name="connsiteX0" fmla="*/ 0 w 4541274"/>
              <a:gd name="connsiteY0" fmla="*/ 4661338 h 4736917"/>
              <a:gd name="connsiteX1" fmla="*/ 141890 w 4541274"/>
              <a:gd name="connsiteY1" fmla="*/ 3683876 h 4736917"/>
              <a:gd name="connsiteX2" fmla="*/ 441435 w 4541274"/>
              <a:gd name="connsiteY2" fmla="*/ 373117 h 4736917"/>
              <a:gd name="connsiteX3" fmla="*/ 677918 w 4541274"/>
              <a:gd name="connsiteY3" fmla="*/ 1445173 h 4736917"/>
              <a:gd name="connsiteX4" fmla="*/ 835573 w 4541274"/>
              <a:gd name="connsiteY4" fmla="*/ 2123090 h 4736917"/>
              <a:gd name="connsiteX5" fmla="*/ 1135118 w 4541274"/>
              <a:gd name="connsiteY5" fmla="*/ 2391104 h 4736917"/>
              <a:gd name="connsiteX6" fmla="*/ 1513490 w 4541274"/>
              <a:gd name="connsiteY6" fmla="*/ 3337035 h 4736917"/>
              <a:gd name="connsiteX7" fmla="*/ 1923393 w 4541274"/>
              <a:gd name="connsiteY7" fmla="*/ 2674883 h 4736917"/>
              <a:gd name="connsiteX8" fmla="*/ 2459421 w 4541274"/>
              <a:gd name="connsiteY8" fmla="*/ 3762704 h 4736917"/>
              <a:gd name="connsiteX9" fmla="*/ 3011214 w 4541274"/>
              <a:gd name="connsiteY9" fmla="*/ 4156842 h 4736917"/>
              <a:gd name="connsiteX10" fmla="*/ 4253241 w 4541274"/>
              <a:gd name="connsiteY10" fmla="*/ 4684910 h 4736917"/>
              <a:gd name="connsiteX11" fmla="*/ 4541274 w 4541274"/>
              <a:gd name="connsiteY11" fmla="*/ 4468886 h 4736917"/>
              <a:gd name="connsiteX0" fmla="*/ 0 w 4541274"/>
              <a:gd name="connsiteY0" fmla="*/ 4661338 h 4696911"/>
              <a:gd name="connsiteX1" fmla="*/ 141890 w 4541274"/>
              <a:gd name="connsiteY1" fmla="*/ 3683876 h 4696911"/>
              <a:gd name="connsiteX2" fmla="*/ 441435 w 4541274"/>
              <a:gd name="connsiteY2" fmla="*/ 373117 h 4696911"/>
              <a:gd name="connsiteX3" fmla="*/ 677918 w 4541274"/>
              <a:gd name="connsiteY3" fmla="*/ 1445173 h 4696911"/>
              <a:gd name="connsiteX4" fmla="*/ 835573 w 4541274"/>
              <a:gd name="connsiteY4" fmla="*/ 2123090 h 4696911"/>
              <a:gd name="connsiteX5" fmla="*/ 1135118 w 4541274"/>
              <a:gd name="connsiteY5" fmla="*/ 2391104 h 4696911"/>
              <a:gd name="connsiteX6" fmla="*/ 1513490 w 4541274"/>
              <a:gd name="connsiteY6" fmla="*/ 3337035 h 4696911"/>
              <a:gd name="connsiteX7" fmla="*/ 1923393 w 4541274"/>
              <a:gd name="connsiteY7" fmla="*/ 2674883 h 4696911"/>
              <a:gd name="connsiteX8" fmla="*/ 2459421 w 4541274"/>
              <a:gd name="connsiteY8" fmla="*/ 3762704 h 4696911"/>
              <a:gd name="connsiteX9" fmla="*/ 3011214 w 4541274"/>
              <a:gd name="connsiteY9" fmla="*/ 4156842 h 4696911"/>
              <a:gd name="connsiteX10" fmla="*/ 3677177 w 4541274"/>
              <a:gd name="connsiteY10" fmla="*/ 4396878 h 4696911"/>
              <a:gd name="connsiteX11" fmla="*/ 4253241 w 4541274"/>
              <a:gd name="connsiteY11" fmla="*/ 4684910 h 4696911"/>
              <a:gd name="connsiteX12" fmla="*/ 4541274 w 4541274"/>
              <a:gd name="connsiteY12" fmla="*/ 4468886 h 4696911"/>
              <a:gd name="connsiteX0" fmla="*/ 0 w 4541274"/>
              <a:gd name="connsiteY0" fmla="*/ 4661338 h 4696911"/>
              <a:gd name="connsiteX1" fmla="*/ 141890 w 4541274"/>
              <a:gd name="connsiteY1" fmla="*/ 3683876 h 4696911"/>
              <a:gd name="connsiteX2" fmla="*/ 441435 w 4541274"/>
              <a:gd name="connsiteY2" fmla="*/ 373117 h 4696911"/>
              <a:gd name="connsiteX3" fmla="*/ 677918 w 4541274"/>
              <a:gd name="connsiteY3" fmla="*/ 1445173 h 4696911"/>
              <a:gd name="connsiteX4" fmla="*/ 835573 w 4541274"/>
              <a:gd name="connsiteY4" fmla="*/ 2123090 h 4696911"/>
              <a:gd name="connsiteX5" fmla="*/ 1135118 w 4541274"/>
              <a:gd name="connsiteY5" fmla="*/ 2391104 h 4696911"/>
              <a:gd name="connsiteX6" fmla="*/ 1513490 w 4541274"/>
              <a:gd name="connsiteY6" fmla="*/ 3337035 h 4696911"/>
              <a:gd name="connsiteX7" fmla="*/ 1923393 w 4541274"/>
              <a:gd name="connsiteY7" fmla="*/ 2674883 h 4696911"/>
              <a:gd name="connsiteX8" fmla="*/ 2525049 w 4541274"/>
              <a:gd name="connsiteY8" fmla="*/ 3748806 h 4696911"/>
              <a:gd name="connsiteX9" fmla="*/ 3011214 w 4541274"/>
              <a:gd name="connsiteY9" fmla="*/ 4156842 h 4696911"/>
              <a:gd name="connsiteX10" fmla="*/ 3677177 w 4541274"/>
              <a:gd name="connsiteY10" fmla="*/ 4396878 h 4696911"/>
              <a:gd name="connsiteX11" fmla="*/ 4253241 w 4541274"/>
              <a:gd name="connsiteY11" fmla="*/ 4684910 h 4696911"/>
              <a:gd name="connsiteX12" fmla="*/ 4541274 w 4541274"/>
              <a:gd name="connsiteY12" fmla="*/ 4468886 h 4696911"/>
              <a:gd name="connsiteX0" fmla="*/ 0 w 4541274"/>
              <a:gd name="connsiteY0" fmla="*/ 4661338 h 4661338"/>
              <a:gd name="connsiteX1" fmla="*/ 141890 w 4541274"/>
              <a:gd name="connsiteY1" fmla="*/ 3683876 h 4661338"/>
              <a:gd name="connsiteX2" fmla="*/ 441435 w 4541274"/>
              <a:gd name="connsiteY2" fmla="*/ 373117 h 4661338"/>
              <a:gd name="connsiteX3" fmla="*/ 677918 w 4541274"/>
              <a:gd name="connsiteY3" fmla="*/ 1445173 h 4661338"/>
              <a:gd name="connsiteX4" fmla="*/ 835573 w 4541274"/>
              <a:gd name="connsiteY4" fmla="*/ 2123090 h 4661338"/>
              <a:gd name="connsiteX5" fmla="*/ 1135118 w 4541274"/>
              <a:gd name="connsiteY5" fmla="*/ 2391104 h 4661338"/>
              <a:gd name="connsiteX6" fmla="*/ 1513490 w 4541274"/>
              <a:gd name="connsiteY6" fmla="*/ 3337035 h 4661338"/>
              <a:gd name="connsiteX7" fmla="*/ 1923393 w 4541274"/>
              <a:gd name="connsiteY7" fmla="*/ 2674883 h 4661338"/>
              <a:gd name="connsiteX8" fmla="*/ 2525049 w 4541274"/>
              <a:gd name="connsiteY8" fmla="*/ 3748806 h 4661338"/>
              <a:gd name="connsiteX9" fmla="*/ 3011214 w 4541274"/>
              <a:gd name="connsiteY9" fmla="*/ 4156842 h 4661338"/>
              <a:gd name="connsiteX10" fmla="*/ 3677177 w 4541274"/>
              <a:gd name="connsiteY10" fmla="*/ 4396878 h 4661338"/>
              <a:gd name="connsiteX11" fmla="*/ 4541274 w 4541274"/>
              <a:gd name="connsiteY11" fmla="*/ 4468886 h 4661338"/>
              <a:gd name="connsiteX0" fmla="*/ 0 w 3677177"/>
              <a:gd name="connsiteY0" fmla="*/ 4661338 h 4661338"/>
              <a:gd name="connsiteX1" fmla="*/ 141890 w 3677177"/>
              <a:gd name="connsiteY1" fmla="*/ 3683876 h 4661338"/>
              <a:gd name="connsiteX2" fmla="*/ 441435 w 3677177"/>
              <a:gd name="connsiteY2" fmla="*/ 373117 h 4661338"/>
              <a:gd name="connsiteX3" fmla="*/ 677918 w 3677177"/>
              <a:gd name="connsiteY3" fmla="*/ 1445173 h 4661338"/>
              <a:gd name="connsiteX4" fmla="*/ 835573 w 3677177"/>
              <a:gd name="connsiteY4" fmla="*/ 2123090 h 4661338"/>
              <a:gd name="connsiteX5" fmla="*/ 1135118 w 3677177"/>
              <a:gd name="connsiteY5" fmla="*/ 2391104 h 4661338"/>
              <a:gd name="connsiteX6" fmla="*/ 1513490 w 3677177"/>
              <a:gd name="connsiteY6" fmla="*/ 3337035 h 4661338"/>
              <a:gd name="connsiteX7" fmla="*/ 1923393 w 3677177"/>
              <a:gd name="connsiteY7" fmla="*/ 2674883 h 4661338"/>
              <a:gd name="connsiteX8" fmla="*/ 2525049 w 3677177"/>
              <a:gd name="connsiteY8" fmla="*/ 3748806 h 4661338"/>
              <a:gd name="connsiteX9" fmla="*/ 3011214 w 3677177"/>
              <a:gd name="connsiteY9" fmla="*/ 4156842 h 4661338"/>
              <a:gd name="connsiteX10" fmla="*/ 3677177 w 3677177"/>
              <a:gd name="connsiteY10" fmla="*/ 4396878 h 4661338"/>
              <a:gd name="connsiteX0" fmla="*/ 0 w 3677177"/>
              <a:gd name="connsiteY0" fmla="*/ 4661338 h 4661338"/>
              <a:gd name="connsiteX1" fmla="*/ 141890 w 3677177"/>
              <a:gd name="connsiteY1" fmla="*/ 3683876 h 4661338"/>
              <a:gd name="connsiteX2" fmla="*/ 441435 w 3677177"/>
              <a:gd name="connsiteY2" fmla="*/ 373117 h 4661338"/>
              <a:gd name="connsiteX3" fmla="*/ 677918 w 3677177"/>
              <a:gd name="connsiteY3" fmla="*/ 1445173 h 4661338"/>
              <a:gd name="connsiteX4" fmla="*/ 835573 w 3677177"/>
              <a:gd name="connsiteY4" fmla="*/ 2123090 h 4661338"/>
              <a:gd name="connsiteX5" fmla="*/ 1135118 w 3677177"/>
              <a:gd name="connsiteY5" fmla="*/ 2391104 h 4661338"/>
              <a:gd name="connsiteX6" fmla="*/ 1513490 w 3677177"/>
              <a:gd name="connsiteY6" fmla="*/ 3337035 h 4661338"/>
              <a:gd name="connsiteX7" fmla="*/ 1923393 w 3677177"/>
              <a:gd name="connsiteY7" fmla="*/ 2674883 h 4661338"/>
              <a:gd name="connsiteX8" fmla="*/ 2525049 w 3677177"/>
              <a:gd name="connsiteY8" fmla="*/ 3748806 h 4661338"/>
              <a:gd name="connsiteX9" fmla="*/ 3677177 w 3677177"/>
              <a:gd name="connsiteY9" fmla="*/ 4396878 h 4661338"/>
              <a:gd name="connsiteX0" fmla="*/ 0 w 2525049"/>
              <a:gd name="connsiteY0" fmla="*/ 4661338 h 4661338"/>
              <a:gd name="connsiteX1" fmla="*/ 141890 w 2525049"/>
              <a:gd name="connsiteY1" fmla="*/ 3683876 h 4661338"/>
              <a:gd name="connsiteX2" fmla="*/ 441435 w 2525049"/>
              <a:gd name="connsiteY2" fmla="*/ 373117 h 4661338"/>
              <a:gd name="connsiteX3" fmla="*/ 677918 w 2525049"/>
              <a:gd name="connsiteY3" fmla="*/ 1445173 h 4661338"/>
              <a:gd name="connsiteX4" fmla="*/ 835573 w 2525049"/>
              <a:gd name="connsiteY4" fmla="*/ 2123090 h 4661338"/>
              <a:gd name="connsiteX5" fmla="*/ 1135118 w 2525049"/>
              <a:gd name="connsiteY5" fmla="*/ 2391104 h 4661338"/>
              <a:gd name="connsiteX6" fmla="*/ 1513490 w 2525049"/>
              <a:gd name="connsiteY6" fmla="*/ 3337035 h 4661338"/>
              <a:gd name="connsiteX7" fmla="*/ 1923393 w 2525049"/>
              <a:gd name="connsiteY7" fmla="*/ 2674883 h 4661338"/>
              <a:gd name="connsiteX8" fmla="*/ 2525049 w 2525049"/>
              <a:gd name="connsiteY8" fmla="*/ 3748806 h 4661338"/>
              <a:gd name="connsiteX0" fmla="*/ 0 w 1935174"/>
              <a:gd name="connsiteY0" fmla="*/ 4661338 h 4696911"/>
              <a:gd name="connsiteX1" fmla="*/ 141890 w 1935174"/>
              <a:gd name="connsiteY1" fmla="*/ 3683876 h 4696911"/>
              <a:gd name="connsiteX2" fmla="*/ 441435 w 1935174"/>
              <a:gd name="connsiteY2" fmla="*/ 373117 h 4696911"/>
              <a:gd name="connsiteX3" fmla="*/ 677918 w 1935174"/>
              <a:gd name="connsiteY3" fmla="*/ 1445173 h 4696911"/>
              <a:gd name="connsiteX4" fmla="*/ 835573 w 1935174"/>
              <a:gd name="connsiteY4" fmla="*/ 2123090 h 4696911"/>
              <a:gd name="connsiteX5" fmla="*/ 1135118 w 1935174"/>
              <a:gd name="connsiteY5" fmla="*/ 2391104 h 4696911"/>
              <a:gd name="connsiteX6" fmla="*/ 1513490 w 1935174"/>
              <a:gd name="connsiteY6" fmla="*/ 3337035 h 4696911"/>
              <a:gd name="connsiteX7" fmla="*/ 1923393 w 1935174"/>
              <a:gd name="connsiteY7" fmla="*/ 2674883 h 4696911"/>
              <a:gd name="connsiteX8" fmla="*/ 1584177 w 1935174"/>
              <a:gd name="connsiteY8" fmla="*/ 4696911 h 4696911"/>
              <a:gd name="connsiteX0" fmla="*/ 0 w 1588333"/>
              <a:gd name="connsiteY0" fmla="*/ 4661338 h 4696911"/>
              <a:gd name="connsiteX1" fmla="*/ 141890 w 1588333"/>
              <a:gd name="connsiteY1" fmla="*/ 3683876 h 4696911"/>
              <a:gd name="connsiteX2" fmla="*/ 441435 w 1588333"/>
              <a:gd name="connsiteY2" fmla="*/ 373117 h 4696911"/>
              <a:gd name="connsiteX3" fmla="*/ 677918 w 1588333"/>
              <a:gd name="connsiteY3" fmla="*/ 1445173 h 4696911"/>
              <a:gd name="connsiteX4" fmla="*/ 835573 w 1588333"/>
              <a:gd name="connsiteY4" fmla="*/ 2123090 h 4696911"/>
              <a:gd name="connsiteX5" fmla="*/ 1135118 w 1588333"/>
              <a:gd name="connsiteY5" fmla="*/ 2391104 h 4696911"/>
              <a:gd name="connsiteX6" fmla="*/ 1513490 w 1588333"/>
              <a:gd name="connsiteY6" fmla="*/ 3337035 h 4696911"/>
              <a:gd name="connsiteX7" fmla="*/ 1584177 w 1588333"/>
              <a:gd name="connsiteY7" fmla="*/ 4696911 h 4696911"/>
              <a:gd name="connsiteX0" fmla="*/ 0 w 1584177"/>
              <a:gd name="connsiteY0" fmla="*/ 4661338 h 4696911"/>
              <a:gd name="connsiteX1" fmla="*/ 141890 w 1584177"/>
              <a:gd name="connsiteY1" fmla="*/ 3683876 h 4696911"/>
              <a:gd name="connsiteX2" fmla="*/ 441435 w 1584177"/>
              <a:gd name="connsiteY2" fmla="*/ 373117 h 4696911"/>
              <a:gd name="connsiteX3" fmla="*/ 677918 w 1584177"/>
              <a:gd name="connsiteY3" fmla="*/ 1445173 h 4696911"/>
              <a:gd name="connsiteX4" fmla="*/ 835573 w 1584177"/>
              <a:gd name="connsiteY4" fmla="*/ 2123090 h 4696911"/>
              <a:gd name="connsiteX5" fmla="*/ 1135118 w 1584177"/>
              <a:gd name="connsiteY5" fmla="*/ 2391104 h 4696911"/>
              <a:gd name="connsiteX6" fmla="*/ 1152130 w 1584177"/>
              <a:gd name="connsiteY6" fmla="*/ 3688799 h 4696911"/>
              <a:gd name="connsiteX7" fmla="*/ 1584177 w 1584177"/>
              <a:gd name="connsiteY7" fmla="*/ 4696911 h 4696911"/>
              <a:gd name="connsiteX0" fmla="*/ 0 w 1584177"/>
              <a:gd name="connsiteY0" fmla="*/ 4661338 h 4696911"/>
              <a:gd name="connsiteX1" fmla="*/ 141890 w 1584177"/>
              <a:gd name="connsiteY1" fmla="*/ 3683876 h 4696911"/>
              <a:gd name="connsiteX2" fmla="*/ 441435 w 1584177"/>
              <a:gd name="connsiteY2" fmla="*/ 373117 h 4696911"/>
              <a:gd name="connsiteX3" fmla="*/ 677918 w 1584177"/>
              <a:gd name="connsiteY3" fmla="*/ 1445173 h 4696911"/>
              <a:gd name="connsiteX4" fmla="*/ 835573 w 1584177"/>
              <a:gd name="connsiteY4" fmla="*/ 2123090 h 4696911"/>
              <a:gd name="connsiteX5" fmla="*/ 1152130 w 1584177"/>
              <a:gd name="connsiteY5" fmla="*/ 3472775 h 4696911"/>
              <a:gd name="connsiteX6" fmla="*/ 1152130 w 1584177"/>
              <a:gd name="connsiteY6" fmla="*/ 3688799 h 4696911"/>
              <a:gd name="connsiteX7" fmla="*/ 1584177 w 1584177"/>
              <a:gd name="connsiteY7" fmla="*/ 4696911 h 4696911"/>
              <a:gd name="connsiteX0" fmla="*/ 0 w 1584177"/>
              <a:gd name="connsiteY0" fmla="*/ 4661338 h 4696911"/>
              <a:gd name="connsiteX1" fmla="*/ 141890 w 1584177"/>
              <a:gd name="connsiteY1" fmla="*/ 3683876 h 4696911"/>
              <a:gd name="connsiteX2" fmla="*/ 441435 w 1584177"/>
              <a:gd name="connsiteY2" fmla="*/ 373117 h 4696911"/>
              <a:gd name="connsiteX3" fmla="*/ 677918 w 1584177"/>
              <a:gd name="connsiteY3" fmla="*/ 1445173 h 4696911"/>
              <a:gd name="connsiteX4" fmla="*/ 835573 w 1584177"/>
              <a:gd name="connsiteY4" fmla="*/ 2123090 h 4696911"/>
              <a:gd name="connsiteX5" fmla="*/ 1152130 w 1584177"/>
              <a:gd name="connsiteY5" fmla="*/ 3688799 h 4696911"/>
              <a:gd name="connsiteX6" fmla="*/ 1584177 w 1584177"/>
              <a:gd name="connsiteY6" fmla="*/ 4696911 h 4696911"/>
              <a:gd name="connsiteX0" fmla="*/ 0 w 1584177"/>
              <a:gd name="connsiteY0" fmla="*/ 4661338 h 4696911"/>
              <a:gd name="connsiteX1" fmla="*/ 141890 w 1584177"/>
              <a:gd name="connsiteY1" fmla="*/ 3683876 h 4696911"/>
              <a:gd name="connsiteX2" fmla="*/ 441435 w 1584177"/>
              <a:gd name="connsiteY2" fmla="*/ 373117 h 4696911"/>
              <a:gd name="connsiteX3" fmla="*/ 677918 w 1584177"/>
              <a:gd name="connsiteY3" fmla="*/ 1445173 h 4696911"/>
              <a:gd name="connsiteX4" fmla="*/ 1080122 w 1584177"/>
              <a:gd name="connsiteY4" fmla="*/ 3472775 h 4696911"/>
              <a:gd name="connsiteX5" fmla="*/ 1152130 w 1584177"/>
              <a:gd name="connsiteY5" fmla="*/ 3688799 h 4696911"/>
              <a:gd name="connsiteX6" fmla="*/ 1584177 w 1584177"/>
              <a:gd name="connsiteY6" fmla="*/ 4696911 h 4696911"/>
              <a:gd name="connsiteX0" fmla="*/ 0 w 1584178"/>
              <a:gd name="connsiteY0" fmla="*/ 4661338 h 4900934"/>
              <a:gd name="connsiteX1" fmla="*/ 141890 w 1584178"/>
              <a:gd name="connsiteY1" fmla="*/ 3683876 h 4900934"/>
              <a:gd name="connsiteX2" fmla="*/ 441435 w 1584178"/>
              <a:gd name="connsiteY2" fmla="*/ 373117 h 4900934"/>
              <a:gd name="connsiteX3" fmla="*/ 677918 w 1584178"/>
              <a:gd name="connsiteY3" fmla="*/ 1445173 h 4900934"/>
              <a:gd name="connsiteX4" fmla="*/ 1080122 w 1584178"/>
              <a:gd name="connsiteY4" fmla="*/ 3472775 h 4900934"/>
              <a:gd name="connsiteX5" fmla="*/ 1512170 w 1584178"/>
              <a:gd name="connsiteY5" fmla="*/ 4696911 h 4900934"/>
              <a:gd name="connsiteX6" fmla="*/ 1584177 w 1584178"/>
              <a:gd name="connsiteY6" fmla="*/ 4696911 h 4900934"/>
              <a:gd name="connsiteX0" fmla="*/ 0 w 1800201"/>
              <a:gd name="connsiteY0" fmla="*/ 4661338 h 4900934"/>
              <a:gd name="connsiteX1" fmla="*/ 141890 w 1800201"/>
              <a:gd name="connsiteY1" fmla="*/ 3683876 h 4900934"/>
              <a:gd name="connsiteX2" fmla="*/ 441435 w 1800201"/>
              <a:gd name="connsiteY2" fmla="*/ 373117 h 4900934"/>
              <a:gd name="connsiteX3" fmla="*/ 677918 w 1800201"/>
              <a:gd name="connsiteY3" fmla="*/ 1445173 h 4900934"/>
              <a:gd name="connsiteX4" fmla="*/ 1080122 w 1800201"/>
              <a:gd name="connsiteY4" fmla="*/ 3472775 h 4900934"/>
              <a:gd name="connsiteX5" fmla="*/ 1512170 w 1800201"/>
              <a:gd name="connsiteY5" fmla="*/ 4696911 h 4900934"/>
              <a:gd name="connsiteX6" fmla="*/ 1800201 w 1800201"/>
              <a:gd name="connsiteY6" fmla="*/ 4624902 h 4900934"/>
              <a:gd name="connsiteX0" fmla="*/ 0 w 1800201"/>
              <a:gd name="connsiteY0" fmla="*/ 4661338 h 4828925"/>
              <a:gd name="connsiteX1" fmla="*/ 141890 w 1800201"/>
              <a:gd name="connsiteY1" fmla="*/ 3683876 h 4828925"/>
              <a:gd name="connsiteX2" fmla="*/ 441435 w 1800201"/>
              <a:gd name="connsiteY2" fmla="*/ 373117 h 4828925"/>
              <a:gd name="connsiteX3" fmla="*/ 677918 w 1800201"/>
              <a:gd name="connsiteY3" fmla="*/ 1445173 h 4828925"/>
              <a:gd name="connsiteX4" fmla="*/ 1080122 w 1800201"/>
              <a:gd name="connsiteY4" fmla="*/ 3472775 h 4828925"/>
              <a:gd name="connsiteX5" fmla="*/ 1512169 w 1800201"/>
              <a:gd name="connsiteY5" fmla="*/ 4624902 h 4828925"/>
              <a:gd name="connsiteX6" fmla="*/ 1800201 w 1800201"/>
              <a:gd name="connsiteY6" fmla="*/ 4624902 h 4828925"/>
              <a:gd name="connsiteX0" fmla="*/ 0 w 1800201"/>
              <a:gd name="connsiteY0" fmla="*/ 4661338 h 4828925"/>
              <a:gd name="connsiteX1" fmla="*/ 141890 w 1800201"/>
              <a:gd name="connsiteY1" fmla="*/ 3683876 h 4828925"/>
              <a:gd name="connsiteX2" fmla="*/ 441435 w 1800201"/>
              <a:gd name="connsiteY2" fmla="*/ 373117 h 4828925"/>
              <a:gd name="connsiteX3" fmla="*/ 677918 w 1800201"/>
              <a:gd name="connsiteY3" fmla="*/ 1445173 h 4828925"/>
              <a:gd name="connsiteX4" fmla="*/ 1152129 w 1800201"/>
              <a:gd name="connsiteY4" fmla="*/ 3400767 h 4828925"/>
              <a:gd name="connsiteX5" fmla="*/ 1512169 w 1800201"/>
              <a:gd name="connsiteY5" fmla="*/ 4624902 h 4828925"/>
              <a:gd name="connsiteX6" fmla="*/ 1800201 w 1800201"/>
              <a:gd name="connsiteY6" fmla="*/ 4624902 h 4828925"/>
              <a:gd name="connsiteX0" fmla="*/ 0 w 1728193"/>
              <a:gd name="connsiteY0" fmla="*/ 4661338 h 4828925"/>
              <a:gd name="connsiteX1" fmla="*/ 141890 w 1728193"/>
              <a:gd name="connsiteY1" fmla="*/ 3683876 h 4828925"/>
              <a:gd name="connsiteX2" fmla="*/ 441435 w 1728193"/>
              <a:gd name="connsiteY2" fmla="*/ 373117 h 4828925"/>
              <a:gd name="connsiteX3" fmla="*/ 677918 w 1728193"/>
              <a:gd name="connsiteY3" fmla="*/ 1445173 h 4828925"/>
              <a:gd name="connsiteX4" fmla="*/ 1152129 w 1728193"/>
              <a:gd name="connsiteY4" fmla="*/ 3400767 h 4828925"/>
              <a:gd name="connsiteX5" fmla="*/ 1512169 w 1728193"/>
              <a:gd name="connsiteY5" fmla="*/ 4624902 h 4828925"/>
              <a:gd name="connsiteX6" fmla="*/ 1728193 w 1728193"/>
              <a:gd name="connsiteY6" fmla="*/ 4480887 h 4828925"/>
              <a:gd name="connsiteX0" fmla="*/ 0 w 1728193"/>
              <a:gd name="connsiteY0" fmla="*/ 4661338 h 4828925"/>
              <a:gd name="connsiteX1" fmla="*/ 141890 w 1728193"/>
              <a:gd name="connsiteY1" fmla="*/ 3683876 h 4828925"/>
              <a:gd name="connsiteX2" fmla="*/ 441435 w 1728193"/>
              <a:gd name="connsiteY2" fmla="*/ 373117 h 4828925"/>
              <a:gd name="connsiteX3" fmla="*/ 677918 w 1728193"/>
              <a:gd name="connsiteY3" fmla="*/ 1445173 h 4828925"/>
              <a:gd name="connsiteX4" fmla="*/ 1152129 w 1728193"/>
              <a:gd name="connsiteY4" fmla="*/ 3400767 h 4828925"/>
              <a:gd name="connsiteX5" fmla="*/ 1512169 w 1728193"/>
              <a:gd name="connsiteY5" fmla="*/ 4624902 h 4828925"/>
              <a:gd name="connsiteX6" fmla="*/ 1728193 w 1728193"/>
              <a:gd name="connsiteY6" fmla="*/ 4480887 h 4828925"/>
              <a:gd name="connsiteX0" fmla="*/ 0 w 1656185"/>
              <a:gd name="connsiteY0" fmla="*/ 4661338 h 4828925"/>
              <a:gd name="connsiteX1" fmla="*/ 141890 w 1656185"/>
              <a:gd name="connsiteY1" fmla="*/ 3683876 h 4828925"/>
              <a:gd name="connsiteX2" fmla="*/ 441435 w 1656185"/>
              <a:gd name="connsiteY2" fmla="*/ 373117 h 4828925"/>
              <a:gd name="connsiteX3" fmla="*/ 677918 w 1656185"/>
              <a:gd name="connsiteY3" fmla="*/ 1445173 h 4828925"/>
              <a:gd name="connsiteX4" fmla="*/ 1152129 w 1656185"/>
              <a:gd name="connsiteY4" fmla="*/ 3400767 h 4828925"/>
              <a:gd name="connsiteX5" fmla="*/ 1512169 w 1656185"/>
              <a:gd name="connsiteY5" fmla="*/ 4624902 h 4828925"/>
              <a:gd name="connsiteX6" fmla="*/ 1656185 w 1656185"/>
              <a:gd name="connsiteY6" fmla="*/ 4624903 h 4828925"/>
              <a:gd name="connsiteX0" fmla="*/ 0 w 1656185"/>
              <a:gd name="connsiteY0" fmla="*/ 4661338 h 4828925"/>
              <a:gd name="connsiteX1" fmla="*/ 141890 w 1656185"/>
              <a:gd name="connsiteY1" fmla="*/ 3683876 h 4828925"/>
              <a:gd name="connsiteX2" fmla="*/ 441435 w 1656185"/>
              <a:gd name="connsiteY2" fmla="*/ 373117 h 4828925"/>
              <a:gd name="connsiteX3" fmla="*/ 677918 w 1656185"/>
              <a:gd name="connsiteY3" fmla="*/ 1445173 h 4828925"/>
              <a:gd name="connsiteX4" fmla="*/ 1152129 w 1656185"/>
              <a:gd name="connsiteY4" fmla="*/ 3400767 h 4828925"/>
              <a:gd name="connsiteX5" fmla="*/ 1512169 w 1656185"/>
              <a:gd name="connsiteY5" fmla="*/ 4624902 h 4828925"/>
              <a:gd name="connsiteX6" fmla="*/ 1656185 w 1656185"/>
              <a:gd name="connsiteY6" fmla="*/ 4624903 h 4828925"/>
              <a:gd name="connsiteX0" fmla="*/ 0 w 1872209"/>
              <a:gd name="connsiteY0" fmla="*/ 4661338 h 4828925"/>
              <a:gd name="connsiteX1" fmla="*/ 141890 w 1872209"/>
              <a:gd name="connsiteY1" fmla="*/ 3683876 h 4828925"/>
              <a:gd name="connsiteX2" fmla="*/ 441435 w 1872209"/>
              <a:gd name="connsiteY2" fmla="*/ 373117 h 4828925"/>
              <a:gd name="connsiteX3" fmla="*/ 677918 w 1872209"/>
              <a:gd name="connsiteY3" fmla="*/ 1445173 h 4828925"/>
              <a:gd name="connsiteX4" fmla="*/ 1152129 w 1872209"/>
              <a:gd name="connsiteY4" fmla="*/ 3400767 h 4828925"/>
              <a:gd name="connsiteX5" fmla="*/ 1512169 w 1872209"/>
              <a:gd name="connsiteY5" fmla="*/ 4624902 h 4828925"/>
              <a:gd name="connsiteX6" fmla="*/ 1872209 w 1872209"/>
              <a:gd name="connsiteY6" fmla="*/ 4480887 h 4828925"/>
              <a:gd name="connsiteX0" fmla="*/ 0 w 1872209"/>
              <a:gd name="connsiteY0" fmla="*/ 4659442 h 4827029"/>
              <a:gd name="connsiteX1" fmla="*/ 141890 w 1872209"/>
              <a:gd name="connsiteY1" fmla="*/ 3681980 h 4827029"/>
              <a:gd name="connsiteX2" fmla="*/ 441435 w 1872209"/>
              <a:gd name="connsiteY2" fmla="*/ 371221 h 4827029"/>
              <a:gd name="connsiteX3" fmla="*/ 720081 w 1872209"/>
              <a:gd name="connsiteY3" fmla="*/ 1454655 h 4827029"/>
              <a:gd name="connsiteX4" fmla="*/ 1152129 w 1872209"/>
              <a:gd name="connsiteY4" fmla="*/ 3398871 h 4827029"/>
              <a:gd name="connsiteX5" fmla="*/ 1512169 w 1872209"/>
              <a:gd name="connsiteY5" fmla="*/ 4623006 h 4827029"/>
              <a:gd name="connsiteX6" fmla="*/ 1872209 w 1872209"/>
              <a:gd name="connsiteY6" fmla="*/ 4478991 h 4827029"/>
              <a:gd name="connsiteX0" fmla="*/ 0 w 1872209"/>
              <a:gd name="connsiteY0" fmla="*/ 4659442 h 4827029"/>
              <a:gd name="connsiteX1" fmla="*/ 141890 w 1872209"/>
              <a:gd name="connsiteY1" fmla="*/ 3681980 h 4827029"/>
              <a:gd name="connsiteX2" fmla="*/ 441435 w 1872209"/>
              <a:gd name="connsiteY2" fmla="*/ 371221 h 4827029"/>
              <a:gd name="connsiteX3" fmla="*/ 720081 w 1872209"/>
              <a:gd name="connsiteY3" fmla="*/ 1454655 h 4827029"/>
              <a:gd name="connsiteX4" fmla="*/ 1152129 w 1872209"/>
              <a:gd name="connsiteY4" fmla="*/ 3398871 h 4827029"/>
              <a:gd name="connsiteX5" fmla="*/ 1512169 w 1872209"/>
              <a:gd name="connsiteY5" fmla="*/ 4623006 h 4827029"/>
              <a:gd name="connsiteX6" fmla="*/ 1872209 w 1872209"/>
              <a:gd name="connsiteY6" fmla="*/ 4478991 h 4827029"/>
              <a:gd name="connsiteX0" fmla="*/ 0 w 1584177"/>
              <a:gd name="connsiteY0" fmla="*/ 4659442 h 4827029"/>
              <a:gd name="connsiteX1" fmla="*/ 141890 w 1584177"/>
              <a:gd name="connsiteY1" fmla="*/ 3681980 h 4827029"/>
              <a:gd name="connsiteX2" fmla="*/ 441435 w 1584177"/>
              <a:gd name="connsiteY2" fmla="*/ 371221 h 4827029"/>
              <a:gd name="connsiteX3" fmla="*/ 720081 w 1584177"/>
              <a:gd name="connsiteY3" fmla="*/ 1454655 h 4827029"/>
              <a:gd name="connsiteX4" fmla="*/ 1152129 w 1584177"/>
              <a:gd name="connsiteY4" fmla="*/ 3398871 h 4827029"/>
              <a:gd name="connsiteX5" fmla="*/ 1512169 w 1584177"/>
              <a:gd name="connsiteY5" fmla="*/ 4623006 h 4827029"/>
              <a:gd name="connsiteX6" fmla="*/ 1584177 w 1584177"/>
              <a:gd name="connsiteY6" fmla="*/ 4623007 h 4827029"/>
              <a:gd name="connsiteX0" fmla="*/ 0 w 1792619"/>
              <a:gd name="connsiteY0" fmla="*/ 4659442 h 4827029"/>
              <a:gd name="connsiteX1" fmla="*/ 141890 w 1792619"/>
              <a:gd name="connsiteY1" fmla="*/ 3681980 h 4827029"/>
              <a:gd name="connsiteX2" fmla="*/ 441435 w 1792619"/>
              <a:gd name="connsiteY2" fmla="*/ 371221 h 4827029"/>
              <a:gd name="connsiteX3" fmla="*/ 720081 w 1792619"/>
              <a:gd name="connsiteY3" fmla="*/ 1454655 h 4827029"/>
              <a:gd name="connsiteX4" fmla="*/ 1152129 w 1792619"/>
              <a:gd name="connsiteY4" fmla="*/ 3398871 h 4827029"/>
              <a:gd name="connsiteX5" fmla="*/ 1512169 w 1792619"/>
              <a:gd name="connsiteY5" fmla="*/ 4623006 h 4827029"/>
              <a:gd name="connsiteX6" fmla="*/ 1584177 w 1792619"/>
              <a:gd name="connsiteY6" fmla="*/ 4623007 h 4827029"/>
              <a:gd name="connsiteX0" fmla="*/ 0 w 2008643"/>
              <a:gd name="connsiteY0" fmla="*/ 4659442 h 4827029"/>
              <a:gd name="connsiteX1" fmla="*/ 141890 w 2008643"/>
              <a:gd name="connsiteY1" fmla="*/ 3681980 h 4827029"/>
              <a:gd name="connsiteX2" fmla="*/ 441435 w 2008643"/>
              <a:gd name="connsiteY2" fmla="*/ 371221 h 4827029"/>
              <a:gd name="connsiteX3" fmla="*/ 720081 w 2008643"/>
              <a:gd name="connsiteY3" fmla="*/ 1454655 h 4827029"/>
              <a:gd name="connsiteX4" fmla="*/ 1152129 w 2008643"/>
              <a:gd name="connsiteY4" fmla="*/ 3398871 h 4827029"/>
              <a:gd name="connsiteX5" fmla="*/ 1512169 w 2008643"/>
              <a:gd name="connsiteY5" fmla="*/ 4623006 h 4827029"/>
              <a:gd name="connsiteX6" fmla="*/ 1800201 w 2008643"/>
              <a:gd name="connsiteY6" fmla="*/ 4623007 h 4827029"/>
              <a:gd name="connsiteX0" fmla="*/ 0 w 1954052"/>
              <a:gd name="connsiteY0" fmla="*/ 4659442 h 4827029"/>
              <a:gd name="connsiteX1" fmla="*/ 141890 w 1954052"/>
              <a:gd name="connsiteY1" fmla="*/ 3681980 h 4827029"/>
              <a:gd name="connsiteX2" fmla="*/ 441435 w 1954052"/>
              <a:gd name="connsiteY2" fmla="*/ 371221 h 4827029"/>
              <a:gd name="connsiteX3" fmla="*/ 720081 w 1954052"/>
              <a:gd name="connsiteY3" fmla="*/ 1454655 h 4827029"/>
              <a:gd name="connsiteX4" fmla="*/ 1152129 w 1954052"/>
              <a:gd name="connsiteY4" fmla="*/ 3398871 h 4827029"/>
              <a:gd name="connsiteX5" fmla="*/ 1512169 w 1954052"/>
              <a:gd name="connsiteY5" fmla="*/ 4623006 h 4827029"/>
              <a:gd name="connsiteX6" fmla="*/ 1800201 w 1954052"/>
              <a:gd name="connsiteY6" fmla="*/ 4623007 h 4827029"/>
              <a:gd name="connsiteX0" fmla="*/ 0 w 1810036"/>
              <a:gd name="connsiteY0" fmla="*/ 4659442 h 4827029"/>
              <a:gd name="connsiteX1" fmla="*/ 141890 w 1810036"/>
              <a:gd name="connsiteY1" fmla="*/ 3681980 h 4827029"/>
              <a:gd name="connsiteX2" fmla="*/ 441435 w 1810036"/>
              <a:gd name="connsiteY2" fmla="*/ 371221 h 4827029"/>
              <a:gd name="connsiteX3" fmla="*/ 720081 w 1810036"/>
              <a:gd name="connsiteY3" fmla="*/ 1454655 h 4827029"/>
              <a:gd name="connsiteX4" fmla="*/ 1152129 w 1810036"/>
              <a:gd name="connsiteY4" fmla="*/ 3398871 h 4827029"/>
              <a:gd name="connsiteX5" fmla="*/ 1512169 w 1810036"/>
              <a:gd name="connsiteY5" fmla="*/ 4623006 h 4827029"/>
              <a:gd name="connsiteX6" fmla="*/ 1656185 w 1810036"/>
              <a:gd name="connsiteY6" fmla="*/ 4623007 h 4827029"/>
              <a:gd name="connsiteX0" fmla="*/ 0 w 1656185"/>
              <a:gd name="connsiteY0" fmla="*/ 4659442 h 4827029"/>
              <a:gd name="connsiteX1" fmla="*/ 141890 w 1656185"/>
              <a:gd name="connsiteY1" fmla="*/ 3681980 h 4827029"/>
              <a:gd name="connsiteX2" fmla="*/ 441435 w 1656185"/>
              <a:gd name="connsiteY2" fmla="*/ 371221 h 4827029"/>
              <a:gd name="connsiteX3" fmla="*/ 720081 w 1656185"/>
              <a:gd name="connsiteY3" fmla="*/ 1454655 h 4827029"/>
              <a:gd name="connsiteX4" fmla="*/ 1152129 w 1656185"/>
              <a:gd name="connsiteY4" fmla="*/ 3398871 h 4827029"/>
              <a:gd name="connsiteX5" fmla="*/ 1512169 w 1656185"/>
              <a:gd name="connsiteY5" fmla="*/ 4623006 h 4827029"/>
              <a:gd name="connsiteX6" fmla="*/ 1656185 w 1656185"/>
              <a:gd name="connsiteY6" fmla="*/ 4623007 h 4827029"/>
              <a:gd name="connsiteX0" fmla="*/ 0 w 1728194"/>
              <a:gd name="connsiteY0" fmla="*/ 4659442 h 4827029"/>
              <a:gd name="connsiteX1" fmla="*/ 141890 w 1728194"/>
              <a:gd name="connsiteY1" fmla="*/ 3681980 h 4827029"/>
              <a:gd name="connsiteX2" fmla="*/ 441435 w 1728194"/>
              <a:gd name="connsiteY2" fmla="*/ 371221 h 4827029"/>
              <a:gd name="connsiteX3" fmla="*/ 720081 w 1728194"/>
              <a:gd name="connsiteY3" fmla="*/ 1454655 h 4827029"/>
              <a:gd name="connsiteX4" fmla="*/ 1152129 w 1728194"/>
              <a:gd name="connsiteY4" fmla="*/ 3398871 h 4827029"/>
              <a:gd name="connsiteX5" fmla="*/ 1512169 w 1728194"/>
              <a:gd name="connsiteY5" fmla="*/ 4623006 h 4827029"/>
              <a:gd name="connsiteX6" fmla="*/ 1728194 w 1728194"/>
              <a:gd name="connsiteY6" fmla="*/ 4623007 h 4827029"/>
              <a:gd name="connsiteX0" fmla="*/ 0 w 1584177"/>
              <a:gd name="connsiteY0" fmla="*/ 4659442 h 4839031"/>
              <a:gd name="connsiteX1" fmla="*/ 141890 w 1584177"/>
              <a:gd name="connsiteY1" fmla="*/ 3681980 h 4839031"/>
              <a:gd name="connsiteX2" fmla="*/ 441435 w 1584177"/>
              <a:gd name="connsiteY2" fmla="*/ 371221 h 4839031"/>
              <a:gd name="connsiteX3" fmla="*/ 720081 w 1584177"/>
              <a:gd name="connsiteY3" fmla="*/ 1454655 h 4839031"/>
              <a:gd name="connsiteX4" fmla="*/ 1152129 w 1584177"/>
              <a:gd name="connsiteY4" fmla="*/ 3398871 h 4839031"/>
              <a:gd name="connsiteX5" fmla="*/ 1512169 w 1584177"/>
              <a:gd name="connsiteY5" fmla="*/ 4623006 h 4839031"/>
              <a:gd name="connsiteX6" fmla="*/ 1584177 w 1584177"/>
              <a:gd name="connsiteY6" fmla="*/ 4839031 h 4839031"/>
              <a:gd name="connsiteX0" fmla="*/ 0 w 1584178"/>
              <a:gd name="connsiteY0" fmla="*/ 4659442 h 4827029"/>
              <a:gd name="connsiteX1" fmla="*/ 141890 w 1584178"/>
              <a:gd name="connsiteY1" fmla="*/ 3681980 h 4827029"/>
              <a:gd name="connsiteX2" fmla="*/ 441435 w 1584178"/>
              <a:gd name="connsiteY2" fmla="*/ 371221 h 4827029"/>
              <a:gd name="connsiteX3" fmla="*/ 720081 w 1584178"/>
              <a:gd name="connsiteY3" fmla="*/ 1454655 h 4827029"/>
              <a:gd name="connsiteX4" fmla="*/ 1152129 w 1584178"/>
              <a:gd name="connsiteY4" fmla="*/ 3398871 h 4827029"/>
              <a:gd name="connsiteX5" fmla="*/ 1512169 w 1584178"/>
              <a:gd name="connsiteY5" fmla="*/ 4623006 h 4827029"/>
              <a:gd name="connsiteX6" fmla="*/ 1584178 w 1584178"/>
              <a:gd name="connsiteY6" fmla="*/ 4695015 h 4827029"/>
              <a:gd name="connsiteX0" fmla="*/ 0 w 1512169"/>
              <a:gd name="connsiteY0" fmla="*/ 4659442 h 4659442"/>
              <a:gd name="connsiteX1" fmla="*/ 141890 w 1512169"/>
              <a:gd name="connsiteY1" fmla="*/ 3681980 h 4659442"/>
              <a:gd name="connsiteX2" fmla="*/ 441435 w 1512169"/>
              <a:gd name="connsiteY2" fmla="*/ 371221 h 4659442"/>
              <a:gd name="connsiteX3" fmla="*/ 720081 w 1512169"/>
              <a:gd name="connsiteY3" fmla="*/ 1454655 h 4659442"/>
              <a:gd name="connsiteX4" fmla="*/ 1152129 w 1512169"/>
              <a:gd name="connsiteY4" fmla="*/ 3398871 h 4659442"/>
              <a:gd name="connsiteX5" fmla="*/ 1512169 w 1512169"/>
              <a:gd name="connsiteY5" fmla="*/ 4623006 h 4659442"/>
              <a:gd name="connsiteX0" fmla="*/ 23646 w 1535815"/>
              <a:gd name="connsiteY0" fmla="*/ 4659442 h 4857925"/>
              <a:gd name="connsiteX1" fmla="*/ 23648 w 1535815"/>
              <a:gd name="connsiteY1" fmla="*/ 4695015 h 4857925"/>
              <a:gd name="connsiteX2" fmla="*/ 165536 w 1535815"/>
              <a:gd name="connsiteY2" fmla="*/ 3681980 h 4857925"/>
              <a:gd name="connsiteX3" fmla="*/ 465081 w 1535815"/>
              <a:gd name="connsiteY3" fmla="*/ 371221 h 4857925"/>
              <a:gd name="connsiteX4" fmla="*/ 743727 w 1535815"/>
              <a:gd name="connsiteY4" fmla="*/ 1454655 h 4857925"/>
              <a:gd name="connsiteX5" fmla="*/ 1175775 w 1535815"/>
              <a:gd name="connsiteY5" fmla="*/ 3398871 h 4857925"/>
              <a:gd name="connsiteX6" fmla="*/ 1535815 w 1535815"/>
              <a:gd name="connsiteY6" fmla="*/ 4623006 h 4857925"/>
              <a:gd name="connsiteX0" fmla="*/ 383686 w 1895855"/>
              <a:gd name="connsiteY0" fmla="*/ 4659442 h 4659442"/>
              <a:gd name="connsiteX1" fmla="*/ 23648 w 1895855"/>
              <a:gd name="connsiteY1" fmla="*/ 4118951 h 4659442"/>
              <a:gd name="connsiteX2" fmla="*/ 525576 w 1895855"/>
              <a:gd name="connsiteY2" fmla="*/ 3681980 h 4659442"/>
              <a:gd name="connsiteX3" fmla="*/ 825121 w 1895855"/>
              <a:gd name="connsiteY3" fmla="*/ 371221 h 4659442"/>
              <a:gd name="connsiteX4" fmla="*/ 1103767 w 1895855"/>
              <a:gd name="connsiteY4" fmla="*/ 1454655 h 4659442"/>
              <a:gd name="connsiteX5" fmla="*/ 1535815 w 1895855"/>
              <a:gd name="connsiteY5" fmla="*/ 3398871 h 4659442"/>
              <a:gd name="connsiteX6" fmla="*/ 1895855 w 1895855"/>
              <a:gd name="connsiteY6" fmla="*/ 4623006 h 4659442"/>
              <a:gd name="connsiteX0" fmla="*/ 0 w 1512169"/>
              <a:gd name="connsiteY0" fmla="*/ 4659442 h 4659442"/>
              <a:gd name="connsiteX1" fmla="*/ 141890 w 1512169"/>
              <a:gd name="connsiteY1" fmla="*/ 3681980 h 4659442"/>
              <a:gd name="connsiteX2" fmla="*/ 441435 w 1512169"/>
              <a:gd name="connsiteY2" fmla="*/ 371221 h 4659442"/>
              <a:gd name="connsiteX3" fmla="*/ 720081 w 1512169"/>
              <a:gd name="connsiteY3" fmla="*/ 1454655 h 4659442"/>
              <a:gd name="connsiteX4" fmla="*/ 1152129 w 1512169"/>
              <a:gd name="connsiteY4" fmla="*/ 3398871 h 4659442"/>
              <a:gd name="connsiteX5" fmla="*/ 1512169 w 1512169"/>
              <a:gd name="connsiteY5" fmla="*/ 4623006 h 4659442"/>
              <a:gd name="connsiteX0" fmla="*/ 0 w 1512167"/>
              <a:gd name="connsiteY0" fmla="*/ 4623007 h 4623007"/>
              <a:gd name="connsiteX1" fmla="*/ 141888 w 1512167"/>
              <a:gd name="connsiteY1" fmla="*/ 3681980 h 4623007"/>
              <a:gd name="connsiteX2" fmla="*/ 441433 w 1512167"/>
              <a:gd name="connsiteY2" fmla="*/ 371221 h 4623007"/>
              <a:gd name="connsiteX3" fmla="*/ 720079 w 1512167"/>
              <a:gd name="connsiteY3" fmla="*/ 1454655 h 4623007"/>
              <a:gd name="connsiteX4" fmla="*/ 1152127 w 1512167"/>
              <a:gd name="connsiteY4" fmla="*/ 3398871 h 4623007"/>
              <a:gd name="connsiteX5" fmla="*/ 1512167 w 1512167"/>
              <a:gd name="connsiteY5" fmla="*/ 4623006 h 4623007"/>
              <a:gd name="connsiteX0" fmla="*/ 0 w 1584176"/>
              <a:gd name="connsiteY0" fmla="*/ 4623007 h 4623008"/>
              <a:gd name="connsiteX1" fmla="*/ 141888 w 1584176"/>
              <a:gd name="connsiteY1" fmla="*/ 3681980 h 4623008"/>
              <a:gd name="connsiteX2" fmla="*/ 441433 w 1584176"/>
              <a:gd name="connsiteY2" fmla="*/ 371221 h 4623008"/>
              <a:gd name="connsiteX3" fmla="*/ 720079 w 1584176"/>
              <a:gd name="connsiteY3" fmla="*/ 1454655 h 4623008"/>
              <a:gd name="connsiteX4" fmla="*/ 1152127 w 1584176"/>
              <a:gd name="connsiteY4" fmla="*/ 3398871 h 4623008"/>
              <a:gd name="connsiteX5" fmla="*/ 1584176 w 1584176"/>
              <a:gd name="connsiteY5" fmla="*/ 4623008 h 4623008"/>
              <a:gd name="connsiteX0" fmla="*/ 0 w 1584176"/>
              <a:gd name="connsiteY0" fmla="*/ 4623007 h 4623008"/>
              <a:gd name="connsiteX1" fmla="*/ 141888 w 1584176"/>
              <a:gd name="connsiteY1" fmla="*/ 3681980 h 4623008"/>
              <a:gd name="connsiteX2" fmla="*/ 441433 w 1584176"/>
              <a:gd name="connsiteY2" fmla="*/ 371221 h 4623008"/>
              <a:gd name="connsiteX3" fmla="*/ 720079 w 1584176"/>
              <a:gd name="connsiteY3" fmla="*/ 1454655 h 4623008"/>
              <a:gd name="connsiteX4" fmla="*/ 1152127 w 1584176"/>
              <a:gd name="connsiteY4" fmla="*/ 3398871 h 4623008"/>
              <a:gd name="connsiteX5" fmla="*/ 1584176 w 1584176"/>
              <a:gd name="connsiteY5" fmla="*/ 4623008 h 4623008"/>
              <a:gd name="connsiteX0" fmla="*/ 0 w 1512167"/>
              <a:gd name="connsiteY0" fmla="*/ 4623007 h 4623007"/>
              <a:gd name="connsiteX1" fmla="*/ 141888 w 1512167"/>
              <a:gd name="connsiteY1" fmla="*/ 3681980 h 4623007"/>
              <a:gd name="connsiteX2" fmla="*/ 441433 w 1512167"/>
              <a:gd name="connsiteY2" fmla="*/ 371221 h 4623007"/>
              <a:gd name="connsiteX3" fmla="*/ 720079 w 1512167"/>
              <a:gd name="connsiteY3" fmla="*/ 1454655 h 4623007"/>
              <a:gd name="connsiteX4" fmla="*/ 1152127 w 1512167"/>
              <a:gd name="connsiteY4" fmla="*/ 3398871 h 4623007"/>
              <a:gd name="connsiteX5" fmla="*/ 1512167 w 1512167"/>
              <a:gd name="connsiteY5" fmla="*/ 4623007 h 4623007"/>
              <a:gd name="connsiteX0" fmla="*/ 0 w 1512167"/>
              <a:gd name="connsiteY0" fmla="*/ 4623007 h 4623007"/>
              <a:gd name="connsiteX1" fmla="*/ 141888 w 1512167"/>
              <a:gd name="connsiteY1" fmla="*/ 3681980 h 4623007"/>
              <a:gd name="connsiteX2" fmla="*/ 441433 w 1512167"/>
              <a:gd name="connsiteY2" fmla="*/ 371221 h 4623007"/>
              <a:gd name="connsiteX3" fmla="*/ 720079 w 1512167"/>
              <a:gd name="connsiteY3" fmla="*/ 1454655 h 4623007"/>
              <a:gd name="connsiteX4" fmla="*/ 1080120 w 1512167"/>
              <a:gd name="connsiteY4" fmla="*/ 3398872 h 4623007"/>
              <a:gd name="connsiteX5" fmla="*/ 1512167 w 1512167"/>
              <a:gd name="connsiteY5" fmla="*/ 4623007 h 4623007"/>
              <a:gd name="connsiteX0" fmla="*/ 0 w 1512167"/>
              <a:gd name="connsiteY0" fmla="*/ 4623007 h 4623007"/>
              <a:gd name="connsiteX1" fmla="*/ 141888 w 1512167"/>
              <a:gd name="connsiteY1" fmla="*/ 3681980 h 4623007"/>
              <a:gd name="connsiteX2" fmla="*/ 441433 w 1512167"/>
              <a:gd name="connsiteY2" fmla="*/ 371221 h 4623007"/>
              <a:gd name="connsiteX3" fmla="*/ 720079 w 1512167"/>
              <a:gd name="connsiteY3" fmla="*/ 1454655 h 4623007"/>
              <a:gd name="connsiteX4" fmla="*/ 1080120 w 1512167"/>
              <a:gd name="connsiteY4" fmla="*/ 3398872 h 4623007"/>
              <a:gd name="connsiteX5" fmla="*/ 1512167 w 1512167"/>
              <a:gd name="connsiteY5" fmla="*/ 4623007 h 462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2167" h="4623007">
                <a:moveTo>
                  <a:pt x="0" y="4623007"/>
                </a:moveTo>
                <a:cubicBezTo>
                  <a:pt x="29560" y="4419369"/>
                  <a:pt x="68316" y="4390611"/>
                  <a:pt x="141888" y="3681980"/>
                </a:cubicBezTo>
                <a:cubicBezTo>
                  <a:pt x="215460" y="2973349"/>
                  <a:pt x="345068" y="742442"/>
                  <a:pt x="441433" y="371221"/>
                </a:cubicBezTo>
                <a:cubicBezTo>
                  <a:pt x="537798" y="0"/>
                  <a:pt x="613631" y="950047"/>
                  <a:pt x="720079" y="1454655"/>
                </a:cubicBezTo>
                <a:cubicBezTo>
                  <a:pt x="826527" y="1959263"/>
                  <a:pt x="922756" y="2884301"/>
                  <a:pt x="1080120" y="3398872"/>
                </a:cubicBezTo>
                <a:cubicBezTo>
                  <a:pt x="1212135" y="3926930"/>
                  <a:pt x="1308371" y="4166974"/>
                  <a:pt x="1512167" y="4623007"/>
                </a:cubicBezTo>
              </a:path>
            </a:pathLst>
          </a:cu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it-IT" sz="3200">
              <a:solidFill>
                <a:srgbClr val="000000"/>
              </a:solidFill>
              <a:latin typeface="Calibri" panose="020F0502020204030204" pitchFamily="34" charset="0"/>
            </a:endParaRPr>
          </a:p>
        </p:txBody>
      </p:sp>
      <p:sp>
        <p:nvSpPr>
          <p:cNvPr id="30" name="Figura a mano libera 29"/>
          <p:cNvSpPr/>
          <p:nvPr/>
        </p:nvSpPr>
        <p:spPr bwMode="auto">
          <a:xfrm>
            <a:off x="5054757" y="3976914"/>
            <a:ext cx="2983852" cy="2607770"/>
          </a:xfrm>
          <a:custGeom>
            <a:avLst/>
            <a:gdLst>
              <a:gd name="connsiteX0" fmla="*/ 0 w 4146331"/>
              <a:gd name="connsiteY0" fmla="*/ 4661338 h 4661338"/>
              <a:gd name="connsiteX1" fmla="*/ 141890 w 4146331"/>
              <a:gd name="connsiteY1" fmla="*/ 3683876 h 4661338"/>
              <a:gd name="connsiteX2" fmla="*/ 441435 w 4146331"/>
              <a:gd name="connsiteY2" fmla="*/ 373117 h 4661338"/>
              <a:gd name="connsiteX3" fmla="*/ 677918 w 4146331"/>
              <a:gd name="connsiteY3" fmla="*/ 1445173 h 4661338"/>
              <a:gd name="connsiteX4" fmla="*/ 835573 w 4146331"/>
              <a:gd name="connsiteY4" fmla="*/ 2123090 h 4661338"/>
              <a:gd name="connsiteX5" fmla="*/ 1135118 w 4146331"/>
              <a:gd name="connsiteY5" fmla="*/ 2391104 h 4661338"/>
              <a:gd name="connsiteX6" fmla="*/ 1513490 w 4146331"/>
              <a:gd name="connsiteY6" fmla="*/ 3337035 h 4661338"/>
              <a:gd name="connsiteX7" fmla="*/ 1923393 w 4146331"/>
              <a:gd name="connsiteY7" fmla="*/ 2674883 h 4661338"/>
              <a:gd name="connsiteX8" fmla="*/ 2459421 w 4146331"/>
              <a:gd name="connsiteY8" fmla="*/ 3762704 h 4661338"/>
              <a:gd name="connsiteX9" fmla="*/ 3011214 w 4146331"/>
              <a:gd name="connsiteY9" fmla="*/ 4156842 h 4661338"/>
              <a:gd name="connsiteX10" fmla="*/ 4146331 w 4146331"/>
              <a:gd name="connsiteY10" fmla="*/ 4645573 h 4661338"/>
              <a:gd name="connsiteX0" fmla="*/ 0 w 4146331"/>
              <a:gd name="connsiteY0" fmla="*/ 4661338 h 4661338"/>
              <a:gd name="connsiteX1" fmla="*/ 141890 w 4146331"/>
              <a:gd name="connsiteY1" fmla="*/ 3683876 h 4661338"/>
              <a:gd name="connsiteX2" fmla="*/ 441435 w 4146331"/>
              <a:gd name="connsiteY2" fmla="*/ 373117 h 4661338"/>
              <a:gd name="connsiteX3" fmla="*/ 677918 w 4146331"/>
              <a:gd name="connsiteY3" fmla="*/ 1445173 h 4661338"/>
              <a:gd name="connsiteX4" fmla="*/ 835573 w 4146331"/>
              <a:gd name="connsiteY4" fmla="*/ 2123090 h 4661338"/>
              <a:gd name="connsiteX5" fmla="*/ 1135118 w 4146331"/>
              <a:gd name="connsiteY5" fmla="*/ 2391104 h 4661338"/>
              <a:gd name="connsiteX6" fmla="*/ 1513490 w 4146331"/>
              <a:gd name="connsiteY6" fmla="*/ 3337035 h 4661338"/>
              <a:gd name="connsiteX7" fmla="*/ 1923393 w 4146331"/>
              <a:gd name="connsiteY7" fmla="*/ 2674883 h 4661338"/>
              <a:gd name="connsiteX8" fmla="*/ 2459421 w 4146331"/>
              <a:gd name="connsiteY8" fmla="*/ 3762704 h 4661338"/>
              <a:gd name="connsiteX9" fmla="*/ 3011214 w 4146331"/>
              <a:gd name="connsiteY9" fmla="*/ 4156842 h 4661338"/>
              <a:gd name="connsiteX10" fmla="*/ 3677178 w 4146331"/>
              <a:gd name="connsiteY10" fmla="*/ 4540894 h 4661338"/>
              <a:gd name="connsiteX11" fmla="*/ 4146331 w 4146331"/>
              <a:gd name="connsiteY11" fmla="*/ 4645573 h 4661338"/>
              <a:gd name="connsiteX0" fmla="*/ 0 w 4541274"/>
              <a:gd name="connsiteY0" fmla="*/ 4661338 h 4661338"/>
              <a:gd name="connsiteX1" fmla="*/ 141890 w 4541274"/>
              <a:gd name="connsiteY1" fmla="*/ 3683876 h 4661338"/>
              <a:gd name="connsiteX2" fmla="*/ 441435 w 4541274"/>
              <a:gd name="connsiteY2" fmla="*/ 373117 h 4661338"/>
              <a:gd name="connsiteX3" fmla="*/ 677918 w 4541274"/>
              <a:gd name="connsiteY3" fmla="*/ 1445173 h 4661338"/>
              <a:gd name="connsiteX4" fmla="*/ 835573 w 4541274"/>
              <a:gd name="connsiteY4" fmla="*/ 2123090 h 4661338"/>
              <a:gd name="connsiteX5" fmla="*/ 1135118 w 4541274"/>
              <a:gd name="connsiteY5" fmla="*/ 2391104 h 4661338"/>
              <a:gd name="connsiteX6" fmla="*/ 1513490 w 4541274"/>
              <a:gd name="connsiteY6" fmla="*/ 3337035 h 4661338"/>
              <a:gd name="connsiteX7" fmla="*/ 1923393 w 4541274"/>
              <a:gd name="connsiteY7" fmla="*/ 2674883 h 4661338"/>
              <a:gd name="connsiteX8" fmla="*/ 2459421 w 4541274"/>
              <a:gd name="connsiteY8" fmla="*/ 3762704 h 4661338"/>
              <a:gd name="connsiteX9" fmla="*/ 3011214 w 4541274"/>
              <a:gd name="connsiteY9" fmla="*/ 4156842 h 4661338"/>
              <a:gd name="connsiteX10" fmla="*/ 3677178 w 4541274"/>
              <a:gd name="connsiteY10" fmla="*/ 4540894 h 4661338"/>
              <a:gd name="connsiteX11" fmla="*/ 4541274 w 4541274"/>
              <a:gd name="connsiteY11" fmla="*/ 4468886 h 4661338"/>
              <a:gd name="connsiteX0" fmla="*/ 0 w 4541274"/>
              <a:gd name="connsiteY0" fmla="*/ 4661338 h 4736917"/>
              <a:gd name="connsiteX1" fmla="*/ 141890 w 4541274"/>
              <a:gd name="connsiteY1" fmla="*/ 3683876 h 4736917"/>
              <a:gd name="connsiteX2" fmla="*/ 441435 w 4541274"/>
              <a:gd name="connsiteY2" fmla="*/ 373117 h 4736917"/>
              <a:gd name="connsiteX3" fmla="*/ 677918 w 4541274"/>
              <a:gd name="connsiteY3" fmla="*/ 1445173 h 4736917"/>
              <a:gd name="connsiteX4" fmla="*/ 835573 w 4541274"/>
              <a:gd name="connsiteY4" fmla="*/ 2123090 h 4736917"/>
              <a:gd name="connsiteX5" fmla="*/ 1135118 w 4541274"/>
              <a:gd name="connsiteY5" fmla="*/ 2391104 h 4736917"/>
              <a:gd name="connsiteX6" fmla="*/ 1513490 w 4541274"/>
              <a:gd name="connsiteY6" fmla="*/ 3337035 h 4736917"/>
              <a:gd name="connsiteX7" fmla="*/ 1923393 w 4541274"/>
              <a:gd name="connsiteY7" fmla="*/ 2674883 h 4736917"/>
              <a:gd name="connsiteX8" fmla="*/ 2459421 w 4541274"/>
              <a:gd name="connsiteY8" fmla="*/ 3762704 h 4736917"/>
              <a:gd name="connsiteX9" fmla="*/ 3011214 w 4541274"/>
              <a:gd name="connsiteY9" fmla="*/ 4156842 h 4736917"/>
              <a:gd name="connsiteX10" fmla="*/ 4253241 w 4541274"/>
              <a:gd name="connsiteY10" fmla="*/ 4684910 h 4736917"/>
              <a:gd name="connsiteX11" fmla="*/ 4541274 w 4541274"/>
              <a:gd name="connsiteY11" fmla="*/ 4468886 h 4736917"/>
              <a:gd name="connsiteX0" fmla="*/ 0 w 4541274"/>
              <a:gd name="connsiteY0" fmla="*/ 4661338 h 4696911"/>
              <a:gd name="connsiteX1" fmla="*/ 141890 w 4541274"/>
              <a:gd name="connsiteY1" fmla="*/ 3683876 h 4696911"/>
              <a:gd name="connsiteX2" fmla="*/ 441435 w 4541274"/>
              <a:gd name="connsiteY2" fmla="*/ 373117 h 4696911"/>
              <a:gd name="connsiteX3" fmla="*/ 677918 w 4541274"/>
              <a:gd name="connsiteY3" fmla="*/ 1445173 h 4696911"/>
              <a:gd name="connsiteX4" fmla="*/ 835573 w 4541274"/>
              <a:gd name="connsiteY4" fmla="*/ 2123090 h 4696911"/>
              <a:gd name="connsiteX5" fmla="*/ 1135118 w 4541274"/>
              <a:gd name="connsiteY5" fmla="*/ 2391104 h 4696911"/>
              <a:gd name="connsiteX6" fmla="*/ 1513490 w 4541274"/>
              <a:gd name="connsiteY6" fmla="*/ 3337035 h 4696911"/>
              <a:gd name="connsiteX7" fmla="*/ 1923393 w 4541274"/>
              <a:gd name="connsiteY7" fmla="*/ 2674883 h 4696911"/>
              <a:gd name="connsiteX8" fmla="*/ 2459421 w 4541274"/>
              <a:gd name="connsiteY8" fmla="*/ 3762704 h 4696911"/>
              <a:gd name="connsiteX9" fmla="*/ 3011214 w 4541274"/>
              <a:gd name="connsiteY9" fmla="*/ 4156842 h 4696911"/>
              <a:gd name="connsiteX10" fmla="*/ 3677177 w 4541274"/>
              <a:gd name="connsiteY10" fmla="*/ 4396878 h 4696911"/>
              <a:gd name="connsiteX11" fmla="*/ 4253241 w 4541274"/>
              <a:gd name="connsiteY11" fmla="*/ 4684910 h 4696911"/>
              <a:gd name="connsiteX12" fmla="*/ 4541274 w 4541274"/>
              <a:gd name="connsiteY12" fmla="*/ 4468886 h 4696911"/>
              <a:gd name="connsiteX0" fmla="*/ 0 w 4541274"/>
              <a:gd name="connsiteY0" fmla="*/ 4661338 h 4696911"/>
              <a:gd name="connsiteX1" fmla="*/ 141890 w 4541274"/>
              <a:gd name="connsiteY1" fmla="*/ 3683876 h 4696911"/>
              <a:gd name="connsiteX2" fmla="*/ 441435 w 4541274"/>
              <a:gd name="connsiteY2" fmla="*/ 373117 h 4696911"/>
              <a:gd name="connsiteX3" fmla="*/ 677918 w 4541274"/>
              <a:gd name="connsiteY3" fmla="*/ 1445173 h 4696911"/>
              <a:gd name="connsiteX4" fmla="*/ 835573 w 4541274"/>
              <a:gd name="connsiteY4" fmla="*/ 2123090 h 4696911"/>
              <a:gd name="connsiteX5" fmla="*/ 1135118 w 4541274"/>
              <a:gd name="connsiteY5" fmla="*/ 2391104 h 4696911"/>
              <a:gd name="connsiteX6" fmla="*/ 1513490 w 4541274"/>
              <a:gd name="connsiteY6" fmla="*/ 3337035 h 4696911"/>
              <a:gd name="connsiteX7" fmla="*/ 1923393 w 4541274"/>
              <a:gd name="connsiteY7" fmla="*/ 2674883 h 4696911"/>
              <a:gd name="connsiteX8" fmla="*/ 2525049 w 4541274"/>
              <a:gd name="connsiteY8" fmla="*/ 3748806 h 4696911"/>
              <a:gd name="connsiteX9" fmla="*/ 3011214 w 4541274"/>
              <a:gd name="connsiteY9" fmla="*/ 4156842 h 4696911"/>
              <a:gd name="connsiteX10" fmla="*/ 3677177 w 4541274"/>
              <a:gd name="connsiteY10" fmla="*/ 4396878 h 4696911"/>
              <a:gd name="connsiteX11" fmla="*/ 4253241 w 4541274"/>
              <a:gd name="connsiteY11" fmla="*/ 4684910 h 4696911"/>
              <a:gd name="connsiteX12" fmla="*/ 4541274 w 4541274"/>
              <a:gd name="connsiteY12" fmla="*/ 4468886 h 4696911"/>
              <a:gd name="connsiteX0" fmla="*/ 0 w 4541274"/>
              <a:gd name="connsiteY0" fmla="*/ 4661338 h 4696911"/>
              <a:gd name="connsiteX1" fmla="*/ 141890 w 4541274"/>
              <a:gd name="connsiteY1" fmla="*/ 3683876 h 4696911"/>
              <a:gd name="connsiteX2" fmla="*/ 441435 w 4541274"/>
              <a:gd name="connsiteY2" fmla="*/ 373117 h 4696911"/>
              <a:gd name="connsiteX3" fmla="*/ 677918 w 4541274"/>
              <a:gd name="connsiteY3" fmla="*/ 1445173 h 4696911"/>
              <a:gd name="connsiteX4" fmla="*/ 864096 w 4541274"/>
              <a:gd name="connsiteY4" fmla="*/ 2176631 h 4696911"/>
              <a:gd name="connsiteX5" fmla="*/ 1135118 w 4541274"/>
              <a:gd name="connsiteY5" fmla="*/ 2391104 h 4696911"/>
              <a:gd name="connsiteX6" fmla="*/ 1513490 w 4541274"/>
              <a:gd name="connsiteY6" fmla="*/ 3337035 h 4696911"/>
              <a:gd name="connsiteX7" fmla="*/ 1923393 w 4541274"/>
              <a:gd name="connsiteY7" fmla="*/ 2674883 h 4696911"/>
              <a:gd name="connsiteX8" fmla="*/ 2525049 w 4541274"/>
              <a:gd name="connsiteY8" fmla="*/ 3748806 h 4696911"/>
              <a:gd name="connsiteX9" fmla="*/ 3011214 w 4541274"/>
              <a:gd name="connsiteY9" fmla="*/ 4156842 h 4696911"/>
              <a:gd name="connsiteX10" fmla="*/ 3677177 w 4541274"/>
              <a:gd name="connsiteY10" fmla="*/ 4396878 h 4696911"/>
              <a:gd name="connsiteX11" fmla="*/ 4253241 w 4541274"/>
              <a:gd name="connsiteY11" fmla="*/ 4684910 h 4696911"/>
              <a:gd name="connsiteX12" fmla="*/ 4541274 w 4541274"/>
              <a:gd name="connsiteY12" fmla="*/ 4468886 h 4696911"/>
              <a:gd name="connsiteX0" fmla="*/ 0 w 4541274"/>
              <a:gd name="connsiteY0" fmla="*/ 4661338 h 4696911"/>
              <a:gd name="connsiteX1" fmla="*/ 141890 w 4541274"/>
              <a:gd name="connsiteY1" fmla="*/ 3683876 h 4696911"/>
              <a:gd name="connsiteX2" fmla="*/ 441435 w 4541274"/>
              <a:gd name="connsiteY2" fmla="*/ 373117 h 4696911"/>
              <a:gd name="connsiteX3" fmla="*/ 677918 w 4541274"/>
              <a:gd name="connsiteY3" fmla="*/ 1445173 h 4696911"/>
              <a:gd name="connsiteX4" fmla="*/ 864096 w 4541274"/>
              <a:gd name="connsiteY4" fmla="*/ 2104623 h 4696911"/>
              <a:gd name="connsiteX5" fmla="*/ 1135118 w 4541274"/>
              <a:gd name="connsiteY5" fmla="*/ 2391104 h 4696911"/>
              <a:gd name="connsiteX6" fmla="*/ 1513490 w 4541274"/>
              <a:gd name="connsiteY6" fmla="*/ 3337035 h 4696911"/>
              <a:gd name="connsiteX7" fmla="*/ 1923393 w 4541274"/>
              <a:gd name="connsiteY7" fmla="*/ 2674883 h 4696911"/>
              <a:gd name="connsiteX8" fmla="*/ 2525049 w 4541274"/>
              <a:gd name="connsiteY8" fmla="*/ 3748806 h 4696911"/>
              <a:gd name="connsiteX9" fmla="*/ 3011214 w 4541274"/>
              <a:gd name="connsiteY9" fmla="*/ 4156842 h 4696911"/>
              <a:gd name="connsiteX10" fmla="*/ 3677177 w 4541274"/>
              <a:gd name="connsiteY10" fmla="*/ 4396878 h 4696911"/>
              <a:gd name="connsiteX11" fmla="*/ 4253241 w 4541274"/>
              <a:gd name="connsiteY11" fmla="*/ 4684910 h 4696911"/>
              <a:gd name="connsiteX12" fmla="*/ 4541274 w 4541274"/>
              <a:gd name="connsiteY12" fmla="*/ 4468886 h 4696911"/>
              <a:gd name="connsiteX0" fmla="*/ 0 w 4541274"/>
              <a:gd name="connsiteY0" fmla="*/ 4659442 h 4695015"/>
              <a:gd name="connsiteX1" fmla="*/ 141890 w 4541274"/>
              <a:gd name="connsiteY1" fmla="*/ 3681980 h 4695015"/>
              <a:gd name="connsiteX2" fmla="*/ 441435 w 4541274"/>
              <a:gd name="connsiteY2" fmla="*/ 371221 h 4695015"/>
              <a:gd name="connsiteX3" fmla="*/ 792088 w 4541274"/>
              <a:gd name="connsiteY3" fmla="*/ 1454655 h 4695015"/>
              <a:gd name="connsiteX4" fmla="*/ 864096 w 4541274"/>
              <a:gd name="connsiteY4" fmla="*/ 2102727 h 4695015"/>
              <a:gd name="connsiteX5" fmla="*/ 1135118 w 4541274"/>
              <a:gd name="connsiteY5" fmla="*/ 2389208 h 4695015"/>
              <a:gd name="connsiteX6" fmla="*/ 1513490 w 4541274"/>
              <a:gd name="connsiteY6" fmla="*/ 3335139 h 4695015"/>
              <a:gd name="connsiteX7" fmla="*/ 1923393 w 4541274"/>
              <a:gd name="connsiteY7" fmla="*/ 2672987 h 4695015"/>
              <a:gd name="connsiteX8" fmla="*/ 2525049 w 4541274"/>
              <a:gd name="connsiteY8" fmla="*/ 3746910 h 4695015"/>
              <a:gd name="connsiteX9" fmla="*/ 3011214 w 4541274"/>
              <a:gd name="connsiteY9" fmla="*/ 4154946 h 4695015"/>
              <a:gd name="connsiteX10" fmla="*/ 3677177 w 4541274"/>
              <a:gd name="connsiteY10" fmla="*/ 4394982 h 4695015"/>
              <a:gd name="connsiteX11" fmla="*/ 4253241 w 4541274"/>
              <a:gd name="connsiteY11" fmla="*/ 4683014 h 4695015"/>
              <a:gd name="connsiteX12" fmla="*/ 4541274 w 4541274"/>
              <a:gd name="connsiteY12" fmla="*/ 4466990 h 4695015"/>
              <a:gd name="connsiteX0" fmla="*/ 0 w 4541274"/>
              <a:gd name="connsiteY0" fmla="*/ 4659442 h 4695015"/>
              <a:gd name="connsiteX1" fmla="*/ 141890 w 4541274"/>
              <a:gd name="connsiteY1" fmla="*/ 3681980 h 4695015"/>
              <a:gd name="connsiteX2" fmla="*/ 441435 w 4541274"/>
              <a:gd name="connsiteY2" fmla="*/ 371221 h 4695015"/>
              <a:gd name="connsiteX3" fmla="*/ 720080 w 4541274"/>
              <a:gd name="connsiteY3" fmla="*/ 1454655 h 4695015"/>
              <a:gd name="connsiteX4" fmla="*/ 864096 w 4541274"/>
              <a:gd name="connsiteY4" fmla="*/ 2102727 h 4695015"/>
              <a:gd name="connsiteX5" fmla="*/ 1135118 w 4541274"/>
              <a:gd name="connsiteY5" fmla="*/ 2389208 h 4695015"/>
              <a:gd name="connsiteX6" fmla="*/ 1513490 w 4541274"/>
              <a:gd name="connsiteY6" fmla="*/ 3335139 h 4695015"/>
              <a:gd name="connsiteX7" fmla="*/ 1923393 w 4541274"/>
              <a:gd name="connsiteY7" fmla="*/ 2672987 h 4695015"/>
              <a:gd name="connsiteX8" fmla="*/ 2525049 w 4541274"/>
              <a:gd name="connsiteY8" fmla="*/ 3746910 h 4695015"/>
              <a:gd name="connsiteX9" fmla="*/ 3011214 w 4541274"/>
              <a:gd name="connsiteY9" fmla="*/ 4154946 h 4695015"/>
              <a:gd name="connsiteX10" fmla="*/ 3677177 w 4541274"/>
              <a:gd name="connsiteY10" fmla="*/ 4394982 h 4695015"/>
              <a:gd name="connsiteX11" fmla="*/ 4253241 w 4541274"/>
              <a:gd name="connsiteY11" fmla="*/ 4683014 h 4695015"/>
              <a:gd name="connsiteX12" fmla="*/ 4541274 w 4541274"/>
              <a:gd name="connsiteY12" fmla="*/ 4466990 h 4695015"/>
              <a:gd name="connsiteX0" fmla="*/ 0 w 4541274"/>
              <a:gd name="connsiteY0" fmla="*/ 4659442 h 4695015"/>
              <a:gd name="connsiteX1" fmla="*/ 141890 w 4541274"/>
              <a:gd name="connsiteY1" fmla="*/ 3681980 h 4695015"/>
              <a:gd name="connsiteX2" fmla="*/ 441435 w 4541274"/>
              <a:gd name="connsiteY2" fmla="*/ 371221 h 4695015"/>
              <a:gd name="connsiteX3" fmla="*/ 720080 w 4541274"/>
              <a:gd name="connsiteY3" fmla="*/ 1454655 h 4695015"/>
              <a:gd name="connsiteX4" fmla="*/ 864096 w 4541274"/>
              <a:gd name="connsiteY4" fmla="*/ 2102727 h 4695015"/>
              <a:gd name="connsiteX5" fmla="*/ 1135118 w 4541274"/>
              <a:gd name="connsiteY5" fmla="*/ 2389208 h 4695015"/>
              <a:gd name="connsiteX6" fmla="*/ 1513490 w 4541274"/>
              <a:gd name="connsiteY6" fmla="*/ 3335139 h 4695015"/>
              <a:gd name="connsiteX7" fmla="*/ 1923393 w 4541274"/>
              <a:gd name="connsiteY7" fmla="*/ 2672987 h 4695015"/>
              <a:gd name="connsiteX8" fmla="*/ 2525049 w 4541274"/>
              <a:gd name="connsiteY8" fmla="*/ 3746910 h 4695015"/>
              <a:gd name="connsiteX9" fmla="*/ 3011214 w 4541274"/>
              <a:gd name="connsiteY9" fmla="*/ 4154946 h 4695015"/>
              <a:gd name="connsiteX10" fmla="*/ 3677177 w 4541274"/>
              <a:gd name="connsiteY10" fmla="*/ 4394982 h 4695015"/>
              <a:gd name="connsiteX11" fmla="*/ 4253241 w 4541274"/>
              <a:gd name="connsiteY11" fmla="*/ 4683014 h 4695015"/>
              <a:gd name="connsiteX12" fmla="*/ 4541274 w 4541274"/>
              <a:gd name="connsiteY12" fmla="*/ 4466990 h 4695015"/>
              <a:gd name="connsiteX0" fmla="*/ 0 w 4541274"/>
              <a:gd name="connsiteY0" fmla="*/ 4659442 h 4695015"/>
              <a:gd name="connsiteX1" fmla="*/ 141890 w 4541274"/>
              <a:gd name="connsiteY1" fmla="*/ 3681980 h 4695015"/>
              <a:gd name="connsiteX2" fmla="*/ 441435 w 4541274"/>
              <a:gd name="connsiteY2" fmla="*/ 371221 h 4695015"/>
              <a:gd name="connsiteX3" fmla="*/ 720080 w 4541274"/>
              <a:gd name="connsiteY3" fmla="*/ 1454655 h 4695015"/>
              <a:gd name="connsiteX4" fmla="*/ 864096 w 4541274"/>
              <a:gd name="connsiteY4" fmla="*/ 2102727 h 4695015"/>
              <a:gd name="connsiteX5" fmla="*/ 1135118 w 4541274"/>
              <a:gd name="connsiteY5" fmla="*/ 2389208 h 4695015"/>
              <a:gd name="connsiteX6" fmla="*/ 1513490 w 4541274"/>
              <a:gd name="connsiteY6" fmla="*/ 3335139 h 4695015"/>
              <a:gd name="connsiteX7" fmla="*/ 1923393 w 4541274"/>
              <a:gd name="connsiteY7" fmla="*/ 2672987 h 4695015"/>
              <a:gd name="connsiteX8" fmla="*/ 2525049 w 4541274"/>
              <a:gd name="connsiteY8" fmla="*/ 3746910 h 4695015"/>
              <a:gd name="connsiteX9" fmla="*/ 3011214 w 4541274"/>
              <a:gd name="connsiteY9" fmla="*/ 4154946 h 4695015"/>
              <a:gd name="connsiteX10" fmla="*/ 3677177 w 4541274"/>
              <a:gd name="connsiteY10" fmla="*/ 4394982 h 4695015"/>
              <a:gd name="connsiteX11" fmla="*/ 4253241 w 4541274"/>
              <a:gd name="connsiteY11" fmla="*/ 4683014 h 4695015"/>
              <a:gd name="connsiteX12" fmla="*/ 4541274 w 4541274"/>
              <a:gd name="connsiteY12" fmla="*/ 4466990 h 4695015"/>
              <a:gd name="connsiteX0" fmla="*/ 0 w 4392488"/>
              <a:gd name="connsiteY0" fmla="*/ 4659442 h 4733019"/>
              <a:gd name="connsiteX1" fmla="*/ 141890 w 4392488"/>
              <a:gd name="connsiteY1" fmla="*/ 3681980 h 4733019"/>
              <a:gd name="connsiteX2" fmla="*/ 441435 w 4392488"/>
              <a:gd name="connsiteY2" fmla="*/ 371221 h 4733019"/>
              <a:gd name="connsiteX3" fmla="*/ 720080 w 4392488"/>
              <a:gd name="connsiteY3" fmla="*/ 1454655 h 4733019"/>
              <a:gd name="connsiteX4" fmla="*/ 864096 w 4392488"/>
              <a:gd name="connsiteY4" fmla="*/ 2102727 h 4733019"/>
              <a:gd name="connsiteX5" fmla="*/ 1135118 w 4392488"/>
              <a:gd name="connsiteY5" fmla="*/ 2389208 h 4733019"/>
              <a:gd name="connsiteX6" fmla="*/ 1513490 w 4392488"/>
              <a:gd name="connsiteY6" fmla="*/ 3335139 h 4733019"/>
              <a:gd name="connsiteX7" fmla="*/ 1923393 w 4392488"/>
              <a:gd name="connsiteY7" fmla="*/ 2672987 h 4733019"/>
              <a:gd name="connsiteX8" fmla="*/ 2525049 w 4392488"/>
              <a:gd name="connsiteY8" fmla="*/ 3746910 h 4733019"/>
              <a:gd name="connsiteX9" fmla="*/ 3011214 w 4392488"/>
              <a:gd name="connsiteY9" fmla="*/ 4154946 h 4733019"/>
              <a:gd name="connsiteX10" fmla="*/ 3677177 w 4392488"/>
              <a:gd name="connsiteY10" fmla="*/ 4394982 h 4733019"/>
              <a:gd name="connsiteX11" fmla="*/ 4253241 w 4392488"/>
              <a:gd name="connsiteY11" fmla="*/ 4683014 h 4733019"/>
              <a:gd name="connsiteX12" fmla="*/ 4392488 w 4392488"/>
              <a:gd name="connsiteY12" fmla="*/ 4695015 h 4733019"/>
              <a:gd name="connsiteX0" fmla="*/ 0 w 4253241"/>
              <a:gd name="connsiteY0" fmla="*/ 4659442 h 4683014"/>
              <a:gd name="connsiteX1" fmla="*/ 141890 w 4253241"/>
              <a:gd name="connsiteY1" fmla="*/ 3681980 h 4683014"/>
              <a:gd name="connsiteX2" fmla="*/ 441435 w 4253241"/>
              <a:gd name="connsiteY2" fmla="*/ 371221 h 4683014"/>
              <a:gd name="connsiteX3" fmla="*/ 720080 w 4253241"/>
              <a:gd name="connsiteY3" fmla="*/ 1454655 h 4683014"/>
              <a:gd name="connsiteX4" fmla="*/ 864096 w 4253241"/>
              <a:gd name="connsiteY4" fmla="*/ 2102727 h 4683014"/>
              <a:gd name="connsiteX5" fmla="*/ 1135118 w 4253241"/>
              <a:gd name="connsiteY5" fmla="*/ 2389208 h 4683014"/>
              <a:gd name="connsiteX6" fmla="*/ 1513490 w 4253241"/>
              <a:gd name="connsiteY6" fmla="*/ 3335139 h 4683014"/>
              <a:gd name="connsiteX7" fmla="*/ 1923393 w 4253241"/>
              <a:gd name="connsiteY7" fmla="*/ 2672987 h 4683014"/>
              <a:gd name="connsiteX8" fmla="*/ 2525049 w 4253241"/>
              <a:gd name="connsiteY8" fmla="*/ 3746910 h 4683014"/>
              <a:gd name="connsiteX9" fmla="*/ 3011214 w 4253241"/>
              <a:gd name="connsiteY9" fmla="*/ 4154946 h 4683014"/>
              <a:gd name="connsiteX10" fmla="*/ 3677177 w 4253241"/>
              <a:gd name="connsiteY10" fmla="*/ 4394982 h 4683014"/>
              <a:gd name="connsiteX11" fmla="*/ 4253241 w 4253241"/>
              <a:gd name="connsiteY11" fmla="*/ 4683014 h 4683014"/>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3490 w 4176465"/>
              <a:gd name="connsiteY6" fmla="*/ 3335139 h 4659442"/>
              <a:gd name="connsiteX7" fmla="*/ 1923393 w 4176465"/>
              <a:gd name="connsiteY7" fmla="*/ 2672987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3490 w 4176465"/>
              <a:gd name="connsiteY6" fmla="*/ 3335139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98871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98871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26863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98871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98871 h 4659442"/>
              <a:gd name="connsiteX7" fmla="*/ 1656185 w 4176465"/>
              <a:gd name="connsiteY7" fmla="*/ 3038831 h 4659442"/>
              <a:gd name="connsiteX8" fmla="*/ 1944217 w 4176465"/>
              <a:gd name="connsiteY8" fmla="*/ 2678791 h 4659442"/>
              <a:gd name="connsiteX9" fmla="*/ 2525049 w 4176465"/>
              <a:gd name="connsiteY9" fmla="*/ 3746910 h 4659442"/>
              <a:gd name="connsiteX10" fmla="*/ 3011214 w 4176465"/>
              <a:gd name="connsiteY10" fmla="*/ 4154946 h 4659442"/>
              <a:gd name="connsiteX11" fmla="*/ 3677177 w 4176465"/>
              <a:gd name="connsiteY11" fmla="*/ 4394982 h 4659442"/>
              <a:gd name="connsiteX12" fmla="*/ 4176465 w 4176465"/>
              <a:gd name="connsiteY12"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98871 h 4659442"/>
              <a:gd name="connsiteX7" fmla="*/ 1656185 w 4176465"/>
              <a:gd name="connsiteY7" fmla="*/ 3038831 h 4659442"/>
              <a:gd name="connsiteX8" fmla="*/ 1944217 w 4176465"/>
              <a:gd name="connsiteY8" fmla="*/ 2678791 h 4659442"/>
              <a:gd name="connsiteX9" fmla="*/ 2525049 w 4176465"/>
              <a:gd name="connsiteY9" fmla="*/ 3746910 h 4659442"/>
              <a:gd name="connsiteX10" fmla="*/ 3011214 w 4176465"/>
              <a:gd name="connsiteY10" fmla="*/ 4154946 h 4659442"/>
              <a:gd name="connsiteX11" fmla="*/ 3677177 w 4176465"/>
              <a:gd name="connsiteY11" fmla="*/ 4394982 h 4659442"/>
              <a:gd name="connsiteX12" fmla="*/ 4176465 w 4176465"/>
              <a:gd name="connsiteY12"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98871 h 4659442"/>
              <a:gd name="connsiteX7" fmla="*/ 1656185 w 4176465"/>
              <a:gd name="connsiteY7" fmla="*/ 3038831 h 4659442"/>
              <a:gd name="connsiteX8" fmla="*/ 1944217 w 4176465"/>
              <a:gd name="connsiteY8" fmla="*/ 2678791 h 4659442"/>
              <a:gd name="connsiteX9" fmla="*/ 2525049 w 4176465"/>
              <a:gd name="connsiteY9" fmla="*/ 3746910 h 4659442"/>
              <a:gd name="connsiteX10" fmla="*/ 3011214 w 4176465"/>
              <a:gd name="connsiteY10" fmla="*/ 4154946 h 4659442"/>
              <a:gd name="connsiteX11" fmla="*/ 3677177 w 4176465"/>
              <a:gd name="connsiteY11" fmla="*/ 4394982 h 4659442"/>
              <a:gd name="connsiteX12" fmla="*/ 4176465 w 4176465"/>
              <a:gd name="connsiteY12"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98871 h 4659442"/>
              <a:gd name="connsiteX7" fmla="*/ 1656185 w 4176465"/>
              <a:gd name="connsiteY7" fmla="*/ 3038831 h 4659442"/>
              <a:gd name="connsiteX8" fmla="*/ 1944217 w 4176465"/>
              <a:gd name="connsiteY8" fmla="*/ 2678791 h 4659442"/>
              <a:gd name="connsiteX9" fmla="*/ 2525049 w 4176465"/>
              <a:gd name="connsiteY9" fmla="*/ 3746910 h 4659442"/>
              <a:gd name="connsiteX10" fmla="*/ 3011214 w 4176465"/>
              <a:gd name="connsiteY10" fmla="*/ 4154946 h 4659442"/>
              <a:gd name="connsiteX11" fmla="*/ 3677177 w 4176465"/>
              <a:gd name="connsiteY11" fmla="*/ 4394982 h 4659442"/>
              <a:gd name="connsiteX12" fmla="*/ 4176465 w 4176465"/>
              <a:gd name="connsiteY12"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98871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26863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26863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98871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6 w 4176465"/>
              <a:gd name="connsiteY4" fmla="*/ 2102727 h 4659442"/>
              <a:gd name="connsiteX5" fmla="*/ 1135118 w 4176465"/>
              <a:gd name="connsiteY5" fmla="*/ 2389208 h 4659442"/>
              <a:gd name="connsiteX6" fmla="*/ 1512169 w 4176465"/>
              <a:gd name="connsiteY6" fmla="*/ 3326863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7 w 4176465"/>
              <a:gd name="connsiteY4" fmla="*/ 2174735 h 4659442"/>
              <a:gd name="connsiteX5" fmla="*/ 1135118 w 4176465"/>
              <a:gd name="connsiteY5" fmla="*/ 2389208 h 4659442"/>
              <a:gd name="connsiteX6" fmla="*/ 1512169 w 4176465"/>
              <a:gd name="connsiteY6" fmla="*/ 3326863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7 w 4176465"/>
              <a:gd name="connsiteY4" fmla="*/ 2174735 h 4659442"/>
              <a:gd name="connsiteX5" fmla="*/ 1135118 w 4176465"/>
              <a:gd name="connsiteY5" fmla="*/ 2389208 h 4659442"/>
              <a:gd name="connsiteX6" fmla="*/ 1512169 w 4176465"/>
              <a:gd name="connsiteY6" fmla="*/ 3326863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7 w 4176465"/>
              <a:gd name="connsiteY4" fmla="*/ 2174735 h 4659442"/>
              <a:gd name="connsiteX5" fmla="*/ 1135118 w 4176465"/>
              <a:gd name="connsiteY5" fmla="*/ 2389208 h 4659442"/>
              <a:gd name="connsiteX6" fmla="*/ 1512169 w 4176465"/>
              <a:gd name="connsiteY6" fmla="*/ 3326863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7 w 4176465"/>
              <a:gd name="connsiteY4" fmla="*/ 2174735 h 4659442"/>
              <a:gd name="connsiteX5" fmla="*/ 1135118 w 4176465"/>
              <a:gd name="connsiteY5" fmla="*/ 2389208 h 4659442"/>
              <a:gd name="connsiteX6" fmla="*/ 1512169 w 4176465"/>
              <a:gd name="connsiteY6" fmla="*/ 3398871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 name="connsiteX0" fmla="*/ 0 w 4176465"/>
              <a:gd name="connsiteY0" fmla="*/ 4659442 h 4659442"/>
              <a:gd name="connsiteX1" fmla="*/ 141890 w 4176465"/>
              <a:gd name="connsiteY1" fmla="*/ 3681980 h 4659442"/>
              <a:gd name="connsiteX2" fmla="*/ 441435 w 4176465"/>
              <a:gd name="connsiteY2" fmla="*/ 371221 h 4659442"/>
              <a:gd name="connsiteX3" fmla="*/ 720080 w 4176465"/>
              <a:gd name="connsiteY3" fmla="*/ 1454655 h 4659442"/>
              <a:gd name="connsiteX4" fmla="*/ 864097 w 4176465"/>
              <a:gd name="connsiteY4" fmla="*/ 2174735 h 4659442"/>
              <a:gd name="connsiteX5" fmla="*/ 1135118 w 4176465"/>
              <a:gd name="connsiteY5" fmla="*/ 2389208 h 4659442"/>
              <a:gd name="connsiteX6" fmla="*/ 1512169 w 4176465"/>
              <a:gd name="connsiteY6" fmla="*/ 3398871 h 4659442"/>
              <a:gd name="connsiteX7" fmla="*/ 1944217 w 4176465"/>
              <a:gd name="connsiteY7" fmla="*/ 2678791 h 4659442"/>
              <a:gd name="connsiteX8" fmla="*/ 2525049 w 4176465"/>
              <a:gd name="connsiteY8" fmla="*/ 3746910 h 4659442"/>
              <a:gd name="connsiteX9" fmla="*/ 3011214 w 4176465"/>
              <a:gd name="connsiteY9" fmla="*/ 4154946 h 4659442"/>
              <a:gd name="connsiteX10" fmla="*/ 3677177 w 4176465"/>
              <a:gd name="connsiteY10" fmla="*/ 4394982 h 4659442"/>
              <a:gd name="connsiteX11" fmla="*/ 4176465 w 4176465"/>
              <a:gd name="connsiteY11" fmla="*/ 4623007 h 465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76465" h="4659442">
                <a:moveTo>
                  <a:pt x="0" y="4659442"/>
                </a:moveTo>
                <a:cubicBezTo>
                  <a:pt x="34159" y="4528062"/>
                  <a:pt x="68318" y="4396683"/>
                  <a:pt x="141890" y="3681980"/>
                </a:cubicBezTo>
                <a:cubicBezTo>
                  <a:pt x="215462" y="2967277"/>
                  <a:pt x="345070" y="742442"/>
                  <a:pt x="441435" y="371221"/>
                </a:cubicBezTo>
                <a:cubicBezTo>
                  <a:pt x="537800" y="0"/>
                  <a:pt x="649636" y="1154069"/>
                  <a:pt x="720080" y="1454655"/>
                </a:cubicBezTo>
                <a:cubicBezTo>
                  <a:pt x="790524" y="1755241"/>
                  <a:pt x="794924" y="2018976"/>
                  <a:pt x="864097" y="2174735"/>
                </a:cubicBezTo>
                <a:cubicBezTo>
                  <a:pt x="976284" y="2243051"/>
                  <a:pt x="1027106" y="2185185"/>
                  <a:pt x="1135118" y="2389208"/>
                </a:cubicBezTo>
                <a:cubicBezTo>
                  <a:pt x="1243130" y="2593231"/>
                  <a:pt x="1377319" y="3350607"/>
                  <a:pt x="1512169" y="3398871"/>
                </a:cubicBezTo>
                <a:cubicBezTo>
                  <a:pt x="1602824" y="3312159"/>
                  <a:pt x="1775404" y="2620785"/>
                  <a:pt x="1944217" y="2678791"/>
                </a:cubicBezTo>
                <a:cubicBezTo>
                  <a:pt x="2113030" y="2736797"/>
                  <a:pt x="2347216" y="3500884"/>
                  <a:pt x="2525049" y="3746910"/>
                </a:cubicBezTo>
                <a:cubicBezTo>
                  <a:pt x="2702882" y="3992936"/>
                  <a:pt x="2819193" y="4046934"/>
                  <a:pt x="3011214" y="4154946"/>
                </a:cubicBezTo>
                <a:cubicBezTo>
                  <a:pt x="3203235" y="4262958"/>
                  <a:pt x="3482968" y="4316972"/>
                  <a:pt x="3677177" y="4394982"/>
                </a:cubicBezTo>
                <a:cubicBezTo>
                  <a:pt x="3871386" y="4472992"/>
                  <a:pt x="4057247" y="4573002"/>
                  <a:pt x="4176465" y="4623007"/>
                </a:cubicBezTo>
              </a:path>
            </a:pathLst>
          </a:custGeom>
          <a:solidFill>
            <a:srgbClr val="006E73">
              <a:alpha val="12000"/>
            </a:srgbClr>
          </a:solidFill>
          <a:ln w="508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it-IT" sz="3200">
              <a:solidFill>
                <a:srgbClr val="000000"/>
              </a:solidFill>
              <a:latin typeface="Calibri" panose="020F0502020204030204" pitchFamily="34" charset="0"/>
            </a:endParaRPr>
          </a:p>
        </p:txBody>
      </p:sp>
      <p:grpSp>
        <p:nvGrpSpPr>
          <p:cNvPr id="31" name="Gruppo 25"/>
          <p:cNvGrpSpPr/>
          <p:nvPr/>
        </p:nvGrpSpPr>
        <p:grpSpPr>
          <a:xfrm>
            <a:off x="4622708" y="6614199"/>
            <a:ext cx="3744416" cy="253916"/>
            <a:chOff x="7220112" y="4201880"/>
            <a:chExt cx="2300543" cy="152038"/>
          </a:xfrm>
        </p:grpSpPr>
        <p:cxnSp>
          <p:nvCxnSpPr>
            <p:cNvPr id="32" name="Connettore 2 31"/>
            <p:cNvCxnSpPr/>
            <p:nvPr/>
          </p:nvCxnSpPr>
          <p:spPr bwMode="auto">
            <a:xfrm>
              <a:off x="7220112" y="4221882"/>
              <a:ext cx="2300543" cy="632"/>
            </a:xfrm>
            <a:prstGeom prst="straightConnector1">
              <a:avLst/>
            </a:prstGeom>
            <a:ln w="12700">
              <a:headEnd type="none" w="med" len="med"/>
              <a:tailEnd type="arrow"/>
            </a:ln>
          </p:spPr>
          <p:style>
            <a:lnRef idx="1">
              <a:schemeClr val="dk1"/>
            </a:lnRef>
            <a:fillRef idx="0">
              <a:schemeClr val="dk1"/>
            </a:fillRef>
            <a:effectRef idx="0">
              <a:schemeClr val="dk1"/>
            </a:effectRef>
            <a:fontRef idx="minor">
              <a:schemeClr val="tx1"/>
            </a:fontRef>
          </p:style>
        </p:cxnSp>
        <p:sp>
          <p:nvSpPr>
            <p:cNvPr id="33" name="CasellaDiTesto 32"/>
            <p:cNvSpPr txBox="1"/>
            <p:nvPr/>
          </p:nvSpPr>
          <p:spPr>
            <a:xfrm>
              <a:off x="9348727" y="4201880"/>
              <a:ext cx="142019" cy="152038"/>
            </a:xfrm>
            <a:prstGeom prst="rect">
              <a:avLst/>
            </a:prstGeom>
            <a:noFill/>
            <a:ln w="12700">
              <a:noFill/>
            </a:ln>
          </p:spPr>
          <p:txBody>
            <a:bodyPr wrap="none" rtlCol="0">
              <a:spAutoFit/>
            </a:bodyPr>
            <a:lstStyle/>
            <a:p>
              <a:r>
                <a:rPr lang="it-IT" sz="1050" b="1" dirty="0">
                  <a:solidFill>
                    <a:srgbClr val="000000"/>
                  </a:solidFill>
                  <a:latin typeface="Calibri" panose="020F0502020204030204" pitchFamily="34" charset="0"/>
                </a:rPr>
                <a:t>t</a:t>
              </a:r>
            </a:p>
          </p:txBody>
        </p:sp>
      </p:grpSp>
      <p:cxnSp>
        <p:nvCxnSpPr>
          <p:cNvPr id="34" name="Connettore 1 33"/>
          <p:cNvCxnSpPr>
            <a:stCxn id="30" idx="4"/>
          </p:cNvCxnSpPr>
          <p:nvPr/>
        </p:nvCxnSpPr>
        <p:spPr bwMode="auto">
          <a:xfrm>
            <a:off x="5672106" y="5194057"/>
            <a:ext cx="30722" cy="1354193"/>
          </a:xfrm>
          <a:prstGeom prst="line">
            <a:avLst/>
          </a:prstGeom>
          <a:solidFill>
            <a:srgbClr val="FF9900"/>
          </a:solidFill>
          <a:ln w="22225" cap="rnd" cmpd="sng" algn="ctr">
            <a:solidFill>
              <a:srgbClr val="33CC33"/>
            </a:solidFill>
            <a:prstDash val="sysDot"/>
            <a:round/>
            <a:headEnd type="none" w="med" len="med"/>
            <a:tailEnd type="none" w="med" len="med"/>
          </a:ln>
          <a:effectLst/>
        </p:spPr>
      </p:cxnSp>
      <p:cxnSp>
        <p:nvCxnSpPr>
          <p:cNvPr id="35" name="Connettore 1 34"/>
          <p:cNvCxnSpPr>
            <a:stCxn id="30" idx="6"/>
          </p:cNvCxnSpPr>
          <p:nvPr/>
        </p:nvCxnSpPr>
        <p:spPr bwMode="auto">
          <a:xfrm flipH="1">
            <a:off x="6134876" y="5879175"/>
            <a:ext cx="242" cy="669075"/>
          </a:xfrm>
          <a:prstGeom prst="line">
            <a:avLst/>
          </a:prstGeom>
          <a:solidFill>
            <a:srgbClr val="FF9900"/>
          </a:solidFill>
          <a:ln w="22225" cap="rnd" cmpd="sng" algn="ctr">
            <a:solidFill>
              <a:srgbClr val="FF0000"/>
            </a:solidFill>
            <a:prstDash val="sysDot"/>
            <a:round/>
            <a:headEnd type="none" w="med" len="med"/>
            <a:tailEnd type="none" w="med" len="med"/>
          </a:ln>
          <a:effectLst/>
        </p:spPr>
      </p:cxnSp>
      <p:sp>
        <p:nvSpPr>
          <p:cNvPr id="37" name="TextBox 24"/>
          <p:cNvSpPr txBox="1">
            <a:spLocks noChangeArrowheads="1"/>
          </p:cNvSpPr>
          <p:nvPr/>
        </p:nvSpPr>
        <p:spPr bwMode="auto">
          <a:xfrm>
            <a:off x="5846844" y="4721628"/>
            <a:ext cx="1368152" cy="338554"/>
          </a:xfrm>
          <a:prstGeom prst="rect">
            <a:avLst/>
          </a:prstGeom>
          <a:noFill/>
          <a:ln w="9525">
            <a:noFill/>
            <a:miter lim="800000"/>
            <a:headEnd/>
            <a:tailEnd/>
          </a:ln>
        </p:spPr>
        <p:txBody>
          <a:bodyPr wrap="square">
            <a:spAutoFit/>
          </a:bodyPr>
          <a:lstStyle/>
          <a:p>
            <a:pPr algn="ctr"/>
            <a:r>
              <a:rPr lang="it-IT" sz="1600" b="1" dirty="0">
                <a:solidFill>
                  <a:srgbClr val="006E73"/>
                </a:solidFill>
                <a:latin typeface="Calibri" panose="020F0502020204030204" pitchFamily="34" charset="0"/>
                <a:cs typeface="Arial" pitchFamily="34" charset="0"/>
              </a:rPr>
              <a:t>POLSO</a:t>
            </a:r>
          </a:p>
        </p:txBody>
      </p:sp>
      <p:sp>
        <p:nvSpPr>
          <p:cNvPr id="63" name="TextBox 24"/>
          <p:cNvSpPr txBox="1">
            <a:spLocks noChangeArrowheads="1"/>
          </p:cNvSpPr>
          <p:nvPr/>
        </p:nvSpPr>
        <p:spPr bwMode="auto">
          <a:xfrm>
            <a:off x="6762424" y="5170800"/>
            <a:ext cx="2017420" cy="584775"/>
          </a:xfrm>
          <a:prstGeom prst="rect">
            <a:avLst/>
          </a:prstGeom>
          <a:noFill/>
          <a:ln w="9525">
            <a:noFill/>
            <a:miter lim="800000"/>
            <a:headEnd/>
            <a:tailEnd/>
          </a:ln>
        </p:spPr>
        <p:txBody>
          <a:bodyPr wrap="square">
            <a:spAutoFit/>
          </a:bodyPr>
          <a:lstStyle/>
          <a:p>
            <a:pPr algn="r"/>
            <a:r>
              <a:rPr lang="it-IT" sz="1600" b="1" dirty="0">
                <a:solidFill>
                  <a:srgbClr val="33CC33"/>
                </a:solidFill>
                <a:latin typeface="Calibri" panose="020F0502020204030204" pitchFamily="34" charset="0"/>
                <a:cs typeface="Tahoma" pitchFamily="34" charset="0"/>
              </a:rPr>
              <a:t>Onde riflesse dalla periferia al cuore</a:t>
            </a:r>
          </a:p>
        </p:txBody>
      </p:sp>
      <p:sp>
        <p:nvSpPr>
          <p:cNvPr id="64" name="TextBox 24"/>
          <p:cNvSpPr txBox="1">
            <a:spLocks noChangeArrowheads="1"/>
          </p:cNvSpPr>
          <p:nvPr/>
        </p:nvSpPr>
        <p:spPr bwMode="auto">
          <a:xfrm>
            <a:off x="3332697" y="4323130"/>
            <a:ext cx="1690534" cy="584775"/>
          </a:xfrm>
          <a:prstGeom prst="rect">
            <a:avLst/>
          </a:prstGeom>
          <a:noFill/>
          <a:ln w="9525">
            <a:noFill/>
            <a:miter lim="800000"/>
            <a:headEnd/>
            <a:tailEnd/>
          </a:ln>
        </p:spPr>
        <p:txBody>
          <a:bodyPr wrap="square">
            <a:spAutoFit/>
          </a:bodyPr>
          <a:lstStyle/>
          <a:p>
            <a:r>
              <a:rPr lang="it-IT" sz="1600" b="1" dirty="0">
                <a:solidFill>
                  <a:srgbClr val="FF0000"/>
                </a:solidFill>
                <a:latin typeface="Calibri" panose="020F0502020204030204" pitchFamily="34" charset="0"/>
                <a:cs typeface="Arial" pitchFamily="34" charset="0"/>
              </a:rPr>
              <a:t>Onda dal cuore alla periferia</a:t>
            </a:r>
          </a:p>
        </p:txBody>
      </p:sp>
      <p:sp>
        <p:nvSpPr>
          <p:cNvPr id="65" name="Rettangolo 64"/>
          <p:cNvSpPr/>
          <p:nvPr/>
        </p:nvSpPr>
        <p:spPr>
          <a:xfrm>
            <a:off x="5672106" y="715189"/>
            <a:ext cx="6288498" cy="1015663"/>
          </a:xfrm>
          <a:prstGeom prst="rect">
            <a:avLst/>
          </a:prstGeom>
        </p:spPr>
        <p:txBody>
          <a:bodyPr wrap="square">
            <a:spAutoFit/>
          </a:bodyPr>
          <a:lstStyle/>
          <a:p>
            <a:pPr marL="0" indent="0" algn="r" eaLnBrk="1" hangingPunct="1">
              <a:buFontTx/>
              <a:buNone/>
              <a:defRPr/>
            </a:pPr>
            <a:r>
              <a:rPr lang="en-GB" sz="2000" b="0" dirty="0">
                <a:latin typeface="Calibri" panose="020F0502020204030204" pitchFamily="34" charset="0"/>
              </a:rPr>
              <a:t>Le </a:t>
            </a:r>
            <a:r>
              <a:rPr lang="en-GB" sz="2000" b="0" dirty="0" err="1">
                <a:latin typeface="Calibri" panose="020F0502020204030204" pitchFamily="34" charset="0"/>
              </a:rPr>
              <a:t>contrazioni</a:t>
            </a:r>
            <a:r>
              <a:rPr lang="en-GB" sz="2000" b="0" dirty="0">
                <a:latin typeface="Calibri" panose="020F0502020204030204" pitchFamily="34" charset="0"/>
              </a:rPr>
              <a:t> del </a:t>
            </a:r>
            <a:r>
              <a:rPr lang="en-GB" sz="2000" b="0" dirty="0" err="1">
                <a:latin typeface="Calibri" panose="020F0502020204030204" pitchFamily="34" charset="0"/>
              </a:rPr>
              <a:t>cuore</a:t>
            </a:r>
            <a:r>
              <a:rPr lang="en-GB" sz="2000" b="0" dirty="0">
                <a:latin typeface="Calibri" panose="020F0502020204030204" pitchFamily="34" charset="0"/>
              </a:rPr>
              <a:t> e la </a:t>
            </a:r>
            <a:r>
              <a:rPr lang="en-GB" sz="2000" b="0" dirty="0" err="1">
                <a:latin typeface="Calibri" panose="020F0502020204030204" pitchFamily="34" charset="0"/>
              </a:rPr>
              <a:t>risposta</a:t>
            </a:r>
            <a:r>
              <a:rPr lang="en-GB" sz="2000" b="0" dirty="0">
                <a:latin typeface="Calibri" panose="020F0502020204030204" pitchFamily="34" charset="0"/>
              </a:rPr>
              <a:t> del </a:t>
            </a:r>
            <a:r>
              <a:rPr lang="en-GB" sz="2000" b="0" dirty="0" err="1">
                <a:latin typeface="Calibri" panose="020F0502020204030204" pitchFamily="34" charset="0"/>
              </a:rPr>
              <a:t>sistema</a:t>
            </a:r>
            <a:r>
              <a:rPr lang="en-GB" sz="2000" b="0" dirty="0">
                <a:latin typeface="Calibri" panose="020F0502020204030204" pitchFamily="34" charset="0"/>
              </a:rPr>
              <a:t> </a:t>
            </a:r>
            <a:r>
              <a:rPr lang="en-GB" sz="2000" b="0" dirty="0" err="1">
                <a:latin typeface="Calibri" panose="020F0502020204030204" pitchFamily="34" charset="0"/>
              </a:rPr>
              <a:t>vascolare</a:t>
            </a:r>
            <a:r>
              <a:rPr lang="en-GB" sz="2000" b="0" dirty="0">
                <a:latin typeface="Calibri" panose="020F0502020204030204" pitchFamily="34" charset="0"/>
              </a:rPr>
              <a:t> </a:t>
            </a:r>
            <a:r>
              <a:rPr lang="en-GB" sz="2000" b="0" dirty="0" err="1">
                <a:latin typeface="Calibri" panose="020F0502020204030204" pitchFamily="34" charset="0"/>
              </a:rPr>
              <a:t>generano</a:t>
            </a:r>
            <a:r>
              <a:rPr lang="en-GB" sz="2000" b="0" dirty="0">
                <a:latin typeface="Calibri" panose="020F0502020204030204" pitchFamily="34" charset="0"/>
              </a:rPr>
              <a:t> </a:t>
            </a:r>
            <a:r>
              <a:rPr lang="en-GB" sz="2000" dirty="0" err="1">
                <a:solidFill>
                  <a:srgbClr val="006E73"/>
                </a:solidFill>
                <a:latin typeface="Calibri" panose="020F0502020204030204" pitchFamily="34" charset="0"/>
              </a:rPr>
              <a:t>forme</a:t>
            </a:r>
            <a:r>
              <a:rPr lang="en-GB" sz="2000" dirty="0">
                <a:solidFill>
                  <a:srgbClr val="006E73"/>
                </a:solidFill>
                <a:latin typeface="Calibri" panose="020F0502020204030204" pitchFamily="34" charset="0"/>
              </a:rPr>
              <a:t> </a:t>
            </a:r>
            <a:r>
              <a:rPr lang="en-GB" sz="2000" dirty="0" err="1">
                <a:solidFill>
                  <a:srgbClr val="006E73"/>
                </a:solidFill>
                <a:latin typeface="Calibri" panose="020F0502020204030204" pitchFamily="34" charset="0"/>
              </a:rPr>
              <a:t>d’onda</a:t>
            </a:r>
            <a:r>
              <a:rPr lang="en-GB" sz="2000" b="0" dirty="0">
                <a:solidFill>
                  <a:srgbClr val="006E73"/>
                </a:solidFill>
                <a:latin typeface="Calibri" panose="020F0502020204030204" pitchFamily="34" charset="0"/>
              </a:rPr>
              <a:t> </a:t>
            </a:r>
            <a:r>
              <a:rPr lang="en-GB" sz="2000" b="0" dirty="0">
                <a:latin typeface="Calibri" panose="020F0502020204030204" pitchFamily="34" charset="0"/>
              </a:rPr>
              <a:t>di </a:t>
            </a:r>
            <a:r>
              <a:rPr lang="en-GB" sz="2000" b="0" dirty="0" err="1">
                <a:latin typeface="Calibri" panose="020F0502020204030204" pitchFamily="34" charset="0"/>
              </a:rPr>
              <a:t>pressione</a:t>
            </a:r>
            <a:r>
              <a:rPr lang="en-GB" sz="2000" b="0" dirty="0">
                <a:latin typeface="Calibri" panose="020F0502020204030204" pitchFamily="34" charset="0"/>
              </a:rPr>
              <a:t> </a:t>
            </a:r>
            <a:r>
              <a:rPr lang="en-GB" sz="2000" b="0" dirty="0" err="1">
                <a:latin typeface="Calibri" panose="020F0502020204030204" pitchFamily="34" charset="0"/>
              </a:rPr>
              <a:t>arteriosa</a:t>
            </a:r>
            <a:endParaRPr lang="en-GB" sz="2000" b="0" dirty="0">
              <a:latin typeface="Calibri" panose="020F0502020204030204" pitchFamily="34" charset="0"/>
            </a:endParaRPr>
          </a:p>
          <a:p>
            <a:pPr marL="0" indent="0" algn="r" eaLnBrk="1" hangingPunct="1">
              <a:buFontTx/>
              <a:buNone/>
              <a:defRPr/>
            </a:pPr>
            <a:r>
              <a:rPr lang="en-GB" sz="2000" dirty="0" err="1">
                <a:solidFill>
                  <a:srgbClr val="006E73"/>
                </a:solidFill>
                <a:latin typeface="Calibri" panose="020F0502020204030204" pitchFamily="34" charset="0"/>
              </a:rPr>
              <a:t>molto</a:t>
            </a:r>
            <a:r>
              <a:rPr lang="en-GB" sz="2000" dirty="0">
                <a:solidFill>
                  <a:srgbClr val="006E73"/>
                </a:solidFill>
                <a:latin typeface="Calibri" panose="020F0502020204030204" pitchFamily="34" charset="0"/>
              </a:rPr>
              <a:t> diverse </a:t>
            </a:r>
            <a:r>
              <a:rPr lang="en-GB" sz="2000" dirty="0" err="1">
                <a:solidFill>
                  <a:srgbClr val="006E73"/>
                </a:solidFill>
                <a:latin typeface="Calibri" panose="020F0502020204030204" pitchFamily="34" charset="0"/>
              </a:rPr>
              <a:t>fra</a:t>
            </a:r>
            <a:r>
              <a:rPr lang="en-GB" sz="2000" dirty="0">
                <a:solidFill>
                  <a:srgbClr val="006E73"/>
                </a:solidFill>
                <a:latin typeface="Calibri" panose="020F0502020204030204" pitchFamily="34" charset="0"/>
              </a:rPr>
              <a:t> </a:t>
            </a:r>
            <a:r>
              <a:rPr lang="en-GB" sz="2000" dirty="0" err="1">
                <a:solidFill>
                  <a:srgbClr val="006E73"/>
                </a:solidFill>
                <a:latin typeface="Calibri" panose="020F0502020204030204" pitchFamily="34" charset="0"/>
              </a:rPr>
              <a:t>loro</a:t>
            </a:r>
            <a:endParaRPr lang="en-GB" sz="2000" dirty="0">
              <a:solidFill>
                <a:srgbClr val="006E73"/>
              </a:solidFill>
              <a:latin typeface="Calibri" panose="020F0502020204030204" pitchFamily="34" charset="0"/>
            </a:endParaRPr>
          </a:p>
        </p:txBody>
      </p:sp>
    </p:spTree>
    <p:extLst>
      <p:ext uri="{BB962C8B-B14F-4D97-AF65-F5344CB8AC3E}">
        <p14:creationId xmlns:p14="http://schemas.microsoft.com/office/powerpoint/2010/main" val="268502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par>
                                <p:cTn id="16" presetID="6" presetClass="emph" presetSubtype="0" repeatCount="indefinite" fill="hold" nodeType="withEffect">
                                  <p:stCondLst>
                                    <p:cond delay="0"/>
                                  </p:stCondLst>
                                  <p:childTnLst>
                                    <p:animScale>
                                      <p:cBhvr>
                                        <p:cTn id="17" dur="1000" fill="hold"/>
                                        <p:tgtEl>
                                          <p:spTgt spid="39"/>
                                        </p:tgtEl>
                                      </p:cBhvr>
                                      <p:by x="85000" y="85000"/>
                                    </p:animScale>
                                  </p:childTnLst>
                                </p:cTn>
                              </p:par>
                              <p:par>
                                <p:cTn id="18" presetID="6" presetClass="emph" presetSubtype="0" repeatCount="indefinite" fill="hold" nodeType="withEffect">
                                  <p:stCondLst>
                                    <p:cond delay="0"/>
                                  </p:stCondLst>
                                  <p:childTnLst>
                                    <p:animScale>
                                      <p:cBhvr>
                                        <p:cTn id="19" dur="1000" fill="hold"/>
                                        <p:tgtEl>
                                          <p:spTgt spid="42"/>
                                        </p:tgtEl>
                                      </p:cBhvr>
                                      <p:by x="90000" y="90000"/>
                                    </p:animScale>
                                  </p:childTnLst>
                                </p:cTn>
                              </p:par>
                              <p:par>
                                <p:cTn id="20" presetID="22" presetClass="entr" presetSubtype="8" repeatCount="indefinite"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1000"/>
                                        <p:tgtEl>
                                          <p:spTgt spid="40"/>
                                        </p:tgtEl>
                                      </p:cBhvr>
                                    </p:animEffect>
                                  </p:childTnLst>
                                </p:cTn>
                              </p:par>
                              <p:par>
                                <p:cTn id="23" presetID="10"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wipe(up)">
                                      <p:cBhvr>
                                        <p:cTn id="28" dur="500"/>
                                        <p:tgtEl>
                                          <p:spTgt spid="6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750"/>
                                        <p:tgtEl>
                                          <p:spTgt spid="29"/>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wipe(left)">
                                      <p:cBhvr>
                                        <p:cTn id="41" dur="500"/>
                                        <p:tgtEl>
                                          <p:spTgt spid="6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right)">
                                      <p:cBhvr>
                                        <p:cTn id="46" dur="750"/>
                                        <p:tgtEl>
                                          <p:spTgt spid="28"/>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wipe(right)">
                                      <p:cBhvr>
                                        <p:cTn id="49" dur="500"/>
                                        <p:tgtEl>
                                          <p:spTgt spid="6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left)">
                                      <p:cBhvr>
                                        <p:cTn id="54" dur="750"/>
                                        <p:tgtEl>
                                          <p:spTgt spid="30"/>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left)">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wipe(down)">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56" grpId="0" animBg="1"/>
      <p:bldP spid="28" grpId="0" animBg="1"/>
      <p:bldP spid="29" grpId="0" animBg="1"/>
      <p:bldP spid="30" grpId="0" animBg="1"/>
      <p:bldP spid="37" grpId="0"/>
      <p:bldP spid="63" grpId="0"/>
      <p:bldP spid="64" grpId="0"/>
      <p:bldP spid="65"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dirty="0"/>
              <a:t>Parametri </a:t>
            </a:r>
            <a:r>
              <a:rPr lang="it-IT" dirty="0" err="1"/>
              <a:t>MostCare®</a:t>
            </a:r>
            <a:endParaRPr lang="it-IT" dirty="0"/>
          </a:p>
        </p:txBody>
      </p:sp>
      <p:sp>
        <p:nvSpPr>
          <p:cNvPr id="8" name="Sottotitolo 7"/>
          <p:cNvSpPr>
            <a:spLocks noGrp="1"/>
          </p:cNvSpPr>
          <p:nvPr>
            <p:ph type="subTitle" idx="1"/>
          </p:nvPr>
        </p:nvSpPr>
        <p:spPr/>
        <p:txBody>
          <a:bodyPr/>
          <a:lstStyle/>
          <a:p>
            <a:r>
              <a:rPr lang="it-IT" dirty="0" err="1"/>
              <a:t>Cardiac</a:t>
            </a:r>
            <a:r>
              <a:rPr lang="it-IT" dirty="0"/>
              <a:t> </a:t>
            </a:r>
            <a:r>
              <a:rPr lang="it-IT" dirty="0" err="1"/>
              <a:t>Cycle</a:t>
            </a:r>
            <a:r>
              <a:rPr lang="it-IT" dirty="0"/>
              <a:t> </a:t>
            </a:r>
            <a:r>
              <a:rPr lang="it-IT" dirty="0" err="1"/>
              <a:t>Efficiency</a:t>
            </a:r>
            <a:r>
              <a:rPr lang="it-IT" dirty="0"/>
              <a:t> (CCE)</a:t>
            </a:r>
            <a:endParaRPr lang="fr-FR" baseline="-25000" dirty="0"/>
          </a:p>
        </p:txBody>
      </p:sp>
      <p:sp>
        <p:nvSpPr>
          <p:cNvPr id="26" name="CasellaDiTesto 25"/>
          <p:cNvSpPr txBox="1"/>
          <p:nvPr/>
        </p:nvSpPr>
        <p:spPr>
          <a:xfrm>
            <a:off x="2438400" y="6423720"/>
            <a:ext cx="8229600" cy="461665"/>
          </a:xfrm>
          <a:prstGeom prst="rect">
            <a:avLst/>
          </a:prstGeom>
          <a:noFill/>
        </p:spPr>
        <p:txBody>
          <a:bodyPr wrap="square" rtlCol="0">
            <a:spAutoFit/>
          </a:bodyPr>
          <a:lstStyle/>
          <a:p>
            <a:pPr marL="228600" indent="-228600" defTabSz="457200" fontAlgn="base">
              <a:spcBef>
                <a:spcPct val="0"/>
              </a:spcBef>
              <a:spcAft>
                <a:spcPct val="0"/>
              </a:spcAft>
              <a:buFont typeface="+mj-lt"/>
              <a:buAutoNum type="arabicPeriod"/>
            </a:pPr>
            <a:r>
              <a:rPr lang="en-US" sz="800" dirty="0">
                <a:solidFill>
                  <a:prstClr val="black"/>
                </a:solidFill>
                <a:ea typeface="MS PGothic" pitchFamily="34" charset="-128"/>
                <a:cs typeface="Tahoma" pitchFamily="34" charset="0"/>
              </a:rPr>
              <a:t>Romano SM: "Cardiac cycle efficiency: A new parameter able to fully evaluate the dynamic interplay of the cardiovascular system". </a:t>
            </a:r>
            <a:r>
              <a:rPr lang="en-US" sz="800" dirty="0" err="1">
                <a:solidFill>
                  <a:prstClr val="black"/>
                </a:solidFill>
                <a:ea typeface="MS PGothic" pitchFamily="34" charset="-128"/>
                <a:cs typeface="Tahoma" pitchFamily="34" charset="0"/>
              </a:rPr>
              <a:t>Int</a:t>
            </a:r>
            <a:r>
              <a:rPr lang="en-US" sz="800" dirty="0">
                <a:solidFill>
                  <a:prstClr val="black"/>
                </a:solidFill>
                <a:ea typeface="MS PGothic" pitchFamily="34" charset="-128"/>
                <a:cs typeface="Tahoma" pitchFamily="34" charset="0"/>
              </a:rPr>
              <a:t> J </a:t>
            </a:r>
            <a:r>
              <a:rPr lang="en-US" sz="800" dirty="0" err="1">
                <a:solidFill>
                  <a:prstClr val="black"/>
                </a:solidFill>
                <a:ea typeface="MS PGothic" pitchFamily="34" charset="-128"/>
                <a:cs typeface="Tahoma" pitchFamily="34" charset="0"/>
              </a:rPr>
              <a:t>Cardiol</a:t>
            </a:r>
            <a:r>
              <a:rPr lang="en-US" sz="800" dirty="0">
                <a:solidFill>
                  <a:prstClr val="black"/>
                </a:solidFill>
                <a:ea typeface="MS PGothic" pitchFamily="34" charset="-128"/>
                <a:cs typeface="Tahoma" pitchFamily="34" charset="0"/>
              </a:rPr>
              <a:t>. (2011), doi:10.1016/j.ijcard.2011.12.008</a:t>
            </a:r>
            <a:endParaRPr lang="it-IT" sz="800" dirty="0">
              <a:solidFill>
                <a:prstClr val="black"/>
              </a:solidFill>
              <a:ea typeface="MS PGothic" pitchFamily="34" charset="-128"/>
              <a:cs typeface="Tahoma" pitchFamily="34" charset="0"/>
            </a:endParaRPr>
          </a:p>
          <a:p>
            <a:pPr marL="228600" indent="-228600" defTabSz="457200" fontAlgn="base">
              <a:spcBef>
                <a:spcPct val="0"/>
              </a:spcBef>
              <a:spcAft>
                <a:spcPct val="0"/>
              </a:spcAft>
              <a:buFont typeface="+mj-lt"/>
              <a:buAutoNum type="arabicPeriod"/>
            </a:pPr>
            <a:r>
              <a:rPr lang="it-IT" sz="800" dirty="0">
                <a:solidFill>
                  <a:prstClr val="black"/>
                </a:solidFill>
                <a:ea typeface="MS PGothic" pitchFamily="34" charset="-128"/>
                <a:cs typeface="Tahoma" pitchFamily="34" charset="0"/>
              </a:rPr>
              <a:t>S. Scolletta, L. </a:t>
            </a:r>
            <a:r>
              <a:rPr lang="it-IT" sz="800" dirty="0" err="1">
                <a:solidFill>
                  <a:prstClr val="black"/>
                </a:solidFill>
                <a:ea typeface="MS PGothic" pitchFamily="34" charset="-128"/>
                <a:cs typeface="Tahoma" pitchFamily="34" charset="0"/>
              </a:rPr>
              <a:t>Bodson</a:t>
            </a:r>
            <a:r>
              <a:rPr lang="it-IT" sz="800" dirty="0">
                <a:solidFill>
                  <a:prstClr val="black"/>
                </a:solidFill>
                <a:ea typeface="MS PGothic" pitchFamily="34" charset="-128"/>
                <a:cs typeface="Tahoma" pitchFamily="34" charset="0"/>
              </a:rPr>
              <a:t>, K. Donadello, A. </a:t>
            </a:r>
            <a:r>
              <a:rPr lang="it-IT" sz="800" dirty="0" err="1">
                <a:solidFill>
                  <a:prstClr val="black"/>
                </a:solidFill>
                <a:ea typeface="MS PGothic" pitchFamily="34" charset="-128"/>
                <a:cs typeface="Tahoma" pitchFamily="34" charset="0"/>
              </a:rPr>
              <a:t>Devigili</a:t>
            </a:r>
            <a:r>
              <a:rPr lang="it-IT" sz="800" dirty="0">
                <a:solidFill>
                  <a:prstClr val="black"/>
                </a:solidFill>
                <a:ea typeface="MS PGothic" pitchFamily="34" charset="-128"/>
                <a:cs typeface="Tahoma" pitchFamily="34" charset="0"/>
              </a:rPr>
              <a:t>, A. </a:t>
            </a:r>
            <a:r>
              <a:rPr lang="it-IT" sz="800" dirty="0" err="1">
                <a:solidFill>
                  <a:prstClr val="black"/>
                </a:solidFill>
                <a:ea typeface="MS PGothic" pitchFamily="34" charset="-128"/>
                <a:cs typeface="Tahoma" pitchFamily="34" charset="0"/>
              </a:rPr>
              <a:t>Herpain</a:t>
            </a:r>
            <a:r>
              <a:rPr lang="it-IT" sz="800" dirty="0">
                <a:solidFill>
                  <a:prstClr val="black"/>
                </a:solidFill>
                <a:ea typeface="MS PGothic" pitchFamily="34" charset="-128"/>
                <a:cs typeface="Tahoma" pitchFamily="34" charset="0"/>
              </a:rPr>
              <a:t>, FS Taccone, JL Vincent, D. De </a:t>
            </a:r>
            <a:r>
              <a:rPr lang="it-IT" sz="800" dirty="0" err="1">
                <a:solidFill>
                  <a:prstClr val="black"/>
                </a:solidFill>
                <a:ea typeface="MS PGothic" pitchFamily="34" charset="-128"/>
                <a:cs typeface="Tahoma" pitchFamily="34" charset="0"/>
              </a:rPr>
              <a:t>Backer</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Left</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ventricular</a:t>
            </a:r>
            <a:r>
              <a:rPr lang="it-IT" sz="800" dirty="0">
                <a:solidFill>
                  <a:prstClr val="black"/>
                </a:solidFill>
                <a:ea typeface="MS PGothic" pitchFamily="34" charset="-128"/>
                <a:cs typeface="Tahoma" pitchFamily="34" charset="0"/>
              </a:rPr>
              <a:t> performance </a:t>
            </a:r>
            <a:r>
              <a:rPr lang="it-IT" sz="800" dirty="0" err="1">
                <a:solidFill>
                  <a:prstClr val="black"/>
                </a:solidFill>
                <a:ea typeface="MS PGothic" pitchFamily="34" charset="-128"/>
                <a:cs typeface="Tahoma" pitchFamily="34" charset="0"/>
              </a:rPr>
              <a:t>assessed</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by</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echocardiography</a:t>
            </a:r>
            <a:r>
              <a:rPr lang="it-IT" sz="800" dirty="0">
                <a:solidFill>
                  <a:prstClr val="black"/>
                </a:solidFill>
                <a:ea typeface="MS PGothic" pitchFamily="34" charset="-128"/>
                <a:cs typeface="Tahoma" pitchFamily="34" charset="0"/>
              </a:rPr>
              <a:t> and </a:t>
            </a:r>
            <a:r>
              <a:rPr lang="it-IT" sz="800" dirty="0" err="1">
                <a:solidFill>
                  <a:prstClr val="black"/>
                </a:solidFill>
                <a:ea typeface="MS PGothic" pitchFamily="34" charset="-128"/>
                <a:cs typeface="Tahoma" pitchFamily="34" charset="0"/>
              </a:rPr>
              <a:t>an</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uncalibrated</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pulse</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contour</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method</a:t>
            </a:r>
            <a:r>
              <a:rPr lang="it-IT" sz="800" dirty="0">
                <a:solidFill>
                  <a:prstClr val="black"/>
                </a:solidFill>
                <a:ea typeface="MS PGothic" pitchFamily="34" charset="-128"/>
                <a:cs typeface="Tahoma" pitchFamily="34" charset="0"/>
              </a:rPr>
              <a:t> in </a:t>
            </a:r>
            <a:r>
              <a:rPr lang="it-IT" sz="800" dirty="0" err="1">
                <a:solidFill>
                  <a:prstClr val="black"/>
                </a:solidFill>
                <a:ea typeface="MS PGothic" pitchFamily="34" charset="-128"/>
                <a:cs typeface="Tahoma" pitchFamily="34" charset="0"/>
              </a:rPr>
              <a:t>critically</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ill</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patients</a:t>
            </a:r>
            <a:r>
              <a:rPr lang="it-IT" sz="800" dirty="0">
                <a:solidFill>
                  <a:prstClr val="black"/>
                </a:solidFill>
                <a:ea typeface="MS PGothic" pitchFamily="34" charset="-128"/>
                <a:cs typeface="Tahoma" pitchFamily="34" charset="0"/>
              </a:rPr>
              <a:t>”; Poster ESICM  2010, </a:t>
            </a:r>
            <a:r>
              <a:rPr lang="it-IT" sz="800" dirty="0" err="1">
                <a:solidFill>
                  <a:prstClr val="black"/>
                </a:solidFill>
                <a:ea typeface="MS PGothic" pitchFamily="34" charset="-128"/>
                <a:cs typeface="Tahoma" pitchFamily="34" charset="0"/>
              </a:rPr>
              <a:t>Barcelona</a:t>
            </a:r>
            <a:r>
              <a:rPr lang="it-IT" sz="800" dirty="0">
                <a:solidFill>
                  <a:prstClr val="black"/>
                </a:solidFill>
                <a:ea typeface="MS PGothic" pitchFamily="34" charset="-128"/>
                <a:cs typeface="Tahoma" pitchFamily="34" charset="0"/>
              </a:rPr>
              <a:t>.</a:t>
            </a:r>
          </a:p>
        </p:txBody>
      </p:sp>
      <p:sp>
        <p:nvSpPr>
          <p:cNvPr id="27" name="Rettangolo 26"/>
          <p:cNvSpPr/>
          <p:nvPr/>
        </p:nvSpPr>
        <p:spPr>
          <a:xfrm>
            <a:off x="8040216" y="4725145"/>
            <a:ext cx="1835696" cy="584775"/>
          </a:xfrm>
          <a:prstGeom prst="rect">
            <a:avLst/>
          </a:prstGeom>
        </p:spPr>
        <p:txBody>
          <a:bodyPr wrap="square">
            <a:spAutoFit/>
          </a:bodyPr>
          <a:lstStyle/>
          <a:p>
            <a:pPr algn="ctr" defTabSz="457200" fontAlgn="base">
              <a:spcBef>
                <a:spcPct val="0"/>
              </a:spcBef>
              <a:spcAft>
                <a:spcPct val="0"/>
              </a:spcAft>
            </a:pPr>
            <a:r>
              <a:rPr lang="en-US" sz="1600" b="1" dirty="0">
                <a:solidFill>
                  <a:prstClr val="black"/>
                </a:solidFill>
                <a:latin typeface="Gill Sans MT" pitchFamily="34" charset="0"/>
                <a:ea typeface="MS PGothic" pitchFamily="34" charset="-128"/>
              </a:rPr>
              <a:t>Cardiac Cycle Efficiency</a:t>
            </a:r>
            <a:endParaRPr lang="en-US" sz="1600" dirty="0">
              <a:solidFill>
                <a:srgbClr val="FF0000"/>
              </a:solidFill>
              <a:latin typeface="Gill Sans MT" pitchFamily="34" charset="0"/>
              <a:ea typeface="MS PGothic" pitchFamily="34" charset="-128"/>
            </a:endParaRPr>
          </a:p>
        </p:txBody>
      </p:sp>
      <p:pic>
        <p:nvPicPr>
          <p:cNvPr id="28" name="Immagine 27" descr="CCE_scolletta.png"/>
          <p:cNvPicPr>
            <a:picLocks noChangeAspect="1"/>
          </p:cNvPicPr>
          <p:nvPr/>
        </p:nvPicPr>
        <p:blipFill>
          <a:blip r:embed="rId2" cstate="print"/>
          <a:stretch>
            <a:fillRect/>
          </a:stretch>
        </p:blipFill>
        <p:spPr>
          <a:xfrm>
            <a:off x="5916488" y="4759136"/>
            <a:ext cx="1875789" cy="1190144"/>
          </a:xfrm>
          <a:prstGeom prst="rect">
            <a:avLst/>
          </a:prstGeom>
        </p:spPr>
      </p:pic>
      <p:pic>
        <p:nvPicPr>
          <p:cNvPr id="29" name="Immagine 28" descr="MCrendering_displayNOwave.png"/>
          <p:cNvPicPr>
            <a:picLocks noChangeAspect="1"/>
          </p:cNvPicPr>
          <p:nvPr/>
        </p:nvPicPr>
        <p:blipFill>
          <a:blip r:embed="rId3" cstate="print"/>
          <a:stretch>
            <a:fillRect/>
          </a:stretch>
        </p:blipFill>
        <p:spPr>
          <a:xfrm>
            <a:off x="3036168" y="2060848"/>
            <a:ext cx="3895022" cy="2834406"/>
          </a:xfrm>
          <a:prstGeom prst="rect">
            <a:avLst/>
          </a:prstGeom>
        </p:spPr>
      </p:pic>
      <p:grpSp>
        <p:nvGrpSpPr>
          <p:cNvPr id="30" name="Gruppo 15"/>
          <p:cNvGrpSpPr/>
          <p:nvPr/>
        </p:nvGrpSpPr>
        <p:grpSpPr>
          <a:xfrm>
            <a:off x="3615527" y="2242883"/>
            <a:ext cx="2663456" cy="1163160"/>
            <a:chOff x="3750918" y="1994576"/>
            <a:chExt cx="2663456" cy="1163160"/>
          </a:xfrm>
        </p:grpSpPr>
        <p:sp>
          <p:nvSpPr>
            <p:cNvPr id="31" name="Figura a mano libera 30"/>
            <p:cNvSpPr/>
            <p:nvPr/>
          </p:nvSpPr>
          <p:spPr>
            <a:xfrm>
              <a:off x="3750918" y="1994576"/>
              <a:ext cx="2663456" cy="992736"/>
            </a:xfrm>
            <a:custGeom>
              <a:avLst/>
              <a:gdLst>
                <a:gd name="connsiteX0" fmla="*/ 0 w 7608711"/>
                <a:gd name="connsiteY0" fmla="*/ 2602089 h 3064933"/>
                <a:gd name="connsiteX1" fmla="*/ 237067 w 7608711"/>
                <a:gd name="connsiteY1" fmla="*/ 2590800 h 3064933"/>
                <a:gd name="connsiteX2" fmla="*/ 417689 w 7608711"/>
                <a:gd name="connsiteY2" fmla="*/ 2827866 h 3064933"/>
                <a:gd name="connsiteX3" fmla="*/ 485422 w 7608711"/>
                <a:gd name="connsiteY3" fmla="*/ 2692400 h 3064933"/>
                <a:gd name="connsiteX4" fmla="*/ 643467 w 7608711"/>
                <a:gd name="connsiteY4" fmla="*/ 592666 h 3064933"/>
                <a:gd name="connsiteX5" fmla="*/ 722489 w 7608711"/>
                <a:gd name="connsiteY5" fmla="*/ 310444 h 3064933"/>
                <a:gd name="connsiteX6" fmla="*/ 959556 w 7608711"/>
                <a:gd name="connsiteY6" fmla="*/ 942622 h 3064933"/>
                <a:gd name="connsiteX7" fmla="*/ 1083733 w 7608711"/>
                <a:gd name="connsiteY7" fmla="*/ 1890889 h 3064933"/>
                <a:gd name="connsiteX8" fmla="*/ 1241778 w 7608711"/>
                <a:gd name="connsiteY8" fmla="*/ 1913466 h 3064933"/>
                <a:gd name="connsiteX9" fmla="*/ 1377244 w 7608711"/>
                <a:gd name="connsiteY9" fmla="*/ 2071511 h 3064933"/>
                <a:gd name="connsiteX10" fmla="*/ 1659467 w 7608711"/>
                <a:gd name="connsiteY10" fmla="*/ 2568222 h 3064933"/>
                <a:gd name="connsiteX11" fmla="*/ 1919111 w 7608711"/>
                <a:gd name="connsiteY11" fmla="*/ 2579511 h 3064933"/>
                <a:gd name="connsiteX12" fmla="*/ 2122311 w 7608711"/>
                <a:gd name="connsiteY12" fmla="*/ 2782711 h 3064933"/>
                <a:gd name="connsiteX13" fmla="*/ 2246489 w 7608711"/>
                <a:gd name="connsiteY13" fmla="*/ 2579511 h 3064933"/>
                <a:gd name="connsiteX14" fmla="*/ 2494844 w 7608711"/>
                <a:gd name="connsiteY14" fmla="*/ 254000 h 3064933"/>
                <a:gd name="connsiteX15" fmla="*/ 2731911 w 7608711"/>
                <a:gd name="connsiteY15" fmla="*/ 1055511 h 3064933"/>
                <a:gd name="connsiteX16" fmla="*/ 2822222 w 7608711"/>
                <a:gd name="connsiteY16" fmla="*/ 1845733 h 3064933"/>
                <a:gd name="connsiteX17" fmla="*/ 2935111 w 7608711"/>
                <a:gd name="connsiteY17" fmla="*/ 1834444 h 3064933"/>
                <a:gd name="connsiteX18" fmla="*/ 3183467 w 7608711"/>
                <a:gd name="connsiteY18" fmla="*/ 2455333 h 3064933"/>
                <a:gd name="connsiteX19" fmla="*/ 3499556 w 7608711"/>
                <a:gd name="connsiteY19" fmla="*/ 2545644 h 3064933"/>
                <a:gd name="connsiteX20" fmla="*/ 3668889 w 7608711"/>
                <a:gd name="connsiteY20" fmla="*/ 2726266 h 3064933"/>
                <a:gd name="connsiteX21" fmla="*/ 3849511 w 7608711"/>
                <a:gd name="connsiteY21" fmla="*/ 2816578 h 3064933"/>
                <a:gd name="connsiteX22" fmla="*/ 3894667 w 7608711"/>
                <a:gd name="connsiteY22" fmla="*/ 2003778 h 3064933"/>
                <a:gd name="connsiteX23" fmla="*/ 3996267 w 7608711"/>
                <a:gd name="connsiteY23" fmla="*/ 728133 h 3064933"/>
                <a:gd name="connsiteX24" fmla="*/ 4109156 w 7608711"/>
                <a:gd name="connsiteY24" fmla="*/ 299155 h 3064933"/>
                <a:gd name="connsiteX25" fmla="*/ 4380089 w 7608711"/>
                <a:gd name="connsiteY25" fmla="*/ 1190978 h 3064933"/>
                <a:gd name="connsiteX26" fmla="*/ 4459111 w 7608711"/>
                <a:gd name="connsiteY26" fmla="*/ 1958622 h 3064933"/>
                <a:gd name="connsiteX27" fmla="*/ 4515556 w 7608711"/>
                <a:gd name="connsiteY27" fmla="*/ 1902178 h 3064933"/>
                <a:gd name="connsiteX28" fmla="*/ 4831644 w 7608711"/>
                <a:gd name="connsiteY28" fmla="*/ 2218266 h 3064933"/>
                <a:gd name="connsiteX29" fmla="*/ 4989689 w 7608711"/>
                <a:gd name="connsiteY29" fmla="*/ 2613378 h 3064933"/>
                <a:gd name="connsiteX30" fmla="*/ 5249333 w 7608711"/>
                <a:gd name="connsiteY30" fmla="*/ 2590800 h 3064933"/>
                <a:gd name="connsiteX31" fmla="*/ 5441244 w 7608711"/>
                <a:gd name="connsiteY31" fmla="*/ 2748844 h 3064933"/>
                <a:gd name="connsiteX32" fmla="*/ 5565422 w 7608711"/>
                <a:gd name="connsiteY32" fmla="*/ 2026355 h 3064933"/>
                <a:gd name="connsiteX33" fmla="*/ 5768622 w 7608711"/>
                <a:gd name="connsiteY33" fmla="*/ 378178 h 3064933"/>
                <a:gd name="connsiteX34" fmla="*/ 6141156 w 7608711"/>
                <a:gd name="connsiteY34" fmla="*/ 1981200 h 3064933"/>
                <a:gd name="connsiteX35" fmla="*/ 6287911 w 7608711"/>
                <a:gd name="connsiteY35" fmla="*/ 1981200 h 3064933"/>
                <a:gd name="connsiteX36" fmla="*/ 6671733 w 7608711"/>
                <a:gd name="connsiteY36" fmla="*/ 2545644 h 3064933"/>
                <a:gd name="connsiteX37" fmla="*/ 7066844 w 7608711"/>
                <a:gd name="connsiteY37" fmla="*/ 2647244 h 3064933"/>
                <a:gd name="connsiteX38" fmla="*/ 7168444 w 7608711"/>
                <a:gd name="connsiteY38" fmla="*/ 2760133 h 3064933"/>
                <a:gd name="connsiteX39" fmla="*/ 7281333 w 7608711"/>
                <a:gd name="connsiteY39" fmla="*/ 1857022 h 3064933"/>
                <a:gd name="connsiteX40" fmla="*/ 7495822 w 7608711"/>
                <a:gd name="connsiteY40" fmla="*/ 378178 h 3064933"/>
                <a:gd name="connsiteX41" fmla="*/ 7608711 w 7608711"/>
                <a:gd name="connsiteY41" fmla="*/ 1179689 h 3064933"/>
                <a:gd name="connsiteX0" fmla="*/ 0 w 7608711"/>
                <a:gd name="connsiteY0" fmla="*/ 2568519 h 3031363"/>
                <a:gd name="connsiteX1" fmla="*/ 237067 w 7608711"/>
                <a:gd name="connsiteY1" fmla="*/ 2557230 h 3031363"/>
                <a:gd name="connsiteX2" fmla="*/ 417689 w 7608711"/>
                <a:gd name="connsiteY2" fmla="*/ 2794296 h 3031363"/>
                <a:gd name="connsiteX3" fmla="*/ 485422 w 7608711"/>
                <a:gd name="connsiteY3" fmla="*/ 2658830 h 3031363"/>
                <a:gd name="connsiteX4" fmla="*/ 643467 w 7608711"/>
                <a:gd name="connsiteY4" fmla="*/ 559096 h 3031363"/>
                <a:gd name="connsiteX5" fmla="*/ 722489 w 7608711"/>
                <a:gd name="connsiteY5" fmla="*/ 276874 h 3031363"/>
                <a:gd name="connsiteX6" fmla="*/ 959556 w 7608711"/>
                <a:gd name="connsiteY6" fmla="*/ 909052 h 3031363"/>
                <a:gd name="connsiteX7" fmla="*/ 1083733 w 7608711"/>
                <a:gd name="connsiteY7" fmla="*/ 1857319 h 3031363"/>
                <a:gd name="connsiteX8" fmla="*/ 1241778 w 7608711"/>
                <a:gd name="connsiteY8" fmla="*/ 1879896 h 3031363"/>
                <a:gd name="connsiteX9" fmla="*/ 1377244 w 7608711"/>
                <a:gd name="connsiteY9" fmla="*/ 2037941 h 3031363"/>
                <a:gd name="connsiteX10" fmla="*/ 1659467 w 7608711"/>
                <a:gd name="connsiteY10" fmla="*/ 2534652 h 3031363"/>
                <a:gd name="connsiteX11" fmla="*/ 1919111 w 7608711"/>
                <a:gd name="connsiteY11" fmla="*/ 2545941 h 3031363"/>
                <a:gd name="connsiteX12" fmla="*/ 2122311 w 7608711"/>
                <a:gd name="connsiteY12" fmla="*/ 2749141 h 3031363"/>
                <a:gd name="connsiteX13" fmla="*/ 2276624 w 7608711"/>
                <a:gd name="connsiteY13" fmla="*/ 2344524 h 3031363"/>
                <a:gd name="connsiteX14" fmla="*/ 2494844 w 7608711"/>
                <a:gd name="connsiteY14" fmla="*/ 220430 h 3031363"/>
                <a:gd name="connsiteX15" fmla="*/ 2731911 w 7608711"/>
                <a:gd name="connsiteY15" fmla="*/ 1021941 h 3031363"/>
                <a:gd name="connsiteX16" fmla="*/ 2822222 w 7608711"/>
                <a:gd name="connsiteY16" fmla="*/ 1812163 h 3031363"/>
                <a:gd name="connsiteX17" fmla="*/ 2935111 w 7608711"/>
                <a:gd name="connsiteY17" fmla="*/ 1800874 h 3031363"/>
                <a:gd name="connsiteX18" fmla="*/ 3183467 w 7608711"/>
                <a:gd name="connsiteY18" fmla="*/ 2421763 h 3031363"/>
                <a:gd name="connsiteX19" fmla="*/ 3499556 w 7608711"/>
                <a:gd name="connsiteY19" fmla="*/ 2512074 h 3031363"/>
                <a:gd name="connsiteX20" fmla="*/ 3668889 w 7608711"/>
                <a:gd name="connsiteY20" fmla="*/ 2692696 h 3031363"/>
                <a:gd name="connsiteX21" fmla="*/ 3849511 w 7608711"/>
                <a:gd name="connsiteY21" fmla="*/ 2783008 h 3031363"/>
                <a:gd name="connsiteX22" fmla="*/ 3894667 w 7608711"/>
                <a:gd name="connsiteY22" fmla="*/ 1970208 h 3031363"/>
                <a:gd name="connsiteX23" fmla="*/ 3996267 w 7608711"/>
                <a:gd name="connsiteY23" fmla="*/ 694563 h 3031363"/>
                <a:gd name="connsiteX24" fmla="*/ 4109156 w 7608711"/>
                <a:gd name="connsiteY24" fmla="*/ 265585 h 3031363"/>
                <a:gd name="connsiteX25" fmla="*/ 4380089 w 7608711"/>
                <a:gd name="connsiteY25" fmla="*/ 1157408 h 3031363"/>
                <a:gd name="connsiteX26" fmla="*/ 4459111 w 7608711"/>
                <a:gd name="connsiteY26" fmla="*/ 1925052 h 3031363"/>
                <a:gd name="connsiteX27" fmla="*/ 4515556 w 7608711"/>
                <a:gd name="connsiteY27" fmla="*/ 1868608 h 3031363"/>
                <a:gd name="connsiteX28" fmla="*/ 4831644 w 7608711"/>
                <a:gd name="connsiteY28" fmla="*/ 2184696 h 3031363"/>
                <a:gd name="connsiteX29" fmla="*/ 4989689 w 7608711"/>
                <a:gd name="connsiteY29" fmla="*/ 2579808 h 3031363"/>
                <a:gd name="connsiteX30" fmla="*/ 5249333 w 7608711"/>
                <a:gd name="connsiteY30" fmla="*/ 2557230 h 3031363"/>
                <a:gd name="connsiteX31" fmla="*/ 5441244 w 7608711"/>
                <a:gd name="connsiteY31" fmla="*/ 2715274 h 3031363"/>
                <a:gd name="connsiteX32" fmla="*/ 5565422 w 7608711"/>
                <a:gd name="connsiteY32" fmla="*/ 1992785 h 3031363"/>
                <a:gd name="connsiteX33" fmla="*/ 5768622 w 7608711"/>
                <a:gd name="connsiteY33" fmla="*/ 344608 h 3031363"/>
                <a:gd name="connsiteX34" fmla="*/ 6141156 w 7608711"/>
                <a:gd name="connsiteY34" fmla="*/ 1947630 h 3031363"/>
                <a:gd name="connsiteX35" fmla="*/ 6287911 w 7608711"/>
                <a:gd name="connsiteY35" fmla="*/ 1947630 h 3031363"/>
                <a:gd name="connsiteX36" fmla="*/ 6671733 w 7608711"/>
                <a:gd name="connsiteY36" fmla="*/ 2512074 h 3031363"/>
                <a:gd name="connsiteX37" fmla="*/ 7066844 w 7608711"/>
                <a:gd name="connsiteY37" fmla="*/ 2613674 h 3031363"/>
                <a:gd name="connsiteX38" fmla="*/ 7168444 w 7608711"/>
                <a:gd name="connsiteY38" fmla="*/ 2726563 h 3031363"/>
                <a:gd name="connsiteX39" fmla="*/ 7281333 w 7608711"/>
                <a:gd name="connsiteY39" fmla="*/ 1823452 h 3031363"/>
                <a:gd name="connsiteX40" fmla="*/ 7495822 w 7608711"/>
                <a:gd name="connsiteY40" fmla="*/ 344608 h 3031363"/>
                <a:gd name="connsiteX41" fmla="*/ 7608711 w 7608711"/>
                <a:gd name="connsiteY41" fmla="*/ 1146119 h 3031363"/>
                <a:gd name="connsiteX0" fmla="*/ 0 w 7608711"/>
                <a:gd name="connsiteY0" fmla="*/ 2568519 h 2903423"/>
                <a:gd name="connsiteX1" fmla="*/ 237067 w 7608711"/>
                <a:gd name="connsiteY1" fmla="*/ 2557230 h 2903423"/>
                <a:gd name="connsiteX2" fmla="*/ 417689 w 7608711"/>
                <a:gd name="connsiteY2" fmla="*/ 2794296 h 2903423"/>
                <a:gd name="connsiteX3" fmla="*/ 476424 w 7608711"/>
                <a:gd name="connsiteY3" fmla="*/ 2488540 h 2903423"/>
                <a:gd name="connsiteX4" fmla="*/ 643467 w 7608711"/>
                <a:gd name="connsiteY4" fmla="*/ 559096 h 2903423"/>
                <a:gd name="connsiteX5" fmla="*/ 722489 w 7608711"/>
                <a:gd name="connsiteY5" fmla="*/ 276874 h 2903423"/>
                <a:gd name="connsiteX6" fmla="*/ 959556 w 7608711"/>
                <a:gd name="connsiteY6" fmla="*/ 909052 h 2903423"/>
                <a:gd name="connsiteX7" fmla="*/ 1083733 w 7608711"/>
                <a:gd name="connsiteY7" fmla="*/ 1857319 h 2903423"/>
                <a:gd name="connsiteX8" fmla="*/ 1241778 w 7608711"/>
                <a:gd name="connsiteY8" fmla="*/ 1879896 h 2903423"/>
                <a:gd name="connsiteX9" fmla="*/ 1377244 w 7608711"/>
                <a:gd name="connsiteY9" fmla="*/ 2037941 h 2903423"/>
                <a:gd name="connsiteX10" fmla="*/ 1659467 w 7608711"/>
                <a:gd name="connsiteY10" fmla="*/ 2534652 h 2903423"/>
                <a:gd name="connsiteX11" fmla="*/ 1919111 w 7608711"/>
                <a:gd name="connsiteY11" fmla="*/ 2545941 h 2903423"/>
                <a:gd name="connsiteX12" fmla="*/ 2122311 w 7608711"/>
                <a:gd name="connsiteY12" fmla="*/ 2749141 h 2903423"/>
                <a:gd name="connsiteX13" fmla="*/ 2276624 w 7608711"/>
                <a:gd name="connsiteY13" fmla="*/ 2344524 h 2903423"/>
                <a:gd name="connsiteX14" fmla="*/ 2494844 w 7608711"/>
                <a:gd name="connsiteY14" fmla="*/ 220430 h 2903423"/>
                <a:gd name="connsiteX15" fmla="*/ 2731911 w 7608711"/>
                <a:gd name="connsiteY15" fmla="*/ 1021941 h 2903423"/>
                <a:gd name="connsiteX16" fmla="*/ 2822222 w 7608711"/>
                <a:gd name="connsiteY16" fmla="*/ 1812163 h 2903423"/>
                <a:gd name="connsiteX17" fmla="*/ 2935111 w 7608711"/>
                <a:gd name="connsiteY17" fmla="*/ 1800874 h 2903423"/>
                <a:gd name="connsiteX18" fmla="*/ 3183467 w 7608711"/>
                <a:gd name="connsiteY18" fmla="*/ 2421763 h 2903423"/>
                <a:gd name="connsiteX19" fmla="*/ 3499556 w 7608711"/>
                <a:gd name="connsiteY19" fmla="*/ 2512074 h 2903423"/>
                <a:gd name="connsiteX20" fmla="*/ 3668889 w 7608711"/>
                <a:gd name="connsiteY20" fmla="*/ 2692696 h 2903423"/>
                <a:gd name="connsiteX21" fmla="*/ 3849511 w 7608711"/>
                <a:gd name="connsiteY21" fmla="*/ 2783008 h 2903423"/>
                <a:gd name="connsiteX22" fmla="*/ 3894667 w 7608711"/>
                <a:gd name="connsiteY22" fmla="*/ 1970208 h 2903423"/>
                <a:gd name="connsiteX23" fmla="*/ 3996267 w 7608711"/>
                <a:gd name="connsiteY23" fmla="*/ 694563 h 2903423"/>
                <a:gd name="connsiteX24" fmla="*/ 4109156 w 7608711"/>
                <a:gd name="connsiteY24" fmla="*/ 265585 h 2903423"/>
                <a:gd name="connsiteX25" fmla="*/ 4380089 w 7608711"/>
                <a:gd name="connsiteY25" fmla="*/ 1157408 h 2903423"/>
                <a:gd name="connsiteX26" fmla="*/ 4459111 w 7608711"/>
                <a:gd name="connsiteY26" fmla="*/ 1925052 h 2903423"/>
                <a:gd name="connsiteX27" fmla="*/ 4515556 w 7608711"/>
                <a:gd name="connsiteY27" fmla="*/ 1868608 h 2903423"/>
                <a:gd name="connsiteX28" fmla="*/ 4831644 w 7608711"/>
                <a:gd name="connsiteY28" fmla="*/ 2184696 h 2903423"/>
                <a:gd name="connsiteX29" fmla="*/ 4989689 w 7608711"/>
                <a:gd name="connsiteY29" fmla="*/ 2579808 h 2903423"/>
                <a:gd name="connsiteX30" fmla="*/ 5249333 w 7608711"/>
                <a:gd name="connsiteY30" fmla="*/ 2557230 h 2903423"/>
                <a:gd name="connsiteX31" fmla="*/ 5441244 w 7608711"/>
                <a:gd name="connsiteY31" fmla="*/ 2715274 h 2903423"/>
                <a:gd name="connsiteX32" fmla="*/ 5565422 w 7608711"/>
                <a:gd name="connsiteY32" fmla="*/ 1992785 h 2903423"/>
                <a:gd name="connsiteX33" fmla="*/ 5768622 w 7608711"/>
                <a:gd name="connsiteY33" fmla="*/ 344608 h 2903423"/>
                <a:gd name="connsiteX34" fmla="*/ 6141156 w 7608711"/>
                <a:gd name="connsiteY34" fmla="*/ 1947630 h 2903423"/>
                <a:gd name="connsiteX35" fmla="*/ 6287911 w 7608711"/>
                <a:gd name="connsiteY35" fmla="*/ 1947630 h 2903423"/>
                <a:gd name="connsiteX36" fmla="*/ 6671733 w 7608711"/>
                <a:gd name="connsiteY36" fmla="*/ 2512074 h 2903423"/>
                <a:gd name="connsiteX37" fmla="*/ 7066844 w 7608711"/>
                <a:gd name="connsiteY37" fmla="*/ 2613674 h 2903423"/>
                <a:gd name="connsiteX38" fmla="*/ 7168444 w 7608711"/>
                <a:gd name="connsiteY38" fmla="*/ 2726563 h 2903423"/>
                <a:gd name="connsiteX39" fmla="*/ 7281333 w 7608711"/>
                <a:gd name="connsiteY39" fmla="*/ 1823452 h 2903423"/>
                <a:gd name="connsiteX40" fmla="*/ 7495822 w 7608711"/>
                <a:gd name="connsiteY40" fmla="*/ 344608 h 2903423"/>
                <a:gd name="connsiteX41" fmla="*/ 7608711 w 7608711"/>
                <a:gd name="connsiteY41" fmla="*/ 1146119 h 2903423"/>
                <a:gd name="connsiteX0" fmla="*/ 0 w 7371644"/>
                <a:gd name="connsiteY0" fmla="*/ 2557230 h 2903423"/>
                <a:gd name="connsiteX1" fmla="*/ 180622 w 7371644"/>
                <a:gd name="connsiteY1" fmla="*/ 2794296 h 2903423"/>
                <a:gd name="connsiteX2" fmla="*/ 239357 w 7371644"/>
                <a:gd name="connsiteY2" fmla="*/ 2488540 h 2903423"/>
                <a:gd name="connsiteX3" fmla="*/ 406400 w 7371644"/>
                <a:gd name="connsiteY3" fmla="*/ 559096 h 2903423"/>
                <a:gd name="connsiteX4" fmla="*/ 485422 w 7371644"/>
                <a:gd name="connsiteY4" fmla="*/ 276874 h 2903423"/>
                <a:gd name="connsiteX5" fmla="*/ 722489 w 7371644"/>
                <a:gd name="connsiteY5" fmla="*/ 909052 h 2903423"/>
                <a:gd name="connsiteX6" fmla="*/ 846666 w 7371644"/>
                <a:gd name="connsiteY6" fmla="*/ 1857319 h 2903423"/>
                <a:gd name="connsiteX7" fmla="*/ 1004711 w 7371644"/>
                <a:gd name="connsiteY7" fmla="*/ 1879896 h 2903423"/>
                <a:gd name="connsiteX8" fmla="*/ 1140177 w 7371644"/>
                <a:gd name="connsiteY8" fmla="*/ 2037941 h 2903423"/>
                <a:gd name="connsiteX9" fmla="*/ 1422400 w 7371644"/>
                <a:gd name="connsiteY9" fmla="*/ 2534652 h 2903423"/>
                <a:gd name="connsiteX10" fmla="*/ 1682044 w 7371644"/>
                <a:gd name="connsiteY10" fmla="*/ 2545941 h 2903423"/>
                <a:gd name="connsiteX11" fmla="*/ 1885244 w 7371644"/>
                <a:gd name="connsiteY11" fmla="*/ 2749141 h 2903423"/>
                <a:gd name="connsiteX12" fmla="*/ 2039557 w 7371644"/>
                <a:gd name="connsiteY12" fmla="*/ 2344524 h 2903423"/>
                <a:gd name="connsiteX13" fmla="*/ 2257777 w 7371644"/>
                <a:gd name="connsiteY13" fmla="*/ 220430 h 2903423"/>
                <a:gd name="connsiteX14" fmla="*/ 2494844 w 7371644"/>
                <a:gd name="connsiteY14" fmla="*/ 1021941 h 2903423"/>
                <a:gd name="connsiteX15" fmla="*/ 2585155 w 7371644"/>
                <a:gd name="connsiteY15" fmla="*/ 1812163 h 2903423"/>
                <a:gd name="connsiteX16" fmla="*/ 2698044 w 7371644"/>
                <a:gd name="connsiteY16" fmla="*/ 1800874 h 2903423"/>
                <a:gd name="connsiteX17" fmla="*/ 2946400 w 7371644"/>
                <a:gd name="connsiteY17" fmla="*/ 2421763 h 2903423"/>
                <a:gd name="connsiteX18" fmla="*/ 3262489 w 7371644"/>
                <a:gd name="connsiteY18" fmla="*/ 2512074 h 2903423"/>
                <a:gd name="connsiteX19" fmla="*/ 3431822 w 7371644"/>
                <a:gd name="connsiteY19" fmla="*/ 2692696 h 2903423"/>
                <a:gd name="connsiteX20" fmla="*/ 3612444 w 7371644"/>
                <a:gd name="connsiteY20" fmla="*/ 2783008 h 2903423"/>
                <a:gd name="connsiteX21" fmla="*/ 3657600 w 7371644"/>
                <a:gd name="connsiteY21" fmla="*/ 1970208 h 2903423"/>
                <a:gd name="connsiteX22" fmla="*/ 3759200 w 7371644"/>
                <a:gd name="connsiteY22" fmla="*/ 694563 h 2903423"/>
                <a:gd name="connsiteX23" fmla="*/ 3872089 w 7371644"/>
                <a:gd name="connsiteY23" fmla="*/ 265585 h 2903423"/>
                <a:gd name="connsiteX24" fmla="*/ 4143022 w 7371644"/>
                <a:gd name="connsiteY24" fmla="*/ 1157408 h 2903423"/>
                <a:gd name="connsiteX25" fmla="*/ 4222044 w 7371644"/>
                <a:gd name="connsiteY25" fmla="*/ 1925052 h 2903423"/>
                <a:gd name="connsiteX26" fmla="*/ 4278489 w 7371644"/>
                <a:gd name="connsiteY26" fmla="*/ 1868608 h 2903423"/>
                <a:gd name="connsiteX27" fmla="*/ 4594577 w 7371644"/>
                <a:gd name="connsiteY27" fmla="*/ 2184696 h 2903423"/>
                <a:gd name="connsiteX28" fmla="*/ 4752622 w 7371644"/>
                <a:gd name="connsiteY28" fmla="*/ 2579808 h 2903423"/>
                <a:gd name="connsiteX29" fmla="*/ 5012266 w 7371644"/>
                <a:gd name="connsiteY29" fmla="*/ 2557230 h 2903423"/>
                <a:gd name="connsiteX30" fmla="*/ 5204177 w 7371644"/>
                <a:gd name="connsiteY30" fmla="*/ 2715274 h 2903423"/>
                <a:gd name="connsiteX31" fmla="*/ 5328355 w 7371644"/>
                <a:gd name="connsiteY31" fmla="*/ 1992785 h 2903423"/>
                <a:gd name="connsiteX32" fmla="*/ 5531555 w 7371644"/>
                <a:gd name="connsiteY32" fmla="*/ 344608 h 2903423"/>
                <a:gd name="connsiteX33" fmla="*/ 5904089 w 7371644"/>
                <a:gd name="connsiteY33" fmla="*/ 1947630 h 2903423"/>
                <a:gd name="connsiteX34" fmla="*/ 6050844 w 7371644"/>
                <a:gd name="connsiteY34" fmla="*/ 1947630 h 2903423"/>
                <a:gd name="connsiteX35" fmla="*/ 6434666 w 7371644"/>
                <a:gd name="connsiteY35" fmla="*/ 2512074 h 2903423"/>
                <a:gd name="connsiteX36" fmla="*/ 6829777 w 7371644"/>
                <a:gd name="connsiteY36" fmla="*/ 2613674 h 2903423"/>
                <a:gd name="connsiteX37" fmla="*/ 6931377 w 7371644"/>
                <a:gd name="connsiteY37" fmla="*/ 2726563 h 2903423"/>
                <a:gd name="connsiteX38" fmla="*/ 7044266 w 7371644"/>
                <a:gd name="connsiteY38" fmla="*/ 1823452 h 2903423"/>
                <a:gd name="connsiteX39" fmla="*/ 7258755 w 7371644"/>
                <a:gd name="connsiteY39" fmla="*/ 344608 h 2903423"/>
                <a:gd name="connsiteX40" fmla="*/ 7371644 w 7371644"/>
                <a:gd name="connsiteY40" fmla="*/ 1146119 h 2903423"/>
                <a:gd name="connsiteX0" fmla="*/ 0 w 7420320"/>
                <a:gd name="connsiteY0" fmla="*/ 2416532 h 2903423"/>
                <a:gd name="connsiteX1" fmla="*/ 229298 w 7420320"/>
                <a:gd name="connsiteY1" fmla="*/ 2794296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27165 w 7420320"/>
                <a:gd name="connsiteY26" fmla="*/ 1868608 h 2903423"/>
                <a:gd name="connsiteX27" fmla="*/ 4643253 w 7420320"/>
                <a:gd name="connsiteY27" fmla="*/ 218469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27165 w 7420320"/>
                <a:gd name="connsiteY26" fmla="*/ 1868608 h 2903423"/>
                <a:gd name="connsiteX27" fmla="*/ 4643253 w 7420320"/>
                <a:gd name="connsiteY27" fmla="*/ 218469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43253 w 7420320"/>
                <a:gd name="connsiteY27" fmla="*/ 218469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01298 w 7420320"/>
                <a:gd name="connsiteY28" fmla="*/ 2579808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060942 w 7420320"/>
                <a:gd name="connsiteY29" fmla="*/ 2557230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12568 w 7420320"/>
                <a:gd name="connsiteY29" fmla="*/ 2632556 h 2903423"/>
                <a:gd name="connsiteX30" fmla="*/ 5252853 w 7420320"/>
                <a:gd name="connsiteY30" fmla="*/ 2715274 h 2903423"/>
                <a:gd name="connsiteX31" fmla="*/ 5377031 w 7420320"/>
                <a:gd name="connsiteY31" fmla="*/ 1992785 h 2903423"/>
                <a:gd name="connsiteX32" fmla="*/ 5580231 w 7420320"/>
                <a:gd name="connsiteY32" fmla="*/ 344608 h 2903423"/>
                <a:gd name="connsiteX33" fmla="*/ 5952765 w 7420320"/>
                <a:gd name="connsiteY33" fmla="*/ 1947630 h 2903423"/>
                <a:gd name="connsiteX34" fmla="*/ 6099520 w 7420320"/>
                <a:gd name="connsiteY34" fmla="*/ 1947630 h 2903423"/>
                <a:gd name="connsiteX35" fmla="*/ 6483342 w 7420320"/>
                <a:gd name="connsiteY35" fmla="*/ 2512074 h 2903423"/>
                <a:gd name="connsiteX36" fmla="*/ 6878453 w 7420320"/>
                <a:gd name="connsiteY36" fmla="*/ 2613674 h 2903423"/>
                <a:gd name="connsiteX37" fmla="*/ 6980053 w 7420320"/>
                <a:gd name="connsiteY37" fmla="*/ 2726563 h 2903423"/>
                <a:gd name="connsiteX38" fmla="*/ 7092942 w 7420320"/>
                <a:gd name="connsiteY38" fmla="*/ 1823452 h 2903423"/>
                <a:gd name="connsiteX39" fmla="*/ 7307431 w 7420320"/>
                <a:gd name="connsiteY39" fmla="*/ 344608 h 2903423"/>
                <a:gd name="connsiteX40" fmla="*/ 7420320 w 7420320"/>
                <a:gd name="connsiteY40"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252853 w 7420320"/>
                <a:gd name="connsiteY29" fmla="*/ 2715274 h 2903423"/>
                <a:gd name="connsiteX30" fmla="*/ 5377031 w 7420320"/>
                <a:gd name="connsiteY30" fmla="*/ 1992785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12568 w 7420320"/>
                <a:gd name="connsiteY29" fmla="*/ 2704564 h 2903423"/>
                <a:gd name="connsiteX30" fmla="*/ 5377031 w 7420320"/>
                <a:gd name="connsiteY30" fmla="*/ 1992785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84576 w 7420320"/>
                <a:gd name="connsiteY29" fmla="*/ 2704564 h 2903423"/>
                <a:gd name="connsiteX30" fmla="*/ 5377031 w 7420320"/>
                <a:gd name="connsiteY30" fmla="*/ 1992785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84576 w 7420320"/>
                <a:gd name="connsiteY29" fmla="*/ 2704564 h 2903423"/>
                <a:gd name="connsiteX30" fmla="*/ 5328592 w 7420320"/>
                <a:gd name="connsiteY30" fmla="*/ 1984484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03423"/>
                <a:gd name="connsiteX1" fmla="*/ 144016 w 7420320"/>
                <a:gd name="connsiteY1" fmla="*/ 2704564 h 2903423"/>
                <a:gd name="connsiteX2" fmla="*/ 288033 w 7420320"/>
                <a:gd name="connsiteY2" fmla="*/ 2488540 h 2903423"/>
                <a:gd name="connsiteX3" fmla="*/ 455076 w 7420320"/>
                <a:gd name="connsiteY3" fmla="*/ 559096 h 2903423"/>
                <a:gd name="connsiteX4" fmla="*/ 534098 w 7420320"/>
                <a:gd name="connsiteY4" fmla="*/ 276874 h 2903423"/>
                <a:gd name="connsiteX5" fmla="*/ 771165 w 7420320"/>
                <a:gd name="connsiteY5" fmla="*/ 909052 h 2903423"/>
                <a:gd name="connsiteX6" fmla="*/ 895342 w 7420320"/>
                <a:gd name="connsiteY6" fmla="*/ 1857319 h 2903423"/>
                <a:gd name="connsiteX7" fmla="*/ 1053387 w 7420320"/>
                <a:gd name="connsiteY7" fmla="*/ 1879896 h 2903423"/>
                <a:gd name="connsiteX8" fmla="*/ 1188853 w 7420320"/>
                <a:gd name="connsiteY8" fmla="*/ 2037941 h 2903423"/>
                <a:gd name="connsiteX9" fmla="*/ 1471076 w 7420320"/>
                <a:gd name="connsiteY9" fmla="*/ 2534652 h 2903423"/>
                <a:gd name="connsiteX10" fmla="*/ 1730720 w 7420320"/>
                <a:gd name="connsiteY10" fmla="*/ 2545941 h 2903423"/>
                <a:gd name="connsiteX11" fmla="*/ 1933920 w 7420320"/>
                <a:gd name="connsiteY11" fmla="*/ 2749141 h 2903423"/>
                <a:gd name="connsiteX12" fmla="*/ 2088233 w 7420320"/>
                <a:gd name="connsiteY12" fmla="*/ 2344524 h 2903423"/>
                <a:gd name="connsiteX13" fmla="*/ 2306453 w 7420320"/>
                <a:gd name="connsiteY13" fmla="*/ 220430 h 2903423"/>
                <a:gd name="connsiteX14" fmla="*/ 2543520 w 7420320"/>
                <a:gd name="connsiteY14" fmla="*/ 1021941 h 2903423"/>
                <a:gd name="connsiteX15" fmla="*/ 2633831 w 7420320"/>
                <a:gd name="connsiteY15" fmla="*/ 1812163 h 2903423"/>
                <a:gd name="connsiteX16" fmla="*/ 2746720 w 7420320"/>
                <a:gd name="connsiteY16" fmla="*/ 1800874 h 2903423"/>
                <a:gd name="connsiteX17" fmla="*/ 2995076 w 7420320"/>
                <a:gd name="connsiteY17" fmla="*/ 2421763 h 2903423"/>
                <a:gd name="connsiteX18" fmla="*/ 3311165 w 7420320"/>
                <a:gd name="connsiteY18" fmla="*/ 2512074 h 2903423"/>
                <a:gd name="connsiteX19" fmla="*/ 3480498 w 7420320"/>
                <a:gd name="connsiteY19" fmla="*/ 2692696 h 2903423"/>
                <a:gd name="connsiteX20" fmla="*/ 3661120 w 7420320"/>
                <a:gd name="connsiteY20" fmla="*/ 2783008 h 2903423"/>
                <a:gd name="connsiteX21" fmla="*/ 3706276 w 7420320"/>
                <a:gd name="connsiteY21" fmla="*/ 1970208 h 2903423"/>
                <a:gd name="connsiteX22" fmla="*/ 3807876 w 7420320"/>
                <a:gd name="connsiteY22" fmla="*/ 694563 h 2903423"/>
                <a:gd name="connsiteX23" fmla="*/ 3920765 w 7420320"/>
                <a:gd name="connsiteY23" fmla="*/ 265585 h 2903423"/>
                <a:gd name="connsiteX24" fmla="*/ 4191698 w 7420320"/>
                <a:gd name="connsiteY24" fmla="*/ 1157408 h 2903423"/>
                <a:gd name="connsiteX25" fmla="*/ 4270720 w 7420320"/>
                <a:gd name="connsiteY25" fmla="*/ 1925052 h 2903423"/>
                <a:gd name="connsiteX26" fmla="*/ 4392488 w 7420320"/>
                <a:gd name="connsiteY26" fmla="*/ 1912476 h 2903423"/>
                <a:gd name="connsiteX27" fmla="*/ 4680520 w 7420320"/>
                <a:gd name="connsiteY27" fmla="*/ 2272516 h 2903423"/>
                <a:gd name="connsiteX28" fmla="*/ 4824536 w 7420320"/>
                <a:gd name="connsiteY28" fmla="*/ 2488540 h 2903423"/>
                <a:gd name="connsiteX29" fmla="*/ 5184576 w 7420320"/>
                <a:gd name="connsiteY29" fmla="*/ 2704564 h 2903423"/>
                <a:gd name="connsiteX30" fmla="*/ 5328592 w 7420320"/>
                <a:gd name="connsiteY30" fmla="*/ 1984484 h 2903423"/>
                <a:gd name="connsiteX31" fmla="*/ 5580231 w 7420320"/>
                <a:gd name="connsiteY31" fmla="*/ 344608 h 2903423"/>
                <a:gd name="connsiteX32" fmla="*/ 5952765 w 7420320"/>
                <a:gd name="connsiteY32" fmla="*/ 1947630 h 2903423"/>
                <a:gd name="connsiteX33" fmla="*/ 6099520 w 7420320"/>
                <a:gd name="connsiteY33" fmla="*/ 1947630 h 2903423"/>
                <a:gd name="connsiteX34" fmla="*/ 6483342 w 7420320"/>
                <a:gd name="connsiteY34" fmla="*/ 2512074 h 2903423"/>
                <a:gd name="connsiteX35" fmla="*/ 6878453 w 7420320"/>
                <a:gd name="connsiteY35" fmla="*/ 2613674 h 2903423"/>
                <a:gd name="connsiteX36" fmla="*/ 6980053 w 7420320"/>
                <a:gd name="connsiteY36" fmla="*/ 2726563 h 2903423"/>
                <a:gd name="connsiteX37" fmla="*/ 7092942 w 7420320"/>
                <a:gd name="connsiteY37" fmla="*/ 1823452 h 2903423"/>
                <a:gd name="connsiteX38" fmla="*/ 7307431 w 7420320"/>
                <a:gd name="connsiteY38" fmla="*/ 344608 h 2903423"/>
                <a:gd name="connsiteX39" fmla="*/ 7420320 w 7420320"/>
                <a:gd name="connsiteY39" fmla="*/ 1146119 h 2903423"/>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07876 w 7420320"/>
                <a:gd name="connsiteY22" fmla="*/ 694563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672408 w 7420320"/>
                <a:gd name="connsiteY21" fmla="*/ 1912476 h 2913045"/>
                <a:gd name="connsiteX22" fmla="*/ 3807876 w 7420320"/>
                <a:gd name="connsiteY22" fmla="*/ 694563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07876 w 7420320"/>
                <a:gd name="connsiteY22" fmla="*/ 694563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3342 w 7420320"/>
                <a:gd name="connsiteY34" fmla="*/ 2512074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0720 w 7420320"/>
                <a:gd name="connsiteY34" fmla="*/ 2416532 h 2913045"/>
                <a:gd name="connsiteX35" fmla="*/ 6878453 w 7420320"/>
                <a:gd name="connsiteY35" fmla="*/ 2613674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0720 w 7420320"/>
                <a:gd name="connsiteY34" fmla="*/ 2416532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80720 w 7420320"/>
                <a:gd name="connsiteY34" fmla="*/ 2272516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099520 w 7420320"/>
                <a:gd name="connsiteY33" fmla="*/ 1947630 h 2913045"/>
                <a:gd name="connsiteX34" fmla="*/ 6408712 w 7420320"/>
                <a:gd name="connsiteY34" fmla="*/ 2128500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913045"/>
                <a:gd name="connsiteX1" fmla="*/ 144016 w 7420320"/>
                <a:gd name="connsiteY1" fmla="*/ 2704564 h 2913045"/>
                <a:gd name="connsiteX2" fmla="*/ 288033 w 7420320"/>
                <a:gd name="connsiteY2" fmla="*/ 2488540 h 2913045"/>
                <a:gd name="connsiteX3" fmla="*/ 455076 w 7420320"/>
                <a:gd name="connsiteY3" fmla="*/ 559096 h 2913045"/>
                <a:gd name="connsiteX4" fmla="*/ 534098 w 7420320"/>
                <a:gd name="connsiteY4" fmla="*/ 276874 h 2913045"/>
                <a:gd name="connsiteX5" fmla="*/ 771165 w 7420320"/>
                <a:gd name="connsiteY5" fmla="*/ 909052 h 2913045"/>
                <a:gd name="connsiteX6" fmla="*/ 895342 w 7420320"/>
                <a:gd name="connsiteY6" fmla="*/ 1857319 h 2913045"/>
                <a:gd name="connsiteX7" fmla="*/ 1053387 w 7420320"/>
                <a:gd name="connsiteY7" fmla="*/ 1879896 h 2913045"/>
                <a:gd name="connsiteX8" fmla="*/ 1188853 w 7420320"/>
                <a:gd name="connsiteY8" fmla="*/ 2037941 h 2913045"/>
                <a:gd name="connsiteX9" fmla="*/ 1471076 w 7420320"/>
                <a:gd name="connsiteY9" fmla="*/ 2534652 h 2913045"/>
                <a:gd name="connsiteX10" fmla="*/ 1730720 w 7420320"/>
                <a:gd name="connsiteY10" fmla="*/ 2545941 h 2913045"/>
                <a:gd name="connsiteX11" fmla="*/ 1933920 w 7420320"/>
                <a:gd name="connsiteY11" fmla="*/ 2749141 h 2913045"/>
                <a:gd name="connsiteX12" fmla="*/ 2088233 w 7420320"/>
                <a:gd name="connsiteY12" fmla="*/ 2344524 h 2913045"/>
                <a:gd name="connsiteX13" fmla="*/ 2306453 w 7420320"/>
                <a:gd name="connsiteY13" fmla="*/ 220430 h 2913045"/>
                <a:gd name="connsiteX14" fmla="*/ 2543520 w 7420320"/>
                <a:gd name="connsiteY14" fmla="*/ 1021941 h 2913045"/>
                <a:gd name="connsiteX15" fmla="*/ 2633831 w 7420320"/>
                <a:gd name="connsiteY15" fmla="*/ 1812163 h 2913045"/>
                <a:gd name="connsiteX16" fmla="*/ 2746720 w 7420320"/>
                <a:gd name="connsiteY16" fmla="*/ 1800874 h 2913045"/>
                <a:gd name="connsiteX17" fmla="*/ 2995076 w 7420320"/>
                <a:gd name="connsiteY17" fmla="*/ 2421763 h 2913045"/>
                <a:gd name="connsiteX18" fmla="*/ 3311165 w 7420320"/>
                <a:gd name="connsiteY18" fmla="*/ 2512074 h 2913045"/>
                <a:gd name="connsiteX19" fmla="*/ 3480498 w 7420320"/>
                <a:gd name="connsiteY19" fmla="*/ 2692696 h 2913045"/>
                <a:gd name="connsiteX20" fmla="*/ 3661120 w 7420320"/>
                <a:gd name="connsiteY20" fmla="*/ 2783008 h 2913045"/>
                <a:gd name="connsiteX21" fmla="*/ 3744416 w 7420320"/>
                <a:gd name="connsiteY21" fmla="*/ 1912476 h 2913045"/>
                <a:gd name="connsiteX22" fmla="*/ 3816424 w 7420320"/>
                <a:gd name="connsiteY22" fmla="*/ 976372 h 2913045"/>
                <a:gd name="connsiteX23" fmla="*/ 3920765 w 7420320"/>
                <a:gd name="connsiteY23" fmla="*/ 265585 h 2913045"/>
                <a:gd name="connsiteX24" fmla="*/ 4191698 w 7420320"/>
                <a:gd name="connsiteY24" fmla="*/ 1157408 h 2913045"/>
                <a:gd name="connsiteX25" fmla="*/ 4270720 w 7420320"/>
                <a:gd name="connsiteY25" fmla="*/ 1925052 h 2913045"/>
                <a:gd name="connsiteX26" fmla="*/ 4392488 w 7420320"/>
                <a:gd name="connsiteY26" fmla="*/ 1912476 h 2913045"/>
                <a:gd name="connsiteX27" fmla="*/ 4680520 w 7420320"/>
                <a:gd name="connsiteY27" fmla="*/ 2272516 h 2913045"/>
                <a:gd name="connsiteX28" fmla="*/ 4824536 w 7420320"/>
                <a:gd name="connsiteY28" fmla="*/ 2488540 h 2913045"/>
                <a:gd name="connsiteX29" fmla="*/ 5184576 w 7420320"/>
                <a:gd name="connsiteY29" fmla="*/ 2704564 h 2913045"/>
                <a:gd name="connsiteX30" fmla="*/ 5328592 w 7420320"/>
                <a:gd name="connsiteY30" fmla="*/ 1984484 h 2913045"/>
                <a:gd name="connsiteX31" fmla="*/ 5580231 w 7420320"/>
                <a:gd name="connsiteY31" fmla="*/ 344608 h 2913045"/>
                <a:gd name="connsiteX32" fmla="*/ 5952765 w 7420320"/>
                <a:gd name="connsiteY32" fmla="*/ 1947630 h 2913045"/>
                <a:gd name="connsiteX33" fmla="*/ 6192688 w 7420320"/>
                <a:gd name="connsiteY33" fmla="*/ 1984484 h 2913045"/>
                <a:gd name="connsiteX34" fmla="*/ 6408712 w 7420320"/>
                <a:gd name="connsiteY34" fmla="*/ 2128500 h 2913045"/>
                <a:gd name="connsiteX35" fmla="*/ 6768752 w 7420320"/>
                <a:gd name="connsiteY35" fmla="*/ 2632556 h 2913045"/>
                <a:gd name="connsiteX36" fmla="*/ 6980053 w 7420320"/>
                <a:gd name="connsiteY36" fmla="*/ 2726563 h 2913045"/>
                <a:gd name="connsiteX37" fmla="*/ 7092942 w 7420320"/>
                <a:gd name="connsiteY37" fmla="*/ 1823452 h 2913045"/>
                <a:gd name="connsiteX38" fmla="*/ 7307431 w 7420320"/>
                <a:gd name="connsiteY38" fmla="*/ 344608 h 2913045"/>
                <a:gd name="connsiteX39" fmla="*/ 7420320 w 7420320"/>
                <a:gd name="connsiteY39" fmla="*/ 1146119 h 2913045"/>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746720 w 7420320"/>
                <a:gd name="connsiteY16" fmla="*/ 1800874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270720 w 7420320"/>
                <a:gd name="connsiteY25" fmla="*/ 1925052 h 2861414"/>
                <a:gd name="connsiteX26" fmla="*/ 4392488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270720 w 7420320"/>
                <a:gd name="connsiteY25" fmla="*/ 1925052 h 2861414"/>
                <a:gd name="connsiteX26" fmla="*/ 4392488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270720 w 7420320"/>
                <a:gd name="connsiteY25" fmla="*/ 1925052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91698 w 7420320"/>
                <a:gd name="connsiteY24" fmla="*/ 1157408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912476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92488 w 7420320"/>
                <a:gd name="connsiteY25" fmla="*/ 1840468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768460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768460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420320"/>
                <a:gd name="connsiteY0" fmla="*/ 2416532 h 2861414"/>
                <a:gd name="connsiteX1" fmla="*/ 144016 w 7420320"/>
                <a:gd name="connsiteY1" fmla="*/ 2704564 h 2861414"/>
                <a:gd name="connsiteX2" fmla="*/ 288033 w 7420320"/>
                <a:gd name="connsiteY2" fmla="*/ 2488540 h 2861414"/>
                <a:gd name="connsiteX3" fmla="*/ 455076 w 7420320"/>
                <a:gd name="connsiteY3" fmla="*/ 559096 h 2861414"/>
                <a:gd name="connsiteX4" fmla="*/ 534098 w 7420320"/>
                <a:gd name="connsiteY4" fmla="*/ 276874 h 2861414"/>
                <a:gd name="connsiteX5" fmla="*/ 771165 w 7420320"/>
                <a:gd name="connsiteY5" fmla="*/ 909052 h 2861414"/>
                <a:gd name="connsiteX6" fmla="*/ 895342 w 7420320"/>
                <a:gd name="connsiteY6" fmla="*/ 1857319 h 2861414"/>
                <a:gd name="connsiteX7" fmla="*/ 1053387 w 7420320"/>
                <a:gd name="connsiteY7" fmla="*/ 1879896 h 2861414"/>
                <a:gd name="connsiteX8" fmla="*/ 1188853 w 7420320"/>
                <a:gd name="connsiteY8" fmla="*/ 2037941 h 2861414"/>
                <a:gd name="connsiteX9" fmla="*/ 1471076 w 7420320"/>
                <a:gd name="connsiteY9" fmla="*/ 2534652 h 2861414"/>
                <a:gd name="connsiteX10" fmla="*/ 1730720 w 7420320"/>
                <a:gd name="connsiteY10" fmla="*/ 2545941 h 2861414"/>
                <a:gd name="connsiteX11" fmla="*/ 1933920 w 7420320"/>
                <a:gd name="connsiteY11" fmla="*/ 2749141 h 2861414"/>
                <a:gd name="connsiteX12" fmla="*/ 2088233 w 7420320"/>
                <a:gd name="connsiteY12" fmla="*/ 2344524 h 2861414"/>
                <a:gd name="connsiteX13" fmla="*/ 2306453 w 7420320"/>
                <a:gd name="connsiteY13" fmla="*/ 220430 h 2861414"/>
                <a:gd name="connsiteX14" fmla="*/ 2543520 w 7420320"/>
                <a:gd name="connsiteY14" fmla="*/ 1021941 h 2861414"/>
                <a:gd name="connsiteX15" fmla="*/ 2633831 w 7420320"/>
                <a:gd name="connsiteY15" fmla="*/ 1812163 h 2861414"/>
                <a:gd name="connsiteX16" fmla="*/ 2808312 w 7420320"/>
                <a:gd name="connsiteY16" fmla="*/ 1840468 h 2861414"/>
                <a:gd name="connsiteX17" fmla="*/ 2995076 w 7420320"/>
                <a:gd name="connsiteY17" fmla="*/ 2421763 h 2861414"/>
                <a:gd name="connsiteX18" fmla="*/ 3311165 w 7420320"/>
                <a:gd name="connsiteY18" fmla="*/ 2512074 h 2861414"/>
                <a:gd name="connsiteX19" fmla="*/ 3480498 w 7420320"/>
                <a:gd name="connsiteY19" fmla="*/ 2692696 h 2861414"/>
                <a:gd name="connsiteX20" fmla="*/ 3672408 w 7420320"/>
                <a:gd name="connsiteY20" fmla="*/ 2632556 h 2861414"/>
                <a:gd name="connsiteX21" fmla="*/ 3744416 w 7420320"/>
                <a:gd name="connsiteY21" fmla="*/ 1912476 h 2861414"/>
                <a:gd name="connsiteX22" fmla="*/ 3816424 w 7420320"/>
                <a:gd name="connsiteY22" fmla="*/ 976372 h 2861414"/>
                <a:gd name="connsiteX23" fmla="*/ 3920765 w 7420320"/>
                <a:gd name="connsiteY23" fmla="*/ 265585 h 2861414"/>
                <a:gd name="connsiteX24" fmla="*/ 4176464 w 7420320"/>
                <a:gd name="connsiteY24" fmla="*/ 1192396 h 2861414"/>
                <a:gd name="connsiteX25" fmla="*/ 4320480 w 7420320"/>
                <a:gd name="connsiteY25" fmla="*/ 1768460 h 2861414"/>
                <a:gd name="connsiteX26" fmla="*/ 4464496 w 7420320"/>
                <a:gd name="connsiteY26" fmla="*/ 1912476 h 2861414"/>
                <a:gd name="connsiteX27" fmla="*/ 4680520 w 7420320"/>
                <a:gd name="connsiteY27" fmla="*/ 2272516 h 2861414"/>
                <a:gd name="connsiteX28" fmla="*/ 4824536 w 7420320"/>
                <a:gd name="connsiteY28" fmla="*/ 2488540 h 2861414"/>
                <a:gd name="connsiteX29" fmla="*/ 5184576 w 7420320"/>
                <a:gd name="connsiteY29" fmla="*/ 2704564 h 2861414"/>
                <a:gd name="connsiteX30" fmla="*/ 5328592 w 7420320"/>
                <a:gd name="connsiteY30" fmla="*/ 1984484 h 2861414"/>
                <a:gd name="connsiteX31" fmla="*/ 5580231 w 7420320"/>
                <a:gd name="connsiteY31" fmla="*/ 344608 h 2861414"/>
                <a:gd name="connsiteX32" fmla="*/ 5952765 w 7420320"/>
                <a:gd name="connsiteY32" fmla="*/ 1947630 h 2861414"/>
                <a:gd name="connsiteX33" fmla="*/ 6192688 w 7420320"/>
                <a:gd name="connsiteY33" fmla="*/ 1984484 h 2861414"/>
                <a:gd name="connsiteX34" fmla="*/ 6408712 w 7420320"/>
                <a:gd name="connsiteY34" fmla="*/ 2128500 h 2861414"/>
                <a:gd name="connsiteX35" fmla="*/ 6768752 w 7420320"/>
                <a:gd name="connsiteY35" fmla="*/ 2632556 h 2861414"/>
                <a:gd name="connsiteX36" fmla="*/ 6980053 w 7420320"/>
                <a:gd name="connsiteY36" fmla="*/ 2726563 h 2861414"/>
                <a:gd name="connsiteX37" fmla="*/ 7092942 w 7420320"/>
                <a:gd name="connsiteY37" fmla="*/ 1823452 h 2861414"/>
                <a:gd name="connsiteX38" fmla="*/ 7307431 w 7420320"/>
                <a:gd name="connsiteY38" fmla="*/ 344608 h 2861414"/>
                <a:gd name="connsiteX39" fmla="*/ 7420320 w 7420320"/>
                <a:gd name="connsiteY39" fmla="*/ 1146119 h 2861414"/>
                <a:gd name="connsiteX0" fmla="*/ 0 w 7560840"/>
                <a:gd name="connsiteY0" fmla="*/ 2416532 h 2861414"/>
                <a:gd name="connsiteX1" fmla="*/ 144016 w 7560840"/>
                <a:gd name="connsiteY1" fmla="*/ 2704564 h 2861414"/>
                <a:gd name="connsiteX2" fmla="*/ 288033 w 7560840"/>
                <a:gd name="connsiteY2" fmla="*/ 2488540 h 2861414"/>
                <a:gd name="connsiteX3" fmla="*/ 455076 w 7560840"/>
                <a:gd name="connsiteY3" fmla="*/ 559096 h 2861414"/>
                <a:gd name="connsiteX4" fmla="*/ 534098 w 7560840"/>
                <a:gd name="connsiteY4" fmla="*/ 276874 h 2861414"/>
                <a:gd name="connsiteX5" fmla="*/ 771165 w 7560840"/>
                <a:gd name="connsiteY5" fmla="*/ 909052 h 2861414"/>
                <a:gd name="connsiteX6" fmla="*/ 895342 w 7560840"/>
                <a:gd name="connsiteY6" fmla="*/ 1857319 h 2861414"/>
                <a:gd name="connsiteX7" fmla="*/ 1053387 w 7560840"/>
                <a:gd name="connsiteY7" fmla="*/ 1879896 h 2861414"/>
                <a:gd name="connsiteX8" fmla="*/ 1188853 w 7560840"/>
                <a:gd name="connsiteY8" fmla="*/ 2037941 h 2861414"/>
                <a:gd name="connsiteX9" fmla="*/ 1471076 w 7560840"/>
                <a:gd name="connsiteY9" fmla="*/ 2534652 h 2861414"/>
                <a:gd name="connsiteX10" fmla="*/ 1730720 w 7560840"/>
                <a:gd name="connsiteY10" fmla="*/ 2545941 h 2861414"/>
                <a:gd name="connsiteX11" fmla="*/ 1933920 w 7560840"/>
                <a:gd name="connsiteY11" fmla="*/ 2749141 h 2861414"/>
                <a:gd name="connsiteX12" fmla="*/ 2088233 w 7560840"/>
                <a:gd name="connsiteY12" fmla="*/ 2344524 h 2861414"/>
                <a:gd name="connsiteX13" fmla="*/ 2306453 w 7560840"/>
                <a:gd name="connsiteY13" fmla="*/ 220430 h 2861414"/>
                <a:gd name="connsiteX14" fmla="*/ 2543520 w 7560840"/>
                <a:gd name="connsiteY14" fmla="*/ 1021941 h 2861414"/>
                <a:gd name="connsiteX15" fmla="*/ 2633831 w 7560840"/>
                <a:gd name="connsiteY15" fmla="*/ 1812163 h 2861414"/>
                <a:gd name="connsiteX16" fmla="*/ 2808312 w 7560840"/>
                <a:gd name="connsiteY16" fmla="*/ 1840468 h 2861414"/>
                <a:gd name="connsiteX17" fmla="*/ 2995076 w 7560840"/>
                <a:gd name="connsiteY17" fmla="*/ 2421763 h 2861414"/>
                <a:gd name="connsiteX18" fmla="*/ 3311165 w 7560840"/>
                <a:gd name="connsiteY18" fmla="*/ 2512074 h 2861414"/>
                <a:gd name="connsiteX19" fmla="*/ 3480498 w 7560840"/>
                <a:gd name="connsiteY19" fmla="*/ 2692696 h 2861414"/>
                <a:gd name="connsiteX20" fmla="*/ 3672408 w 7560840"/>
                <a:gd name="connsiteY20" fmla="*/ 2632556 h 2861414"/>
                <a:gd name="connsiteX21" fmla="*/ 3744416 w 7560840"/>
                <a:gd name="connsiteY21" fmla="*/ 1912476 h 2861414"/>
                <a:gd name="connsiteX22" fmla="*/ 3816424 w 7560840"/>
                <a:gd name="connsiteY22" fmla="*/ 976372 h 2861414"/>
                <a:gd name="connsiteX23" fmla="*/ 3920765 w 7560840"/>
                <a:gd name="connsiteY23" fmla="*/ 265585 h 2861414"/>
                <a:gd name="connsiteX24" fmla="*/ 4176464 w 7560840"/>
                <a:gd name="connsiteY24" fmla="*/ 1192396 h 2861414"/>
                <a:gd name="connsiteX25" fmla="*/ 4320480 w 7560840"/>
                <a:gd name="connsiteY25" fmla="*/ 1768460 h 2861414"/>
                <a:gd name="connsiteX26" fmla="*/ 4464496 w 7560840"/>
                <a:gd name="connsiteY26" fmla="*/ 1912476 h 2861414"/>
                <a:gd name="connsiteX27" fmla="*/ 4680520 w 7560840"/>
                <a:gd name="connsiteY27" fmla="*/ 2272516 h 2861414"/>
                <a:gd name="connsiteX28" fmla="*/ 4824536 w 7560840"/>
                <a:gd name="connsiteY28" fmla="*/ 2488540 h 2861414"/>
                <a:gd name="connsiteX29" fmla="*/ 5184576 w 7560840"/>
                <a:gd name="connsiteY29" fmla="*/ 2704564 h 2861414"/>
                <a:gd name="connsiteX30" fmla="*/ 5328592 w 7560840"/>
                <a:gd name="connsiteY30" fmla="*/ 1984484 h 2861414"/>
                <a:gd name="connsiteX31" fmla="*/ 5580231 w 7560840"/>
                <a:gd name="connsiteY31" fmla="*/ 344608 h 2861414"/>
                <a:gd name="connsiteX32" fmla="*/ 5952765 w 7560840"/>
                <a:gd name="connsiteY32" fmla="*/ 1947630 h 2861414"/>
                <a:gd name="connsiteX33" fmla="*/ 6192688 w 7560840"/>
                <a:gd name="connsiteY33" fmla="*/ 1984484 h 2861414"/>
                <a:gd name="connsiteX34" fmla="*/ 6408712 w 7560840"/>
                <a:gd name="connsiteY34" fmla="*/ 2128500 h 2861414"/>
                <a:gd name="connsiteX35" fmla="*/ 6768752 w 7560840"/>
                <a:gd name="connsiteY35" fmla="*/ 2632556 h 2861414"/>
                <a:gd name="connsiteX36" fmla="*/ 6980053 w 7560840"/>
                <a:gd name="connsiteY36" fmla="*/ 2726563 h 2861414"/>
                <a:gd name="connsiteX37" fmla="*/ 7092942 w 7560840"/>
                <a:gd name="connsiteY37" fmla="*/ 1823452 h 2861414"/>
                <a:gd name="connsiteX38" fmla="*/ 7307431 w 7560840"/>
                <a:gd name="connsiteY38" fmla="*/ 344608 h 2861414"/>
                <a:gd name="connsiteX39" fmla="*/ 7560840 w 7560840"/>
                <a:gd name="connsiteY39" fmla="*/ 1048380 h 2861414"/>
                <a:gd name="connsiteX0" fmla="*/ 0 w 7560840"/>
                <a:gd name="connsiteY0" fmla="*/ 2416532 h 2861414"/>
                <a:gd name="connsiteX1" fmla="*/ 144016 w 7560840"/>
                <a:gd name="connsiteY1" fmla="*/ 2704564 h 2861414"/>
                <a:gd name="connsiteX2" fmla="*/ 288033 w 7560840"/>
                <a:gd name="connsiteY2" fmla="*/ 2488540 h 2861414"/>
                <a:gd name="connsiteX3" fmla="*/ 455076 w 7560840"/>
                <a:gd name="connsiteY3" fmla="*/ 559096 h 2861414"/>
                <a:gd name="connsiteX4" fmla="*/ 534098 w 7560840"/>
                <a:gd name="connsiteY4" fmla="*/ 276874 h 2861414"/>
                <a:gd name="connsiteX5" fmla="*/ 771165 w 7560840"/>
                <a:gd name="connsiteY5" fmla="*/ 909052 h 2861414"/>
                <a:gd name="connsiteX6" fmla="*/ 895342 w 7560840"/>
                <a:gd name="connsiteY6" fmla="*/ 1857319 h 2861414"/>
                <a:gd name="connsiteX7" fmla="*/ 1053387 w 7560840"/>
                <a:gd name="connsiteY7" fmla="*/ 1879896 h 2861414"/>
                <a:gd name="connsiteX8" fmla="*/ 1188853 w 7560840"/>
                <a:gd name="connsiteY8" fmla="*/ 2037941 h 2861414"/>
                <a:gd name="connsiteX9" fmla="*/ 1471076 w 7560840"/>
                <a:gd name="connsiteY9" fmla="*/ 2534652 h 2861414"/>
                <a:gd name="connsiteX10" fmla="*/ 1730720 w 7560840"/>
                <a:gd name="connsiteY10" fmla="*/ 2545941 h 2861414"/>
                <a:gd name="connsiteX11" fmla="*/ 1933920 w 7560840"/>
                <a:gd name="connsiteY11" fmla="*/ 2749141 h 2861414"/>
                <a:gd name="connsiteX12" fmla="*/ 2088233 w 7560840"/>
                <a:gd name="connsiteY12" fmla="*/ 2344524 h 2861414"/>
                <a:gd name="connsiteX13" fmla="*/ 2306453 w 7560840"/>
                <a:gd name="connsiteY13" fmla="*/ 220430 h 2861414"/>
                <a:gd name="connsiteX14" fmla="*/ 2543520 w 7560840"/>
                <a:gd name="connsiteY14" fmla="*/ 1021941 h 2861414"/>
                <a:gd name="connsiteX15" fmla="*/ 2633831 w 7560840"/>
                <a:gd name="connsiteY15" fmla="*/ 1812163 h 2861414"/>
                <a:gd name="connsiteX16" fmla="*/ 2808312 w 7560840"/>
                <a:gd name="connsiteY16" fmla="*/ 1840468 h 2861414"/>
                <a:gd name="connsiteX17" fmla="*/ 2995076 w 7560840"/>
                <a:gd name="connsiteY17" fmla="*/ 2421763 h 2861414"/>
                <a:gd name="connsiteX18" fmla="*/ 3311165 w 7560840"/>
                <a:gd name="connsiteY18" fmla="*/ 2512074 h 2861414"/>
                <a:gd name="connsiteX19" fmla="*/ 3480498 w 7560840"/>
                <a:gd name="connsiteY19" fmla="*/ 2692696 h 2861414"/>
                <a:gd name="connsiteX20" fmla="*/ 3672408 w 7560840"/>
                <a:gd name="connsiteY20" fmla="*/ 2632556 h 2861414"/>
                <a:gd name="connsiteX21" fmla="*/ 3744416 w 7560840"/>
                <a:gd name="connsiteY21" fmla="*/ 1912476 h 2861414"/>
                <a:gd name="connsiteX22" fmla="*/ 3816424 w 7560840"/>
                <a:gd name="connsiteY22" fmla="*/ 976372 h 2861414"/>
                <a:gd name="connsiteX23" fmla="*/ 3920765 w 7560840"/>
                <a:gd name="connsiteY23" fmla="*/ 265585 h 2861414"/>
                <a:gd name="connsiteX24" fmla="*/ 4176464 w 7560840"/>
                <a:gd name="connsiteY24" fmla="*/ 1192396 h 2861414"/>
                <a:gd name="connsiteX25" fmla="*/ 4320480 w 7560840"/>
                <a:gd name="connsiteY25" fmla="*/ 1768460 h 2861414"/>
                <a:gd name="connsiteX26" fmla="*/ 4464496 w 7560840"/>
                <a:gd name="connsiteY26" fmla="*/ 1912476 h 2861414"/>
                <a:gd name="connsiteX27" fmla="*/ 4680520 w 7560840"/>
                <a:gd name="connsiteY27" fmla="*/ 2272516 h 2861414"/>
                <a:gd name="connsiteX28" fmla="*/ 4824536 w 7560840"/>
                <a:gd name="connsiteY28" fmla="*/ 2488540 h 2861414"/>
                <a:gd name="connsiteX29" fmla="*/ 5184576 w 7560840"/>
                <a:gd name="connsiteY29" fmla="*/ 2704564 h 2861414"/>
                <a:gd name="connsiteX30" fmla="*/ 5328592 w 7560840"/>
                <a:gd name="connsiteY30" fmla="*/ 1984484 h 2861414"/>
                <a:gd name="connsiteX31" fmla="*/ 5580231 w 7560840"/>
                <a:gd name="connsiteY31" fmla="*/ 344608 h 2861414"/>
                <a:gd name="connsiteX32" fmla="*/ 5952765 w 7560840"/>
                <a:gd name="connsiteY32" fmla="*/ 1947630 h 2861414"/>
                <a:gd name="connsiteX33" fmla="*/ 6192688 w 7560840"/>
                <a:gd name="connsiteY33" fmla="*/ 1984484 h 2861414"/>
                <a:gd name="connsiteX34" fmla="*/ 6408712 w 7560840"/>
                <a:gd name="connsiteY34" fmla="*/ 2200508 h 2861414"/>
                <a:gd name="connsiteX35" fmla="*/ 6768752 w 7560840"/>
                <a:gd name="connsiteY35" fmla="*/ 2632556 h 2861414"/>
                <a:gd name="connsiteX36" fmla="*/ 6980053 w 7560840"/>
                <a:gd name="connsiteY36" fmla="*/ 2726563 h 2861414"/>
                <a:gd name="connsiteX37" fmla="*/ 7092942 w 7560840"/>
                <a:gd name="connsiteY37" fmla="*/ 1823452 h 2861414"/>
                <a:gd name="connsiteX38" fmla="*/ 7307431 w 7560840"/>
                <a:gd name="connsiteY38" fmla="*/ 344608 h 2861414"/>
                <a:gd name="connsiteX39" fmla="*/ 7560840 w 7560840"/>
                <a:gd name="connsiteY39" fmla="*/ 1048380 h 2861414"/>
                <a:gd name="connsiteX0" fmla="*/ 0 w 7307430"/>
                <a:gd name="connsiteY0" fmla="*/ 2416532 h 2861414"/>
                <a:gd name="connsiteX1" fmla="*/ 144016 w 7307430"/>
                <a:gd name="connsiteY1" fmla="*/ 2704564 h 2861414"/>
                <a:gd name="connsiteX2" fmla="*/ 288033 w 7307430"/>
                <a:gd name="connsiteY2" fmla="*/ 2488540 h 2861414"/>
                <a:gd name="connsiteX3" fmla="*/ 455076 w 7307430"/>
                <a:gd name="connsiteY3" fmla="*/ 559096 h 2861414"/>
                <a:gd name="connsiteX4" fmla="*/ 534098 w 7307430"/>
                <a:gd name="connsiteY4" fmla="*/ 276874 h 2861414"/>
                <a:gd name="connsiteX5" fmla="*/ 771165 w 7307430"/>
                <a:gd name="connsiteY5" fmla="*/ 909052 h 2861414"/>
                <a:gd name="connsiteX6" fmla="*/ 895342 w 7307430"/>
                <a:gd name="connsiteY6" fmla="*/ 1857319 h 2861414"/>
                <a:gd name="connsiteX7" fmla="*/ 1053387 w 7307430"/>
                <a:gd name="connsiteY7" fmla="*/ 1879896 h 2861414"/>
                <a:gd name="connsiteX8" fmla="*/ 1188853 w 7307430"/>
                <a:gd name="connsiteY8" fmla="*/ 2037941 h 2861414"/>
                <a:gd name="connsiteX9" fmla="*/ 1471076 w 7307430"/>
                <a:gd name="connsiteY9" fmla="*/ 2534652 h 2861414"/>
                <a:gd name="connsiteX10" fmla="*/ 1730720 w 7307430"/>
                <a:gd name="connsiteY10" fmla="*/ 2545941 h 2861414"/>
                <a:gd name="connsiteX11" fmla="*/ 1933920 w 7307430"/>
                <a:gd name="connsiteY11" fmla="*/ 2749141 h 2861414"/>
                <a:gd name="connsiteX12" fmla="*/ 2088233 w 7307430"/>
                <a:gd name="connsiteY12" fmla="*/ 2344524 h 2861414"/>
                <a:gd name="connsiteX13" fmla="*/ 2306453 w 7307430"/>
                <a:gd name="connsiteY13" fmla="*/ 220430 h 2861414"/>
                <a:gd name="connsiteX14" fmla="*/ 2543520 w 7307430"/>
                <a:gd name="connsiteY14" fmla="*/ 1021941 h 2861414"/>
                <a:gd name="connsiteX15" fmla="*/ 2633831 w 7307430"/>
                <a:gd name="connsiteY15" fmla="*/ 1812163 h 2861414"/>
                <a:gd name="connsiteX16" fmla="*/ 2808312 w 7307430"/>
                <a:gd name="connsiteY16" fmla="*/ 1840468 h 2861414"/>
                <a:gd name="connsiteX17" fmla="*/ 2995076 w 7307430"/>
                <a:gd name="connsiteY17" fmla="*/ 2421763 h 2861414"/>
                <a:gd name="connsiteX18" fmla="*/ 3311165 w 7307430"/>
                <a:gd name="connsiteY18" fmla="*/ 2512074 h 2861414"/>
                <a:gd name="connsiteX19" fmla="*/ 3480498 w 7307430"/>
                <a:gd name="connsiteY19" fmla="*/ 2692696 h 2861414"/>
                <a:gd name="connsiteX20" fmla="*/ 3672408 w 7307430"/>
                <a:gd name="connsiteY20" fmla="*/ 2632556 h 2861414"/>
                <a:gd name="connsiteX21" fmla="*/ 3744416 w 7307430"/>
                <a:gd name="connsiteY21" fmla="*/ 1912476 h 2861414"/>
                <a:gd name="connsiteX22" fmla="*/ 3816424 w 7307430"/>
                <a:gd name="connsiteY22" fmla="*/ 976372 h 2861414"/>
                <a:gd name="connsiteX23" fmla="*/ 3920765 w 7307430"/>
                <a:gd name="connsiteY23" fmla="*/ 265585 h 2861414"/>
                <a:gd name="connsiteX24" fmla="*/ 4176464 w 7307430"/>
                <a:gd name="connsiteY24" fmla="*/ 1192396 h 2861414"/>
                <a:gd name="connsiteX25" fmla="*/ 4320480 w 7307430"/>
                <a:gd name="connsiteY25" fmla="*/ 1768460 h 2861414"/>
                <a:gd name="connsiteX26" fmla="*/ 4464496 w 7307430"/>
                <a:gd name="connsiteY26" fmla="*/ 1912476 h 2861414"/>
                <a:gd name="connsiteX27" fmla="*/ 4680520 w 7307430"/>
                <a:gd name="connsiteY27" fmla="*/ 2272516 h 2861414"/>
                <a:gd name="connsiteX28" fmla="*/ 4824536 w 7307430"/>
                <a:gd name="connsiteY28" fmla="*/ 2488540 h 2861414"/>
                <a:gd name="connsiteX29" fmla="*/ 5184576 w 7307430"/>
                <a:gd name="connsiteY29" fmla="*/ 2704564 h 2861414"/>
                <a:gd name="connsiteX30" fmla="*/ 5328592 w 7307430"/>
                <a:gd name="connsiteY30" fmla="*/ 1984484 h 2861414"/>
                <a:gd name="connsiteX31" fmla="*/ 5580231 w 7307430"/>
                <a:gd name="connsiteY31" fmla="*/ 344608 h 2861414"/>
                <a:gd name="connsiteX32" fmla="*/ 5952765 w 7307430"/>
                <a:gd name="connsiteY32" fmla="*/ 1947630 h 2861414"/>
                <a:gd name="connsiteX33" fmla="*/ 6192688 w 7307430"/>
                <a:gd name="connsiteY33" fmla="*/ 1984484 h 2861414"/>
                <a:gd name="connsiteX34" fmla="*/ 6408712 w 7307430"/>
                <a:gd name="connsiteY34" fmla="*/ 2200508 h 2861414"/>
                <a:gd name="connsiteX35" fmla="*/ 6768752 w 7307430"/>
                <a:gd name="connsiteY35" fmla="*/ 2632556 h 2861414"/>
                <a:gd name="connsiteX36" fmla="*/ 6980053 w 7307430"/>
                <a:gd name="connsiteY36" fmla="*/ 2726563 h 2861414"/>
                <a:gd name="connsiteX37" fmla="*/ 7092942 w 7307430"/>
                <a:gd name="connsiteY37" fmla="*/ 1823452 h 2861414"/>
                <a:gd name="connsiteX38" fmla="*/ 7307431 w 7307430"/>
                <a:gd name="connsiteY38" fmla="*/ 344608 h 286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07430" h="2861414">
                  <a:moveTo>
                    <a:pt x="0" y="2416532"/>
                  </a:moveTo>
                  <a:cubicBezTo>
                    <a:pt x="69615" y="2454162"/>
                    <a:pt x="96011" y="2692563"/>
                    <a:pt x="144016" y="2704564"/>
                  </a:cubicBezTo>
                  <a:cubicBezTo>
                    <a:pt x="192021" y="2716565"/>
                    <a:pt x="236190" y="2846118"/>
                    <a:pt x="288033" y="2488540"/>
                  </a:cubicBezTo>
                  <a:cubicBezTo>
                    <a:pt x="339876" y="2130962"/>
                    <a:pt x="414065" y="927707"/>
                    <a:pt x="455076" y="559096"/>
                  </a:cubicBezTo>
                  <a:cubicBezTo>
                    <a:pt x="496087" y="190485"/>
                    <a:pt x="481417" y="218548"/>
                    <a:pt x="534098" y="276874"/>
                  </a:cubicBezTo>
                  <a:cubicBezTo>
                    <a:pt x="586779" y="335200"/>
                    <a:pt x="710958" y="645645"/>
                    <a:pt x="771165" y="909052"/>
                  </a:cubicBezTo>
                  <a:cubicBezTo>
                    <a:pt x="831372" y="1172459"/>
                    <a:pt x="848305" y="1695512"/>
                    <a:pt x="895342" y="1857319"/>
                  </a:cubicBezTo>
                  <a:cubicBezTo>
                    <a:pt x="942379" y="2019126"/>
                    <a:pt x="1004469" y="1849792"/>
                    <a:pt x="1053387" y="1879896"/>
                  </a:cubicBezTo>
                  <a:cubicBezTo>
                    <a:pt x="1102306" y="1910000"/>
                    <a:pt x="1119238" y="1928815"/>
                    <a:pt x="1188853" y="2037941"/>
                  </a:cubicBezTo>
                  <a:cubicBezTo>
                    <a:pt x="1258468" y="2147067"/>
                    <a:pt x="1380765" y="2449985"/>
                    <a:pt x="1471076" y="2534652"/>
                  </a:cubicBezTo>
                  <a:cubicBezTo>
                    <a:pt x="1561387" y="2619319"/>
                    <a:pt x="1653579" y="2510193"/>
                    <a:pt x="1730720" y="2545941"/>
                  </a:cubicBezTo>
                  <a:cubicBezTo>
                    <a:pt x="1807861" y="2581689"/>
                    <a:pt x="1874335" y="2782710"/>
                    <a:pt x="1933920" y="2749141"/>
                  </a:cubicBezTo>
                  <a:cubicBezTo>
                    <a:pt x="1993505" y="2715572"/>
                    <a:pt x="2026144" y="2765976"/>
                    <a:pt x="2088233" y="2344524"/>
                  </a:cubicBezTo>
                  <a:cubicBezTo>
                    <a:pt x="2150322" y="1923072"/>
                    <a:pt x="2230572" y="440861"/>
                    <a:pt x="2306453" y="220430"/>
                  </a:cubicBezTo>
                  <a:cubicBezTo>
                    <a:pt x="2382334" y="0"/>
                    <a:pt x="2488957" y="756652"/>
                    <a:pt x="2543520" y="1021941"/>
                  </a:cubicBezTo>
                  <a:cubicBezTo>
                    <a:pt x="2598083" y="1287230"/>
                    <a:pt x="2589699" y="1675742"/>
                    <a:pt x="2633831" y="1812163"/>
                  </a:cubicBezTo>
                  <a:cubicBezTo>
                    <a:pt x="2651025" y="1946302"/>
                    <a:pt x="2748105" y="1738868"/>
                    <a:pt x="2808312" y="1840468"/>
                  </a:cubicBezTo>
                  <a:cubicBezTo>
                    <a:pt x="2868520" y="1942068"/>
                    <a:pt x="2911267" y="2309829"/>
                    <a:pt x="2995076" y="2421763"/>
                  </a:cubicBezTo>
                  <a:cubicBezTo>
                    <a:pt x="3078885" y="2533697"/>
                    <a:pt x="3230261" y="2466919"/>
                    <a:pt x="3311165" y="2512074"/>
                  </a:cubicBezTo>
                  <a:cubicBezTo>
                    <a:pt x="3392069" y="2557229"/>
                    <a:pt x="3420291" y="2672616"/>
                    <a:pt x="3480498" y="2692696"/>
                  </a:cubicBezTo>
                  <a:cubicBezTo>
                    <a:pt x="3540705" y="2712776"/>
                    <a:pt x="3628422" y="2762593"/>
                    <a:pt x="3672408" y="2632556"/>
                  </a:cubicBezTo>
                  <a:cubicBezTo>
                    <a:pt x="3716394" y="2502519"/>
                    <a:pt x="3720413" y="2188507"/>
                    <a:pt x="3744416" y="1912476"/>
                  </a:cubicBezTo>
                  <a:cubicBezTo>
                    <a:pt x="3768419" y="1636445"/>
                    <a:pt x="3787033" y="1250854"/>
                    <a:pt x="3816424" y="976372"/>
                  </a:cubicBezTo>
                  <a:cubicBezTo>
                    <a:pt x="3845815" y="701890"/>
                    <a:pt x="3860759" y="229581"/>
                    <a:pt x="3920765" y="265585"/>
                  </a:cubicBezTo>
                  <a:cubicBezTo>
                    <a:pt x="3980771" y="301589"/>
                    <a:pt x="4109845" y="941917"/>
                    <a:pt x="4176464" y="1192396"/>
                  </a:cubicBezTo>
                  <a:cubicBezTo>
                    <a:pt x="4243083" y="1442875"/>
                    <a:pt x="4263347" y="1570089"/>
                    <a:pt x="4320480" y="1768460"/>
                  </a:cubicBezTo>
                  <a:cubicBezTo>
                    <a:pt x="4390115" y="1974595"/>
                    <a:pt x="4374029" y="1981379"/>
                    <a:pt x="4464496" y="1912476"/>
                  </a:cubicBezTo>
                  <a:cubicBezTo>
                    <a:pt x="4524503" y="1972483"/>
                    <a:pt x="4620513" y="2176505"/>
                    <a:pt x="4680520" y="2272516"/>
                  </a:cubicBezTo>
                  <a:cubicBezTo>
                    <a:pt x="4740527" y="2368527"/>
                    <a:pt x="4740527" y="2416532"/>
                    <a:pt x="4824536" y="2488540"/>
                  </a:cubicBezTo>
                  <a:cubicBezTo>
                    <a:pt x="4908545" y="2560548"/>
                    <a:pt x="5100567" y="2788573"/>
                    <a:pt x="5184576" y="2704564"/>
                  </a:cubicBezTo>
                  <a:cubicBezTo>
                    <a:pt x="5268585" y="2620555"/>
                    <a:pt x="5292784" y="2349174"/>
                    <a:pt x="5328592" y="1984484"/>
                  </a:cubicBezTo>
                  <a:cubicBezTo>
                    <a:pt x="5394535" y="1591158"/>
                    <a:pt x="5476202" y="350750"/>
                    <a:pt x="5580231" y="344608"/>
                  </a:cubicBezTo>
                  <a:cubicBezTo>
                    <a:pt x="5684260" y="338466"/>
                    <a:pt x="5850689" y="1674317"/>
                    <a:pt x="5952765" y="1947630"/>
                  </a:cubicBezTo>
                  <a:cubicBezTo>
                    <a:pt x="6054841" y="2220943"/>
                    <a:pt x="6116697" y="1942338"/>
                    <a:pt x="6192688" y="1984484"/>
                  </a:cubicBezTo>
                  <a:cubicBezTo>
                    <a:pt x="6268679" y="2026630"/>
                    <a:pt x="6312701" y="2092496"/>
                    <a:pt x="6408712" y="2200508"/>
                  </a:cubicBezTo>
                  <a:cubicBezTo>
                    <a:pt x="6504723" y="2308520"/>
                    <a:pt x="6673529" y="2544880"/>
                    <a:pt x="6768752" y="2632556"/>
                  </a:cubicBezTo>
                  <a:cubicBezTo>
                    <a:pt x="6863975" y="2720232"/>
                    <a:pt x="6926021" y="2861414"/>
                    <a:pt x="6980053" y="2726563"/>
                  </a:cubicBezTo>
                  <a:cubicBezTo>
                    <a:pt x="7034085" y="2591712"/>
                    <a:pt x="7038379" y="2220444"/>
                    <a:pt x="7092942" y="1823452"/>
                  </a:cubicBezTo>
                  <a:cubicBezTo>
                    <a:pt x="7147505" y="1426460"/>
                    <a:pt x="7229448" y="473787"/>
                    <a:pt x="7307431" y="344608"/>
                  </a:cubicBezTo>
                </a:path>
              </a:pathLst>
            </a:custGeom>
            <a:ln w="25400">
              <a:solidFill>
                <a:srgbClr val="FF0000"/>
              </a:solidFill>
            </a:ln>
          </p:spPr>
          <p:style>
            <a:lnRef idx="3">
              <a:schemeClr val="accent6"/>
            </a:lnRef>
            <a:fillRef idx="0">
              <a:schemeClr val="accent6"/>
            </a:fillRef>
            <a:effectRef idx="2">
              <a:schemeClr val="accent6"/>
            </a:effectRef>
            <a:fontRef idx="minor">
              <a:schemeClr val="tx1"/>
            </a:fontRef>
          </p:style>
          <p:txBody>
            <a:bodyPr rtlCol="0" anchor="ctr"/>
            <a:lstStyle/>
            <a:p>
              <a:pPr algn="ctr" defTabSz="457200" fontAlgn="base">
                <a:spcBef>
                  <a:spcPct val="0"/>
                </a:spcBef>
                <a:spcAft>
                  <a:spcPct val="0"/>
                </a:spcAft>
              </a:pPr>
              <a:endParaRPr lang="it-IT">
                <a:solidFill>
                  <a:prstClr val="black"/>
                </a:solidFill>
              </a:endParaRPr>
            </a:p>
          </p:txBody>
        </p:sp>
        <p:cxnSp>
          <p:nvCxnSpPr>
            <p:cNvPr id="33" name="Connettore 1 32"/>
            <p:cNvCxnSpPr/>
            <p:nvPr/>
          </p:nvCxnSpPr>
          <p:spPr>
            <a:xfrm>
              <a:off x="4092115" y="2670634"/>
              <a:ext cx="0" cy="487102"/>
            </a:xfrm>
            <a:prstGeom prst="line">
              <a:avLst/>
            </a:prstGeom>
            <a:ln w="190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a:off x="4722017" y="2645654"/>
              <a:ext cx="0" cy="512082"/>
            </a:xfrm>
            <a:prstGeom prst="line">
              <a:avLst/>
            </a:prstGeom>
            <a:ln w="190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35" name="Connettore 1 34"/>
            <p:cNvCxnSpPr/>
            <p:nvPr/>
          </p:nvCxnSpPr>
          <p:spPr>
            <a:xfrm>
              <a:off x="5351918" y="2683071"/>
              <a:ext cx="0" cy="474665"/>
            </a:xfrm>
            <a:prstGeom prst="line">
              <a:avLst/>
            </a:prstGeom>
            <a:ln w="190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a:off x="5956920" y="2720593"/>
              <a:ext cx="0" cy="437143"/>
            </a:xfrm>
            <a:prstGeom prst="line">
              <a:avLst/>
            </a:prstGeom>
            <a:ln w="19050">
              <a:solidFill>
                <a:srgbClr val="00CC00"/>
              </a:solidFill>
            </a:ln>
          </p:spPr>
          <p:style>
            <a:lnRef idx="1">
              <a:schemeClr val="accent1"/>
            </a:lnRef>
            <a:fillRef idx="0">
              <a:schemeClr val="accent1"/>
            </a:fillRef>
            <a:effectRef idx="0">
              <a:schemeClr val="accent1"/>
            </a:effectRef>
            <a:fontRef idx="minor">
              <a:schemeClr val="tx1"/>
            </a:fontRef>
          </p:style>
        </p:cxnSp>
      </p:grpSp>
      <p:sp>
        <p:nvSpPr>
          <p:cNvPr id="37" name="Rounded Rectangle 5"/>
          <p:cNvSpPr/>
          <p:nvPr/>
        </p:nvSpPr>
        <p:spPr>
          <a:xfrm>
            <a:off x="4764360" y="4149080"/>
            <a:ext cx="792088" cy="360040"/>
          </a:xfrm>
          <a:prstGeom prst="roundRect">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it-IT">
              <a:solidFill>
                <a:prstClr val="white"/>
              </a:solidFill>
            </a:endParaRPr>
          </a:p>
        </p:txBody>
      </p:sp>
    </p:spTree>
    <p:extLst>
      <p:ext uri="{BB962C8B-B14F-4D97-AF65-F5344CB8AC3E}">
        <p14:creationId xmlns:p14="http://schemas.microsoft.com/office/powerpoint/2010/main" val="1289972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par>
                                <p:cTn id="8" presetID="10" presetClass="entr" presetSubtype="0" fill="hold" nodeType="withEffect">
                                  <p:stCondLst>
                                    <p:cond delay="10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par>
                          <p:cTn id="14" fill="hold">
                            <p:stCondLst>
                              <p:cond delay="2000"/>
                            </p:stCondLst>
                            <p:childTnLst>
                              <p:par>
                                <p:cTn id="15" presetID="22" presetClass="entr" presetSubtype="8" repeatCount="indefinite"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1"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par>
                                <p:cTn id="23" presetID="26" presetClass="emph" presetSubtype="0" repeatCount="3000" fill="hold" grpId="0" nodeType="withEffect">
                                  <p:stCondLst>
                                    <p:cond delay="1000"/>
                                  </p:stCondLst>
                                  <p:childTnLst>
                                    <p:animEffect transition="out" filter="fade">
                                      <p:cBhvr>
                                        <p:cTn id="24" dur="500" tmFilter="0, 0; .2, .5; .8, .5; 1, 0"/>
                                        <p:tgtEl>
                                          <p:spTgt spid="37"/>
                                        </p:tgtEl>
                                      </p:cBhvr>
                                    </p:animEffect>
                                    <p:animScale>
                                      <p:cBhvr>
                                        <p:cTn id="25" dur="2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7" grpId="0" animBg="1"/>
      <p:bldP spid="37" grpId="1" animBg="1"/>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dirty="0"/>
              <a:t>Parametri </a:t>
            </a:r>
            <a:r>
              <a:rPr lang="it-IT" dirty="0" err="1"/>
              <a:t>MostCare®</a:t>
            </a:r>
            <a:endParaRPr lang="it-IT" dirty="0"/>
          </a:p>
        </p:txBody>
      </p:sp>
      <p:sp>
        <p:nvSpPr>
          <p:cNvPr id="8" name="Sottotitolo 7"/>
          <p:cNvSpPr>
            <a:spLocks noGrp="1"/>
          </p:cNvSpPr>
          <p:nvPr>
            <p:ph type="subTitle" idx="1"/>
          </p:nvPr>
        </p:nvSpPr>
        <p:spPr/>
        <p:txBody>
          <a:bodyPr/>
          <a:lstStyle/>
          <a:p>
            <a:r>
              <a:rPr lang="it-IT" dirty="0" err="1"/>
              <a:t>Cardiac</a:t>
            </a:r>
            <a:r>
              <a:rPr lang="it-IT" dirty="0"/>
              <a:t> </a:t>
            </a:r>
            <a:r>
              <a:rPr lang="it-IT" dirty="0" err="1"/>
              <a:t>Cycle</a:t>
            </a:r>
            <a:r>
              <a:rPr lang="it-IT" dirty="0"/>
              <a:t> </a:t>
            </a:r>
            <a:r>
              <a:rPr lang="it-IT" dirty="0" err="1"/>
              <a:t>Efficiency</a:t>
            </a:r>
            <a:r>
              <a:rPr lang="it-IT" dirty="0"/>
              <a:t> (CCE)</a:t>
            </a:r>
            <a:endParaRPr lang="fr-FR" baseline="-25000" dirty="0"/>
          </a:p>
        </p:txBody>
      </p:sp>
      <p:sp>
        <p:nvSpPr>
          <p:cNvPr id="26" name="CasellaDiTesto 25"/>
          <p:cNvSpPr txBox="1"/>
          <p:nvPr/>
        </p:nvSpPr>
        <p:spPr>
          <a:xfrm>
            <a:off x="2438400" y="6423720"/>
            <a:ext cx="8229600" cy="461665"/>
          </a:xfrm>
          <a:prstGeom prst="rect">
            <a:avLst/>
          </a:prstGeom>
          <a:noFill/>
        </p:spPr>
        <p:txBody>
          <a:bodyPr wrap="square" rtlCol="0">
            <a:spAutoFit/>
          </a:bodyPr>
          <a:lstStyle/>
          <a:p>
            <a:pPr marL="228600" indent="-228600" defTabSz="457200" fontAlgn="base">
              <a:spcBef>
                <a:spcPct val="0"/>
              </a:spcBef>
              <a:spcAft>
                <a:spcPct val="0"/>
              </a:spcAft>
              <a:buFont typeface="+mj-lt"/>
              <a:buAutoNum type="arabicPeriod"/>
            </a:pPr>
            <a:r>
              <a:rPr lang="en-US" sz="800" dirty="0">
                <a:solidFill>
                  <a:prstClr val="black"/>
                </a:solidFill>
                <a:ea typeface="MS PGothic" pitchFamily="34" charset="-128"/>
                <a:cs typeface="Tahoma" pitchFamily="34" charset="0"/>
              </a:rPr>
              <a:t>Romano SM: "Cardiac cycle efficiency: A new parameter able to fully evaluate the dynamic interplay of the cardiovascular system". </a:t>
            </a:r>
            <a:r>
              <a:rPr lang="en-US" sz="800" dirty="0" err="1">
                <a:solidFill>
                  <a:prstClr val="black"/>
                </a:solidFill>
                <a:ea typeface="MS PGothic" pitchFamily="34" charset="-128"/>
                <a:cs typeface="Tahoma" pitchFamily="34" charset="0"/>
              </a:rPr>
              <a:t>Int</a:t>
            </a:r>
            <a:r>
              <a:rPr lang="en-US" sz="800" dirty="0">
                <a:solidFill>
                  <a:prstClr val="black"/>
                </a:solidFill>
                <a:ea typeface="MS PGothic" pitchFamily="34" charset="-128"/>
                <a:cs typeface="Tahoma" pitchFamily="34" charset="0"/>
              </a:rPr>
              <a:t> J </a:t>
            </a:r>
            <a:r>
              <a:rPr lang="en-US" sz="800" dirty="0" err="1">
                <a:solidFill>
                  <a:prstClr val="black"/>
                </a:solidFill>
                <a:ea typeface="MS PGothic" pitchFamily="34" charset="-128"/>
                <a:cs typeface="Tahoma" pitchFamily="34" charset="0"/>
              </a:rPr>
              <a:t>Cardiol</a:t>
            </a:r>
            <a:r>
              <a:rPr lang="en-US" sz="800" dirty="0">
                <a:solidFill>
                  <a:prstClr val="black"/>
                </a:solidFill>
                <a:ea typeface="MS PGothic" pitchFamily="34" charset="-128"/>
                <a:cs typeface="Tahoma" pitchFamily="34" charset="0"/>
              </a:rPr>
              <a:t>. (2011), doi:10.1016/j.ijcard.2011.12.008</a:t>
            </a:r>
            <a:endParaRPr lang="it-IT" sz="800" dirty="0">
              <a:solidFill>
                <a:prstClr val="black"/>
              </a:solidFill>
              <a:ea typeface="MS PGothic" pitchFamily="34" charset="-128"/>
              <a:cs typeface="Tahoma" pitchFamily="34" charset="0"/>
            </a:endParaRPr>
          </a:p>
          <a:p>
            <a:pPr marL="228600" indent="-228600" defTabSz="457200" fontAlgn="base">
              <a:spcBef>
                <a:spcPct val="0"/>
              </a:spcBef>
              <a:spcAft>
                <a:spcPct val="0"/>
              </a:spcAft>
              <a:buFont typeface="+mj-lt"/>
              <a:buAutoNum type="arabicPeriod"/>
            </a:pPr>
            <a:r>
              <a:rPr lang="it-IT" sz="800" dirty="0">
                <a:solidFill>
                  <a:prstClr val="black"/>
                </a:solidFill>
                <a:ea typeface="MS PGothic" pitchFamily="34" charset="-128"/>
                <a:cs typeface="Tahoma" pitchFamily="34" charset="0"/>
              </a:rPr>
              <a:t>S. Scolletta, L. </a:t>
            </a:r>
            <a:r>
              <a:rPr lang="it-IT" sz="800" dirty="0" err="1">
                <a:solidFill>
                  <a:prstClr val="black"/>
                </a:solidFill>
                <a:ea typeface="MS PGothic" pitchFamily="34" charset="-128"/>
                <a:cs typeface="Tahoma" pitchFamily="34" charset="0"/>
              </a:rPr>
              <a:t>Bodson</a:t>
            </a:r>
            <a:r>
              <a:rPr lang="it-IT" sz="800" dirty="0">
                <a:solidFill>
                  <a:prstClr val="black"/>
                </a:solidFill>
                <a:ea typeface="MS PGothic" pitchFamily="34" charset="-128"/>
                <a:cs typeface="Tahoma" pitchFamily="34" charset="0"/>
              </a:rPr>
              <a:t>, K. Donadello, A. </a:t>
            </a:r>
            <a:r>
              <a:rPr lang="it-IT" sz="800" dirty="0" err="1">
                <a:solidFill>
                  <a:prstClr val="black"/>
                </a:solidFill>
                <a:ea typeface="MS PGothic" pitchFamily="34" charset="-128"/>
                <a:cs typeface="Tahoma" pitchFamily="34" charset="0"/>
              </a:rPr>
              <a:t>Devigili</a:t>
            </a:r>
            <a:r>
              <a:rPr lang="it-IT" sz="800" dirty="0">
                <a:solidFill>
                  <a:prstClr val="black"/>
                </a:solidFill>
                <a:ea typeface="MS PGothic" pitchFamily="34" charset="-128"/>
                <a:cs typeface="Tahoma" pitchFamily="34" charset="0"/>
              </a:rPr>
              <a:t>, A. </a:t>
            </a:r>
            <a:r>
              <a:rPr lang="it-IT" sz="800" dirty="0" err="1">
                <a:solidFill>
                  <a:prstClr val="black"/>
                </a:solidFill>
                <a:ea typeface="MS PGothic" pitchFamily="34" charset="-128"/>
                <a:cs typeface="Tahoma" pitchFamily="34" charset="0"/>
              </a:rPr>
              <a:t>Herpain</a:t>
            </a:r>
            <a:r>
              <a:rPr lang="it-IT" sz="800" dirty="0">
                <a:solidFill>
                  <a:prstClr val="black"/>
                </a:solidFill>
                <a:ea typeface="MS PGothic" pitchFamily="34" charset="-128"/>
                <a:cs typeface="Tahoma" pitchFamily="34" charset="0"/>
              </a:rPr>
              <a:t>, FS Taccone, JL Vincent, D. De </a:t>
            </a:r>
            <a:r>
              <a:rPr lang="it-IT" sz="800" dirty="0" err="1">
                <a:solidFill>
                  <a:prstClr val="black"/>
                </a:solidFill>
                <a:ea typeface="MS PGothic" pitchFamily="34" charset="-128"/>
                <a:cs typeface="Tahoma" pitchFamily="34" charset="0"/>
              </a:rPr>
              <a:t>Backer</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Left</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ventricular</a:t>
            </a:r>
            <a:r>
              <a:rPr lang="it-IT" sz="800" dirty="0">
                <a:solidFill>
                  <a:prstClr val="black"/>
                </a:solidFill>
                <a:ea typeface="MS PGothic" pitchFamily="34" charset="-128"/>
                <a:cs typeface="Tahoma" pitchFamily="34" charset="0"/>
              </a:rPr>
              <a:t> performance </a:t>
            </a:r>
            <a:r>
              <a:rPr lang="it-IT" sz="800" dirty="0" err="1">
                <a:solidFill>
                  <a:prstClr val="black"/>
                </a:solidFill>
                <a:ea typeface="MS PGothic" pitchFamily="34" charset="-128"/>
                <a:cs typeface="Tahoma" pitchFamily="34" charset="0"/>
              </a:rPr>
              <a:t>assessed</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by</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echocardiography</a:t>
            </a:r>
            <a:r>
              <a:rPr lang="it-IT" sz="800" dirty="0">
                <a:solidFill>
                  <a:prstClr val="black"/>
                </a:solidFill>
                <a:ea typeface="MS PGothic" pitchFamily="34" charset="-128"/>
                <a:cs typeface="Tahoma" pitchFamily="34" charset="0"/>
              </a:rPr>
              <a:t> and </a:t>
            </a:r>
            <a:r>
              <a:rPr lang="it-IT" sz="800" dirty="0" err="1">
                <a:solidFill>
                  <a:prstClr val="black"/>
                </a:solidFill>
                <a:ea typeface="MS PGothic" pitchFamily="34" charset="-128"/>
                <a:cs typeface="Tahoma" pitchFamily="34" charset="0"/>
              </a:rPr>
              <a:t>an</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uncalibrated</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pulse</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contour</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method</a:t>
            </a:r>
            <a:r>
              <a:rPr lang="it-IT" sz="800" dirty="0">
                <a:solidFill>
                  <a:prstClr val="black"/>
                </a:solidFill>
                <a:ea typeface="MS PGothic" pitchFamily="34" charset="-128"/>
                <a:cs typeface="Tahoma" pitchFamily="34" charset="0"/>
              </a:rPr>
              <a:t> in </a:t>
            </a:r>
            <a:r>
              <a:rPr lang="it-IT" sz="800" dirty="0" err="1">
                <a:solidFill>
                  <a:prstClr val="black"/>
                </a:solidFill>
                <a:ea typeface="MS PGothic" pitchFamily="34" charset="-128"/>
                <a:cs typeface="Tahoma" pitchFamily="34" charset="0"/>
              </a:rPr>
              <a:t>critically</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ill</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patients</a:t>
            </a:r>
            <a:r>
              <a:rPr lang="it-IT" sz="800" dirty="0">
                <a:solidFill>
                  <a:prstClr val="black"/>
                </a:solidFill>
                <a:ea typeface="MS PGothic" pitchFamily="34" charset="-128"/>
                <a:cs typeface="Tahoma" pitchFamily="34" charset="0"/>
              </a:rPr>
              <a:t>”; Poster ESICM  2010, </a:t>
            </a:r>
            <a:r>
              <a:rPr lang="it-IT" sz="800" dirty="0" err="1">
                <a:solidFill>
                  <a:prstClr val="black"/>
                </a:solidFill>
                <a:ea typeface="MS PGothic" pitchFamily="34" charset="-128"/>
                <a:cs typeface="Tahoma" pitchFamily="34" charset="0"/>
              </a:rPr>
              <a:t>Barcelona</a:t>
            </a:r>
            <a:r>
              <a:rPr lang="it-IT" sz="800" dirty="0">
                <a:solidFill>
                  <a:prstClr val="black"/>
                </a:solidFill>
                <a:ea typeface="MS PGothic" pitchFamily="34" charset="-128"/>
                <a:cs typeface="Tahoma" pitchFamily="34" charset="0"/>
              </a:rPr>
              <a:t>.</a:t>
            </a:r>
          </a:p>
        </p:txBody>
      </p:sp>
      <p:pic>
        <p:nvPicPr>
          <p:cNvPr id="15" name="Picture 2"/>
          <p:cNvPicPr>
            <a:picLocks noChangeAspect="1" noChangeArrowheads="1"/>
          </p:cNvPicPr>
          <p:nvPr/>
        </p:nvPicPr>
        <p:blipFill>
          <a:blip r:embed="rId2" cstate="print"/>
          <a:srcRect/>
          <a:stretch>
            <a:fillRect/>
          </a:stretch>
        </p:blipFill>
        <p:spPr bwMode="auto">
          <a:xfrm>
            <a:off x="3097333" y="2150923"/>
            <a:ext cx="1714500" cy="1393825"/>
          </a:xfrm>
          <a:prstGeom prst="rect">
            <a:avLst/>
          </a:prstGeom>
          <a:noFill/>
          <a:ln w="9525">
            <a:noFill/>
            <a:miter lim="800000"/>
            <a:headEnd/>
            <a:tailEnd/>
          </a:ln>
        </p:spPr>
      </p:pic>
      <p:sp>
        <p:nvSpPr>
          <p:cNvPr id="16" name="Rectangle 10"/>
          <p:cNvSpPr/>
          <p:nvPr/>
        </p:nvSpPr>
        <p:spPr>
          <a:xfrm>
            <a:off x="3398262" y="3342996"/>
            <a:ext cx="1056700" cy="769441"/>
          </a:xfrm>
          <a:prstGeom prst="rect">
            <a:avLst/>
          </a:prstGeom>
          <a:noFill/>
        </p:spPr>
        <p:txBody>
          <a:bodyPr wrap="none">
            <a:spAutoFit/>
          </a:bodyPr>
          <a:lstStyle/>
          <a:p>
            <a:pPr algn="ctr" defTabSz="457200">
              <a:defRPr/>
            </a:pPr>
            <a:r>
              <a:rPr lang="en-US" sz="4400" b="1" dirty="0">
                <a:ln w="1905"/>
                <a:solidFill>
                  <a:srgbClr val="E1AD04"/>
                </a:solidFill>
                <a:effectLst>
                  <a:innerShdw blurRad="69850" dist="43180" dir="5400000">
                    <a:srgbClr val="000000">
                      <a:alpha val="65000"/>
                    </a:srgbClr>
                  </a:innerShdw>
                </a:effectLst>
                <a:ea typeface="MS PGothic" pitchFamily="34" charset="-128"/>
              </a:rPr>
              <a:t>CCE</a:t>
            </a:r>
          </a:p>
        </p:txBody>
      </p:sp>
      <p:sp>
        <p:nvSpPr>
          <p:cNvPr id="17" name="TextBox 12"/>
          <p:cNvSpPr txBox="1"/>
          <p:nvPr/>
        </p:nvSpPr>
        <p:spPr>
          <a:xfrm>
            <a:off x="2540126" y="2888772"/>
            <a:ext cx="857250" cy="523220"/>
          </a:xfrm>
          <a:prstGeom prst="rect">
            <a:avLst/>
          </a:prstGeom>
          <a:noFill/>
        </p:spPr>
        <p:txBody>
          <a:bodyPr>
            <a:spAutoFit/>
          </a:bodyPr>
          <a:lstStyle/>
          <a:p>
            <a:pPr defTabSz="457200">
              <a:defRPr/>
            </a:pPr>
            <a:r>
              <a:rPr lang="it-IT" sz="2800" b="1" dirty="0">
                <a:solidFill>
                  <a:srgbClr val="FFFFFF">
                    <a:lumMod val="50000"/>
                  </a:srgbClr>
                </a:solidFill>
                <a:ea typeface="MS PGothic" pitchFamily="34" charset="-128"/>
              </a:rPr>
              <a:t>+1</a:t>
            </a:r>
          </a:p>
        </p:txBody>
      </p:sp>
      <p:sp>
        <p:nvSpPr>
          <p:cNvPr id="18" name="Rectangle 10"/>
          <p:cNvSpPr>
            <a:spLocks noChangeArrowheads="1"/>
          </p:cNvSpPr>
          <p:nvPr/>
        </p:nvSpPr>
        <p:spPr bwMode="auto">
          <a:xfrm>
            <a:off x="5286302" y="1422012"/>
            <a:ext cx="5508104" cy="4264893"/>
          </a:xfrm>
          <a:prstGeom prst="rect">
            <a:avLst/>
          </a:prstGeom>
          <a:noFill/>
          <a:ln w="9525">
            <a:noFill/>
            <a:miter lim="800000"/>
            <a:headEnd/>
            <a:tailEnd/>
          </a:ln>
        </p:spPr>
        <p:txBody>
          <a:bodyPr/>
          <a:lstStyle/>
          <a:p>
            <a:pPr marL="292100" indent="-190500" defTabSz="457200" fontAlgn="base">
              <a:spcBef>
                <a:spcPct val="20000"/>
              </a:spcBef>
              <a:spcAft>
                <a:spcPct val="0"/>
              </a:spcAft>
            </a:pPr>
            <a:r>
              <a:rPr lang="en-GB" sz="2000" b="1" dirty="0">
                <a:solidFill>
                  <a:srgbClr val="E1AD04"/>
                </a:solidFill>
                <a:latin typeface="Gill Sans MT" pitchFamily="34" charset="0"/>
                <a:ea typeface="MS PGothic" pitchFamily="34" charset="-128"/>
                <a:cs typeface="Arial" pitchFamily="34" charset="0"/>
              </a:rPr>
              <a:t>COSA RAPPRESENTA?</a:t>
            </a:r>
          </a:p>
          <a:p>
            <a:pPr marL="268288" indent="1588" defTabSz="457200" fontAlgn="base">
              <a:spcBef>
                <a:spcPct val="20000"/>
              </a:spcBef>
              <a:spcAft>
                <a:spcPct val="0"/>
              </a:spcAft>
            </a:pPr>
            <a:r>
              <a:rPr lang="en-GB" dirty="0">
                <a:solidFill>
                  <a:prstClr val="black"/>
                </a:solidFill>
                <a:latin typeface="Gill Sans MT" pitchFamily="34" charset="0"/>
                <a:ea typeface="MS PGothic" pitchFamily="34" charset="-128"/>
                <a:cs typeface="Arial" pitchFamily="34" charset="0"/>
              </a:rPr>
              <a:t>La </a:t>
            </a:r>
            <a:r>
              <a:rPr lang="en-GB" dirty="0" err="1">
                <a:solidFill>
                  <a:prstClr val="black"/>
                </a:solidFill>
                <a:latin typeface="Gill Sans MT" pitchFamily="34" charset="0"/>
                <a:ea typeface="MS PGothic" pitchFamily="34" charset="-128"/>
                <a:cs typeface="Arial" pitchFamily="34" charset="0"/>
              </a:rPr>
              <a:t>prestazione</a:t>
            </a:r>
            <a:r>
              <a:rPr lang="en-GB" dirty="0">
                <a:solidFill>
                  <a:prstClr val="black"/>
                </a:solidFill>
                <a:latin typeface="Gill Sans MT" pitchFamily="34" charset="0"/>
                <a:ea typeface="MS PGothic" pitchFamily="34" charset="-128"/>
                <a:cs typeface="Arial" pitchFamily="34" charset="0"/>
              </a:rPr>
              <a:t> </a:t>
            </a:r>
            <a:r>
              <a:rPr lang="en-GB" dirty="0" err="1">
                <a:solidFill>
                  <a:prstClr val="black"/>
                </a:solidFill>
                <a:latin typeface="Gill Sans MT" pitchFamily="34" charset="0"/>
                <a:ea typeface="MS PGothic" pitchFamily="34" charset="-128"/>
                <a:cs typeface="Arial" pitchFamily="34" charset="0"/>
              </a:rPr>
              <a:t>cardiocircolatoria</a:t>
            </a:r>
            <a:r>
              <a:rPr lang="en-GB" dirty="0">
                <a:solidFill>
                  <a:prstClr val="black"/>
                </a:solidFill>
                <a:latin typeface="Gill Sans MT" pitchFamily="34" charset="0"/>
                <a:ea typeface="MS PGothic" pitchFamily="34" charset="-128"/>
                <a:cs typeface="Arial" pitchFamily="34" charset="0"/>
              </a:rPr>
              <a:t> in termini </a:t>
            </a:r>
            <a:r>
              <a:rPr lang="en-GB" dirty="0" err="1">
                <a:solidFill>
                  <a:prstClr val="black"/>
                </a:solidFill>
                <a:latin typeface="Gill Sans MT" pitchFamily="34" charset="0"/>
                <a:ea typeface="MS PGothic" pitchFamily="34" charset="-128"/>
                <a:cs typeface="Arial" pitchFamily="34" charset="0"/>
              </a:rPr>
              <a:t>di</a:t>
            </a:r>
            <a:r>
              <a:rPr lang="en-GB" dirty="0">
                <a:solidFill>
                  <a:prstClr val="black"/>
                </a:solidFill>
                <a:latin typeface="Gill Sans MT" pitchFamily="34" charset="0"/>
                <a:ea typeface="MS PGothic" pitchFamily="34" charset="-128"/>
                <a:cs typeface="Arial" pitchFamily="34" charset="0"/>
              </a:rPr>
              <a:t> </a:t>
            </a:r>
            <a:r>
              <a:rPr lang="en-GB" dirty="0" err="1">
                <a:solidFill>
                  <a:srgbClr val="FF0000"/>
                </a:solidFill>
                <a:latin typeface="Gill Sans MT" pitchFamily="34" charset="0"/>
                <a:ea typeface="MS PGothic" pitchFamily="34" charset="-128"/>
                <a:cs typeface="Arial" pitchFamily="34" charset="0"/>
              </a:rPr>
              <a:t>rendimento</a:t>
            </a:r>
            <a:r>
              <a:rPr lang="en-GB" dirty="0">
                <a:solidFill>
                  <a:prstClr val="black"/>
                </a:solidFill>
                <a:latin typeface="Gill Sans MT" pitchFamily="34" charset="0"/>
                <a:ea typeface="MS PGothic" pitchFamily="34" charset="-128"/>
                <a:cs typeface="Arial" pitchFamily="34" charset="0"/>
              </a:rPr>
              <a:t>, come r</a:t>
            </a:r>
            <a:r>
              <a:rPr lang="it-IT" dirty="0">
                <a:solidFill>
                  <a:prstClr val="black"/>
                </a:solidFill>
                <a:latin typeface="Gill Sans MT" pitchFamily="34" charset="0"/>
                <a:ea typeface="MS PGothic" pitchFamily="34" charset="-128"/>
                <a:cs typeface="Arial" pitchFamily="34" charset="0"/>
              </a:rPr>
              <a:t>apporto tra la potenza sviluppata dal cuore e quella dissipata dal sistema cardio-vascolare.</a:t>
            </a:r>
          </a:p>
          <a:p>
            <a:pPr marL="292100" indent="-190500" defTabSz="457200" fontAlgn="base">
              <a:spcAft>
                <a:spcPct val="0"/>
              </a:spcAft>
            </a:pPr>
            <a:endParaRPr lang="en-GB" sz="1100" b="1" dirty="0">
              <a:solidFill>
                <a:srgbClr val="CC9900"/>
              </a:solidFill>
              <a:latin typeface="Gill Sans MT" pitchFamily="34" charset="0"/>
              <a:ea typeface="MS PGothic" pitchFamily="34" charset="-128"/>
              <a:cs typeface="Arial" pitchFamily="34" charset="0"/>
            </a:endParaRPr>
          </a:p>
          <a:p>
            <a:pPr marL="292100" indent="-190500" defTabSz="457200" fontAlgn="base">
              <a:spcBef>
                <a:spcPct val="20000"/>
              </a:spcBef>
              <a:spcAft>
                <a:spcPct val="0"/>
              </a:spcAft>
            </a:pPr>
            <a:r>
              <a:rPr lang="en-GB" sz="2000" b="1" dirty="0">
                <a:solidFill>
                  <a:srgbClr val="E1AD04"/>
                </a:solidFill>
                <a:latin typeface="Gill Sans MT" pitchFamily="34" charset="0"/>
                <a:ea typeface="MS PGothic" pitchFamily="34" charset="-128"/>
                <a:cs typeface="Arial" pitchFamily="34" charset="0"/>
              </a:rPr>
              <a:t>COME  VIENE CALCOLATO</a:t>
            </a:r>
            <a:r>
              <a:rPr lang="en-GB" sz="2000" dirty="0">
                <a:solidFill>
                  <a:srgbClr val="E1AD04"/>
                </a:solidFill>
                <a:latin typeface="Gill Sans MT" pitchFamily="34" charset="0"/>
                <a:ea typeface="MS PGothic" pitchFamily="34" charset="-128"/>
                <a:cs typeface="Arial" pitchFamily="34" charset="0"/>
              </a:rPr>
              <a:t>?</a:t>
            </a:r>
          </a:p>
          <a:p>
            <a:pPr marL="292100" indent="-190500" defTabSz="457200" fontAlgn="base">
              <a:spcBef>
                <a:spcPct val="20000"/>
              </a:spcBef>
              <a:spcAft>
                <a:spcPct val="0"/>
              </a:spcAft>
            </a:pPr>
            <a:r>
              <a:rPr lang="en-GB" sz="2000" dirty="0">
                <a:solidFill>
                  <a:prstClr val="black"/>
                </a:solidFill>
                <a:latin typeface="Gill Sans MT" pitchFamily="34" charset="0"/>
                <a:ea typeface="MS PGothic" pitchFamily="34" charset="-128"/>
                <a:cs typeface="Arial" pitchFamily="34" charset="0"/>
              </a:rPr>
              <a:t>	</a:t>
            </a:r>
            <a:r>
              <a:rPr lang="en-GB" dirty="0" err="1">
                <a:solidFill>
                  <a:prstClr val="black"/>
                </a:solidFill>
                <a:latin typeface="Gill Sans MT" pitchFamily="34" charset="0"/>
                <a:ea typeface="MS PGothic" pitchFamily="34" charset="-128"/>
                <a:cs typeface="Arial" pitchFamily="34" charset="0"/>
              </a:rPr>
              <a:t>Rapporto</a:t>
            </a:r>
            <a:r>
              <a:rPr lang="en-GB" dirty="0">
                <a:solidFill>
                  <a:prstClr val="black"/>
                </a:solidFill>
                <a:latin typeface="Gill Sans MT" pitchFamily="34" charset="0"/>
                <a:ea typeface="MS PGothic" pitchFamily="34" charset="-128"/>
                <a:cs typeface="Arial" pitchFamily="34" charset="0"/>
              </a:rPr>
              <a:t> </a:t>
            </a:r>
            <a:r>
              <a:rPr lang="en-GB" dirty="0" err="1">
                <a:solidFill>
                  <a:prstClr val="black"/>
                </a:solidFill>
                <a:latin typeface="Gill Sans MT" pitchFamily="34" charset="0"/>
                <a:ea typeface="MS PGothic" pitchFamily="34" charset="-128"/>
                <a:cs typeface="Arial" pitchFamily="34" charset="0"/>
              </a:rPr>
              <a:t>fra</a:t>
            </a:r>
            <a:r>
              <a:rPr lang="en-GB" dirty="0">
                <a:solidFill>
                  <a:prstClr val="black"/>
                </a:solidFill>
                <a:latin typeface="Gill Sans MT" pitchFamily="34" charset="0"/>
                <a:ea typeface="MS PGothic" pitchFamily="34" charset="-128"/>
                <a:cs typeface="Arial" pitchFamily="34" charset="0"/>
              </a:rPr>
              <a:t> </a:t>
            </a:r>
            <a:r>
              <a:rPr lang="en-GB" dirty="0" err="1">
                <a:solidFill>
                  <a:prstClr val="black"/>
                </a:solidFill>
                <a:latin typeface="Gill Sans MT" pitchFamily="34" charset="0"/>
                <a:ea typeface="MS PGothic" pitchFamily="34" charset="-128"/>
                <a:cs typeface="Arial" pitchFamily="34" charset="0"/>
              </a:rPr>
              <a:t>il</a:t>
            </a:r>
            <a:r>
              <a:rPr lang="en-GB" dirty="0">
                <a:solidFill>
                  <a:prstClr val="black"/>
                </a:solidFill>
                <a:latin typeface="Gill Sans MT" pitchFamily="34" charset="0"/>
                <a:ea typeface="MS PGothic" pitchFamily="34" charset="-128"/>
                <a:cs typeface="Arial" pitchFamily="34" charset="0"/>
              </a:rPr>
              <a:t> </a:t>
            </a:r>
            <a:r>
              <a:rPr lang="en-GB" dirty="0" err="1">
                <a:solidFill>
                  <a:prstClr val="black"/>
                </a:solidFill>
                <a:latin typeface="Gill Sans MT" pitchFamily="34" charset="0"/>
                <a:ea typeface="MS PGothic" pitchFamily="34" charset="-128"/>
                <a:cs typeface="Arial" pitchFamily="34" charset="0"/>
              </a:rPr>
              <a:t>ciclo</a:t>
            </a:r>
            <a:r>
              <a:rPr lang="en-GB" dirty="0">
                <a:solidFill>
                  <a:prstClr val="black"/>
                </a:solidFill>
                <a:latin typeface="Gill Sans MT" pitchFamily="34" charset="0"/>
                <a:ea typeface="MS PGothic" pitchFamily="34" charset="-128"/>
                <a:cs typeface="Arial" pitchFamily="34" charset="0"/>
              </a:rPr>
              <a:t> </a:t>
            </a:r>
            <a:r>
              <a:rPr lang="en-GB" dirty="0" err="1">
                <a:solidFill>
                  <a:prstClr val="black"/>
                </a:solidFill>
                <a:latin typeface="Gill Sans MT" pitchFamily="34" charset="0"/>
                <a:ea typeface="MS PGothic" pitchFamily="34" charset="-128"/>
                <a:cs typeface="Arial" pitchFamily="34" charset="0"/>
              </a:rPr>
              <a:t>cardiaco</a:t>
            </a:r>
            <a:r>
              <a:rPr lang="en-GB" dirty="0">
                <a:solidFill>
                  <a:prstClr val="black"/>
                </a:solidFill>
                <a:latin typeface="Gill Sans MT" pitchFamily="34" charset="0"/>
                <a:ea typeface="MS PGothic" pitchFamily="34" charset="-128"/>
                <a:cs typeface="Arial" pitchFamily="34" charset="0"/>
              </a:rPr>
              <a:t> </a:t>
            </a:r>
            <a:r>
              <a:rPr lang="en-GB" dirty="0" err="1">
                <a:solidFill>
                  <a:prstClr val="black"/>
                </a:solidFill>
                <a:latin typeface="Gill Sans MT" pitchFamily="34" charset="0"/>
                <a:ea typeface="MS PGothic" pitchFamily="34" charset="-128"/>
                <a:cs typeface="Arial" pitchFamily="34" charset="0"/>
              </a:rPr>
              <a:t>ideale</a:t>
            </a:r>
            <a:r>
              <a:rPr lang="en-GB" dirty="0">
                <a:solidFill>
                  <a:prstClr val="black"/>
                </a:solidFill>
                <a:latin typeface="Gill Sans MT" pitchFamily="34" charset="0"/>
                <a:ea typeface="MS PGothic" pitchFamily="34" charset="-128"/>
                <a:cs typeface="Arial" pitchFamily="34" charset="0"/>
              </a:rPr>
              <a:t> e </a:t>
            </a:r>
            <a:r>
              <a:rPr lang="en-GB" dirty="0" err="1">
                <a:solidFill>
                  <a:prstClr val="black"/>
                </a:solidFill>
                <a:latin typeface="Gill Sans MT" pitchFamily="34" charset="0"/>
                <a:ea typeface="MS PGothic" pitchFamily="34" charset="-128"/>
                <a:cs typeface="Arial" pitchFamily="34" charset="0"/>
              </a:rPr>
              <a:t>quello</a:t>
            </a:r>
            <a:r>
              <a:rPr lang="en-GB" dirty="0">
                <a:solidFill>
                  <a:prstClr val="black"/>
                </a:solidFill>
                <a:latin typeface="Gill Sans MT" pitchFamily="34" charset="0"/>
                <a:ea typeface="MS PGothic" pitchFamily="34" charset="-128"/>
                <a:cs typeface="Arial" pitchFamily="34" charset="0"/>
              </a:rPr>
              <a:t> </a:t>
            </a:r>
            <a:r>
              <a:rPr lang="en-GB" dirty="0" err="1">
                <a:solidFill>
                  <a:prstClr val="black"/>
                </a:solidFill>
                <a:latin typeface="Gill Sans MT" pitchFamily="34" charset="0"/>
                <a:ea typeface="MS PGothic" pitchFamily="34" charset="-128"/>
                <a:cs typeface="Arial" pitchFamily="34" charset="0"/>
              </a:rPr>
              <a:t>reale</a:t>
            </a:r>
            <a:endParaRPr lang="en-GB" sz="2000" dirty="0">
              <a:solidFill>
                <a:prstClr val="black"/>
              </a:solidFill>
              <a:latin typeface="Gill Sans MT" pitchFamily="34" charset="0"/>
              <a:ea typeface="MS PGothic" pitchFamily="34" charset="-128"/>
              <a:cs typeface="Arial" pitchFamily="34" charset="0"/>
            </a:endParaRPr>
          </a:p>
          <a:p>
            <a:pPr marL="292100" indent="-190500" defTabSz="457200" fontAlgn="base">
              <a:spcAft>
                <a:spcPct val="0"/>
              </a:spcAft>
            </a:pPr>
            <a:endParaRPr lang="en-GB" sz="1100" b="1" dirty="0">
              <a:solidFill>
                <a:srgbClr val="E1AD00"/>
              </a:solidFill>
              <a:latin typeface="Gill Sans MT" pitchFamily="34" charset="0"/>
              <a:ea typeface="MS PGothic" pitchFamily="34" charset="-128"/>
              <a:cs typeface="Arial" pitchFamily="34" charset="0"/>
            </a:endParaRPr>
          </a:p>
          <a:p>
            <a:pPr marL="292100" indent="-190500" defTabSz="457200" fontAlgn="base">
              <a:spcBef>
                <a:spcPct val="20000"/>
              </a:spcBef>
              <a:spcAft>
                <a:spcPct val="0"/>
              </a:spcAft>
            </a:pPr>
            <a:r>
              <a:rPr lang="en-GB" sz="2000" b="1" dirty="0">
                <a:solidFill>
                  <a:srgbClr val="E1AD04"/>
                </a:solidFill>
                <a:latin typeface="Gill Sans MT" pitchFamily="34" charset="0"/>
                <a:ea typeface="MS PGothic" pitchFamily="34" charset="-128"/>
                <a:cs typeface="Arial" pitchFamily="34" charset="0"/>
              </a:rPr>
              <a:t>RANGE:</a:t>
            </a:r>
            <a:r>
              <a:rPr lang="en-GB" sz="2000" dirty="0">
                <a:solidFill>
                  <a:prstClr val="black"/>
                </a:solidFill>
                <a:latin typeface="Gill Sans MT" pitchFamily="34" charset="0"/>
                <a:ea typeface="MS PGothic" pitchFamily="34" charset="-128"/>
                <a:cs typeface="Arial" pitchFamily="34" charset="0"/>
              </a:rPr>
              <a:t>	</a:t>
            </a:r>
            <a:r>
              <a:rPr lang="en-GB" dirty="0" err="1">
                <a:solidFill>
                  <a:prstClr val="black"/>
                </a:solidFill>
                <a:latin typeface="Gill Sans MT" pitchFamily="34" charset="0"/>
                <a:ea typeface="MS PGothic" pitchFamily="34" charset="-128"/>
                <a:cs typeface="Arial" pitchFamily="34" charset="0"/>
              </a:rPr>
              <a:t>da</a:t>
            </a:r>
            <a:r>
              <a:rPr lang="en-GB" dirty="0">
                <a:solidFill>
                  <a:prstClr val="black"/>
                </a:solidFill>
                <a:latin typeface="Gill Sans MT" pitchFamily="34" charset="0"/>
                <a:ea typeface="MS PGothic" pitchFamily="34" charset="-128"/>
                <a:cs typeface="Arial" pitchFamily="34" charset="0"/>
              </a:rPr>
              <a:t> +1 a -1 (e </a:t>
            </a:r>
            <a:r>
              <a:rPr lang="en-GB" dirty="0" err="1">
                <a:solidFill>
                  <a:prstClr val="black"/>
                </a:solidFill>
                <a:latin typeface="Gill Sans MT" pitchFamily="34" charset="0"/>
                <a:ea typeface="MS PGothic" pitchFamily="34" charset="-128"/>
                <a:cs typeface="Arial" pitchFamily="34" charset="0"/>
              </a:rPr>
              <a:t>inferiori</a:t>
            </a:r>
            <a:r>
              <a:rPr lang="en-GB" dirty="0">
                <a:solidFill>
                  <a:prstClr val="black"/>
                </a:solidFill>
                <a:latin typeface="Gill Sans MT" pitchFamily="34" charset="0"/>
                <a:ea typeface="MS PGothic" pitchFamily="34" charset="-128"/>
                <a:cs typeface="Arial" pitchFamily="34" charset="0"/>
              </a:rPr>
              <a:t>) </a:t>
            </a:r>
          </a:p>
          <a:p>
            <a:pPr marL="292100" indent="-190500" defTabSz="457200" fontAlgn="base">
              <a:spcBef>
                <a:spcPct val="20000"/>
              </a:spcBef>
              <a:spcAft>
                <a:spcPct val="0"/>
              </a:spcAft>
            </a:pPr>
            <a:endParaRPr lang="en-GB" sz="2000" dirty="0">
              <a:solidFill>
                <a:srgbClr val="00B050"/>
              </a:solidFill>
              <a:latin typeface="Gill Sans MT" pitchFamily="34" charset="0"/>
              <a:ea typeface="MS PGothic" pitchFamily="34" charset="-128"/>
              <a:cs typeface="Arial" pitchFamily="34" charset="0"/>
            </a:endParaRPr>
          </a:p>
          <a:p>
            <a:pPr marL="292100" indent="-190500" defTabSz="457200" fontAlgn="base">
              <a:spcBef>
                <a:spcPct val="20000"/>
              </a:spcBef>
              <a:spcAft>
                <a:spcPct val="0"/>
              </a:spcAft>
            </a:pPr>
            <a:r>
              <a:rPr lang="en-GB" sz="2000" b="1" dirty="0">
                <a:solidFill>
                  <a:srgbClr val="E1AD04"/>
                </a:solidFill>
                <a:latin typeface="Gill Sans MT" pitchFamily="34" charset="0"/>
                <a:ea typeface="MS PGothic" pitchFamily="34" charset="-128"/>
                <a:cs typeface="Arial" pitchFamily="34" charset="0"/>
              </a:rPr>
              <a:t>VALORI “NORMALI”:</a:t>
            </a:r>
            <a:r>
              <a:rPr lang="en-GB" sz="2000" dirty="0">
                <a:solidFill>
                  <a:prstClr val="black"/>
                </a:solidFill>
                <a:latin typeface="Gill Sans MT" pitchFamily="34" charset="0"/>
                <a:ea typeface="MS PGothic" pitchFamily="34" charset="-128"/>
                <a:cs typeface="Arial" pitchFamily="34" charset="0"/>
              </a:rPr>
              <a:t>	</a:t>
            </a:r>
            <a:r>
              <a:rPr lang="en-GB" dirty="0">
                <a:solidFill>
                  <a:prstClr val="black"/>
                </a:solidFill>
                <a:latin typeface="Gill Sans MT" pitchFamily="34" charset="0"/>
                <a:ea typeface="MS PGothic" pitchFamily="34" charset="-128"/>
                <a:cs typeface="Arial" pitchFamily="34" charset="0"/>
              </a:rPr>
              <a:t>-0.2 ÷ 0.3 </a:t>
            </a:r>
          </a:p>
          <a:p>
            <a:pPr marL="292100" indent="-190500" defTabSz="457200" fontAlgn="base">
              <a:spcBef>
                <a:spcPct val="20000"/>
              </a:spcBef>
              <a:spcAft>
                <a:spcPct val="0"/>
              </a:spcAft>
            </a:pPr>
            <a:endParaRPr lang="en-GB" sz="2000" dirty="0">
              <a:solidFill>
                <a:prstClr val="black"/>
              </a:solidFill>
              <a:latin typeface="Gill Sans MT" pitchFamily="34" charset="0"/>
              <a:ea typeface="MS PGothic" pitchFamily="34" charset="-128"/>
              <a:cs typeface="Arial" pitchFamily="34" charset="0"/>
            </a:endParaRPr>
          </a:p>
        </p:txBody>
      </p:sp>
      <p:sp>
        <p:nvSpPr>
          <p:cNvPr id="19" name="TextBox 12"/>
          <p:cNvSpPr txBox="1"/>
          <p:nvPr/>
        </p:nvSpPr>
        <p:spPr>
          <a:xfrm>
            <a:off x="4673726" y="2878592"/>
            <a:ext cx="857250" cy="523220"/>
          </a:xfrm>
          <a:prstGeom prst="rect">
            <a:avLst/>
          </a:prstGeom>
          <a:noFill/>
        </p:spPr>
        <p:txBody>
          <a:bodyPr>
            <a:spAutoFit/>
          </a:bodyPr>
          <a:lstStyle/>
          <a:p>
            <a:pPr defTabSz="457200">
              <a:defRPr/>
            </a:pPr>
            <a:r>
              <a:rPr lang="it-IT" sz="2800" b="1" dirty="0">
                <a:solidFill>
                  <a:srgbClr val="FF0000"/>
                </a:solidFill>
                <a:ea typeface="MS PGothic" pitchFamily="34" charset="-128"/>
              </a:rPr>
              <a:t>-1</a:t>
            </a:r>
          </a:p>
        </p:txBody>
      </p:sp>
      <p:sp>
        <p:nvSpPr>
          <p:cNvPr id="20" name="TextBox 12"/>
          <p:cNvSpPr txBox="1"/>
          <p:nvPr/>
        </p:nvSpPr>
        <p:spPr>
          <a:xfrm>
            <a:off x="3702176" y="1811792"/>
            <a:ext cx="381000" cy="533400"/>
          </a:xfrm>
          <a:prstGeom prst="rect">
            <a:avLst/>
          </a:prstGeom>
          <a:noFill/>
        </p:spPr>
        <p:txBody>
          <a:bodyPr wrap="square">
            <a:spAutoFit/>
          </a:bodyPr>
          <a:lstStyle/>
          <a:p>
            <a:pPr defTabSz="457200">
              <a:defRPr/>
            </a:pPr>
            <a:r>
              <a:rPr lang="it-IT" sz="2800" b="1" dirty="0">
                <a:solidFill>
                  <a:srgbClr val="FFFFFF">
                    <a:lumMod val="65000"/>
                  </a:srgbClr>
                </a:solidFill>
                <a:ea typeface="MS PGothic" pitchFamily="34" charset="-128"/>
              </a:rPr>
              <a:t>0</a:t>
            </a:r>
          </a:p>
        </p:txBody>
      </p:sp>
      <p:sp>
        <p:nvSpPr>
          <p:cNvPr id="21" name="Rettangolo 20"/>
          <p:cNvSpPr/>
          <p:nvPr/>
        </p:nvSpPr>
        <p:spPr>
          <a:xfrm>
            <a:off x="2405982" y="5339638"/>
            <a:ext cx="8316416" cy="923330"/>
          </a:xfrm>
          <a:prstGeom prst="rect">
            <a:avLst/>
          </a:prstGeom>
        </p:spPr>
        <p:txBody>
          <a:bodyPr wrap="square">
            <a:spAutoFit/>
          </a:bodyPr>
          <a:lstStyle/>
          <a:p>
            <a:pPr marL="179388" indent="-3175" defTabSz="457200" fontAlgn="base">
              <a:spcBef>
                <a:spcPct val="0"/>
              </a:spcBef>
              <a:spcAft>
                <a:spcPct val="0"/>
              </a:spcAft>
              <a:defRPr/>
            </a:pPr>
            <a:r>
              <a:rPr lang="en-US" dirty="0">
                <a:solidFill>
                  <a:prstClr val="black"/>
                </a:solidFill>
                <a:latin typeface="Gill Sans MT" pitchFamily="34" charset="0"/>
                <a:ea typeface="MS PGothic" pitchFamily="34" charset="-128"/>
                <a:cs typeface="Arial" pitchFamily="34" charset="0"/>
              </a:rPr>
              <a:t>Il </a:t>
            </a:r>
            <a:r>
              <a:rPr lang="en-US" dirty="0" err="1">
                <a:solidFill>
                  <a:prstClr val="black"/>
                </a:solidFill>
                <a:latin typeface="Gill Sans MT" pitchFamily="34" charset="0"/>
                <a:ea typeface="MS PGothic" pitchFamily="34" charset="-128"/>
                <a:cs typeface="Arial" pitchFamily="34" charset="0"/>
              </a:rPr>
              <a:t>calcolo</a:t>
            </a:r>
            <a:r>
              <a:rPr lang="en-US" dirty="0">
                <a:solidFill>
                  <a:prstClr val="black"/>
                </a:solidFill>
                <a:latin typeface="Gill Sans MT" pitchFamily="34" charset="0"/>
                <a:ea typeface="MS PGothic" pitchFamily="34" charset="-128"/>
                <a:cs typeface="Arial" pitchFamily="34" charset="0"/>
              </a:rPr>
              <a:t> del CCE </a:t>
            </a:r>
            <a:r>
              <a:rPr lang="it-IT" dirty="0">
                <a:solidFill>
                  <a:prstClr val="black"/>
                </a:solidFill>
                <a:latin typeface="Gill Sans MT" pitchFamily="34" charset="0"/>
                <a:ea typeface="MS PGothic" pitchFamily="34" charset="-128"/>
              </a:rPr>
              <a:t>tiene in considerazione </a:t>
            </a:r>
            <a:r>
              <a:rPr lang="it-IT" u="sng" dirty="0">
                <a:solidFill>
                  <a:prstClr val="black"/>
                </a:solidFill>
                <a:latin typeface="Gill Sans MT" pitchFamily="34" charset="0"/>
                <a:ea typeface="MS PGothic" pitchFamily="34" charset="-128"/>
              </a:rPr>
              <a:t>tutte le componenti dell’impedenza del sistema cardiovascolare</a:t>
            </a:r>
            <a:r>
              <a:rPr lang="it-IT" dirty="0">
                <a:solidFill>
                  <a:prstClr val="black"/>
                </a:solidFill>
                <a:latin typeface="Gill Sans MT" pitchFamily="34" charset="0"/>
                <a:ea typeface="MS PGothic" pitchFamily="34" charset="-128"/>
              </a:rPr>
              <a:t>: contrattilità, </a:t>
            </a:r>
            <a:r>
              <a:rPr lang="it-IT" dirty="0" err="1">
                <a:solidFill>
                  <a:prstClr val="black"/>
                </a:solidFill>
                <a:latin typeface="Gill Sans MT" pitchFamily="34" charset="0"/>
                <a:ea typeface="MS PGothic" pitchFamily="34" charset="-128"/>
              </a:rPr>
              <a:t>compliance</a:t>
            </a:r>
            <a:r>
              <a:rPr lang="it-IT" dirty="0">
                <a:solidFill>
                  <a:prstClr val="black"/>
                </a:solidFill>
                <a:latin typeface="Gill Sans MT" pitchFamily="34" charset="0"/>
                <a:ea typeface="MS PGothic" pitchFamily="34" charset="-128"/>
              </a:rPr>
              <a:t> arteriosa, resistenza vascolare ed arteriosa</a:t>
            </a:r>
            <a:r>
              <a:rPr lang="en-US" dirty="0">
                <a:solidFill>
                  <a:prstClr val="black"/>
                </a:solidFill>
                <a:latin typeface="Gill Sans MT" pitchFamily="34" charset="0"/>
                <a:ea typeface="MS PGothic" pitchFamily="34" charset="-128"/>
                <a:cs typeface="Arial" pitchFamily="34" charset="0"/>
              </a:rPr>
              <a:t>.</a:t>
            </a:r>
            <a:endParaRPr lang="it-IT" dirty="0">
              <a:solidFill>
                <a:prstClr val="black"/>
              </a:solidFill>
              <a:latin typeface="Gill Sans MT" pitchFamily="34" charset="0"/>
              <a:ea typeface="MS PGothic" pitchFamily="34" charset="-128"/>
              <a:cs typeface="Arial" charset="0"/>
            </a:endParaRPr>
          </a:p>
        </p:txBody>
      </p:sp>
    </p:spTree>
    <p:extLst>
      <p:ext uri="{BB962C8B-B14F-4D97-AF65-F5344CB8AC3E}">
        <p14:creationId xmlns:p14="http://schemas.microsoft.com/office/powerpoint/2010/main" val="2095360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dirty="0"/>
              <a:t>Parametri </a:t>
            </a:r>
            <a:r>
              <a:rPr lang="it-IT" dirty="0" err="1"/>
              <a:t>MostCare®</a:t>
            </a:r>
            <a:endParaRPr lang="it-IT" dirty="0"/>
          </a:p>
        </p:txBody>
      </p:sp>
      <p:sp>
        <p:nvSpPr>
          <p:cNvPr id="8" name="Sottotitolo 7"/>
          <p:cNvSpPr>
            <a:spLocks noGrp="1"/>
          </p:cNvSpPr>
          <p:nvPr>
            <p:ph type="subTitle" idx="1"/>
          </p:nvPr>
        </p:nvSpPr>
        <p:spPr/>
        <p:txBody>
          <a:bodyPr/>
          <a:lstStyle/>
          <a:p>
            <a:r>
              <a:rPr lang="it-IT" dirty="0" err="1"/>
              <a:t>Cardiac</a:t>
            </a:r>
            <a:r>
              <a:rPr lang="it-IT" dirty="0"/>
              <a:t> </a:t>
            </a:r>
            <a:r>
              <a:rPr lang="it-IT" dirty="0" err="1"/>
              <a:t>Cycle</a:t>
            </a:r>
            <a:r>
              <a:rPr lang="it-IT" dirty="0"/>
              <a:t> </a:t>
            </a:r>
            <a:r>
              <a:rPr lang="it-IT" dirty="0" err="1"/>
              <a:t>Efficiency</a:t>
            </a:r>
            <a:r>
              <a:rPr lang="it-IT" dirty="0"/>
              <a:t> (CCE)</a:t>
            </a:r>
            <a:endParaRPr lang="fr-FR" baseline="-25000" dirty="0"/>
          </a:p>
        </p:txBody>
      </p:sp>
      <p:sp>
        <p:nvSpPr>
          <p:cNvPr id="26" name="CasellaDiTesto 25"/>
          <p:cNvSpPr txBox="1"/>
          <p:nvPr/>
        </p:nvSpPr>
        <p:spPr>
          <a:xfrm>
            <a:off x="2438400" y="6423720"/>
            <a:ext cx="8229600" cy="461665"/>
          </a:xfrm>
          <a:prstGeom prst="rect">
            <a:avLst/>
          </a:prstGeom>
          <a:noFill/>
        </p:spPr>
        <p:txBody>
          <a:bodyPr wrap="square" rtlCol="0">
            <a:spAutoFit/>
          </a:bodyPr>
          <a:lstStyle/>
          <a:p>
            <a:pPr marL="228600" indent="-228600" defTabSz="457200" fontAlgn="base">
              <a:spcBef>
                <a:spcPct val="0"/>
              </a:spcBef>
              <a:spcAft>
                <a:spcPct val="0"/>
              </a:spcAft>
              <a:buFont typeface="+mj-lt"/>
              <a:buAutoNum type="arabicPeriod"/>
            </a:pPr>
            <a:r>
              <a:rPr lang="en-US" sz="800" dirty="0">
                <a:solidFill>
                  <a:prstClr val="black"/>
                </a:solidFill>
                <a:ea typeface="MS PGothic" pitchFamily="34" charset="-128"/>
                <a:cs typeface="Tahoma" pitchFamily="34" charset="0"/>
              </a:rPr>
              <a:t>Romano SM: "Cardiac cycle efficiency: A new parameter able to fully evaluate the dynamic interplay of the cardiovascular system". </a:t>
            </a:r>
            <a:r>
              <a:rPr lang="en-US" sz="800" dirty="0" err="1">
                <a:solidFill>
                  <a:prstClr val="black"/>
                </a:solidFill>
                <a:ea typeface="MS PGothic" pitchFamily="34" charset="-128"/>
                <a:cs typeface="Tahoma" pitchFamily="34" charset="0"/>
              </a:rPr>
              <a:t>Int</a:t>
            </a:r>
            <a:r>
              <a:rPr lang="en-US" sz="800" dirty="0">
                <a:solidFill>
                  <a:prstClr val="black"/>
                </a:solidFill>
                <a:ea typeface="MS PGothic" pitchFamily="34" charset="-128"/>
                <a:cs typeface="Tahoma" pitchFamily="34" charset="0"/>
              </a:rPr>
              <a:t> J </a:t>
            </a:r>
            <a:r>
              <a:rPr lang="en-US" sz="800" dirty="0" err="1">
                <a:solidFill>
                  <a:prstClr val="black"/>
                </a:solidFill>
                <a:ea typeface="MS PGothic" pitchFamily="34" charset="-128"/>
                <a:cs typeface="Tahoma" pitchFamily="34" charset="0"/>
              </a:rPr>
              <a:t>Cardiol</a:t>
            </a:r>
            <a:r>
              <a:rPr lang="en-US" sz="800" dirty="0">
                <a:solidFill>
                  <a:prstClr val="black"/>
                </a:solidFill>
                <a:ea typeface="MS PGothic" pitchFamily="34" charset="-128"/>
                <a:cs typeface="Tahoma" pitchFamily="34" charset="0"/>
              </a:rPr>
              <a:t>. (2011), doi:10.1016/j.ijcard.2011.12.008</a:t>
            </a:r>
            <a:endParaRPr lang="it-IT" sz="800" dirty="0">
              <a:solidFill>
                <a:prstClr val="black"/>
              </a:solidFill>
              <a:ea typeface="MS PGothic" pitchFamily="34" charset="-128"/>
              <a:cs typeface="Tahoma" pitchFamily="34" charset="0"/>
            </a:endParaRPr>
          </a:p>
          <a:p>
            <a:pPr marL="228600" indent="-228600" defTabSz="457200" fontAlgn="base">
              <a:spcBef>
                <a:spcPct val="0"/>
              </a:spcBef>
              <a:spcAft>
                <a:spcPct val="0"/>
              </a:spcAft>
              <a:buFont typeface="+mj-lt"/>
              <a:buAutoNum type="arabicPeriod"/>
            </a:pPr>
            <a:r>
              <a:rPr lang="it-IT" sz="800" dirty="0">
                <a:solidFill>
                  <a:prstClr val="black"/>
                </a:solidFill>
                <a:ea typeface="MS PGothic" pitchFamily="34" charset="-128"/>
                <a:cs typeface="Tahoma" pitchFamily="34" charset="0"/>
              </a:rPr>
              <a:t>S. Scolletta, L. </a:t>
            </a:r>
            <a:r>
              <a:rPr lang="it-IT" sz="800" dirty="0" err="1">
                <a:solidFill>
                  <a:prstClr val="black"/>
                </a:solidFill>
                <a:ea typeface="MS PGothic" pitchFamily="34" charset="-128"/>
                <a:cs typeface="Tahoma" pitchFamily="34" charset="0"/>
              </a:rPr>
              <a:t>Bodson</a:t>
            </a:r>
            <a:r>
              <a:rPr lang="it-IT" sz="800" dirty="0">
                <a:solidFill>
                  <a:prstClr val="black"/>
                </a:solidFill>
                <a:ea typeface="MS PGothic" pitchFamily="34" charset="-128"/>
                <a:cs typeface="Tahoma" pitchFamily="34" charset="0"/>
              </a:rPr>
              <a:t>, K. Donadello, A. </a:t>
            </a:r>
            <a:r>
              <a:rPr lang="it-IT" sz="800" dirty="0" err="1">
                <a:solidFill>
                  <a:prstClr val="black"/>
                </a:solidFill>
                <a:ea typeface="MS PGothic" pitchFamily="34" charset="-128"/>
                <a:cs typeface="Tahoma" pitchFamily="34" charset="0"/>
              </a:rPr>
              <a:t>Devigili</a:t>
            </a:r>
            <a:r>
              <a:rPr lang="it-IT" sz="800" dirty="0">
                <a:solidFill>
                  <a:prstClr val="black"/>
                </a:solidFill>
                <a:ea typeface="MS PGothic" pitchFamily="34" charset="-128"/>
                <a:cs typeface="Tahoma" pitchFamily="34" charset="0"/>
              </a:rPr>
              <a:t>, A. </a:t>
            </a:r>
            <a:r>
              <a:rPr lang="it-IT" sz="800" dirty="0" err="1">
                <a:solidFill>
                  <a:prstClr val="black"/>
                </a:solidFill>
                <a:ea typeface="MS PGothic" pitchFamily="34" charset="-128"/>
                <a:cs typeface="Tahoma" pitchFamily="34" charset="0"/>
              </a:rPr>
              <a:t>Herpain</a:t>
            </a:r>
            <a:r>
              <a:rPr lang="it-IT" sz="800" dirty="0">
                <a:solidFill>
                  <a:prstClr val="black"/>
                </a:solidFill>
                <a:ea typeface="MS PGothic" pitchFamily="34" charset="-128"/>
                <a:cs typeface="Tahoma" pitchFamily="34" charset="0"/>
              </a:rPr>
              <a:t>, FS Taccone, JL Vincent, D. De </a:t>
            </a:r>
            <a:r>
              <a:rPr lang="it-IT" sz="800" dirty="0" err="1">
                <a:solidFill>
                  <a:prstClr val="black"/>
                </a:solidFill>
                <a:ea typeface="MS PGothic" pitchFamily="34" charset="-128"/>
                <a:cs typeface="Tahoma" pitchFamily="34" charset="0"/>
              </a:rPr>
              <a:t>Backer</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Left</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ventricular</a:t>
            </a:r>
            <a:r>
              <a:rPr lang="it-IT" sz="800" dirty="0">
                <a:solidFill>
                  <a:prstClr val="black"/>
                </a:solidFill>
                <a:ea typeface="MS PGothic" pitchFamily="34" charset="-128"/>
                <a:cs typeface="Tahoma" pitchFamily="34" charset="0"/>
              </a:rPr>
              <a:t> performance </a:t>
            </a:r>
            <a:r>
              <a:rPr lang="it-IT" sz="800" dirty="0" err="1">
                <a:solidFill>
                  <a:prstClr val="black"/>
                </a:solidFill>
                <a:ea typeface="MS PGothic" pitchFamily="34" charset="-128"/>
                <a:cs typeface="Tahoma" pitchFamily="34" charset="0"/>
              </a:rPr>
              <a:t>assessed</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by</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echocardiography</a:t>
            </a:r>
            <a:r>
              <a:rPr lang="it-IT" sz="800" dirty="0">
                <a:solidFill>
                  <a:prstClr val="black"/>
                </a:solidFill>
                <a:ea typeface="MS PGothic" pitchFamily="34" charset="-128"/>
                <a:cs typeface="Tahoma" pitchFamily="34" charset="0"/>
              </a:rPr>
              <a:t> and </a:t>
            </a:r>
            <a:r>
              <a:rPr lang="it-IT" sz="800" dirty="0" err="1">
                <a:solidFill>
                  <a:prstClr val="black"/>
                </a:solidFill>
                <a:ea typeface="MS PGothic" pitchFamily="34" charset="-128"/>
                <a:cs typeface="Tahoma" pitchFamily="34" charset="0"/>
              </a:rPr>
              <a:t>an</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uncalibrated</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pulse</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contour</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method</a:t>
            </a:r>
            <a:r>
              <a:rPr lang="it-IT" sz="800" dirty="0">
                <a:solidFill>
                  <a:prstClr val="black"/>
                </a:solidFill>
                <a:ea typeface="MS PGothic" pitchFamily="34" charset="-128"/>
                <a:cs typeface="Tahoma" pitchFamily="34" charset="0"/>
              </a:rPr>
              <a:t> in </a:t>
            </a:r>
            <a:r>
              <a:rPr lang="it-IT" sz="800" dirty="0" err="1">
                <a:solidFill>
                  <a:prstClr val="black"/>
                </a:solidFill>
                <a:ea typeface="MS PGothic" pitchFamily="34" charset="-128"/>
                <a:cs typeface="Tahoma" pitchFamily="34" charset="0"/>
              </a:rPr>
              <a:t>critically</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ill</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patients</a:t>
            </a:r>
            <a:r>
              <a:rPr lang="it-IT" sz="800" dirty="0">
                <a:solidFill>
                  <a:prstClr val="black"/>
                </a:solidFill>
                <a:ea typeface="MS PGothic" pitchFamily="34" charset="-128"/>
                <a:cs typeface="Tahoma" pitchFamily="34" charset="0"/>
              </a:rPr>
              <a:t>”; Poster ESICM  2010, </a:t>
            </a:r>
            <a:r>
              <a:rPr lang="it-IT" sz="800" dirty="0" err="1">
                <a:solidFill>
                  <a:prstClr val="black"/>
                </a:solidFill>
                <a:ea typeface="MS PGothic" pitchFamily="34" charset="-128"/>
                <a:cs typeface="Tahoma" pitchFamily="34" charset="0"/>
              </a:rPr>
              <a:t>Barcelona</a:t>
            </a:r>
            <a:r>
              <a:rPr lang="it-IT" sz="800" dirty="0">
                <a:solidFill>
                  <a:prstClr val="black"/>
                </a:solidFill>
                <a:ea typeface="MS PGothic" pitchFamily="34" charset="-128"/>
                <a:cs typeface="Tahoma" pitchFamily="34" charset="0"/>
              </a:rPr>
              <a:t>.</a:t>
            </a:r>
          </a:p>
        </p:txBody>
      </p:sp>
      <p:sp>
        <p:nvSpPr>
          <p:cNvPr id="12" name="Rectangle 10"/>
          <p:cNvSpPr>
            <a:spLocks noChangeArrowheads="1"/>
          </p:cNvSpPr>
          <p:nvPr/>
        </p:nvSpPr>
        <p:spPr bwMode="auto">
          <a:xfrm>
            <a:off x="2432575" y="2248651"/>
            <a:ext cx="2528399" cy="1225143"/>
          </a:xfrm>
          <a:prstGeom prst="rect">
            <a:avLst/>
          </a:prstGeom>
          <a:noFill/>
          <a:ln w="9525">
            <a:noFill/>
            <a:miter lim="800000"/>
            <a:headEnd/>
            <a:tailEnd/>
          </a:ln>
        </p:spPr>
        <p:txBody>
          <a:bodyPr/>
          <a:lstStyle/>
          <a:p>
            <a:pPr marL="292100" indent="-190500" defTabSz="457200" fontAlgn="base">
              <a:spcBef>
                <a:spcPct val="20000"/>
              </a:spcBef>
              <a:spcAft>
                <a:spcPct val="0"/>
              </a:spcAft>
            </a:pPr>
            <a:r>
              <a:rPr lang="en-GB" b="1" dirty="0">
                <a:solidFill>
                  <a:prstClr val="black"/>
                </a:solidFill>
                <a:latin typeface="Gill Sans MT" pitchFamily="34" charset="0"/>
                <a:ea typeface="MS PGothic" pitchFamily="34" charset="-128"/>
                <a:cs typeface="Arial" pitchFamily="34" charset="0"/>
              </a:rPr>
              <a:t>	CONTRATTILITA’ DEI VENTRICOLI DESTRO E SINISTRO</a:t>
            </a:r>
          </a:p>
        </p:txBody>
      </p:sp>
      <p:sp>
        <p:nvSpPr>
          <p:cNvPr id="13" name="Rectangle 10"/>
          <p:cNvSpPr>
            <a:spLocks noChangeArrowheads="1"/>
          </p:cNvSpPr>
          <p:nvPr/>
        </p:nvSpPr>
        <p:spPr bwMode="auto">
          <a:xfrm>
            <a:off x="8102206" y="2249657"/>
            <a:ext cx="2405062" cy="863356"/>
          </a:xfrm>
          <a:prstGeom prst="rect">
            <a:avLst/>
          </a:prstGeom>
          <a:noFill/>
          <a:ln w="9525">
            <a:noFill/>
            <a:miter lim="800000"/>
            <a:headEnd/>
            <a:tailEnd/>
          </a:ln>
        </p:spPr>
        <p:txBody>
          <a:bodyPr/>
          <a:lstStyle/>
          <a:p>
            <a:pPr marL="292100" indent="-190500" algn="r" defTabSz="457200" fontAlgn="base">
              <a:spcBef>
                <a:spcPct val="20000"/>
              </a:spcBef>
              <a:spcAft>
                <a:spcPct val="0"/>
              </a:spcAft>
            </a:pPr>
            <a:r>
              <a:rPr lang="en-GB" b="1" dirty="0">
                <a:solidFill>
                  <a:prstClr val="black"/>
                </a:solidFill>
                <a:latin typeface="Gill Sans MT" pitchFamily="34" charset="0"/>
                <a:ea typeface="MS PGothic" pitchFamily="34" charset="-128"/>
                <a:cs typeface="Arial" pitchFamily="34" charset="0"/>
              </a:rPr>
              <a:t>COMPLIANCE / RIGIDITA’ DEI GRANDI VASI</a:t>
            </a:r>
          </a:p>
        </p:txBody>
      </p:sp>
      <p:sp>
        <p:nvSpPr>
          <p:cNvPr id="14" name="Rectangle 10"/>
          <p:cNvSpPr>
            <a:spLocks noChangeArrowheads="1"/>
          </p:cNvSpPr>
          <p:nvPr/>
        </p:nvSpPr>
        <p:spPr bwMode="auto">
          <a:xfrm>
            <a:off x="8030198" y="4553913"/>
            <a:ext cx="2411760" cy="863356"/>
          </a:xfrm>
          <a:prstGeom prst="rect">
            <a:avLst/>
          </a:prstGeom>
          <a:noFill/>
          <a:ln w="9525">
            <a:noFill/>
            <a:miter lim="800000"/>
            <a:headEnd/>
            <a:tailEnd/>
          </a:ln>
        </p:spPr>
        <p:txBody>
          <a:bodyPr/>
          <a:lstStyle/>
          <a:p>
            <a:pPr marL="292100" indent="-190500" algn="r" defTabSz="457200" fontAlgn="base">
              <a:spcBef>
                <a:spcPct val="20000"/>
              </a:spcBef>
              <a:spcAft>
                <a:spcPct val="0"/>
              </a:spcAft>
            </a:pPr>
            <a:r>
              <a:rPr lang="en-GB" b="1" dirty="0">
                <a:solidFill>
                  <a:prstClr val="black"/>
                </a:solidFill>
                <a:latin typeface="Gill Sans MT" pitchFamily="34" charset="0"/>
                <a:ea typeface="MS PGothic" pitchFamily="34" charset="-128"/>
                <a:cs typeface="Arial" pitchFamily="34" charset="0"/>
              </a:rPr>
              <a:t>	COMPLIANCE DELL’ARTERIA POLMONARE</a:t>
            </a:r>
          </a:p>
        </p:txBody>
      </p:sp>
      <p:sp>
        <p:nvSpPr>
          <p:cNvPr id="22" name="Rectangle 10"/>
          <p:cNvSpPr>
            <a:spLocks noChangeArrowheads="1"/>
          </p:cNvSpPr>
          <p:nvPr/>
        </p:nvSpPr>
        <p:spPr bwMode="auto">
          <a:xfrm>
            <a:off x="2432574" y="4697929"/>
            <a:ext cx="2362200" cy="863356"/>
          </a:xfrm>
          <a:prstGeom prst="rect">
            <a:avLst/>
          </a:prstGeom>
          <a:noFill/>
          <a:ln w="9525">
            <a:noFill/>
            <a:miter lim="800000"/>
            <a:headEnd/>
            <a:tailEnd/>
          </a:ln>
        </p:spPr>
        <p:txBody>
          <a:bodyPr/>
          <a:lstStyle/>
          <a:p>
            <a:pPr marL="292100" indent="-190500" defTabSz="457200" fontAlgn="base">
              <a:spcBef>
                <a:spcPct val="20000"/>
              </a:spcBef>
              <a:spcAft>
                <a:spcPct val="0"/>
              </a:spcAft>
            </a:pPr>
            <a:r>
              <a:rPr lang="en-GB" b="1" dirty="0">
                <a:solidFill>
                  <a:prstClr val="black"/>
                </a:solidFill>
                <a:latin typeface="Gill Sans MT" pitchFamily="34" charset="0"/>
                <a:ea typeface="MS PGothic" pitchFamily="34" charset="-128"/>
                <a:cs typeface="Arial" pitchFamily="34" charset="0"/>
              </a:rPr>
              <a:t>	RESISTENZE VASCOLARI</a:t>
            </a:r>
          </a:p>
        </p:txBody>
      </p:sp>
      <p:pic>
        <p:nvPicPr>
          <p:cNvPr id="23" name="Picture 8"/>
          <p:cNvPicPr>
            <a:picLocks noChangeAspect="1" noChangeArrowheads="1"/>
          </p:cNvPicPr>
          <p:nvPr/>
        </p:nvPicPr>
        <p:blipFill>
          <a:blip r:embed="rId2" cstate="print"/>
          <a:srcRect/>
          <a:stretch>
            <a:fillRect/>
          </a:stretch>
        </p:blipFill>
        <p:spPr bwMode="auto">
          <a:xfrm>
            <a:off x="5099574" y="2581269"/>
            <a:ext cx="2836740" cy="2836740"/>
          </a:xfrm>
          <a:prstGeom prst="rect">
            <a:avLst/>
          </a:prstGeom>
          <a:noFill/>
          <a:ln w="9525">
            <a:noFill/>
            <a:miter lim="800000"/>
            <a:headEnd/>
            <a:tailEnd/>
          </a:ln>
        </p:spPr>
      </p:pic>
      <p:sp>
        <p:nvSpPr>
          <p:cNvPr id="24" name="TextBox 21"/>
          <p:cNvSpPr txBox="1">
            <a:spLocks noChangeArrowheads="1"/>
          </p:cNvSpPr>
          <p:nvPr/>
        </p:nvSpPr>
        <p:spPr bwMode="auto">
          <a:xfrm>
            <a:off x="5077870" y="5388392"/>
            <a:ext cx="2880320" cy="400110"/>
          </a:xfrm>
          <a:prstGeom prst="rect">
            <a:avLst/>
          </a:prstGeom>
          <a:noFill/>
          <a:ln w="9525">
            <a:noFill/>
            <a:miter lim="800000"/>
            <a:headEnd/>
            <a:tailEnd/>
          </a:ln>
        </p:spPr>
        <p:txBody>
          <a:bodyPr wrap="square">
            <a:spAutoFit/>
          </a:bodyPr>
          <a:lstStyle/>
          <a:p>
            <a:pPr algn="ctr" defTabSz="457200" fontAlgn="base">
              <a:spcBef>
                <a:spcPct val="0"/>
              </a:spcBef>
              <a:spcAft>
                <a:spcPct val="0"/>
              </a:spcAft>
            </a:pPr>
            <a:r>
              <a:rPr lang="it-IT" sz="2000" dirty="0">
                <a:ln w="1905"/>
                <a:gradFill>
                  <a:gsLst>
                    <a:gs pos="0">
                      <a:srgbClr val="FFFFFF">
                        <a:shade val="20000"/>
                        <a:satMod val="200000"/>
                      </a:srgbClr>
                    </a:gs>
                    <a:gs pos="78000">
                      <a:srgbClr val="FFFFFF">
                        <a:tint val="90000"/>
                        <a:shade val="89000"/>
                        <a:satMod val="220000"/>
                      </a:srgbClr>
                    </a:gs>
                    <a:gs pos="100000">
                      <a:srgbClr val="FFFFFF">
                        <a:tint val="12000"/>
                        <a:satMod val="255000"/>
                      </a:srgbClr>
                    </a:gs>
                  </a:gsLst>
                  <a:lin ang="5400000"/>
                </a:gradFill>
                <a:effectLst>
                  <a:innerShdw blurRad="69850" dist="43180" dir="5400000">
                    <a:srgbClr val="000000">
                      <a:alpha val="65000"/>
                    </a:srgbClr>
                  </a:innerShdw>
                </a:effectLst>
                <a:latin typeface="Gill Sans MT" pitchFamily="34" charset="0"/>
                <a:ea typeface="MS PGothic" pitchFamily="34" charset="-128"/>
                <a:cs typeface="Arial" pitchFamily="34" charset="0"/>
              </a:rPr>
              <a:t>CICLO CARDIACO</a:t>
            </a:r>
          </a:p>
        </p:txBody>
      </p:sp>
      <p:sp>
        <p:nvSpPr>
          <p:cNvPr id="25" name="Rectangle 2"/>
          <p:cNvSpPr txBox="1">
            <a:spLocks noChangeArrowheads="1"/>
          </p:cNvSpPr>
          <p:nvPr/>
        </p:nvSpPr>
        <p:spPr>
          <a:xfrm>
            <a:off x="4861846" y="1601585"/>
            <a:ext cx="3384376" cy="648072"/>
          </a:xfrm>
          <a:prstGeom prst="rect">
            <a:avLst/>
          </a:prstGeom>
        </p:spPr>
        <p:txBody>
          <a:bodyPr rIns="45720" anchor="ctr">
            <a:scene3d>
              <a:camera prst="orthographicFront"/>
              <a:lightRig rig="threePt" dir="t">
                <a:rot lat="0" lon="0" rev="4800000"/>
              </a:lightRig>
            </a:scene3d>
            <a:sp3d prstMaterial="matte"/>
          </a:bodyPr>
          <a:lstStyle/>
          <a:p>
            <a:pPr algn="ctr" defTabSz="457200" eaLnBrk="0" fontAlgn="base" hangingPunct="0">
              <a:spcAft>
                <a:spcPct val="0"/>
              </a:spcAft>
              <a:defRPr/>
            </a:pPr>
            <a:r>
              <a:rPr lang="en-US" sz="2400" b="1" dirty="0" err="1">
                <a:solidFill>
                  <a:srgbClr val="E1AD00"/>
                </a:solidFill>
                <a:effectLst>
                  <a:innerShdw blurRad="63500" dist="50800" dir="13500000">
                    <a:prstClr val="black">
                      <a:alpha val="50000"/>
                    </a:prstClr>
                  </a:innerShdw>
                </a:effectLst>
                <a:latin typeface="Gill Sans MT" pitchFamily="34" charset="0"/>
                <a:ea typeface="MS PGothic" pitchFamily="34" charset="-128"/>
                <a:cs typeface="Arial" pitchFamily="34" charset="0"/>
              </a:rPr>
              <a:t>Fattori</a:t>
            </a:r>
            <a:r>
              <a:rPr lang="en-US" sz="2400" b="1" dirty="0">
                <a:solidFill>
                  <a:srgbClr val="E1AD00"/>
                </a:solidFill>
                <a:effectLst>
                  <a:innerShdw blurRad="63500" dist="50800" dir="13500000">
                    <a:prstClr val="black">
                      <a:alpha val="50000"/>
                    </a:prstClr>
                  </a:innerShdw>
                </a:effectLst>
                <a:latin typeface="Gill Sans MT" pitchFamily="34" charset="0"/>
                <a:ea typeface="MS PGothic" pitchFamily="34" charset="-128"/>
                <a:cs typeface="Arial" pitchFamily="34" charset="0"/>
              </a:rPr>
              <a:t> </a:t>
            </a:r>
            <a:r>
              <a:rPr lang="en-US" sz="2400" b="1" dirty="0" err="1">
                <a:solidFill>
                  <a:srgbClr val="E1AD00"/>
                </a:solidFill>
                <a:effectLst>
                  <a:innerShdw blurRad="63500" dist="50800" dir="13500000">
                    <a:prstClr val="black">
                      <a:alpha val="50000"/>
                    </a:prstClr>
                  </a:innerShdw>
                </a:effectLst>
                <a:latin typeface="Gill Sans MT" pitchFamily="34" charset="0"/>
                <a:ea typeface="MS PGothic" pitchFamily="34" charset="-128"/>
                <a:cs typeface="Arial" pitchFamily="34" charset="0"/>
              </a:rPr>
              <a:t>che</a:t>
            </a:r>
            <a:r>
              <a:rPr lang="en-US" sz="2400" b="1" dirty="0">
                <a:solidFill>
                  <a:srgbClr val="E1AD00"/>
                </a:solidFill>
                <a:effectLst>
                  <a:innerShdw blurRad="63500" dist="50800" dir="13500000">
                    <a:prstClr val="black">
                      <a:alpha val="50000"/>
                    </a:prstClr>
                  </a:innerShdw>
                </a:effectLst>
                <a:latin typeface="Gill Sans MT" pitchFamily="34" charset="0"/>
                <a:ea typeface="MS PGothic" pitchFamily="34" charset="-128"/>
                <a:cs typeface="Arial" pitchFamily="34" charset="0"/>
              </a:rPr>
              <a:t> </a:t>
            </a:r>
            <a:r>
              <a:rPr lang="en-US" sz="2400" b="1" dirty="0" err="1">
                <a:solidFill>
                  <a:srgbClr val="E1AD00"/>
                </a:solidFill>
                <a:effectLst>
                  <a:innerShdw blurRad="63500" dist="50800" dir="13500000">
                    <a:prstClr val="black">
                      <a:alpha val="50000"/>
                    </a:prstClr>
                  </a:innerShdw>
                </a:effectLst>
                <a:latin typeface="Gill Sans MT" pitchFamily="34" charset="0"/>
                <a:ea typeface="MS PGothic" pitchFamily="34" charset="-128"/>
                <a:cs typeface="Arial" pitchFamily="34" charset="0"/>
              </a:rPr>
              <a:t>impattano</a:t>
            </a:r>
            <a:r>
              <a:rPr lang="en-US" sz="2400" b="1" dirty="0">
                <a:solidFill>
                  <a:srgbClr val="E1AD00"/>
                </a:solidFill>
                <a:effectLst>
                  <a:innerShdw blurRad="63500" dist="50800" dir="13500000">
                    <a:prstClr val="black">
                      <a:alpha val="50000"/>
                    </a:prstClr>
                  </a:innerShdw>
                </a:effectLst>
                <a:latin typeface="Gill Sans MT" pitchFamily="34" charset="0"/>
                <a:ea typeface="MS PGothic" pitchFamily="34" charset="-128"/>
                <a:cs typeface="Arial" pitchFamily="34" charset="0"/>
              </a:rPr>
              <a:t> </a:t>
            </a:r>
            <a:r>
              <a:rPr lang="en-US" sz="2400" b="1" dirty="0" err="1">
                <a:solidFill>
                  <a:srgbClr val="E1AD00"/>
                </a:solidFill>
                <a:effectLst>
                  <a:innerShdw blurRad="63500" dist="50800" dir="13500000">
                    <a:prstClr val="black">
                      <a:alpha val="50000"/>
                    </a:prstClr>
                  </a:innerShdw>
                </a:effectLst>
                <a:latin typeface="Gill Sans MT" pitchFamily="34" charset="0"/>
                <a:ea typeface="MS PGothic" pitchFamily="34" charset="-128"/>
                <a:cs typeface="Arial" pitchFamily="34" charset="0"/>
              </a:rPr>
              <a:t>sul</a:t>
            </a:r>
            <a:r>
              <a:rPr lang="en-US" sz="2400" b="1" dirty="0">
                <a:solidFill>
                  <a:srgbClr val="E1AD00"/>
                </a:solidFill>
                <a:effectLst>
                  <a:innerShdw blurRad="63500" dist="50800" dir="13500000">
                    <a:prstClr val="black">
                      <a:alpha val="50000"/>
                    </a:prstClr>
                  </a:innerShdw>
                </a:effectLst>
                <a:latin typeface="Gill Sans MT" pitchFamily="34" charset="0"/>
                <a:ea typeface="MS PGothic" pitchFamily="34" charset="-128"/>
                <a:cs typeface="Arial" pitchFamily="34" charset="0"/>
              </a:rPr>
              <a:t> CCE</a:t>
            </a:r>
            <a:endParaRPr lang="it-IT" sz="2400" b="1" dirty="0">
              <a:solidFill>
                <a:srgbClr val="E1AD00"/>
              </a:solidFill>
              <a:effectLst>
                <a:innerShdw blurRad="63500" dist="50800" dir="13500000">
                  <a:prstClr val="black">
                    <a:alpha val="50000"/>
                  </a:prstClr>
                </a:innerShdw>
              </a:effectLst>
              <a:latin typeface="Gill Sans MT" pitchFamily="34" charset="0"/>
              <a:ea typeface="MS PGothic" pitchFamily="34" charset="-128"/>
              <a:cs typeface="Arial" pitchFamily="34" charset="0"/>
            </a:endParaRPr>
          </a:p>
        </p:txBody>
      </p:sp>
    </p:spTree>
    <p:extLst>
      <p:ext uri="{BB962C8B-B14F-4D97-AF65-F5344CB8AC3E}">
        <p14:creationId xmlns:p14="http://schemas.microsoft.com/office/powerpoint/2010/main" val="16922693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path" presetSubtype="0" accel="50000" decel="50000" fill="hold" grpId="0" nodeType="clickEffect">
                                  <p:stCondLst>
                                    <p:cond delay="0"/>
                                  </p:stCondLst>
                                  <p:childTnLst>
                                    <p:animMotion origin="layout" path="M 0.0276 0.09745 L 0.04653 0.23472 C 0.05 0.26574 0.06337 0.28981 0.08212 0.30301 C 0.10364 0.31806 0.12482 0.31875 0.14583 0.30579 L 0.24219 0.24745 " pathEditMode="relative" rAng="-3738356" ptsTypes="FffFF">
                                      <p:cBhvr>
                                        <p:cTn id="6" dur="2000" fill="hold"/>
                                        <p:tgtEl>
                                          <p:spTgt spid="12"/>
                                        </p:tgtEl>
                                        <p:attrNameLst>
                                          <p:attrName>ppt_x</p:attrName>
                                          <p:attrName>ppt_y</p:attrName>
                                        </p:attrNameLst>
                                      </p:cBhvr>
                                      <p:rCtr x="8100" y="14100"/>
                                    </p:animMotion>
                                  </p:childTnLst>
                                </p:cTn>
                              </p:par>
                              <p:par>
                                <p:cTn id="7" presetID="51" presetClass="path" presetSubtype="0" accel="50000" decel="50000" fill="hold" grpId="0" nodeType="withEffect">
                                  <p:stCondLst>
                                    <p:cond delay="0"/>
                                  </p:stCondLst>
                                  <p:childTnLst>
                                    <p:animMotion origin="layout" path="M 0.10556 0.04422 L 0.21563 0.14491 C 0.23924 0.16806 0.26337 0.17223 0.28125 0.16019 C 0.30156 0.14491 0.31111 0.11783 0.31042 0.07848 L 0.30903 -0.10023 " pathEditMode="relative" rAng="14529384" ptsTypes="FffFF">
                                      <p:cBhvr>
                                        <p:cTn id="8" dur="2000" fill="hold"/>
                                        <p:tgtEl>
                                          <p:spTgt spid="22"/>
                                        </p:tgtEl>
                                        <p:attrNameLst>
                                          <p:attrName>ppt_x</p:attrName>
                                          <p:attrName>ppt_y</p:attrName>
                                        </p:attrNameLst>
                                      </p:cBhvr>
                                      <p:rCtr x="13900" y="2200"/>
                                    </p:animMotion>
                                  </p:childTnLst>
                                </p:cTn>
                              </p:par>
                              <p:par>
                                <p:cTn id="9" presetID="51" presetClass="path" presetSubtype="0" accel="50000" decel="50000" fill="hold" grpId="0" nodeType="withEffect">
                                  <p:stCondLst>
                                    <p:cond delay="0"/>
                                  </p:stCondLst>
                                  <p:childTnLst>
                                    <p:animMotion origin="layout" path="M -0.00226 -0.07269 L -0.02362 -0.21829 C -0.02726 -0.24884 -0.04184 -0.27801 -0.06268 -0.29769 C -0.08733 -0.31945 -0.11164 -0.32685 -0.13507 -0.31898 L -0.24306 -0.29259 " pathEditMode="relative" rAng="7461537" ptsTypes="FffFF">
                                      <p:cBhvr>
                                        <p:cTn id="10" dur="2000" fill="hold"/>
                                        <p:tgtEl>
                                          <p:spTgt spid="14"/>
                                        </p:tgtEl>
                                        <p:attrNameLst>
                                          <p:attrName>ppt_x</p:attrName>
                                          <p:attrName>ppt_y</p:attrName>
                                        </p:attrNameLst>
                                      </p:cBhvr>
                                      <p:rCtr x="-9100" y="-16800"/>
                                    </p:animMotion>
                                  </p:childTnLst>
                                </p:cTn>
                              </p:par>
                              <p:par>
                                <p:cTn id="11" presetID="51" presetClass="path" presetSubtype="0" accel="50000" decel="50000" fill="hold" grpId="0" nodeType="withEffect">
                                  <p:stCondLst>
                                    <p:cond delay="0"/>
                                  </p:stCondLst>
                                  <p:childTnLst>
                                    <p:animMotion origin="layout" path="M -0.07448 -0.06389 L -0.17361 -0.12801 C -0.19514 -0.14352 -0.21788 -0.14352 -0.23819 -0.12986 C -0.26042 -0.11505 -0.27309 -0.09097 -0.27622 -0.0588 L -0.29653 0.08519 " pathEditMode="relative" rAng="3798452" ptsTypes="FffFF">
                                      <p:cBhvr>
                                        <p:cTn id="12" dur="2000" fill="hold"/>
                                        <p:tgtEl>
                                          <p:spTgt spid="13"/>
                                        </p:tgtEl>
                                        <p:attrNameLst>
                                          <p:attrName>ppt_x</p:attrName>
                                          <p:attrName>ppt_y</p:attrName>
                                        </p:attrNameLst>
                                      </p:cBhvr>
                                      <p:rCtr x="-13800" y="400"/>
                                    </p:animMotion>
                                  </p:childTnLst>
                                </p:cTn>
                              </p:par>
                            </p:childTnLst>
                          </p:cTn>
                        </p:par>
                        <p:par>
                          <p:cTn id="13" fill="hold">
                            <p:stCondLst>
                              <p:cond delay="2000"/>
                            </p:stCondLst>
                            <p:childTnLst>
                              <p:par>
                                <p:cTn id="14" presetID="4" presetClass="exit" presetSubtype="16" fill="hold" grpId="1" nodeType="afterEffect">
                                  <p:stCondLst>
                                    <p:cond delay="0"/>
                                  </p:stCondLst>
                                  <p:childTnLst>
                                    <p:animEffect transition="out" filter="box(in)">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par>
                          <p:cTn id="17" fill="hold">
                            <p:stCondLst>
                              <p:cond delay="2500"/>
                            </p:stCondLst>
                            <p:childTnLst>
                              <p:par>
                                <p:cTn id="18" presetID="4" presetClass="exit" presetSubtype="16" fill="hold" grpId="1" nodeType="afterEffect">
                                  <p:stCondLst>
                                    <p:cond delay="0"/>
                                  </p:stCondLst>
                                  <p:childTnLst>
                                    <p:animEffect transition="out" filter="box(in)">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par>
                          <p:cTn id="21" fill="hold">
                            <p:stCondLst>
                              <p:cond delay="3000"/>
                            </p:stCondLst>
                            <p:childTnLst>
                              <p:par>
                                <p:cTn id="22" presetID="4" presetClass="exit" presetSubtype="16" fill="hold" grpId="1" nodeType="afterEffect">
                                  <p:stCondLst>
                                    <p:cond delay="0"/>
                                  </p:stCondLst>
                                  <p:childTnLst>
                                    <p:animEffect transition="out" filter="box(in)">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par>
                          <p:cTn id="25" fill="hold">
                            <p:stCondLst>
                              <p:cond delay="3500"/>
                            </p:stCondLst>
                            <p:childTnLst>
                              <p:par>
                                <p:cTn id="26" presetID="4" presetClass="exit" presetSubtype="16" fill="hold" grpId="1" nodeType="afterEffect">
                                  <p:stCondLst>
                                    <p:cond delay="0"/>
                                  </p:stCondLst>
                                  <p:childTnLst>
                                    <p:animEffect transition="out" filter="box(in)">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4" grpId="0"/>
      <p:bldP spid="14" grpId="1"/>
      <p:bldP spid="22" grpId="0"/>
      <p:bldP spid="22" grpId="1"/>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dirty="0"/>
              <a:t>Parametri </a:t>
            </a:r>
            <a:r>
              <a:rPr lang="it-IT" dirty="0" err="1"/>
              <a:t>MostCare®</a:t>
            </a:r>
            <a:endParaRPr lang="it-IT" dirty="0"/>
          </a:p>
        </p:txBody>
      </p:sp>
      <p:sp>
        <p:nvSpPr>
          <p:cNvPr id="8" name="Sottotitolo 7"/>
          <p:cNvSpPr>
            <a:spLocks noGrp="1"/>
          </p:cNvSpPr>
          <p:nvPr>
            <p:ph type="subTitle" idx="1"/>
          </p:nvPr>
        </p:nvSpPr>
        <p:spPr/>
        <p:txBody>
          <a:bodyPr/>
          <a:lstStyle/>
          <a:p>
            <a:r>
              <a:rPr lang="it-IT" dirty="0" err="1"/>
              <a:t>Cardiac</a:t>
            </a:r>
            <a:r>
              <a:rPr lang="it-IT" dirty="0"/>
              <a:t> </a:t>
            </a:r>
            <a:r>
              <a:rPr lang="it-IT" dirty="0" err="1"/>
              <a:t>Cycle</a:t>
            </a:r>
            <a:r>
              <a:rPr lang="it-IT" dirty="0"/>
              <a:t> </a:t>
            </a:r>
            <a:r>
              <a:rPr lang="it-IT" dirty="0" err="1"/>
              <a:t>Efficiency</a:t>
            </a:r>
            <a:r>
              <a:rPr lang="it-IT" dirty="0"/>
              <a:t> (CCE)</a:t>
            </a:r>
            <a:endParaRPr lang="fr-FR" baseline="-25000" dirty="0"/>
          </a:p>
        </p:txBody>
      </p:sp>
      <p:sp>
        <p:nvSpPr>
          <p:cNvPr id="26" name="CasellaDiTesto 25"/>
          <p:cNvSpPr txBox="1"/>
          <p:nvPr/>
        </p:nvSpPr>
        <p:spPr>
          <a:xfrm>
            <a:off x="2438400" y="6423720"/>
            <a:ext cx="8229600" cy="461665"/>
          </a:xfrm>
          <a:prstGeom prst="rect">
            <a:avLst/>
          </a:prstGeom>
          <a:noFill/>
        </p:spPr>
        <p:txBody>
          <a:bodyPr wrap="square" rtlCol="0">
            <a:spAutoFit/>
          </a:bodyPr>
          <a:lstStyle/>
          <a:p>
            <a:pPr marL="228600" indent="-228600" defTabSz="457200" fontAlgn="base">
              <a:spcBef>
                <a:spcPct val="0"/>
              </a:spcBef>
              <a:spcAft>
                <a:spcPct val="0"/>
              </a:spcAft>
              <a:buFont typeface="+mj-lt"/>
              <a:buAutoNum type="arabicPeriod"/>
            </a:pPr>
            <a:r>
              <a:rPr lang="en-US" sz="800" dirty="0">
                <a:solidFill>
                  <a:prstClr val="black"/>
                </a:solidFill>
                <a:ea typeface="MS PGothic" pitchFamily="34" charset="-128"/>
                <a:cs typeface="Tahoma" pitchFamily="34" charset="0"/>
              </a:rPr>
              <a:t>Romano SM: "Cardiac cycle efficiency: A new parameter able to fully evaluate the dynamic interplay of the cardiovascular system". </a:t>
            </a:r>
            <a:r>
              <a:rPr lang="en-US" sz="800" dirty="0" err="1">
                <a:solidFill>
                  <a:prstClr val="black"/>
                </a:solidFill>
                <a:ea typeface="MS PGothic" pitchFamily="34" charset="-128"/>
                <a:cs typeface="Tahoma" pitchFamily="34" charset="0"/>
              </a:rPr>
              <a:t>Int</a:t>
            </a:r>
            <a:r>
              <a:rPr lang="en-US" sz="800" dirty="0">
                <a:solidFill>
                  <a:prstClr val="black"/>
                </a:solidFill>
                <a:ea typeface="MS PGothic" pitchFamily="34" charset="-128"/>
                <a:cs typeface="Tahoma" pitchFamily="34" charset="0"/>
              </a:rPr>
              <a:t> J </a:t>
            </a:r>
            <a:r>
              <a:rPr lang="en-US" sz="800" dirty="0" err="1">
                <a:solidFill>
                  <a:prstClr val="black"/>
                </a:solidFill>
                <a:ea typeface="MS PGothic" pitchFamily="34" charset="-128"/>
                <a:cs typeface="Tahoma" pitchFamily="34" charset="0"/>
              </a:rPr>
              <a:t>Cardiol</a:t>
            </a:r>
            <a:r>
              <a:rPr lang="en-US" sz="800" dirty="0">
                <a:solidFill>
                  <a:prstClr val="black"/>
                </a:solidFill>
                <a:ea typeface="MS PGothic" pitchFamily="34" charset="-128"/>
                <a:cs typeface="Tahoma" pitchFamily="34" charset="0"/>
              </a:rPr>
              <a:t>. (2011), doi:10.1016/j.ijcard.2011.12.008</a:t>
            </a:r>
            <a:endParaRPr lang="it-IT" sz="800" dirty="0">
              <a:solidFill>
                <a:prstClr val="black"/>
              </a:solidFill>
              <a:ea typeface="MS PGothic" pitchFamily="34" charset="-128"/>
              <a:cs typeface="Tahoma" pitchFamily="34" charset="0"/>
            </a:endParaRPr>
          </a:p>
          <a:p>
            <a:pPr marL="228600" indent="-228600" defTabSz="457200" fontAlgn="base">
              <a:spcBef>
                <a:spcPct val="0"/>
              </a:spcBef>
              <a:spcAft>
                <a:spcPct val="0"/>
              </a:spcAft>
              <a:buFont typeface="+mj-lt"/>
              <a:buAutoNum type="arabicPeriod"/>
            </a:pPr>
            <a:r>
              <a:rPr lang="it-IT" sz="800" dirty="0">
                <a:solidFill>
                  <a:prstClr val="black"/>
                </a:solidFill>
                <a:ea typeface="MS PGothic" pitchFamily="34" charset="-128"/>
                <a:cs typeface="Tahoma" pitchFamily="34" charset="0"/>
              </a:rPr>
              <a:t>S. Scolletta, L. </a:t>
            </a:r>
            <a:r>
              <a:rPr lang="it-IT" sz="800" dirty="0" err="1">
                <a:solidFill>
                  <a:prstClr val="black"/>
                </a:solidFill>
                <a:ea typeface="MS PGothic" pitchFamily="34" charset="-128"/>
                <a:cs typeface="Tahoma" pitchFamily="34" charset="0"/>
              </a:rPr>
              <a:t>Bodson</a:t>
            </a:r>
            <a:r>
              <a:rPr lang="it-IT" sz="800" dirty="0">
                <a:solidFill>
                  <a:prstClr val="black"/>
                </a:solidFill>
                <a:ea typeface="MS PGothic" pitchFamily="34" charset="-128"/>
                <a:cs typeface="Tahoma" pitchFamily="34" charset="0"/>
              </a:rPr>
              <a:t>, K. Donadello, A. </a:t>
            </a:r>
            <a:r>
              <a:rPr lang="it-IT" sz="800" dirty="0" err="1">
                <a:solidFill>
                  <a:prstClr val="black"/>
                </a:solidFill>
                <a:ea typeface="MS PGothic" pitchFamily="34" charset="-128"/>
                <a:cs typeface="Tahoma" pitchFamily="34" charset="0"/>
              </a:rPr>
              <a:t>Devigili</a:t>
            </a:r>
            <a:r>
              <a:rPr lang="it-IT" sz="800" dirty="0">
                <a:solidFill>
                  <a:prstClr val="black"/>
                </a:solidFill>
                <a:ea typeface="MS PGothic" pitchFamily="34" charset="-128"/>
                <a:cs typeface="Tahoma" pitchFamily="34" charset="0"/>
              </a:rPr>
              <a:t>, A. </a:t>
            </a:r>
            <a:r>
              <a:rPr lang="it-IT" sz="800" dirty="0" err="1">
                <a:solidFill>
                  <a:prstClr val="black"/>
                </a:solidFill>
                <a:ea typeface="MS PGothic" pitchFamily="34" charset="-128"/>
                <a:cs typeface="Tahoma" pitchFamily="34" charset="0"/>
              </a:rPr>
              <a:t>Herpain</a:t>
            </a:r>
            <a:r>
              <a:rPr lang="it-IT" sz="800" dirty="0">
                <a:solidFill>
                  <a:prstClr val="black"/>
                </a:solidFill>
                <a:ea typeface="MS PGothic" pitchFamily="34" charset="-128"/>
                <a:cs typeface="Tahoma" pitchFamily="34" charset="0"/>
              </a:rPr>
              <a:t>, FS Taccone, JL Vincent, D. De </a:t>
            </a:r>
            <a:r>
              <a:rPr lang="it-IT" sz="800" dirty="0" err="1">
                <a:solidFill>
                  <a:prstClr val="black"/>
                </a:solidFill>
                <a:ea typeface="MS PGothic" pitchFamily="34" charset="-128"/>
                <a:cs typeface="Tahoma" pitchFamily="34" charset="0"/>
              </a:rPr>
              <a:t>Backer</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Left</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ventricular</a:t>
            </a:r>
            <a:r>
              <a:rPr lang="it-IT" sz="800" dirty="0">
                <a:solidFill>
                  <a:prstClr val="black"/>
                </a:solidFill>
                <a:ea typeface="MS PGothic" pitchFamily="34" charset="-128"/>
                <a:cs typeface="Tahoma" pitchFamily="34" charset="0"/>
              </a:rPr>
              <a:t> performance </a:t>
            </a:r>
            <a:r>
              <a:rPr lang="it-IT" sz="800" dirty="0" err="1">
                <a:solidFill>
                  <a:prstClr val="black"/>
                </a:solidFill>
                <a:ea typeface="MS PGothic" pitchFamily="34" charset="-128"/>
                <a:cs typeface="Tahoma" pitchFamily="34" charset="0"/>
              </a:rPr>
              <a:t>assessed</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by</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echocardiography</a:t>
            </a:r>
            <a:r>
              <a:rPr lang="it-IT" sz="800" dirty="0">
                <a:solidFill>
                  <a:prstClr val="black"/>
                </a:solidFill>
                <a:ea typeface="MS PGothic" pitchFamily="34" charset="-128"/>
                <a:cs typeface="Tahoma" pitchFamily="34" charset="0"/>
              </a:rPr>
              <a:t> and </a:t>
            </a:r>
            <a:r>
              <a:rPr lang="it-IT" sz="800" dirty="0" err="1">
                <a:solidFill>
                  <a:prstClr val="black"/>
                </a:solidFill>
                <a:ea typeface="MS PGothic" pitchFamily="34" charset="-128"/>
                <a:cs typeface="Tahoma" pitchFamily="34" charset="0"/>
              </a:rPr>
              <a:t>an</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uncalibrated</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pulse</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contour</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method</a:t>
            </a:r>
            <a:r>
              <a:rPr lang="it-IT" sz="800" dirty="0">
                <a:solidFill>
                  <a:prstClr val="black"/>
                </a:solidFill>
                <a:ea typeface="MS PGothic" pitchFamily="34" charset="-128"/>
                <a:cs typeface="Tahoma" pitchFamily="34" charset="0"/>
              </a:rPr>
              <a:t> in </a:t>
            </a:r>
            <a:r>
              <a:rPr lang="it-IT" sz="800" dirty="0" err="1">
                <a:solidFill>
                  <a:prstClr val="black"/>
                </a:solidFill>
                <a:ea typeface="MS PGothic" pitchFamily="34" charset="-128"/>
                <a:cs typeface="Tahoma" pitchFamily="34" charset="0"/>
              </a:rPr>
              <a:t>critically</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ill</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patients</a:t>
            </a:r>
            <a:r>
              <a:rPr lang="it-IT" sz="800" dirty="0">
                <a:solidFill>
                  <a:prstClr val="black"/>
                </a:solidFill>
                <a:ea typeface="MS PGothic" pitchFamily="34" charset="-128"/>
                <a:cs typeface="Tahoma" pitchFamily="34" charset="0"/>
              </a:rPr>
              <a:t>”; Poster ESICM  2010, </a:t>
            </a:r>
            <a:r>
              <a:rPr lang="it-IT" sz="800" dirty="0" err="1">
                <a:solidFill>
                  <a:prstClr val="black"/>
                </a:solidFill>
                <a:ea typeface="MS PGothic" pitchFamily="34" charset="-128"/>
                <a:cs typeface="Tahoma" pitchFamily="34" charset="0"/>
              </a:rPr>
              <a:t>Barcelona</a:t>
            </a:r>
            <a:r>
              <a:rPr lang="it-IT" sz="800" dirty="0">
                <a:solidFill>
                  <a:prstClr val="black"/>
                </a:solidFill>
                <a:ea typeface="MS PGothic" pitchFamily="34" charset="-128"/>
                <a:cs typeface="Tahoma" pitchFamily="34" charset="0"/>
              </a:rPr>
              <a:t>.</a:t>
            </a:r>
          </a:p>
        </p:txBody>
      </p:sp>
      <p:pic>
        <p:nvPicPr>
          <p:cNvPr id="6" name="Picture 3"/>
          <p:cNvPicPr>
            <a:picLocks noChangeAspect="1" noChangeArrowheads="1"/>
          </p:cNvPicPr>
          <p:nvPr/>
        </p:nvPicPr>
        <p:blipFill>
          <a:blip r:embed="rId2" cstate="print"/>
          <a:srcRect l="21650" t="10744" r="5704" b="1350"/>
          <a:stretch>
            <a:fillRect/>
          </a:stretch>
        </p:blipFill>
        <p:spPr bwMode="auto">
          <a:xfrm>
            <a:off x="1524000" y="1628800"/>
            <a:ext cx="7524328" cy="5505606"/>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l="34547" t="12326" r="16432" b="56419"/>
          <a:stretch>
            <a:fillRect/>
          </a:stretch>
        </p:blipFill>
        <p:spPr bwMode="auto">
          <a:xfrm>
            <a:off x="4079776" y="0"/>
            <a:ext cx="6588224" cy="2540038"/>
          </a:xfrm>
          <a:prstGeom prst="rect">
            <a:avLst/>
          </a:prstGeom>
          <a:noFill/>
          <a:ln w="9525">
            <a:noFill/>
            <a:miter lim="800000"/>
            <a:headEnd/>
            <a:tailEnd/>
          </a:ln>
        </p:spPr>
      </p:pic>
    </p:spTree>
    <p:extLst>
      <p:ext uri="{BB962C8B-B14F-4D97-AF65-F5344CB8AC3E}">
        <p14:creationId xmlns:p14="http://schemas.microsoft.com/office/powerpoint/2010/main" val="42595790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 name="Rettangolo 64"/>
          <p:cNvSpPr/>
          <p:nvPr/>
        </p:nvSpPr>
        <p:spPr bwMode="auto">
          <a:xfrm>
            <a:off x="2423592" y="0"/>
            <a:ext cx="8244408" cy="62373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3200">
              <a:solidFill>
                <a:prstClr val="black"/>
              </a:solidFill>
              <a:latin typeface="Times New Roman" charset="0"/>
              <a:ea typeface="MS PGothic" pitchFamily="34" charset="-128"/>
            </a:endParaRPr>
          </a:p>
        </p:txBody>
      </p:sp>
      <p:sp>
        <p:nvSpPr>
          <p:cNvPr id="12" name="Rettangolo 11"/>
          <p:cNvSpPr/>
          <p:nvPr/>
        </p:nvSpPr>
        <p:spPr>
          <a:xfrm>
            <a:off x="2495600" y="6533620"/>
            <a:ext cx="8028384" cy="207749"/>
          </a:xfrm>
          <a:prstGeom prst="rect">
            <a:avLst/>
          </a:prstGeom>
        </p:spPr>
        <p:txBody>
          <a:bodyPr wrap="square">
            <a:spAutoFit/>
          </a:bodyPr>
          <a:lstStyle/>
          <a:p>
            <a:pPr marL="92075" indent="-92075" defTabSz="457200" fontAlgn="base">
              <a:lnSpc>
                <a:spcPts val="900"/>
              </a:lnSpc>
              <a:spcAft>
                <a:spcPts val="300"/>
              </a:spcAft>
              <a:buFont typeface="+mj-lt"/>
              <a:buAutoNum type="arabicPeriod"/>
            </a:pPr>
            <a:r>
              <a:rPr lang="en-US" sz="1000" dirty="0">
                <a:solidFill>
                  <a:prstClr val="black"/>
                </a:solidFill>
                <a:ea typeface="MS PGothic" pitchFamily="34" charset="-128"/>
              </a:rPr>
              <a:t>Scolletta S </a:t>
            </a:r>
            <a:r>
              <a:rPr lang="en-US" sz="1000" i="1" dirty="0">
                <a:solidFill>
                  <a:prstClr val="black"/>
                </a:solidFill>
                <a:ea typeface="MS PGothic" pitchFamily="34" charset="-128"/>
              </a:rPr>
              <a:t>et al</a:t>
            </a:r>
            <a:r>
              <a:rPr lang="en-US" sz="1000" dirty="0">
                <a:solidFill>
                  <a:prstClr val="black"/>
                </a:solidFill>
                <a:ea typeface="MS PGothic" pitchFamily="34" charset="-128"/>
              </a:rPr>
              <a:t>. Assessment of left ventricular function by pulse wave analysis in critically ill patients. Intensive Care Med 2013;39: 1025-33</a:t>
            </a:r>
          </a:p>
        </p:txBody>
      </p:sp>
      <p:pic>
        <p:nvPicPr>
          <p:cNvPr id="13" name="Picture 2"/>
          <p:cNvPicPr>
            <a:picLocks noChangeAspect="1" noChangeArrowheads="1"/>
          </p:cNvPicPr>
          <p:nvPr/>
        </p:nvPicPr>
        <p:blipFill>
          <a:blip r:embed="rId2" cstate="print"/>
          <a:srcRect/>
          <a:stretch>
            <a:fillRect/>
          </a:stretch>
        </p:blipFill>
        <p:spPr bwMode="auto">
          <a:xfrm>
            <a:off x="1703512" y="55977"/>
            <a:ext cx="5328592" cy="1661604"/>
          </a:xfrm>
          <a:prstGeom prst="rect">
            <a:avLst/>
          </a:prstGeom>
          <a:ln>
            <a:noFill/>
          </a:ln>
          <a:effectLst>
            <a:outerShdw blurRad="292100" dist="38100" dir="2700000" algn="tl" rotWithShape="0">
              <a:srgbClr val="333333">
                <a:alpha val="65000"/>
              </a:srgbClr>
            </a:outerShdw>
          </a:effectLst>
        </p:spPr>
      </p:pic>
      <p:pic>
        <p:nvPicPr>
          <p:cNvPr id="14" name="Picture 4" descr="mostcare-front-alto(2)"/>
          <p:cNvPicPr>
            <a:picLocks noChangeAspect="1" noChangeArrowheads="1"/>
          </p:cNvPicPr>
          <p:nvPr/>
        </p:nvPicPr>
        <p:blipFill>
          <a:blip r:embed="rId3" cstate="print"/>
          <a:srcRect l="-5536" t="-7487" r="-5536" b="-7487"/>
          <a:stretch>
            <a:fillRect/>
          </a:stretch>
        </p:blipFill>
        <p:spPr bwMode="auto">
          <a:xfrm>
            <a:off x="7536161" y="0"/>
            <a:ext cx="1511185" cy="1151968"/>
          </a:xfrm>
          <a:prstGeom prst="rect">
            <a:avLst/>
          </a:prstGeom>
          <a:ln>
            <a:noFill/>
          </a:ln>
          <a:effectLst>
            <a:outerShdw blurRad="292100" dist="38100" dir="2700000" algn="tl" rotWithShape="0">
              <a:srgbClr val="333333">
                <a:alpha val="65000"/>
              </a:srgbClr>
            </a:outerShdw>
          </a:effectLst>
        </p:spPr>
      </p:pic>
      <p:pic>
        <p:nvPicPr>
          <p:cNvPr id="16" name="Picture 6" descr="http://www.youimages.org/public/images/173013A(17).jpg"/>
          <p:cNvPicPr>
            <a:picLocks noChangeAspect="1" noChangeArrowheads="1"/>
          </p:cNvPicPr>
          <p:nvPr/>
        </p:nvPicPr>
        <p:blipFill>
          <a:blip r:embed="rId4" cstate="print"/>
          <a:srcRect/>
          <a:stretch>
            <a:fillRect/>
          </a:stretch>
        </p:blipFill>
        <p:spPr bwMode="auto">
          <a:xfrm>
            <a:off x="9238714" y="908720"/>
            <a:ext cx="1249774" cy="849552"/>
          </a:xfrm>
          <a:prstGeom prst="rect">
            <a:avLst/>
          </a:prstGeom>
          <a:ln>
            <a:noFill/>
          </a:ln>
          <a:effectLst>
            <a:outerShdw blurRad="292100" dist="38100" dir="2700000" algn="tl" rotWithShape="0">
              <a:srgbClr val="333333">
                <a:alpha val="65000"/>
              </a:srgbClr>
            </a:outerShdw>
          </a:effectLst>
        </p:spPr>
      </p:pic>
      <p:sp>
        <p:nvSpPr>
          <p:cNvPr id="10" name="Rettangolo 9"/>
          <p:cNvSpPr/>
          <p:nvPr/>
        </p:nvSpPr>
        <p:spPr>
          <a:xfrm>
            <a:off x="2100064" y="4653296"/>
            <a:ext cx="3131840" cy="1440000"/>
          </a:xfrm>
          <a:prstGeom prst="rect">
            <a:avLst/>
          </a:prstGeom>
          <a:solidFill>
            <a:schemeClr val="bg1"/>
          </a:solidFill>
          <a:ln w="76200">
            <a:solidFill>
              <a:srgbClr val="E1AD00"/>
            </a:solidFill>
            <a:miter lim="800000"/>
            <a:headEnd/>
            <a:tailEnd/>
          </a:ln>
          <a:effectLst>
            <a:softEdge rad="63500"/>
          </a:effectLst>
        </p:spPr>
        <p:txBody>
          <a:bodyPr anchor="ctr"/>
          <a:lstStyle/>
          <a:p>
            <a:pPr indent="4763" algn="ctr" defTabSz="457200" fontAlgn="base">
              <a:lnSpc>
                <a:spcPct val="120000"/>
              </a:lnSpc>
              <a:spcBef>
                <a:spcPct val="0"/>
              </a:spcBef>
              <a:spcAft>
                <a:spcPct val="0"/>
              </a:spcAft>
              <a:defRPr/>
            </a:pPr>
            <a:r>
              <a:rPr lang="en-US" sz="1600" b="1" dirty="0">
                <a:solidFill>
                  <a:srgbClr val="E1AD00"/>
                </a:solidFill>
                <a:latin typeface="Gill Sans MT" pitchFamily="34" charset="0"/>
                <a:ea typeface="MS PGothic" pitchFamily="34" charset="-128"/>
              </a:rPr>
              <a:t>Cardiac Cycle Efficiency CCE </a:t>
            </a:r>
            <a:r>
              <a:rPr lang="en-US" sz="1600" b="1" dirty="0">
                <a:solidFill>
                  <a:srgbClr val="FF0000"/>
                </a:solidFill>
                <a:latin typeface="Gill Sans MT" pitchFamily="34" charset="0"/>
                <a:ea typeface="MS PGothic" pitchFamily="34" charset="-128"/>
              </a:rPr>
              <a:t>LV Ejection Fraction LVEF</a:t>
            </a:r>
          </a:p>
          <a:p>
            <a:pPr indent="4763" algn="ctr" defTabSz="457200" fontAlgn="base">
              <a:spcBef>
                <a:spcPct val="0"/>
              </a:spcBef>
              <a:spcAft>
                <a:spcPct val="0"/>
              </a:spcAft>
              <a:defRPr/>
            </a:pPr>
            <a:endParaRPr lang="en-US" sz="1100" dirty="0">
              <a:solidFill>
                <a:srgbClr val="000000"/>
              </a:solidFill>
              <a:latin typeface="Gill Sans MT" pitchFamily="34" charset="0"/>
              <a:ea typeface="MS PGothic" pitchFamily="34" charset="-128"/>
              <a:sym typeface="Wingdings" pitchFamily="2" charset="2"/>
            </a:endParaRPr>
          </a:p>
          <a:p>
            <a:pPr indent="4763" algn="ctr" defTabSz="457200" fontAlgn="base">
              <a:spcBef>
                <a:spcPct val="0"/>
              </a:spcBef>
              <a:spcAft>
                <a:spcPct val="0"/>
              </a:spcAft>
              <a:defRPr/>
            </a:pPr>
            <a:r>
              <a:rPr lang="en-US" sz="1400" dirty="0">
                <a:solidFill>
                  <a:srgbClr val="000000"/>
                </a:solidFill>
                <a:latin typeface="Gill Sans MT" pitchFamily="34" charset="0"/>
                <a:ea typeface="MS PGothic" pitchFamily="34" charset="-128"/>
                <a:sym typeface="Wingdings" pitchFamily="2" charset="2"/>
              </a:rPr>
              <a:t>correlation coefficient  r = 0.88</a:t>
            </a:r>
          </a:p>
        </p:txBody>
      </p:sp>
      <p:sp>
        <p:nvSpPr>
          <p:cNvPr id="11" name="Rettangolo 10"/>
          <p:cNvSpPr/>
          <p:nvPr/>
        </p:nvSpPr>
        <p:spPr>
          <a:xfrm>
            <a:off x="6528048" y="4653296"/>
            <a:ext cx="3131840" cy="1440000"/>
          </a:xfrm>
          <a:prstGeom prst="rect">
            <a:avLst/>
          </a:prstGeom>
          <a:solidFill>
            <a:schemeClr val="bg1"/>
          </a:solidFill>
          <a:ln w="76200">
            <a:solidFill>
              <a:srgbClr val="E1AD00"/>
            </a:solidFill>
            <a:miter lim="800000"/>
            <a:headEnd/>
            <a:tailEnd/>
          </a:ln>
          <a:effectLst>
            <a:softEdge rad="63500"/>
          </a:effectLst>
        </p:spPr>
        <p:txBody>
          <a:bodyPr anchor="ctr"/>
          <a:lstStyle/>
          <a:p>
            <a:pPr indent="4763" algn="ctr" defTabSz="457200" fontAlgn="base">
              <a:lnSpc>
                <a:spcPct val="120000"/>
              </a:lnSpc>
              <a:spcBef>
                <a:spcPct val="0"/>
              </a:spcBef>
              <a:spcAft>
                <a:spcPct val="0"/>
              </a:spcAft>
              <a:defRPr/>
            </a:pPr>
            <a:r>
              <a:rPr lang="en-US" b="1" dirty="0">
                <a:solidFill>
                  <a:srgbClr val="E1AD00"/>
                </a:solidFill>
                <a:latin typeface="Gill Sans MT" pitchFamily="34" charset="0"/>
                <a:ea typeface="MS PGothic" pitchFamily="34" charset="-128"/>
              </a:rPr>
              <a:t>MostCare CCE</a:t>
            </a:r>
          </a:p>
          <a:p>
            <a:pPr indent="4763" algn="ctr" defTabSz="457200" fontAlgn="base">
              <a:lnSpc>
                <a:spcPct val="120000"/>
              </a:lnSpc>
              <a:spcBef>
                <a:spcPct val="0"/>
              </a:spcBef>
              <a:spcAft>
                <a:spcPct val="0"/>
              </a:spcAft>
              <a:defRPr/>
            </a:pPr>
            <a:r>
              <a:rPr lang="en-US" b="1" dirty="0">
                <a:solidFill>
                  <a:srgbClr val="FF0000"/>
                </a:solidFill>
                <a:latin typeface="Gill Sans MT" pitchFamily="34" charset="0"/>
                <a:ea typeface="MS PGothic" pitchFamily="34" charset="-128"/>
              </a:rPr>
              <a:t>A –V coupling Ea/</a:t>
            </a:r>
            <a:r>
              <a:rPr lang="en-US" b="1" dirty="0" err="1">
                <a:solidFill>
                  <a:srgbClr val="FF0000"/>
                </a:solidFill>
                <a:latin typeface="Gill Sans MT" pitchFamily="34" charset="0"/>
                <a:ea typeface="MS PGothic" pitchFamily="34" charset="-128"/>
              </a:rPr>
              <a:t>Ees</a:t>
            </a:r>
            <a:endParaRPr lang="en-US" b="1" dirty="0">
              <a:solidFill>
                <a:srgbClr val="FF0000"/>
              </a:solidFill>
              <a:latin typeface="Gill Sans MT" pitchFamily="34" charset="0"/>
              <a:ea typeface="MS PGothic" pitchFamily="34" charset="-128"/>
            </a:endParaRPr>
          </a:p>
          <a:p>
            <a:pPr indent="4763" algn="ctr" defTabSz="457200" fontAlgn="base">
              <a:spcBef>
                <a:spcPct val="0"/>
              </a:spcBef>
              <a:spcAft>
                <a:spcPct val="0"/>
              </a:spcAft>
              <a:defRPr/>
            </a:pPr>
            <a:endParaRPr lang="en-US" sz="1200" dirty="0">
              <a:solidFill>
                <a:srgbClr val="000000"/>
              </a:solidFill>
              <a:latin typeface="Gill Sans MT" pitchFamily="34" charset="0"/>
              <a:ea typeface="MS PGothic" pitchFamily="34" charset="-128"/>
              <a:sym typeface="Wingdings" pitchFamily="2" charset="2"/>
            </a:endParaRPr>
          </a:p>
          <a:p>
            <a:pPr indent="4763" algn="ctr" defTabSz="457200" fontAlgn="base">
              <a:spcBef>
                <a:spcPct val="0"/>
              </a:spcBef>
              <a:spcAft>
                <a:spcPct val="0"/>
              </a:spcAft>
              <a:defRPr/>
            </a:pPr>
            <a:r>
              <a:rPr lang="en-US" sz="1600" dirty="0">
                <a:solidFill>
                  <a:srgbClr val="000000"/>
                </a:solidFill>
                <a:latin typeface="Gill Sans MT" pitchFamily="34" charset="0"/>
                <a:ea typeface="MS PGothic" pitchFamily="34" charset="-128"/>
                <a:sym typeface="Wingdings" pitchFamily="2" charset="2"/>
              </a:rPr>
              <a:t>correlation coefficient  r = - 0.81</a:t>
            </a:r>
          </a:p>
        </p:txBody>
      </p:sp>
      <p:pic>
        <p:nvPicPr>
          <p:cNvPr id="19" name="Picture 5"/>
          <p:cNvPicPr>
            <a:picLocks noChangeAspect="1" noChangeArrowheads="1"/>
          </p:cNvPicPr>
          <p:nvPr/>
        </p:nvPicPr>
        <p:blipFill>
          <a:blip r:embed="rId5" cstate="print"/>
          <a:srcRect b="3993"/>
          <a:stretch>
            <a:fillRect/>
          </a:stretch>
        </p:blipFill>
        <p:spPr bwMode="auto">
          <a:xfrm>
            <a:off x="6168009" y="1916832"/>
            <a:ext cx="3108745" cy="2160000"/>
          </a:xfrm>
          <a:prstGeom prst="rect">
            <a:avLst/>
          </a:prstGeom>
          <a:ln>
            <a:noFill/>
          </a:ln>
          <a:effectLst>
            <a:outerShdw blurRad="292100" dist="38100" dir="2700000" algn="tl" rotWithShape="0">
              <a:srgbClr val="333333">
                <a:alpha val="65000"/>
              </a:srgbClr>
            </a:outerShdw>
          </a:effectLst>
        </p:spPr>
      </p:pic>
      <p:pic>
        <p:nvPicPr>
          <p:cNvPr id="20" name="Picture 4"/>
          <p:cNvPicPr>
            <a:picLocks noChangeAspect="1" noChangeArrowheads="1"/>
          </p:cNvPicPr>
          <p:nvPr/>
        </p:nvPicPr>
        <p:blipFill>
          <a:blip r:embed="rId6" cstate="print"/>
          <a:srcRect/>
          <a:stretch>
            <a:fillRect/>
          </a:stretch>
        </p:blipFill>
        <p:spPr bwMode="auto">
          <a:xfrm>
            <a:off x="1847529" y="1916832"/>
            <a:ext cx="2761237" cy="2160000"/>
          </a:xfrm>
          <a:prstGeom prst="rect">
            <a:avLst/>
          </a:prstGeom>
          <a:ln>
            <a:noFill/>
          </a:ln>
          <a:effectLst>
            <a:outerShdw blurRad="292100" dist="38100" dir="2700000" algn="tl" rotWithShape="0">
              <a:srgbClr val="333333">
                <a:alpha val="65000"/>
              </a:srgbClr>
            </a:outerShdw>
          </a:effectLst>
        </p:spPr>
      </p:pic>
      <p:grpSp>
        <p:nvGrpSpPr>
          <p:cNvPr id="2" name="Gruppo 16"/>
          <p:cNvGrpSpPr/>
          <p:nvPr/>
        </p:nvGrpSpPr>
        <p:grpSpPr>
          <a:xfrm>
            <a:off x="4007768" y="2996952"/>
            <a:ext cx="1758416" cy="1440000"/>
            <a:chOff x="2483768" y="2996952"/>
            <a:chExt cx="1758416" cy="1440000"/>
          </a:xfrm>
        </p:grpSpPr>
        <p:pic>
          <p:nvPicPr>
            <p:cNvPr id="22" name="Picture 2"/>
            <p:cNvPicPr>
              <a:picLocks noChangeAspect="1" noChangeArrowheads="1"/>
            </p:cNvPicPr>
            <p:nvPr/>
          </p:nvPicPr>
          <p:blipFill>
            <a:blip r:embed="rId7" cstate="print"/>
            <a:srcRect/>
            <a:stretch>
              <a:fillRect/>
            </a:stretch>
          </p:blipFill>
          <p:spPr bwMode="auto">
            <a:xfrm>
              <a:off x="2483768" y="2996952"/>
              <a:ext cx="1758416" cy="1440000"/>
            </a:xfrm>
            <a:prstGeom prst="rect">
              <a:avLst/>
            </a:prstGeom>
            <a:ln>
              <a:noFill/>
            </a:ln>
            <a:effectLst>
              <a:outerShdw blurRad="292100" dist="38100" dir="2700000" algn="tl" rotWithShape="0">
                <a:srgbClr val="333333">
                  <a:alpha val="65000"/>
                </a:srgbClr>
              </a:outerShdw>
            </a:effectLst>
          </p:spPr>
        </p:pic>
        <p:sp>
          <p:nvSpPr>
            <p:cNvPr id="23" name="Rettangolo 22"/>
            <p:cNvSpPr/>
            <p:nvPr/>
          </p:nvSpPr>
          <p:spPr>
            <a:xfrm>
              <a:off x="2987824" y="3573016"/>
              <a:ext cx="1152128" cy="461665"/>
            </a:xfrm>
            <a:prstGeom prst="rect">
              <a:avLst/>
            </a:prstGeom>
          </p:spPr>
          <p:txBody>
            <a:bodyPr wrap="square">
              <a:spAutoFit/>
            </a:bodyPr>
            <a:lstStyle/>
            <a:p>
              <a:pPr defTabSz="457200" fontAlgn="base">
                <a:spcBef>
                  <a:spcPct val="0"/>
                </a:spcBef>
                <a:spcAft>
                  <a:spcPct val="0"/>
                </a:spcAft>
              </a:pPr>
              <a:r>
                <a:rPr lang="en-US" sz="1200" b="1" dirty="0">
                  <a:solidFill>
                    <a:prstClr val="black"/>
                  </a:solidFill>
                  <a:latin typeface="Gill Sans MT" pitchFamily="34" charset="0"/>
                  <a:ea typeface="MS PGothic" pitchFamily="34" charset="-128"/>
                </a:rPr>
                <a:t>Prediction of </a:t>
              </a:r>
              <a:r>
                <a:rPr lang="en-US" sz="1200" b="1" dirty="0">
                  <a:solidFill>
                    <a:srgbClr val="FF0000"/>
                  </a:solidFill>
                  <a:latin typeface="Gill Sans MT" pitchFamily="34" charset="0"/>
                  <a:ea typeface="MS PGothic" pitchFamily="34" charset="-128"/>
                </a:rPr>
                <a:t>LVEF </a:t>
              </a:r>
              <a:r>
                <a:rPr lang="en-US" sz="1200" b="1" dirty="0">
                  <a:solidFill>
                    <a:prstClr val="black"/>
                  </a:solidFill>
                  <a:latin typeface="Gill Sans MT" pitchFamily="34" charset="0"/>
                  <a:ea typeface="MS PGothic" pitchFamily="34" charset="-128"/>
                </a:rPr>
                <a:t>by </a:t>
              </a:r>
              <a:r>
                <a:rPr lang="en-US" sz="1200" b="1" dirty="0">
                  <a:solidFill>
                    <a:srgbClr val="E1AD00"/>
                  </a:solidFill>
                  <a:latin typeface="Gill Sans MT" pitchFamily="34" charset="0"/>
                  <a:ea typeface="MS PGothic" pitchFamily="34" charset="-128"/>
                </a:rPr>
                <a:t>CCE</a:t>
              </a:r>
            </a:p>
          </p:txBody>
        </p:sp>
      </p:grpSp>
      <p:grpSp>
        <p:nvGrpSpPr>
          <p:cNvPr id="3" name="Gruppo 17"/>
          <p:cNvGrpSpPr/>
          <p:nvPr/>
        </p:nvGrpSpPr>
        <p:grpSpPr>
          <a:xfrm>
            <a:off x="8688289" y="2996952"/>
            <a:ext cx="1773029" cy="1440000"/>
            <a:chOff x="7164288" y="2996952"/>
            <a:chExt cx="1773029" cy="1440000"/>
          </a:xfrm>
        </p:grpSpPr>
        <p:pic>
          <p:nvPicPr>
            <p:cNvPr id="25" name="Picture 3"/>
            <p:cNvPicPr>
              <a:picLocks noChangeAspect="1" noChangeArrowheads="1"/>
            </p:cNvPicPr>
            <p:nvPr/>
          </p:nvPicPr>
          <p:blipFill>
            <a:blip r:embed="rId8" cstate="print"/>
            <a:srcRect/>
            <a:stretch>
              <a:fillRect/>
            </a:stretch>
          </p:blipFill>
          <p:spPr bwMode="auto">
            <a:xfrm>
              <a:off x="7164288" y="2996952"/>
              <a:ext cx="1773029" cy="1440000"/>
            </a:xfrm>
            <a:prstGeom prst="rect">
              <a:avLst/>
            </a:prstGeom>
            <a:ln>
              <a:noFill/>
            </a:ln>
            <a:effectLst>
              <a:outerShdw blurRad="292100" dist="38100" dir="2700000" algn="tl" rotWithShape="0">
                <a:srgbClr val="333333">
                  <a:alpha val="65000"/>
                </a:srgbClr>
              </a:outerShdw>
            </a:effectLst>
          </p:spPr>
        </p:pic>
        <p:sp>
          <p:nvSpPr>
            <p:cNvPr id="26" name="Rettangolo 25"/>
            <p:cNvSpPr/>
            <p:nvPr/>
          </p:nvSpPr>
          <p:spPr>
            <a:xfrm>
              <a:off x="7740352" y="3429000"/>
              <a:ext cx="1152128" cy="646331"/>
            </a:xfrm>
            <a:prstGeom prst="rect">
              <a:avLst/>
            </a:prstGeom>
          </p:spPr>
          <p:txBody>
            <a:bodyPr wrap="square">
              <a:spAutoFit/>
            </a:bodyPr>
            <a:lstStyle/>
            <a:p>
              <a:pPr defTabSz="457200" fontAlgn="base">
                <a:spcBef>
                  <a:spcPct val="0"/>
                </a:spcBef>
                <a:spcAft>
                  <a:spcPct val="0"/>
                </a:spcAft>
              </a:pPr>
              <a:r>
                <a:rPr lang="en-US" sz="1200" b="1" dirty="0">
                  <a:solidFill>
                    <a:prstClr val="black"/>
                  </a:solidFill>
                  <a:latin typeface="Gill Sans MT" pitchFamily="34" charset="0"/>
                  <a:ea typeface="MS PGothic" pitchFamily="34" charset="-128"/>
                </a:rPr>
                <a:t>Prediction of </a:t>
              </a:r>
              <a:r>
                <a:rPr lang="en-US" sz="1200" b="1" dirty="0">
                  <a:solidFill>
                    <a:srgbClr val="FF0000"/>
                  </a:solidFill>
                  <a:latin typeface="Gill Sans MT" pitchFamily="34" charset="0"/>
                  <a:ea typeface="MS PGothic" pitchFamily="34" charset="-128"/>
                </a:rPr>
                <a:t>A-V coupling </a:t>
              </a:r>
              <a:r>
                <a:rPr lang="en-US" sz="1200" b="1" dirty="0">
                  <a:solidFill>
                    <a:prstClr val="black"/>
                  </a:solidFill>
                  <a:latin typeface="Gill Sans MT" pitchFamily="34" charset="0"/>
                  <a:ea typeface="MS PGothic" pitchFamily="34" charset="-128"/>
                </a:rPr>
                <a:t>by </a:t>
              </a:r>
              <a:r>
                <a:rPr lang="en-US" sz="1200" b="1" dirty="0">
                  <a:solidFill>
                    <a:srgbClr val="E1AD00"/>
                  </a:solidFill>
                  <a:latin typeface="Gill Sans MT" pitchFamily="34" charset="0"/>
                  <a:ea typeface="MS PGothic" pitchFamily="34" charset="-128"/>
                </a:rPr>
                <a:t>CCE</a:t>
              </a:r>
            </a:p>
          </p:txBody>
        </p:sp>
      </p:grpSp>
    </p:spTree>
    <p:extLst>
      <p:ext uri="{BB962C8B-B14F-4D97-AF65-F5344CB8AC3E}">
        <p14:creationId xmlns:p14="http://schemas.microsoft.com/office/powerpoint/2010/main" val="28977137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par>
                          <p:cTn id="12" fill="hold">
                            <p:stCondLst>
                              <p:cond delay="3000"/>
                            </p:stCondLst>
                            <p:childTnLst>
                              <p:par>
                                <p:cTn id="13" presetID="22" presetClass="entr" presetSubtype="8"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2000"/>
                                        <p:tgtEl>
                                          <p:spTgt spid="2"/>
                                        </p:tgtEl>
                                      </p:cBhvr>
                                    </p:animEffect>
                                  </p:childTnLst>
                                </p:cTn>
                              </p:par>
                            </p:childTnLst>
                          </p:cTn>
                        </p:par>
                        <p:par>
                          <p:cTn id="16" fill="hold">
                            <p:stCondLst>
                              <p:cond delay="6000"/>
                            </p:stCondLst>
                            <p:childTnLst>
                              <p:par>
                                <p:cTn id="17" presetID="10" presetClass="entr" presetSubtype="0" fill="hold" nodeType="afterEffect">
                                  <p:stCondLst>
                                    <p:cond delay="2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childTnLst>
                                </p:cTn>
                              </p:par>
                            </p:childTnLst>
                          </p:cTn>
                        </p:par>
                        <p:par>
                          <p:cTn id="20" fill="hold">
                            <p:stCondLst>
                              <p:cond delay="100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1000"/>
                                        <p:tgtEl>
                                          <p:spTgt spid="11"/>
                                        </p:tgtEl>
                                      </p:cBhvr>
                                    </p:animEffect>
                                  </p:childTnLst>
                                </p:cTn>
                              </p:par>
                            </p:childTnLst>
                          </p:cTn>
                        </p:par>
                        <p:par>
                          <p:cTn id="24" fill="hold">
                            <p:stCondLst>
                              <p:cond delay="11000"/>
                            </p:stCondLst>
                            <p:childTnLst>
                              <p:par>
                                <p:cTn id="25" presetID="22" presetClass="entr" presetSubtype="8" fill="hold" nodeType="afterEffect">
                                  <p:stCondLst>
                                    <p:cond delay="100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dirty="0"/>
              <a:t>Parametri </a:t>
            </a:r>
            <a:r>
              <a:rPr lang="it-IT" dirty="0" err="1"/>
              <a:t>MostCare®</a:t>
            </a:r>
            <a:endParaRPr lang="it-IT" dirty="0"/>
          </a:p>
        </p:txBody>
      </p:sp>
      <p:sp>
        <p:nvSpPr>
          <p:cNvPr id="8" name="Sottotitolo 7"/>
          <p:cNvSpPr>
            <a:spLocks noGrp="1"/>
          </p:cNvSpPr>
          <p:nvPr>
            <p:ph type="subTitle" idx="1"/>
          </p:nvPr>
        </p:nvSpPr>
        <p:spPr/>
        <p:txBody>
          <a:bodyPr/>
          <a:lstStyle/>
          <a:p>
            <a:r>
              <a:rPr lang="it-IT" dirty="0" err="1"/>
              <a:t>Cardiac</a:t>
            </a:r>
            <a:r>
              <a:rPr lang="it-IT" dirty="0"/>
              <a:t> </a:t>
            </a:r>
            <a:r>
              <a:rPr lang="it-IT" dirty="0" err="1"/>
              <a:t>Cycle</a:t>
            </a:r>
            <a:r>
              <a:rPr lang="it-IT" dirty="0"/>
              <a:t> </a:t>
            </a:r>
            <a:r>
              <a:rPr lang="it-IT" dirty="0" err="1"/>
              <a:t>Efficiency</a:t>
            </a:r>
            <a:r>
              <a:rPr lang="it-IT" dirty="0"/>
              <a:t> (CCE)</a:t>
            </a:r>
            <a:endParaRPr lang="fr-FR" baseline="-25000" dirty="0"/>
          </a:p>
        </p:txBody>
      </p:sp>
      <p:sp>
        <p:nvSpPr>
          <p:cNvPr id="26" name="CasellaDiTesto 25"/>
          <p:cNvSpPr txBox="1"/>
          <p:nvPr/>
        </p:nvSpPr>
        <p:spPr>
          <a:xfrm>
            <a:off x="2438400" y="6423720"/>
            <a:ext cx="8229600" cy="461665"/>
          </a:xfrm>
          <a:prstGeom prst="rect">
            <a:avLst/>
          </a:prstGeom>
          <a:noFill/>
        </p:spPr>
        <p:txBody>
          <a:bodyPr wrap="square" rtlCol="0">
            <a:spAutoFit/>
          </a:bodyPr>
          <a:lstStyle/>
          <a:p>
            <a:pPr marL="228600" indent="-228600" defTabSz="457200" fontAlgn="base">
              <a:spcBef>
                <a:spcPct val="0"/>
              </a:spcBef>
              <a:spcAft>
                <a:spcPct val="0"/>
              </a:spcAft>
              <a:buFont typeface="+mj-lt"/>
              <a:buAutoNum type="arabicPeriod"/>
            </a:pPr>
            <a:r>
              <a:rPr lang="en-US" sz="800" dirty="0">
                <a:solidFill>
                  <a:prstClr val="black"/>
                </a:solidFill>
                <a:ea typeface="MS PGothic" pitchFamily="34" charset="-128"/>
                <a:cs typeface="Tahoma" pitchFamily="34" charset="0"/>
              </a:rPr>
              <a:t>Romano SM: "Cardiac cycle efficiency: A new parameter able to fully evaluate the dynamic interplay of the cardiovascular system". </a:t>
            </a:r>
            <a:r>
              <a:rPr lang="en-US" sz="800" dirty="0" err="1">
                <a:solidFill>
                  <a:prstClr val="black"/>
                </a:solidFill>
                <a:ea typeface="MS PGothic" pitchFamily="34" charset="-128"/>
                <a:cs typeface="Tahoma" pitchFamily="34" charset="0"/>
              </a:rPr>
              <a:t>Int</a:t>
            </a:r>
            <a:r>
              <a:rPr lang="en-US" sz="800" dirty="0">
                <a:solidFill>
                  <a:prstClr val="black"/>
                </a:solidFill>
                <a:ea typeface="MS PGothic" pitchFamily="34" charset="-128"/>
                <a:cs typeface="Tahoma" pitchFamily="34" charset="0"/>
              </a:rPr>
              <a:t> J </a:t>
            </a:r>
            <a:r>
              <a:rPr lang="en-US" sz="800" dirty="0" err="1">
                <a:solidFill>
                  <a:prstClr val="black"/>
                </a:solidFill>
                <a:ea typeface="MS PGothic" pitchFamily="34" charset="-128"/>
                <a:cs typeface="Tahoma" pitchFamily="34" charset="0"/>
              </a:rPr>
              <a:t>Cardiol</a:t>
            </a:r>
            <a:r>
              <a:rPr lang="en-US" sz="800" dirty="0">
                <a:solidFill>
                  <a:prstClr val="black"/>
                </a:solidFill>
                <a:ea typeface="MS PGothic" pitchFamily="34" charset="-128"/>
                <a:cs typeface="Tahoma" pitchFamily="34" charset="0"/>
              </a:rPr>
              <a:t>. (2011), doi:10.1016/j.ijcard.2011.12.008</a:t>
            </a:r>
            <a:endParaRPr lang="it-IT" sz="800" dirty="0">
              <a:solidFill>
                <a:prstClr val="black"/>
              </a:solidFill>
              <a:ea typeface="MS PGothic" pitchFamily="34" charset="-128"/>
              <a:cs typeface="Tahoma" pitchFamily="34" charset="0"/>
            </a:endParaRPr>
          </a:p>
          <a:p>
            <a:pPr marL="228600" indent="-228600" defTabSz="457200" fontAlgn="base">
              <a:spcBef>
                <a:spcPct val="0"/>
              </a:spcBef>
              <a:spcAft>
                <a:spcPct val="0"/>
              </a:spcAft>
              <a:buFont typeface="+mj-lt"/>
              <a:buAutoNum type="arabicPeriod"/>
            </a:pPr>
            <a:r>
              <a:rPr lang="it-IT" sz="800" dirty="0">
                <a:solidFill>
                  <a:prstClr val="black"/>
                </a:solidFill>
                <a:ea typeface="MS PGothic" pitchFamily="34" charset="-128"/>
                <a:cs typeface="Tahoma" pitchFamily="34" charset="0"/>
              </a:rPr>
              <a:t>S. Scolletta, L. </a:t>
            </a:r>
            <a:r>
              <a:rPr lang="it-IT" sz="800" dirty="0" err="1">
                <a:solidFill>
                  <a:prstClr val="black"/>
                </a:solidFill>
                <a:ea typeface="MS PGothic" pitchFamily="34" charset="-128"/>
                <a:cs typeface="Tahoma" pitchFamily="34" charset="0"/>
              </a:rPr>
              <a:t>Bodson</a:t>
            </a:r>
            <a:r>
              <a:rPr lang="it-IT" sz="800" dirty="0">
                <a:solidFill>
                  <a:prstClr val="black"/>
                </a:solidFill>
                <a:ea typeface="MS PGothic" pitchFamily="34" charset="-128"/>
                <a:cs typeface="Tahoma" pitchFamily="34" charset="0"/>
              </a:rPr>
              <a:t>, K. Donadello, A. </a:t>
            </a:r>
            <a:r>
              <a:rPr lang="it-IT" sz="800" dirty="0" err="1">
                <a:solidFill>
                  <a:prstClr val="black"/>
                </a:solidFill>
                <a:ea typeface="MS PGothic" pitchFamily="34" charset="-128"/>
                <a:cs typeface="Tahoma" pitchFamily="34" charset="0"/>
              </a:rPr>
              <a:t>Devigili</a:t>
            </a:r>
            <a:r>
              <a:rPr lang="it-IT" sz="800" dirty="0">
                <a:solidFill>
                  <a:prstClr val="black"/>
                </a:solidFill>
                <a:ea typeface="MS PGothic" pitchFamily="34" charset="-128"/>
                <a:cs typeface="Tahoma" pitchFamily="34" charset="0"/>
              </a:rPr>
              <a:t>, A. </a:t>
            </a:r>
            <a:r>
              <a:rPr lang="it-IT" sz="800" dirty="0" err="1">
                <a:solidFill>
                  <a:prstClr val="black"/>
                </a:solidFill>
                <a:ea typeface="MS PGothic" pitchFamily="34" charset="-128"/>
                <a:cs typeface="Tahoma" pitchFamily="34" charset="0"/>
              </a:rPr>
              <a:t>Herpain</a:t>
            </a:r>
            <a:r>
              <a:rPr lang="it-IT" sz="800" dirty="0">
                <a:solidFill>
                  <a:prstClr val="black"/>
                </a:solidFill>
                <a:ea typeface="MS PGothic" pitchFamily="34" charset="-128"/>
                <a:cs typeface="Tahoma" pitchFamily="34" charset="0"/>
              </a:rPr>
              <a:t>, FS Taccone, JL Vincent, D. De </a:t>
            </a:r>
            <a:r>
              <a:rPr lang="it-IT" sz="800" dirty="0" err="1">
                <a:solidFill>
                  <a:prstClr val="black"/>
                </a:solidFill>
                <a:ea typeface="MS PGothic" pitchFamily="34" charset="-128"/>
                <a:cs typeface="Tahoma" pitchFamily="34" charset="0"/>
              </a:rPr>
              <a:t>Backer</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Left</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ventricular</a:t>
            </a:r>
            <a:r>
              <a:rPr lang="it-IT" sz="800" dirty="0">
                <a:solidFill>
                  <a:prstClr val="black"/>
                </a:solidFill>
                <a:ea typeface="MS PGothic" pitchFamily="34" charset="-128"/>
                <a:cs typeface="Tahoma" pitchFamily="34" charset="0"/>
              </a:rPr>
              <a:t> performance </a:t>
            </a:r>
            <a:r>
              <a:rPr lang="it-IT" sz="800" dirty="0" err="1">
                <a:solidFill>
                  <a:prstClr val="black"/>
                </a:solidFill>
                <a:ea typeface="MS PGothic" pitchFamily="34" charset="-128"/>
                <a:cs typeface="Tahoma" pitchFamily="34" charset="0"/>
              </a:rPr>
              <a:t>assessed</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by</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echocardiography</a:t>
            </a:r>
            <a:r>
              <a:rPr lang="it-IT" sz="800" dirty="0">
                <a:solidFill>
                  <a:prstClr val="black"/>
                </a:solidFill>
                <a:ea typeface="MS PGothic" pitchFamily="34" charset="-128"/>
                <a:cs typeface="Tahoma" pitchFamily="34" charset="0"/>
              </a:rPr>
              <a:t> and </a:t>
            </a:r>
            <a:r>
              <a:rPr lang="it-IT" sz="800" dirty="0" err="1">
                <a:solidFill>
                  <a:prstClr val="black"/>
                </a:solidFill>
                <a:ea typeface="MS PGothic" pitchFamily="34" charset="-128"/>
                <a:cs typeface="Tahoma" pitchFamily="34" charset="0"/>
              </a:rPr>
              <a:t>an</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uncalibrated</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pulse</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contour</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method</a:t>
            </a:r>
            <a:r>
              <a:rPr lang="it-IT" sz="800" dirty="0">
                <a:solidFill>
                  <a:prstClr val="black"/>
                </a:solidFill>
                <a:ea typeface="MS PGothic" pitchFamily="34" charset="-128"/>
                <a:cs typeface="Tahoma" pitchFamily="34" charset="0"/>
              </a:rPr>
              <a:t> in </a:t>
            </a:r>
            <a:r>
              <a:rPr lang="it-IT" sz="800" dirty="0" err="1">
                <a:solidFill>
                  <a:prstClr val="black"/>
                </a:solidFill>
                <a:ea typeface="MS PGothic" pitchFamily="34" charset="-128"/>
                <a:cs typeface="Tahoma" pitchFamily="34" charset="0"/>
              </a:rPr>
              <a:t>critically</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ill</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patients</a:t>
            </a:r>
            <a:r>
              <a:rPr lang="it-IT" sz="800" dirty="0">
                <a:solidFill>
                  <a:prstClr val="black"/>
                </a:solidFill>
                <a:ea typeface="MS PGothic" pitchFamily="34" charset="-128"/>
                <a:cs typeface="Tahoma" pitchFamily="34" charset="0"/>
              </a:rPr>
              <a:t>”; Poster ESICM  2010, </a:t>
            </a:r>
            <a:r>
              <a:rPr lang="it-IT" sz="800" dirty="0" err="1">
                <a:solidFill>
                  <a:prstClr val="black"/>
                </a:solidFill>
                <a:ea typeface="MS PGothic" pitchFamily="34" charset="-128"/>
                <a:cs typeface="Tahoma" pitchFamily="34" charset="0"/>
              </a:rPr>
              <a:t>Barcelona</a:t>
            </a:r>
            <a:r>
              <a:rPr lang="it-IT" sz="800" dirty="0">
                <a:solidFill>
                  <a:prstClr val="black"/>
                </a:solidFill>
                <a:ea typeface="MS PGothic" pitchFamily="34" charset="-128"/>
                <a:cs typeface="Tahoma" pitchFamily="34" charset="0"/>
              </a:rPr>
              <a:t>.</a:t>
            </a:r>
          </a:p>
        </p:txBody>
      </p:sp>
      <p:sp>
        <p:nvSpPr>
          <p:cNvPr id="6" name="Rettangolo 5"/>
          <p:cNvSpPr/>
          <p:nvPr/>
        </p:nvSpPr>
        <p:spPr>
          <a:xfrm>
            <a:off x="2701606" y="2852936"/>
            <a:ext cx="7812360" cy="2893100"/>
          </a:xfrm>
          <a:prstGeom prst="rect">
            <a:avLst/>
          </a:prstGeom>
        </p:spPr>
        <p:txBody>
          <a:bodyPr wrap="square">
            <a:spAutoFit/>
          </a:bodyPr>
          <a:lstStyle/>
          <a:p>
            <a:pPr marL="177800" indent="-177800" defTabSz="457200" fontAlgn="base">
              <a:spcBef>
                <a:spcPct val="0"/>
              </a:spcBef>
              <a:spcAft>
                <a:spcPct val="0"/>
              </a:spcAft>
            </a:pPr>
            <a:r>
              <a:rPr lang="it-IT" sz="2000" dirty="0">
                <a:solidFill>
                  <a:prstClr val="black"/>
                </a:solidFill>
                <a:latin typeface="Gill Sans MT" pitchFamily="34" charset="0"/>
                <a:ea typeface="MS PGothic" pitchFamily="34" charset="-128"/>
                <a:sym typeface="Wingdings 3" pitchFamily="18" charset="2"/>
              </a:rPr>
              <a:t> età			 					 </a:t>
            </a:r>
            <a:r>
              <a:rPr lang="it-IT" sz="2000" dirty="0">
                <a:solidFill>
                  <a:prstClr val="black"/>
                </a:solidFill>
                <a:latin typeface="Gill Sans MT" pitchFamily="34" charset="0"/>
                <a:ea typeface="MS PGothic" pitchFamily="34" charset="-128"/>
              </a:rPr>
              <a:t>CCE</a:t>
            </a:r>
          </a:p>
          <a:p>
            <a:pPr defTabSz="457200" fontAlgn="base">
              <a:spcBef>
                <a:spcPts val="1200"/>
              </a:spcBef>
              <a:spcAft>
                <a:spcPct val="0"/>
              </a:spcAft>
            </a:pPr>
            <a:r>
              <a:rPr lang="it-IT" sz="2000" dirty="0">
                <a:solidFill>
                  <a:prstClr val="black"/>
                </a:solidFill>
                <a:latin typeface="Gill Sans MT" pitchFamily="34" charset="0"/>
                <a:ea typeface="MS PGothic" pitchFamily="34" charset="-128"/>
                <a:cs typeface="Arial" pitchFamily="34" charset="0"/>
              </a:rPr>
              <a:t>Aumentando la rigidità dei vasi, aumenta anche la velocità delle onde riflesse.</a:t>
            </a:r>
          </a:p>
          <a:p>
            <a:pPr marL="177800" indent="-177800" defTabSz="457200" fontAlgn="base">
              <a:spcBef>
                <a:spcPct val="0"/>
              </a:spcBef>
              <a:spcAft>
                <a:spcPct val="0"/>
              </a:spcAft>
            </a:pPr>
            <a:endParaRPr lang="it-IT" sz="1400" dirty="0">
              <a:solidFill>
                <a:prstClr val="black"/>
              </a:solidFill>
              <a:latin typeface="Gill Sans MT" pitchFamily="34" charset="0"/>
              <a:ea typeface="MS PGothic" pitchFamily="34" charset="-128"/>
            </a:endParaRPr>
          </a:p>
          <a:p>
            <a:pPr marL="177800" indent="-177800" defTabSz="457200" fontAlgn="base">
              <a:spcBef>
                <a:spcPct val="0"/>
              </a:spcBef>
              <a:spcAft>
                <a:spcPct val="0"/>
              </a:spcAft>
            </a:pPr>
            <a:endParaRPr lang="it-IT" sz="1400" dirty="0">
              <a:solidFill>
                <a:prstClr val="black"/>
              </a:solidFill>
              <a:latin typeface="Gill Sans MT" pitchFamily="34" charset="0"/>
              <a:ea typeface="MS PGothic" pitchFamily="34" charset="-128"/>
            </a:endParaRPr>
          </a:p>
          <a:p>
            <a:pPr marL="177800" indent="-177800" defTabSz="457200" fontAlgn="base">
              <a:spcBef>
                <a:spcPct val="0"/>
              </a:spcBef>
              <a:spcAft>
                <a:spcPct val="0"/>
              </a:spcAft>
            </a:pPr>
            <a:endParaRPr lang="it-IT" sz="1400" dirty="0">
              <a:solidFill>
                <a:prstClr val="black"/>
              </a:solidFill>
              <a:latin typeface="Gill Sans MT" pitchFamily="34" charset="0"/>
              <a:ea typeface="MS PGothic" pitchFamily="34" charset="-128"/>
            </a:endParaRPr>
          </a:p>
          <a:p>
            <a:pPr marL="177800" indent="-177800" defTabSz="457200" fontAlgn="base">
              <a:spcBef>
                <a:spcPct val="0"/>
              </a:spcBef>
              <a:spcAft>
                <a:spcPct val="0"/>
              </a:spcAft>
              <a:buFont typeface="Wingdings 3"/>
              <a:buChar char="$"/>
            </a:pPr>
            <a:r>
              <a:rPr lang="it-IT" sz="2000" dirty="0">
                <a:solidFill>
                  <a:prstClr val="black"/>
                </a:solidFill>
                <a:latin typeface="Gill Sans MT" pitchFamily="34" charset="0"/>
                <a:ea typeface="MS PGothic" pitchFamily="34" charset="-128"/>
                <a:sym typeface="Wingdings 3" pitchFamily="18" charset="2"/>
              </a:rPr>
              <a:t>Tono vascolare 	 					 </a:t>
            </a:r>
            <a:r>
              <a:rPr lang="it-IT" sz="2000" dirty="0">
                <a:solidFill>
                  <a:prstClr val="black"/>
                </a:solidFill>
                <a:latin typeface="Gill Sans MT" pitchFamily="34" charset="0"/>
                <a:ea typeface="MS PGothic" pitchFamily="34" charset="-128"/>
              </a:rPr>
              <a:t>CCE</a:t>
            </a:r>
          </a:p>
          <a:p>
            <a:pPr defTabSz="457200" fontAlgn="base">
              <a:spcBef>
                <a:spcPts val="1200"/>
              </a:spcBef>
              <a:spcAft>
                <a:spcPct val="0"/>
              </a:spcAft>
              <a:defRPr/>
            </a:pPr>
            <a:r>
              <a:rPr lang="it-IT" sz="2000" dirty="0">
                <a:solidFill>
                  <a:prstClr val="black"/>
                </a:solidFill>
                <a:latin typeface="Gill Sans MT" pitchFamily="34" charset="0"/>
                <a:ea typeface="MS PGothic" pitchFamily="34" charset="-128"/>
                <a:cs typeface="Arial" pitchFamily="34" charset="0"/>
              </a:rPr>
              <a:t>Per esempio, in un paziente anziano un valore di CCE ~ 0.3-0.4 è un valore relativamente elevato, si potrebbe sospettare una setticemia.</a:t>
            </a:r>
          </a:p>
        </p:txBody>
      </p:sp>
      <p:sp>
        <p:nvSpPr>
          <p:cNvPr id="7" name="Rettangolo 6"/>
          <p:cNvSpPr/>
          <p:nvPr/>
        </p:nvSpPr>
        <p:spPr>
          <a:xfrm>
            <a:off x="2594102" y="2068693"/>
            <a:ext cx="7884368" cy="430887"/>
          </a:xfrm>
          <a:prstGeom prst="rect">
            <a:avLst/>
          </a:prstGeom>
        </p:spPr>
        <p:txBody>
          <a:bodyPr wrap="square">
            <a:spAutoFit/>
          </a:bodyPr>
          <a:lstStyle/>
          <a:p>
            <a:pPr algn="ctr" defTabSz="457200" fontAlgn="base">
              <a:spcBef>
                <a:spcPts val="1800"/>
              </a:spcBef>
              <a:spcAft>
                <a:spcPct val="0"/>
              </a:spcAft>
              <a:defRPr/>
            </a:pPr>
            <a:r>
              <a:rPr lang="it-IT" sz="2200" dirty="0">
                <a:solidFill>
                  <a:prstClr val="black"/>
                </a:solidFill>
                <a:latin typeface="Gill Sans MT" pitchFamily="34" charset="0"/>
                <a:ea typeface="MS PGothic" pitchFamily="34" charset="-128"/>
                <a:cs typeface="Arial" pitchFamily="34" charset="0"/>
              </a:rPr>
              <a:t>CCE è influenzato dalla </a:t>
            </a:r>
            <a:r>
              <a:rPr lang="it-IT" sz="2200" dirty="0">
                <a:solidFill>
                  <a:srgbClr val="E0AA10"/>
                </a:solidFill>
                <a:latin typeface="Gill Sans MT" pitchFamily="34" charset="0"/>
                <a:ea typeface="MS PGothic" pitchFamily="34" charset="-128"/>
                <a:cs typeface="Arial" pitchFamily="34" charset="0"/>
              </a:rPr>
              <a:t>rigidità dei vasi:</a:t>
            </a:r>
          </a:p>
        </p:txBody>
      </p:sp>
      <p:cxnSp>
        <p:nvCxnSpPr>
          <p:cNvPr id="9" name="Connettore 2 8"/>
          <p:cNvCxnSpPr/>
          <p:nvPr/>
        </p:nvCxnSpPr>
        <p:spPr bwMode="auto">
          <a:xfrm>
            <a:off x="5149878" y="3146063"/>
            <a:ext cx="360040" cy="1588"/>
          </a:xfrm>
          <a:prstGeom prst="straightConnector1">
            <a:avLst/>
          </a:prstGeom>
          <a:noFill/>
          <a:ln w="28575" cap="flat" cmpd="sng" algn="ctr">
            <a:solidFill>
              <a:schemeClr val="tx1"/>
            </a:solidFill>
            <a:prstDash val="solid"/>
            <a:round/>
            <a:headEnd type="none" w="med" len="med"/>
            <a:tailEnd type="triangle" w="med" len="med"/>
          </a:ln>
          <a:effectLst/>
        </p:spPr>
      </p:cxnSp>
      <p:cxnSp>
        <p:nvCxnSpPr>
          <p:cNvPr id="10" name="Connettore 2 9"/>
          <p:cNvCxnSpPr/>
          <p:nvPr/>
        </p:nvCxnSpPr>
        <p:spPr bwMode="auto">
          <a:xfrm>
            <a:off x="5149878" y="4586223"/>
            <a:ext cx="360040" cy="1588"/>
          </a:xfrm>
          <a:prstGeom prst="straightConnector1">
            <a:avLst/>
          </a:prstGeom>
          <a:noFill/>
          <a:ln w="28575" cap="flat" cmpd="sng" algn="ctr">
            <a:solidFill>
              <a:schemeClr val="tx1"/>
            </a:solidFill>
            <a:prstDash val="solid"/>
            <a:round/>
            <a:headEnd type="none" w="med" len="med"/>
            <a:tailEnd type="triangle" w="med" len="med"/>
          </a:ln>
          <a:effectLst/>
        </p:spPr>
      </p:cxnSp>
    </p:spTree>
    <p:extLst>
      <p:ext uri="{BB962C8B-B14F-4D97-AF65-F5344CB8AC3E}">
        <p14:creationId xmlns:p14="http://schemas.microsoft.com/office/powerpoint/2010/main" val="2868156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wipe(left)">
                                      <p:cBhvr>
                                        <p:cTn id="14" dur="10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wipe(left)">
                                      <p:cBhvr>
                                        <p:cTn id="19" dur="500"/>
                                        <p:tgtEl>
                                          <p:spTgt spid="6">
                                            <p:txEl>
                                              <p:pRg st="5" end="5"/>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wipe(left)">
                                      <p:cBhvr>
                                        <p:cTn id="26"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dirty="0"/>
              <a:t>Parametri </a:t>
            </a:r>
            <a:r>
              <a:rPr lang="it-IT" dirty="0" err="1"/>
              <a:t>MostCare®</a:t>
            </a:r>
            <a:endParaRPr lang="it-IT" dirty="0"/>
          </a:p>
        </p:txBody>
      </p:sp>
      <p:sp>
        <p:nvSpPr>
          <p:cNvPr id="8" name="Sottotitolo 7"/>
          <p:cNvSpPr>
            <a:spLocks noGrp="1"/>
          </p:cNvSpPr>
          <p:nvPr>
            <p:ph type="subTitle" idx="1"/>
          </p:nvPr>
        </p:nvSpPr>
        <p:spPr/>
        <p:txBody>
          <a:bodyPr/>
          <a:lstStyle/>
          <a:p>
            <a:r>
              <a:rPr lang="it-IT" dirty="0" err="1"/>
              <a:t>Cardiac</a:t>
            </a:r>
            <a:r>
              <a:rPr lang="it-IT" dirty="0"/>
              <a:t> </a:t>
            </a:r>
            <a:r>
              <a:rPr lang="it-IT" dirty="0" err="1"/>
              <a:t>Cycle</a:t>
            </a:r>
            <a:r>
              <a:rPr lang="it-IT" dirty="0"/>
              <a:t> </a:t>
            </a:r>
            <a:r>
              <a:rPr lang="it-IT" dirty="0" err="1"/>
              <a:t>Efficiency</a:t>
            </a:r>
            <a:r>
              <a:rPr lang="it-IT" dirty="0"/>
              <a:t> (CCE)</a:t>
            </a:r>
            <a:endParaRPr lang="fr-FR" baseline="-25000" dirty="0"/>
          </a:p>
        </p:txBody>
      </p:sp>
      <p:sp>
        <p:nvSpPr>
          <p:cNvPr id="26" name="CasellaDiTesto 25"/>
          <p:cNvSpPr txBox="1"/>
          <p:nvPr/>
        </p:nvSpPr>
        <p:spPr>
          <a:xfrm>
            <a:off x="2438400" y="6423720"/>
            <a:ext cx="8229600" cy="461665"/>
          </a:xfrm>
          <a:prstGeom prst="rect">
            <a:avLst/>
          </a:prstGeom>
          <a:noFill/>
        </p:spPr>
        <p:txBody>
          <a:bodyPr wrap="square" rtlCol="0">
            <a:spAutoFit/>
          </a:bodyPr>
          <a:lstStyle/>
          <a:p>
            <a:pPr marL="228600" indent="-228600" defTabSz="457200" fontAlgn="base">
              <a:spcBef>
                <a:spcPct val="0"/>
              </a:spcBef>
              <a:spcAft>
                <a:spcPct val="0"/>
              </a:spcAft>
              <a:buFont typeface="+mj-lt"/>
              <a:buAutoNum type="arabicPeriod"/>
            </a:pPr>
            <a:r>
              <a:rPr lang="en-US" sz="800" dirty="0">
                <a:solidFill>
                  <a:prstClr val="black"/>
                </a:solidFill>
                <a:ea typeface="MS PGothic" pitchFamily="34" charset="-128"/>
                <a:cs typeface="Tahoma" pitchFamily="34" charset="0"/>
              </a:rPr>
              <a:t>Romano SM: "Cardiac cycle efficiency: A new parameter able to fully evaluate the dynamic interplay of the cardiovascular system". </a:t>
            </a:r>
            <a:r>
              <a:rPr lang="en-US" sz="800" dirty="0" err="1">
                <a:solidFill>
                  <a:prstClr val="black"/>
                </a:solidFill>
                <a:ea typeface="MS PGothic" pitchFamily="34" charset="-128"/>
                <a:cs typeface="Tahoma" pitchFamily="34" charset="0"/>
              </a:rPr>
              <a:t>Int</a:t>
            </a:r>
            <a:r>
              <a:rPr lang="en-US" sz="800" dirty="0">
                <a:solidFill>
                  <a:prstClr val="black"/>
                </a:solidFill>
                <a:ea typeface="MS PGothic" pitchFamily="34" charset="-128"/>
                <a:cs typeface="Tahoma" pitchFamily="34" charset="0"/>
              </a:rPr>
              <a:t> J </a:t>
            </a:r>
            <a:r>
              <a:rPr lang="en-US" sz="800" dirty="0" err="1">
                <a:solidFill>
                  <a:prstClr val="black"/>
                </a:solidFill>
                <a:ea typeface="MS PGothic" pitchFamily="34" charset="-128"/>
                <a:cs typeface="Tahoma" pitchFamily="34" charset="0"/>
              </a:rPr>
              <a:t>Cardiol</a:t>
            </a:r>
            <a:r>
              <a:rPr lang="en-US" sz="800" dirty="0">
                <a:solidFill>
                  <a:prstClr val="black"/>
                </a:solidFill>
                <a:ea typeface="MS PGothic" pitchFamily="34" charset="-128"/>
                <a:cs typeface="Tahoma" pitchFamily="34" charset="0"/>
              </a:rPr>
              <a:t>. (2011), doi:10.1016/j.ijcard.2011.12.008</a:t>
            </a:r>
            <a:endParaRPr lang="it-IT" sz="800" dirty="0">
              <a:solidFill>
                <a:prstClr val="black"/>
              </a:solidFill>
              <a:ea typeface="MS PGothic" pitchFamily="34" charset="-128"/>
              <a:cs typeface="Tahoma" pitchFamily="34" charset="0"/>
            </a:endParaRPr>
          </a:p>
          <a:p>
            <a:pPr marL="228600" indent="-228600" defTabSz="457200" fontAlgn="base">
              <a:spcBef>
                <a:spcPct val="0"/>
              </a:spcBef>
              <a:spcAft>
                <a:spcPct val="0"/>
              </a:spcAft>
              <a:buFont typeface="+mj-lt"/>
              <a:buAutoNum type="arabicPeriod"/>
            </a:pPr>
            <a:r>
              <a:rPr lang="it-IT" sz="800" dirty="0">
                <a:solidFill>
                  <a:prstClr val="black"/>
                </a:solidFill>
                <a:ea typeface="MS PGothic" pitchFamily="34" charset="-128"/>
                <a:cs typeface="Tahoma" pitchFamily="34" charset="0"/>
              </a:rPr>
              <a:t>S. Scolletta, L. </a:t>
            </a:r>
            <a:r>
              <a:rPr lang="it-IT" sz="800" dirty="0" err="1">
                <a:solidFill>
                  <a:prstClr val="black"/>
                </a:solidFill>
                <a:ea typeface="MS PGothic" pitchFamily="34" charset="-128"/>
                <a:cs typeface="Tahoma" pitchFamily="34" charset="0"/>
              </a:rPr>
              <a:t>Bodson</a:t>
            </a:r>
            <a:r>
              <a:rPr lang="it-IT" sz="800" dirty="0">
                <a:solidFill>
                  <a:prstClr val="black"/>
                </a:solidFill>
                <a:ea typeface="MS PGothic" pitchFamily="34" charset="-128"/>
                <a:cs typeface="Tahoma" pitchFamily="34" charset="0"/>
              </a:rPr>
              <a:t>, K. Donadello, A. </a:t>
            </a:r>
            <a:r>
              <a:rPr lang="it-IT" sz="800" dirty="0" err="1">
                <a:solidFill>
                  <a:prstClr val="black"/>
                </a:solidFill>
                <a:ea typeface="MS PGothic" pitchFamily="34" charset="-128"/>
                <a:cs typeface="Tahoma" pitchFamily="34" charset="0"/>
              </a:rPr>
              <a:t>Devigili</a:t>
            </a:r>
            <a:r>
              <a:rPr lang="it-IT" sz="800" dirty="0">
                <a:solidFill>
                  <a:prstClr val="black"/>
                </a:solidFill>
                <a:ea typeface="MS PGothic" pitchFamily="34" charset="-128"/>
                <a:cs typeface="Tahoma" pitchFamily="34" charset="0"/>
              </a:rPr>
              <a:t>, A. </a:t>
            </a:r>
            <a:r>
              <a:rPr lang="it-IT" sz="800" dirty="0" err="1">
                <a:solidFill>
                  <a:prstClr val="black"/>
                </a:solidFill>
                <a:ea typeface="MS PGothic" pitchFamily="34" charset="-128"/>
                <a:cs typeface="Tahoma" pitchFamily="34" charset="0"/>
              </a:rPr>
              <a:t>Herpain</a:t>
            </a:r>
            <a:r>
              <a:rPr lang="it-IT" sz="800" dirty="0">
                <a:solidFill>
                  <a:prstClr val="black"/>
                </a:solidFill>
                <a:ea typeface="MS PGothic" pitchFamily="34" charset="-128"/>
                <a:cs typeface="Tahoma" pitchFamily="34" charset="0"/>
              </a:rPr>
              <a:t>, FS Taccone, JL Vincent, D. De </a:t>
            </a:r>
            <a:r>
              <a:rPr lang="it-IT" sz="800" dirty="0" err="1">
                <a:solidFill>
                  <a:prstClr val="black"/>
                </a:solidFill>
                <a:ea typeface="MS PGothic" pitchFamily="34" charset="-128"/>
                <a:cs typeface="Tahoma" pitchFamily="34" charset="0"/>
              </a:rPr>
              <a:t>Backer</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Left</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ventricular</a:t>
            </a:r>
            <a:r>
              <a:rPr lang="it-IT" sz="800" dirty="0">
                <a:solidFill>
                  <a:prstClr val="black"/>
                </a:solidFill>
                <a:ea typeface="MS PGothic" pitchFamily="34" charset="-128"/>
                <a:cs typeface="Tahoma" pitchFamily="34" charset="0"/>
              </a:rPr>
              <a:t> performance </a:t>
            </a:r>
            <a:r>
              <a:rPr lang="it-IT" sz="800" dirty="0" err="1">
                <a:solidFill>
                  <a:prstClr val="black"/>
                </a:solidFill>
                <a:ea typeface="MS PGothic" pitchFamily="34" charset="-128"/>
                <a:cs typeface="Tahoma" pitchFamily="34" charset="0"/>
              </a:rPr>
              <a:t>assessed</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by</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echocardiography</a:t>
            </a:r>
            <a:r>
              <a:rPr lang="it-IT" sz="800" dirty="0">
                <a:solidFill>
                  <a:prstClr val="black"/>
                </a:solidFill>
                <a:ea typeface="MS PGothic" pitchFamily="34" charset="-128"/>
                <a:cs typeface="Tahoma" pitchFamily="34" charset="0"/>
              </a:rPr>
              <a:t> and </a:t>
            </a:r>
            <a:r>
              <a:rPr lang="it-IT" sz="800" dirty="0" err="1">
                <a:solidFill>
                  <a:prstClr val="black"/>
                </a:solidFill>
                <a:ea typeface="MS PGothic" pitchFamily="34" charset="-128"/>
                <a:cs typeface="Tahoma" pitchFamily="34" charset="0"/>
              </a:rPr>
              <a:t>an</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uncalibrated</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pulse</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contour</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method</a:t>
            </a:r>
            <a:r>
              <a:rPr lang="it-IT" sz="800" dirty="0">
                <a:solidFill>
                  <a:prstClr val="black"/>
                </a:solidFill>
                <a:ea typeface="MS PGothic" pitchFamily="34" charset="-128"/>
                <a:cs typeface="Tahoma" pitchFamily="34" charset="0"/>
              </a:rPr>
              <a:t> in </a:t>
            </a:r>
            <a:r>
              <a:rPr lang="it-IT" sz="800" dirty="0" err="1">
                <a:solidFill>
                  <a:prstClr val="black"/>
                </a:solidFill>
                <a:ea typeface="MS PGothic" pitchFamily="34" charset="-128"/>
                <a:cs typeface="Tahoma" pitchFamily="34" charset="0"/>
              </a:rPr>
              <a:t>critically</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ill</a:t>
            </a:r>
            <a:r>
              <a:rPr lang="it-IT" sz="800" dirty="0">
                <a:solidFill>
                  <a:prstClr val="black"/>
                </a:solidFill>
                <a:ea typeface="MS PGothic" pitchFamily="34" charset="-128"/>
                <a:cs typeface="Tahoma" pitchFamily="34" charset="0"/>
              </a:rPr>
              <a:t> </a:t>
            </a:r>
            <a:r>
              <a:rPr lang="it-IT" sz="800" dirty="0" err="1">
                <a:solidFill>
                  <a:prstClr val="black"/>
                </a:solidFill>
                <a:ea typeface="MS PGothic" pitchFamily="34" charset="-128"/>
                <a:cs typeface="Tahoma" pitchFamily="34" charset="0"/>
              </a:rPr>
              <a:t>patients</a:t>
            </a:r>
            <a:r>
              <a:rPr lang="it-IT" sz="800" dirty="0">
                <a:solidFill>
                  <a:prstClr val="black"/>
                </a:solidFill>
                <a:ea typeface="MS PGothic" pitchFamily="34" charset="-128"/>
                <a:cs typeface="Tahoma" pitchFamily="34" charset="0"/>
              </a:rPr>
              <a:t>”; Poster ESICM  2010, </a:t>
            </a:r>
            <a:r>
              <a:rPr lang="it-IT" sz="800" dirty="0" err="1">
                <a:solidFill>
                  <a:prstClr val="black"/>
                </a:solidFill>
                <a:ea typeface="MS PGothic" pitchFamily="34" charset="-128"/>
                <a:cs typeface="Tahoma" pitchFamily="34" charset="0"/>
              </a:rPr>
              <a:t>Barcelona</a:t>
            </a:r>
            <a:r>
              <a:rPr lang="it-IT" sz="800" dirty="0">
                <a:solidFill>
                  <a:prstClr val="black"/>
                </a:solidFill>
                <a:ea typeface="MS PGothic" pitchFamily="34" charset="-128"/>
                <a:cs typeface="Tahoma" pitchFamily="34" charset="0"/>
              </a:rPr>
              <a:t>.</a:t>
            </a:r>
          </a:p>
        </p:txBody>
      </p:sp>
      <p:sp>
        <p:nvSpPr>
          <p:cNvPr id="6" name="Content Placeholder 2"/>
          <p:cNvSpPr txBox="1">
            <a:spLocks/>
          </p:cNvSpPr>
          <p:nvPr/>
        </p:nvSpPr>
        <p:spPr>
          <a:xfrm>
            <a:off x="2726518" y="3012128"/>
            <a:ext cx="6444952" cy="400110"/>
          </a:xfrm>
          <a:prstGeom prst="rect">
            <a:avLst/>
          </a:prstGeom>
        </p:spPr>
        <p:txBody>
          <a:bodyPr vert="horz" wrap="square" lIns="91440" tIns="45720" rIns="91440" bIns="45720" rtlCol="0">
            <a:spAutoFit/>
          </a:bodyPr>
          <a:lstStyle/>
          <a:p>
            <a:pPr algn="r">
              <a:spcBef>
                <a:spcPts val="1200"/>
              </a:spcBef>
              <a:defRPr/>
            </a:pPr>
            <a:r>
              <a:rPr lang="en-US" sz="2000" dirty="0" err="1">
                <a:solidFill>
                  <a:prstClr val="black"/>
                </a:solidFill>
                <a:latin typeface="Gill Sans MT" pitchFamily="34" charset="0"/>
                <a:ea typeface="MS PGothic" pitchFamily="34" charset="-128"/>
                <a:cs typeface="Arial" pitchFamily="34" charset="0"/>
              </a:rPr>
              <a:t>Solitamente</a:t>
            </a:r>
            <a:r>
              <a:rPr lang="en-US" sz="2000" dirty="0">
                <a:solidFill>
                  <a:prstClr val="black"/>
                </a:solidFill>
                <a:latin typeface="Gill Sans MT" pitchFamily="34" charset="0"/>
                <a:ea typeface="MS PGothic" pitchFamily="34" charset="-128"/>
                <a:cs typeface="Arial" pitchFamily="34" charset="0"/>
              </a:rPr>
              <a:t>:	</a:t>
            </a:r>
            <a:r>
              <a:rPr lang="en-US" sz="2000" b="1" dirty="0">
                <a:solidFill>
                  <a:prstClr val="black"/>
                </a:solidFill>
                <a:latin typeface="Gill Sans MT" pitchFamily="34" charset="0"/>
                <a:ea typeface="MS PGothic" pitchFamily="34" charset="-128"/>
                <a:cs typeface="Arial" pitchFamily="34" charset="0"/>
              </a:rPr>
              <a:t> </a:t>
            </a:r>
            <a:r>
              <a:rPr lang="en-US" sz="2000" b="1" dirty="0">
                <a:solidFill>
                  <a:prstClr val="black"/>
                </a:solidFill>
                <a:latin typeface="Gill Sans MT" pitchFamily="34" charset="0"/>
                <a:ea typeface="MS PGothic" pitchFamily="34" charset="-128"/>
                <a:sym typeface="Wingdings 3" pitchFamily="18" charset="2"/>
              </a:rPr>
              <a:t> HR				 </a:t>
            </a:r>
            <a:r>
              <a:rPr lang="en-US" sz="2000" b="1" dirty="0">
                <a:solidFill>
                  <a:prstClr val="black"/>
                </a:solidFill>
                <a:latin typeface="Gill Sans MT" pitchFamily="34" charset="0"/>
                <a:ea typeface="MS PGothic" pitchFamily="34" charset="-128"/>
              </a:rPr>
              <a:t>CCE</a:t>
            </a:r>
          </a:p>
        </p:txBody>
      </p:sp>
      <p:sp>
        <p:nvSpPr>
          <p:cNvPr id="7" name="Rettangolo 6"/>
          <p:cNvSpPr/>
          <p:nvPr/>
        </p:nvSpPr>
        <p:spPr>
          <a:xfrm>
            <a:off x="2655254" y="2476135"/>
            <a:ext cx="7884368" cy="430887"/>
          </a:xfrm>
          <a:prstGeom prst="rect">
            <a:avLst/>
          </a:prstGeom>
        </p:spPr>
        <p:txBody>
          <a:bodyPr wrap="square">
            <a:spAutoFit/>
          </a:bodyPr>
          <a:lstStyle/>
          <a:p>
            <a:pPr algn="ctr" defTabSz="457200" fontAlgn="base">
              <a:spcBef>
                <a:spcPts val="1800"/>
              </a:spcBef>
              <a:spcAft>
                <a:spcPct val="0"/>
              </a:spcAft>
              <a:defRPr/>
            </a:pPr>
            <a:r>
              <a:rPr lang="it-IT" sz="2200" dirty="0">
                <a:solidFill>
                  <a:prstClr val="black"/>
                </a:solidFill>
                <a:latin typeface="Gill Sans MT" pitchFamily="34" charset="0"/>
                <a:ea typeface="MS PGothic" pitchFamily="34" charset="-128"/>
                <a:cs typeface="Arial" pitchFamily="34" charset="0"/>
              </a:rPr>
              <a:t>CCE è influenzato dalla </a:t>
            </a:r>
            <a:r>
              <a:rPr lang="it-IT" sz="2200" dirty="0">
                <a:solidFill>
                  <a:srgbClr val="E1AD00"/>
                </a:solidFill>
                <a:latin typeface="Gill Sans MT" pitchFamily="34" charset="0"/>
                <a:ea typeface="MS PGothic" pitchFamily="34" charset="-128"/>
                <a:cs typeface="Arial" pitchFamily="34" charset="0"/>
              </a:rPr>
              <a:t>frequenza card</a:t>
            </a:r>
            <a:r>
              <a:rPr lang="it-IT" sz="2200" dirty="0">
                <a:solidFill>
                  <a:srgbClr val="E0AA10"/>
                </a:solidFill>
                <a:latin typeface="Gill Sans MT" pitchFamily="34" charset="0"/>
                <a:ea typeface="MS PGothic" pitchFamily="34" charset="-128"/>
                <a:cs typeface="Arial" pitchFamily="34" charset="0"/>
              </a:rPr>
              <a:t>iaca</a:t>
            </a:r>
            <a:r>
              <a:rPr lang="it-IT" sz="2200" dirty="0">
                <a:solidFill>
                  <a:prstClr val="black"/>
                </a:solidFill>
                <a:latin typeface="Gill Sans MT" pitchFamily="34" charset="0"/>
                <a:ea typeface="MS PGothic" pitchFamily="34" charset="-128"/>
                <a:cs typeface="Arial" pitchFamily="34" charset="0"/>
              </a:rPr>
              <a:t>:</a:t>
            </a:r>
          </a:p>
        </p:txBody>
      </p:sp>
      <p:cxnSp>
        <p:nvCxnSpPr>
          <p:cNvPr id="9" name="Connettore 2 8"/>
          <p:cNvCxnSpPr/>
          <p:nvPr/>
        </p:nvCxnSpPr>
        <p:spPr bwMode="auto">
          <a:xfrm>
            <a:off x="6219142" y="3196214"/>
            <a:ext cx="360040" cy="1588"/>
          </a:xfrm>
          <a:prstGeom prst="straightConnector1">
            <a:avLst/>
          </a:prstGeom>
          <a:noFill/>
          <a:ln w="28575" cap="flat" cmpd="sng" algn="ctr">
            <a:solidFill>
              <a:schemeClr val="tx1"/>
            </a:solidFill>
            <a:prstDash val="solid"/>
            <a:round/>
            <a:headEnd type="none" w="med" len="med"/>
            <a:tailEnd type="triangle" w="med" len="med"/>
          </a:ln>
          <a:effectLst/>
        </p:spPr>
      </p:cxnSp>
      <p:sp>
        <p:nvSpPr>
          <p:cNvPr id="10" name="Content Placeholder 2"/>
          <p:cNvSpPr txBox="1">
            <a:spLocks/>
          </p:cNvSpPr>
          <p:nvPr/>
        </p:nvSpPr>
        <p:spPr bwMode="auto">
          <a:xfrm>
            <a:off x="2690006" y="4996414"/>
            <a:ext cx="6889423"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defTabSz="457200" eaLnBrk="0" fontAlgn="base" hangingPunct="0">
              <a:spcBef>
                <a:spcPts val="1200"/>
              </a:spcBef>
              <a:spcAft>
                <a:spcPct val="0"/>
              </a:spcAft>
              <a:defRPr/>
            </a:pPr>
            <a:r>
              <a:rPr lang="en-US" sz="2000" dirty="0" err="1">
                <a:solidFill>
                  <a:prstClr val="black"/>
                </a:solidFill>
                <a:latin typeface="Gill Sans MT" pitchFamily="34" charset="0"/>
                <a:ea typeface="MS PGothic" pitchFamily="34" charset="-128"/>
                <a:cs typeface="Arial" pitchFamily="34" charset="0"/>
              </a:rPr>
              <a:t>Solitamente</a:t>
            </a:r>
            <a:r>
              <a:rPr lang="en-US" sz="2000" dirty="0">
                <a:solidFill>
                  <a:prstClr val="black"/>
                </a:solidFill>
                <a:latin typeface="Gill Sans MT" pitchFamily="34" charset="0"/>
                <a:ea typeface="MS PGothic" pitchFamily="34" charset="-128"/>
                <a:cs typeface="Arial" pitchFamily="34" charset="0"/>
              </a:rPr>
              <a:t>:	</a:t>
            </a:r>
            <a:r>
              <a:rPr lang="en-US" sz="2000" b="1" dirty="0">
                <a:solidFill>
                  <a:prstClr val="black"/>
                </a:solidFill>
                <a:latin typeface="Gill Sans MT" pitchFamily="34" charset="0"/>
                <a:ea typeface="MS PGothic" pitchFamily="34" charset="-128"/>
                <a:cs typeface="Arial" pitchFamily="34" charset="0"/>
              </a:rPr>
              <a:t> </a:t>
            </a:r>
            <a:r>
              <a:rPr lang="en-US" sz="2000" b="1" kern="0" dirty="0">
                <a:solidFill>
                  <a:prstClr val="black"/>
                </a:solidFill>
                <a:latin typeface="Gill Sans MT" pitchFamily="34" charset="0"/>
                <a:ea typeface="MS PGothic" pitchFamily="34" charset="-128"/>
                <a:sym typeface="Wingdings 3" pitchFamily="18" charset="2"/>
              </a:rPr>
              <a:t> preload							</a:t>
            </a:r>
            <a:r>
              <a:rPr lang="en-US" sz="2000" kern="0" dirty="0">
                <a:solidFill>
                  <a:prstClr val="black"/>
                </a:solidFill>
                <a:latin typeface="Gill Sans MT" pitchFamily="34" charset="0"/>
                <a:ea typeface="MS PGothic" pitchFamily="34" charset="-128"/>
                <a:sym typeface="Wingdings 3" pitchFamily="18" charset="2"/>
              </a:rPr>
              <a:t> </a:t>
            </a:r>
            <a:r>
              <a:rPr lang="en-US" sz="2000" b="1" kern="0" dirty="0">
                <a:solidFill>
                  <a:prstClr val="black"/>
                </a:solidFill>
                <a:latin typeface="Gill Sans MT" pitchFamily="34" charset="0"/>
                <a:ea typeface="MS PGothic" pitchFamily="34" charset="-128"/>
                <a:sym typeface="Wingdings 3" pitchFamily="18" charset="2"/>
              </a:rPr>
              <a:t> </a:t>
            </a:r>
            <a:r>
              <a:rPr lang="en-US" sz="2000" b="1" kern="0" dirty="0">
                <a:solidFill>
                  <a:prstClr val="black"/>
                </a:solidFill>
                <a:latin typeface="Gill Sans MT" pitchFamily="34" charset="0"/>
                <a:ea typeface="MS PGothic" pitchFamily="34" charset="-128"/>
              </a:rPr>
              <a:t>CCE</a:t>
            </a:r>
          </a:p>
        </p:txBody>
      </p:sp>
      <p:sp>
        <p:nvSpPr>
          <p:cNvPr id="11" name="Rettangolo 10"/>
          <p:cNvSpPr/>
          <p:nvPr/>
        </p:nvSpPr>
        <p:spPr>
          <a:xfrm>
            <a:off x="2618742" y="4420351"/>
            <a:ext cx="7884368" cy="430887"/>
          </a:xfrm>
          <a:prstGeom prst="rect">
            <a:avLst/>
          </a:prstGeom>
        </p:spPr>
        <p:txBody>
          <a:bodyPr wrap="square">
            <a:spAutoFit/>
          </a:bodyPr>
          <a:lstStyle/>
          <a:p>
            <a:pPr algn="ctr" defTabSz="457200" fontAlgn="base">
              <a:spcBef>
                <a:spcPts val="1800"/>
              </a:spcBef>
              <a:spcAft>
                <a:spcPct val="0"/>
              </a:spcAft>
              <a:defRPr/>
            </a:pPr>
            <a:r>
              <a:rPr lang="it-IT" sz="2200" dirty="0">
                <a:solidFill>
                  <a:prstClr val="black"/>
                </a:solidFill>
                <a:latin typeface="Gill Sans MT" pitchFamily="34" charset="0"/>
                <a:ea typeface="MS PGothic" pitchFamily="34" charset="-128"/>
                <a:cs typeface="Arial" pitchFamily="34" charset="0"/>
              </a:rPr>
              <a:t>CCE è influenzato dal </a:t>
            </a:r>
            <a:r>
              <a:rPr lang="it-IT" sz="2200" dirty="0" err="1">
                <a:solidFill>
                  <a:srgbClr val="E0AA10"/>
                </a:solidFill>
                <a:latin typeface="Gill Sans MT" pitchFamily="34" charset="0"/>
                <a:ea typeface="MS PGothic" pitchFamily="34" charset="-128"/>
                <a:cs typeface="Arial" pitchFamily="34" charset="0"/>
              </a:rPr>
              <a:t>precarico</a:t>
            </a:r>
            <a:r>
              <a:rPr lang="it-IT" sz="2200" dirty="0">
                <a:solidFill>
                  <a:prstClr val="black"/>
                </a:solidFill>
                <a:latin typeface="Gill Sans MT" pitchFamily="34" charset="0"/>
                <a:ea typeface="MS PGothic" pitchFamily="34" charset="-128"/>
                <a:cs typeface="Arial" pitchFamily="34" charset="0"/>
              </a:rPr>
              <a:t>:</a:t>
            </a:r>
          </a:p>
        </p:txBody>
      </p:sp>
      <p:cxnSp>
        <p:nvCxnSpPr>
          <p:cNvPr id="12" name="Connettore 2 11"/>
          <p:cNvCxnSpPr/>
          <p:nvPr/>
        </p:nvCxnSpPr>
        <p:spPr bwMode="auto">
          <a:xfrm>
            <a:off x="6211658" y="5178912"/>
            <a:ext cx="360040" cy="1588"/>
          </a:xfrm>
          <a:prstGeom prst="straightConnector1">
            <a:avLst/>
          </a:prstGeom>
          <a:noFill/>
          <a:ln w="28575" cap="flat" cmpd="sng" algn="ctr">
            <a:solidFill>
              <a:schemeClr val="tx1"/>
            </a:solidFill>
            <a:prstDash val="solid"/>
            <a:round/>
            <a:headEnd type="none" w="med" len="med"/>
            <a:tailEnd type="triangle" w="med" len="med"/>
          </a:ln>
          <a:effectLst/>
        </p:spPr>
      </p:cxnSp>
    </p:spTree>
    <p:extLst>
      <p:ext uri="{BB962C8B-B14F-4D97-AF65-F5344CB8AC3E}">
        <p14:creationId xmlns:p14="http://schemas.microsoft.com/office/powerpoint/2010/main" val="1442083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left)">
                                      <p:cBhvr>
                                        <p:cTn id="20" dur="500"/>
                                        <p:tgtEl>
                                          <p:spTgt spid="10">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10" grpId="0" build="allAtOnce"/>
      <p:bldP spid="1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p:cNvGrpSpPr>
            <a:grpSpLocks noChangeAspect="1"/>
          </p:cNvGrpSpPr>
          <p:nvPr/>
        </p:nvGrpSpPr>
        <p:grpSpPr>
          <a:xfrm>
            <a:off x="11045143" y="-13648"/>
            <a:ext cx="1139755" cy="864000"/>
            <a:chOff x="74848" y="-145328"/>
            <a:chExt cx="1254914" cy="951298"/>
          </a:xfrm>
        </p:grpSpPr>
        <p:pic>
          <p:nvPicPr>
            <p:cNvPr id="18" name="Segnaposto contenut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48" y="213733"/>
              <a:ext cx="939713" cy="264512"/>
            </a:xfrm>
            <a:prstGeom prst="rect">
              <a:avLst/>
            </a:prstGeom>
          </p:spPr>
        </p:pic>
        <p:pic>
          <p:nvPicPr>
            <p:cNvPr id="19" name="Immagin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969" y="-145328"/>
              <a:ext cx="1015793" cy="951298"/>
            </a:xfrm>
            <a:prstGeom prst="rect">
              <a:avLst/>
            </a:prstGeom>
          </p:spPr>
        </p:pic>
      </p:grpSp>
      <p:pic>
        <p:nvPicPr>
          <p:cNvPr id="2" name="Immagine 1"/>
          <p:cNvPicPr>
            <a:picLocks noChangeAspect="1"/>
          </p:cNvPicPr>
          <p:nvPr/>
        </p:nvPicPr>
        <p:blipFill>
          <a:blip r:embed="rId4" cstate="print"/>
          <a:stretch>
            <a:fillRect/>
          </a:stretch>
        </p:blipFill>
        <p:spPr>
          <a:xfrm>
            <a:off x="1431232" y="19910"/>
            <a:ext cx="9209433" cy="6811585"/>
          </a:xfrm>
          <a:prstGeom prst="rect">
            <a:avLst/>
          </a:prstGeom>
        </p:spPr>
      </p:pic>
    </p:spTree>
    <p:extLst>
      <p:ext uri="{BB962C8B-B14F-4D97-AF65-F5344CB8AC3E}">
        <p14:creationId xmlns:p14="http://schemas.microsoft.com/office/powerpoint/2010/main" val="174927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p:cNvSpPr>
            <a:spLocks noGrp="1"/>
          </p:cNvSpPr>
          <p:nvPr>
            <p:ph type="body" sz="quarter" idx="11"/>
          </p:nvPr>
        </p:nvSpPr>
        <p:spPr>
          <a:xfrm>
            <a:off x="1139683" y="2288800"/>
            <a:ext cx="8515350" cy="632919"/>
          </a:xfrm>
        </p:spPr>
        <p:txBody>
          <a:bodyPr/>
          <a:lstStyle/>
          <a:p>
            <a:r>
              <a:rPr lang="en-US" sz="2400" b="1" dirty="0">
                <a:solidFill>
                  <a:srgbClr val="006E73"/>
                </a:solidFill>
                <a:latin typeface="+mn-lt"/>
              </a:rPr>
              <a:t>Oxygen delivery</a:t>
            </a:r>
          </a:p>
        </p:txBody>
      </p:sp>
      <p:sp>
        <p:nvSpPr>
          <p:cNvPr id="4" name="Titolo 3"/>
          <p:cNvSpPr>
            <a:spLocks noGrp="1"/>
          </p:cNvSpPr>
          <p:nvPr>
            <p:ph type="title"/>
          </p:nvPr>
        </p:nvSpPr>
        <p:spPr/>
        <p:txBody>
          <a:bodyPr/>
          <a:lstStyle/>
          <a:p>
            <a:r>
              <a:rPr lang="en-US" b="1" dirty="0" err="1"/>
              <a:t>MostCare</a:t>
            </a:r>
            <a:r>
              <a:rPr lang="en-US" b="1" baseline="30000" dirty="0" err="1"/>
              <a:t>Up</a:t>
            </a:r>
            <a:r>
              <a:rPr lang="en-US" b="1" dirty="0"/>
              <a:t> : </a:t>
            </a:r>
            <a:r>
              <a:rPr lang="en-US" b="1" dirty="0" err="1"/>
              <a:t>nuove</a:t>
            </a:r>
            <a:r>
              <a:rPr lang="en-US" b="1" dirty="0"/>
              <a:t> </a:t>
            </a:r>
            <a:r>
              <a:rPr lang="en-US" b="1" dirty="0" err="1"/>
              <a:t>variabili</a:t>
            </a:r>
            <a:endParaRPr lang="en-US" b="1" dirty="0">
              <a:latin typeface="+mn-lt"/>
            </a:endParaRPr>
          </a:p>
        </p:txBody>
      </p:sp>
      <p:graphicFrame>
        <p:nvGraphicFramePr>
          <p:cNvPr id="2" name="Tabella 1"/>
          <p:cNvGraphicFramePr>
            <a:graphicFrameLocks noGrp="1"/>
          </p:cNvGraphicFramePr>
          <p:nvPr>
            <p:extLst>
              <p:ext uri="{D42A27DB-BD31-4B8C-83A1-F6EECF244321}">
                <p14:modId xmlns:p14="http://schemas.microsoft.com/office/powerpoint/2010/main" val="3253943125"/>
              </p:ext>
            </p:extLst>
          </p:nvPr>
        </p:nvGraphicFramePr>
        <p:xfrm>
          <a:off x="2378761" y="3071951"/>
          <a:ext cx="9414857" cy="2339875"/>
        </p:xfrm>
        <a:graphic>
          <a:graphicData uri="http://schemas.openxmlformats.org/drawingml/2006/table">
            <a:tbl>
              <a:tblPr firstRow="1" firstCol="1" bandRow="1">
                <a:tableStyleId>{0505E3EF-67EA-436B-97B2-0124C06EBD24}</a:tableStyleId>
              </a:tblPr>
              <a:tblGrid>
                <a:gridCol w="1124163">
                  <a:extLst>
                    <a:ext uri="{9D8B030D-6E8A-4147-A177-3AD203B41FA5}">
                      <a16:colId xmlns:a16="http://schemas.microsoft.com/office/drawing/2014/main" val="20000"/>
                    </a:ext>
                  </a:extLst>
                </a:gridCol>
                <a:gridCol w="3032787">
                  <a:extLst>
                    <a:ext uri="{9D8B030D-6E8A-4147-A177-3AD203B41FA5}">
                      <a16:colId xmlns:a16="http://schemas.microsoft.com/office/drawing/2014/main" val="20001"/>
                    </a:ext>
                  </a:extLst>
                </a:gridCol>
                <a:gridCol w="2218545">
                  <a:extLst>
                    <a:ext uri="{9D8B030D-6E8A-4147-A177-3AD203B41FA5}">
                      <a16:colId xmlns:a16="http://schemas.microsoft.com/office/drawing/2014/main" val="20002"/>
                    </a:ext>
                  </a:extLst>
                </a:gridCol>
                <a:gridCol w="1710806">
                  <a:extLst>
                    <a:ext uri="{9D8B030D-6E8A-4147-A177-3AD203B41FA5}">
                      <a16:colId xmlns:a16="http://schemas.microsoft.com/office/drawing/2014/main" val="20003"/>
                    </a:ext>
                  </a:extLst>
                </a:gridCol>
                <a:gridCol w="1328556">
                  <a:extLst>
                    <a:ext uri="{9D8B030D-6E8A-4147-A177-3AD203B41FA5}">
                      <a16:colId xmlns:a16="http://schemas.microsoft.com/office/drawing/2014/main" val="20004"/>
                    </a:ext>
                  </a:extLst>
                </a:gridCol>
              </a:tblGrid>
              <a:tr h="718353">
                <a:tc gridSpan="2">
                  <a:txBody>
                    <a:bodyPr/>
                    <a:lstStyle/>
                    <a:p>
                      <a:pPr marL="39370" algn="l">
                        <a:spcAft>
                          <a:spcPts val="0"/>
                        </a:spcAft>
                      </a:pPr>
                      <a:r>
                        <a:rPr lang="en-US" sz="1800" dirty="0" err="1">
                          <a:solidFill>
                            <a:schemeClr val="bg1"/>
                          </a:solidFill>
                          <a:effectLst/>
                          <a:latin typeface="Titillium Web" panose="00000500000000000000" pitchFamily="2" charset="0"/>
                        </a:rPr>
                        <a:t>Haemodynamic</a:t>
                      </a:r>
                      <a:r>
                        <a:rPr lang="en-US" sz="1800" dirty="0">
                          <a:solidFill>
                            <a:schemeClr val="bg1"/>
                          </a:solidFill>
                          <a:effectLst/>
                          <a:latin typeface="Titillium Web" panose="00000500000000000000" pitchFamily="2" charset="0"/>
                        </a:rPr>
                        <a:t> variables</a:t>
                      </a:r>
                      <a:endParaRPr lang="it-IT" sz="18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tc hMerge="1">
                  <a:txBody>
                    <a:bodyPr/>
                    <a:lstStyle/>
                    <a:p>
                      <a:pPr marL="39370" algn="ctr">
                        <a:spcAft>
                          <a:spcPts val="0"/>
                        </a:spcAft>
                      </a:pPr>
                      <a:endParaRPr lang="it-IT" sz="14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tc>
                  <a:txBody>
                    <a:bodyPr/>
                    <a:lstStyle/>
                    <a:p>
                      <a:pPr marL="39370" marR="0" indent="0" algn="l" defTabSz="914400" rtl="0" eaLnBrk="1" fontAlgn="auto" latinLnBrk="0" hangingPunct="1">
                        <a:lnSpc>
                          <a:spcPct val="100000"/>
                        </a:lnSpc>
                        <a:spcBef>
                          <a:spcPts val="0"/>
                        </a:spcBef>
                        <a:spcAft>
                          <a:spcPts val="0"/>
                        </a:spcAft>
                        <a:buClrTx/>
                        <a:buSzTx/>
                        <a:buFontTx/>
                        <a:buNone/>
                        <a:tabLst/>
                        <a:defRPr/>
                      </a:pPr>
                      <a:r>
                        <a:rPr lang="it-IT" sz="1800" dirty="0" err="1">
                          <a:solidFill>
                            <a:schemeClr val="bg1"/>
                          </a:solidFill>
                          <a:effectLst/>
                          <a:latin typeface="Titillium Web" panose="00000500000000000000" pitchFamily="2" charset="0"/>
                          <a:ea typeface="Calibri" panose="020F0502020204030204" pitchFamily="34" charset="0"/>
                          <a:cs typeface="Tahoma" panose="020B0604030504040204" pitchFamily="34" charset="0"/>
                        </a:rPr>
                        <a:t>Formulas</a:t>
                      </a:r>
                      <a:endParaRPr lang="it-IT" sz="16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tc>
                  <a:txBody>
                    <a:bodyPr/>
                    <a:lstStyle/>
                    <a:p>
                      <a:pPr marL="39370" algn="l">
                        <a:spcAft>
                          <a:spcPts val="0"/>
                        </a:spcAft>
                      </a:pPr>
                      <a:r>
                        <a:rPr lang="it-IT" sz="1800" dirty="0" err="1">
                          <a:solidFill>
                            <a:schemeClr val="bg1"/>
                          </a:solidFill>
                          <a:effectLst/>
                          <a:latin typeface="Titillium Web" panose="00000500000000000000" pitchFamily="2" charset="0"/>
                          <a:ea typeface="Calibri" panose="020F0502020204030204" pitchFamily="34" charset="0"/>
                          <a:cs typeface="Tahoma" panose="020B0604030504040204" pitchFamily="34" charset="0"/>
                        </a:rPr>
                        <a:t>Pysiological</a:t>
                      </a:r>
                      <a:r>
                        <a:rPr lang="it-IT" sz="1800" dirty="0">
                          <a:solidFill>
                            <a:schemeClr val="bg1"/>
                          </a:solidFill>
                          <a:effectLst/>
                          <a:latin typeface="Titillium Web" panose="00000500000000000000" pitchFamily="2" charset="0"/>
                          <a:ea typeface="Calibri" panose="020F0502020204030204" pitchFamily="34" charset="0"/>
                          <a:cs typeface="Tahoma" panose="020B0604030504040204" pitchFamily="34" charset="0"/>
                        </a:rPr>
                        <a:t> </a:t>
                      </a:r>
                      <a:r>
                        <a:rPr lang="it-IT" sz="1800" dirty="0" err="1">
                          <a:solidFill>
                            <a:schemeClr val="bg1"/>
                          </a:solidFill>
                          <a:effectLst/>
                          <a:latin typeface="Titillium Web" panose="00000500000000000000" pitchFamily="2" charset="0"/>
                          <a:ea typeface="Calibri" panose="020F0502020204030204" pitchFamily="34" charset="0"/>
                          <a:cs typeface="Tahoma" panose="020B0604030504040204" pitchFamily="34" charset="0"/>
                        </a:rPr>
                        <a:t>range</a:t>
                      </a:r>
                      <a:endParaRPr lang="it-IT" sz="18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tc>
                  <a:txBody>
                    <a:bodyPr/>
                    <a:lstStyle/>
                    <a:p>
                      <a:pPr marL="39370" algn="l">
                        <a:spcAft>
                          <a:spcPts val="0"/>
                        </a:spcAft>
                      </a:pPr>
                      <a:r>
                        <a:rPr lang="en-US" sz="1800" dirty="0">
                          <a:solidFill>
                            <a:schemeClr val="bg1"/>
                          </a:solidFill>
                          <a:effectLst/>
                          <a:latin typeface="Titillium Web" panose="00000500000000000000" pitchFamily="2" charset="0"/>
                        </a:rPr>
                        <a:t>Units</a:t>
                      </a:r>
                      <a:endParaRPr lang="it-IT" sz="18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extLst>
                  <a:ext uri="{0D108BD9-81ED-4DB2-BD59-A6C34878D82A}">
                    <a16:rowId xmlns:a16="http://schemas.microsoft.com/office/drawing/2014/main" val="10000"/>
                  </a:ext>
                </a:extLst>
              </a:tr>
              <a:tr h="541853">
                <a:tc>
                  <a:txBody>
                    <a:bodyPr/>
                    <a:lstStyle/>
                    <a:p>
                      <a:pPr marL="39370" algn="l">
                        <a:spcAft>
                          <a:spcPts val="0"/>
                        </a:spcAft>
                      </a:pPr>
                      <a:r>
                        <a:rPr lang="it-IT" sz="1600" b="1" kern="1200" dirty="0">
                          <a:solidFill>
                            <a:schemeClr val="tx1"/>
                          </a:solidFill>
                          <a:effectLst/>
                          <a:latin typeface="Titillium Web" panose="00000500000000000000" pitchFamily="2" charset="0"/>
                          <a:ea typeface="+mn-ea"/>
                          <a:cs typeface="+mn-cs"/>
                        </a:rPr>
                        <a:t>SpO</a:t>
                      </a:r>
                      <a:r>
                        <a:rPr lang="it-IT" sz="1600" b="1" kern="1200" baseline="-25000" dirty="0">
                          <a:solidFill>
                            <a:schemeClr val="tx1"/>
                          </a:solidFill>
                          <a:effectLst/>
                          <a:latin typeface="Titillium Web" panose="00000500000000000000" pitchFamily="2" charset="0"/>
                          <a:ea typeface="+mn-ea"/>
                          <a:cs typeface="+mn-cs"/>
                        </a:rPr>
                        <a:t>2</a:t>
                      </a:r>
                    </a:p>
                  </a:txBody>
                  <a:tcPr marL="109881" marR="109881" marT="0" marB="0" anchor="ctr"/>
                </a:tc>
                <a:tc>
                  <a:txBody>
                    <a:bodyPr/>
                    <a:lstStyle/>
                    <a:p>
                      <a:pPr marL="39370" algn="l">
                        <a:spcAft>
                          <a:spcPts val="0"/>
                        </a:spcAft>
                      </a:pPr>
                      <a:r>
                        <a:rPr lang="en-US" sz="1600" b="0" kern="1200" dirty="0">
                          <a:solidFill>
                            <a:schemeClr val="tx1"/>
                          </a:solidFill>
                          <a:effectLst/>
                          <a:latin typeface="Titillium Web" panose="00000500000000000000" pitchFamily="2" charset="0"/>
                          <a:ea typeface="+mn-ea"/>
                          <a:cs typeface="+mn-cs"/>
                        </a:rPr>
                        <a:t>Arterial oxygen saturation</a:t>
                      </a:r>
                      <a:endParaRPr lang="it-IT" sz="1600" b="0" kern="1200" dirty="0">
                        <a:solidFill>
                          <a:schemeClr val="tx1"/>
                        </a:solidFill>
                        <a:effectLst/>
                        <a:latin typeface="Titillium Web" panose="00000500000000000000" pitchFamily="2" charset="0"/>
                        <a:ea typeface="+mn-ea"/>
                        <a:cs typeface="+mn-cs"/>
                      </a:endParaRPr>
                    </a:p>
                  </a:txBody>
                  <a:tcPr marL="109881" marR="109881" marT="0" marB="0" anchor="ctr"/>
                </a:tc>
                <a:tc>
                  <a:txBody>
                    <a:bodyPr/>
                    <a:lstStyle/>
                    <a:p>
                      <a:endParaRPr lang="it-IT" sz="1600" b="0" kern="1200" baseline="-25000" dirty="0">
                        <a:solidFill>
                          <a:schemeClr val="dk1"/>
                        </a:solidFill>
                        <a:effectLst/>
                        <a:latin typeface="Titillium Web" panose="00000500000000000000" pitchFamily="2" charset="0"/>
                        <a:ea typeface="+mn-ea"/>
                        <a:cs typeface="+mn-cs"/>
                      </a:endParaRPr>
                    </a:p>
                  </a:txBody>
                  <a:tcPr marL="109881" marR="109881" marT="0" marB="0" anchor="ctr"/>
                </a:tc>
                <a:tc>
                  <a:txBody>
                    <a:bodyPr/>
                    <a:lstStyle/>
                    <a:p>
                      <a:pPr marL="39370" algn="ctr">
                        <a:spcAft>
                          <a:spcPts val="0"/>
                        </a:spcAft>
                      </a:pPr>
                      <a:r>
                        <a:rPr lang="en-US" sz="1550" b="0" kern="1200" dirty="0">
                          <a:solidFill>
                            <a:schemeClr val="dk1"/>
                          </a:solidFill>
                          <a:effectLst/>
                          <a:latin typeface="Titillium Web" panose="00000500000000000000" pitchFamily="2" charset="0"/>
                          <a:ea typeface="+mn-ea"/>
                          <a:cs typeface="Tahoma" panose="020B0604030504040204" pitchFamily="34" charset="0"/>
                        </a:rPr>
                        <a:t>96 ÷ 100</a:t>
                      </a:r>
                      <a:endParaRPr lang="it-IT" sz="1550" b="0" kern="1200" dirty="0">
                        <a:solidFill>
                          <a:schemeClr val="dk1"/>
                        </a:solidFill>
                        <a:effectLst/>
                        <a:latin typeface="Titillium Web" panose="00000500000000000000" pitchFamily="2" charset="0"/>
                        <a:ea typeface="+mn-ea"/>
                        <a:cs typeface="Tahoma" panose="020B0604030504040204" pitchFamily="34" charset="0"/>
                      </a:endParaRPr>
                    </a:p>
                  </a:txBody>
                  <a:tcPr marL="109881" marR="109881" marT="0" marB="0" anchor="ctr">
                    <a:solidFill>
                      <a:srgbClr val="E1E1E1"/>
                    </a:solidFill>
                  </a:tcPr>
                </a:tc>
                <a:tc>
                  <a:txBody>
                    <a:bodyPr/>
                    <a:lstStyle/>
                    <a:p>
                      <a:pPr marL="39370" algn="l">
                        <a:spcAft>
                          <a:spcPts val="0"/>
                        </a:spcAft>
                      </a:pPr>
                      <a:r>
                        <a:rPr lang="en-US" sz="1400" kern="1200" dirty="0">
                          <a:solidFill>
                            <a:schemeClr val="dk1"/>
                          </a:solidFill>
                          <a:effectLst/>
                          <a:latin typeface="Titillium Web" panose="00000500000000000000" pitchFamily="2" charset="0"/>
                          <a:ea typeface="+mn-ea"/>
                          <a:cs typeface="+mn-cs"/>
                        </a:rPr>
                        <a:t>%</a:t>
                      </a:r>
                      <a:endParaRPr lang="it-IT" sz="1400" kern="1200" dirty="0">
                        <a:solidFill>
                          <a:schemeClr val="dk1"/>
                        </a:solidFill>
                        <a:effectLst/>
                        <a:latin typeface="Titillium Web" panose="00000500000000000000" pitchFamily="2" charset="0"/>
                        <a:ea typeface="+mn-ea"/>
                        <a:cs typeface="+mn-cs"/>
                      </a:endParaRPr>
                    </a:p>
                  </a:txBody>
                  <a:tcPr marL="109881" marR="109881" marT="0" marB="0" anchor="ctr"/>
                </a:tc>
                <a:extLst>
                  <a:ext uri="{0D108BD9-81ED-4DB2-BD59-A6C34878D82A}">
                    <a16:rowId xmlns:a16="http://schemas.microsoft.com/office/drawing/2014/main" val="10001"/>
                  </a:ext>
                </a:extLst>
              </a:tr>
              <a:tr h="541853">
                <a:tc>
                  <a:txBody>
                    <a:bodyPr/>
                    <a:lstStyle/>
                    <a:p>
                      <a:pPr marL="39370" algn="l">
                        <a:spcAft>
                          <a:spcPts val="0"/>
                        </a:spcAft>
                      </a:pPr>
                      <a:r>
                        <a:rPr lang="en-US" sz="1600" dirty="0">
                          <a:solidFill>
                            <a:schemeClr val="tx1"/>
                          </a:solidFill>
                          <a:effectLst/>
                          <a:latin typeface="Titillium Web" panose="00000500000000000000" pitchFamily="2" charset="0"/>
                        </a:rPr>
                        <a:t>DO</a:t>
                      </a:r>
                      <a:r>
                        <a:rPr lang="en-US" sz="1600" baseline="-25000" dirty="0">
                          <a:solidFill>
                            <a:schemeClr val="tx1"/>
                          </a:solidFill>
                          <a:effectLst/>
                          <a:latin typeface="Titillium Web" panose="00000500000000000000" pitchFamily="2" charset="0"/>
                        </a:rPr>
                        <a:t>2</a:t>
                      </a:r>
                      <a:endParaRPr lang="it-IT" sz="1600" baseline="-25000" dirty="0">
                        <a:solidFill>
                          <a:schemeClr val="tx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b="0" dirty="0">
                          <a:solidFill>
                            <a:schemeClr val="tx1"/>
                          </a:solidFill>
                          <a:effectLst/>
                          <a:latin typeface="Titillium Web" panose="00000500000000000000" pitchFamily="2" charset="0"/>
                        </a:rPr>
                        <a:t>Oxygen delivery</a:t>
                      </a:r>
                      <a:endParaRPr lang="it-IT" sz="1600" b="0" dirty="0">
                        <a:solidFill>
                          <a:schemeClr val="tx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tc>
                  <a:txBody>
                    <a:bodyPr/>
                    <a:lstStyle/>
                    <a:p>
                      <a:r>
                        <a:rPr lang="en-US" sz="1600" b="0" i="0" u="none" strike="noStrike" kern="1200" baseline="0" dirty="0">
                          <a:solidFill>
                            <a:schemeClr val="dk1"/>
                          </a:solidFill>
                          <a:latin typeface="+mn-lt"/>
                          <a:ea typeface="+mn-ea"/>
                          <a:cs typeface="+mn-cs"/>
                        </a:rPr>
                        <a:t>DO</a:t>
                      </a:r>
                      <a:r>
                        <a:rPr lang="en-US" sz="1600" b="0" i="0" u="none" strike="noStrike" kern="1200" baseline="-25000" dirty="0">
                          <a:solidFill>
                            <a:schemeClr val="dk1"/>
                          </a:solidFill>
                          <a:latin typeface="+mn-lt"/>
                          <a:ea typeface="+mn-ea"/>
                          <a:cs typeface="+mn-cs"/>
                        </a:rPr>
                        <a:t>2</a:t>
                      </a:r>
                      <a:r>
                        <a:rPr lang="en-US" sz="1600" b="0" i="0" u="none" strike="noStrike" kern="1200" baseline="0" dirty="0">
                          <a:solidFill>
                            <a:schemeClr val="dk1"/>
                          </a:solidFill>
                          <a:latin typeface="+mn-lt"/>
                          <a:ea typeface="+mn-ea"/>
                          <a:cs typeface="+mn-cs"/>
                        </a:rPr>
                        <a:t> = CO·CaO</a:t>
                      </a:r>
                      <a:r>
                        <a:rPr lang="en-US" sz="1600" b="0" i="0" u="none" strike="noStrike" kern="1200" baseline="-25000" dirty="0">
                          <a:solidFill>
                            <a:schemeClr val="dk1"/>
                          </a:solidFill>
                          <a:latin typeface="+mn-lt"/>
                          <a:ea typeface="+mn-ea"/>
                          <a:cs typeface="+mn-cs"/>
                        </a:rPr>
                        <a:t>2</a:t>
                      </a:r>
                      <a:r>
                        <a:rPr lang="en-US" sz="1600" b="0" i="0" u="none" strike="noStrike" kern="1200" baseline="0" dirty="0">
                          <a:solidFill>
                            <a:schemeClr val="dk1"/>
                          </a:solidFill>
                          <a:latin typeface="+mn-lt"/>
                          <a:ea typeface="+mn-ea"/>
                          <a:cs typeface="+mn-cs"/>
                        </a:rPr>
                        <a:t> with</a:t>
                      </a:r>
                    </a:p>
                    <a:p>
                      <a:r>
                        <a:rPr lang="en-US" sz="1600" b="0" i="0" u="none" strike="noStrike" kern="1200" baseline="0" dirty="0">
                          <a:solidFill>
                            <a:schemeClr val="dk1"/>
                          </a:solidFill>
                          <a:latin typeface="+mn-lt"/>
                          <a:ea typeface="+mn-ea"/>
                          <a:cs typeface="+mn-cs"/>
                        </a:rPr>
                        <a:t>CaO</a:t>
                      </a:r>
                      <a:r>
                        <a:rPr lang="en-US" sz="1600" b="0" i="0" u="none" strike="noStrike" kern="1200" baseline="-25000" dirty="0">
                          <a:solidFill>
                            <a:schemeClr val="dk1"/>
                          </a:solidFill>
                          <a:latin typeface="+mn-lt"/>
                          <a:ea typeface="+mn-ea"/>
                          <a:cs typeface="+mn-cs"/>
                        </a:rPr>
                        <a:t>2</a:t>
                      </a:r>
                      <a:r>
                        <a:rPr lang="en-US" sz="1600" b="0" i="0" u="none" strike="noStrike" kern="1200" baseline="0" dirty="0">
                          <a:solidFill>
                            <a:schemeClr val="dk1"/>
                          </a:solidFill>
                          <a:latin typeface="+mn-lt"/>
                          <a:ea typeface="+mn-ea"/>
                          <a:cs typeface="+mn-cs"/>
                        </a:rPr>
                        <a:t>=Hb·1,34·SaO</a:t>
                      </a:r>
                      <a:r>
                        <a:rPr lang="en-US" sz="1600" b="0" i="0" u="none" strike="noStrike" kern="1200" baseline="-25000" dirty="0">
                          <a:solidFill>
                            <a:schemeClr val="dk1"/>
                          </a:solidFill>
                          <a:latin typeface="+mn-lt"/>
                          <a:ea typeface="+mn-ea"/>
                          <a:cs typeface="+mn-cs"/>
                        </a:rPr>
                        <a:t>2</a:t>
                      </a:r>
                      <a:endParaRPr lang="it-IT" sz="1600" b="0" kern="1200" baseline="-25000" dirty="0">
                        <a:solidFill>
                          <a:schemeClr val="dk1"/>
                        </a:solidFill>
                        <a:effectLst/>
                        <a:latin typeface="Titillium Web" panose="00000500000000000000" pitchFamily="2" charset="0"/>
                        <a:ea typeface="+mn-ea"/>
                        <a:cs typeface="+mn-cs"/>
                      </a:endParaRPr>
                    </a:p>
                  </a:txBody>
                  <a:tcPr marL="109881" marR="109881" marT="0" marB="0" anchor="ctr"/>
                </a:tc>
                <a:tc>
                  <a:txBody>
                    <a:bodyPr/>
                    <a:lstStyle/>
                    <a:p>
                      <a:pPr marL="39370" algn="ctr" defTabSz="914400" rtl="0" eaLnBrk="1" latinLnBrk="0" hangingPunct="1">
                        <a:spcAft>
                          <a:spcPts val="0"/>
                        </a:spcAft>
                      </a:pPr>
                      <a:r>
                        <a:rPr lang="it-IT" sz="1550" b="0" kern="1200" dirty="0">
                          <a:solidFill>
                            <a:schemeClr val="dk1"/>
                          </a:solidFill>
                          <a:effectLst/>
                          <a:latin typeface="Titillium Web" panose="00000500000000000000" pitchFamily="2" charset="0"/>
                          <a:ea typeface="+mn-ea"/>
                          <a:cs typeface="Tahoma" panose="020B0604030504040204" pitchFamily="34" charset="0"/>
                        </a:rPr>
                        <a:t>900 ÷ 1000</a:t>
                      </a:r>
                    </a:p>
                  </a:txBody>
                  <a:tcPr marL="109881" marR="109881" marT="0" marB="0" anchor="ctr">
                    <a:solidFill>
                      <a:srgbClr val="E1E1E1"/>
                    </a:solidFill>
                  </a:tcPr>
                </a:tc>
                <a:tc>
                  <a:txBody>
                    <a:bodyPr/>
                    <a:lstStyle/>
                    <a:p>
                      <a:pPr marL="39370" algn="l">
                        <a:spcAft>
                          <a:spcPts val="0"/>
                        </a:spcAft>
                      </a:pPr>
                      <a:r>
                        <a:rPr lang="en-US" sz="1400" dirty="0">
                          <a:effectLst/>
                          <a:latin typeface="Titillium Web" panose="00000500000000000000" pitchFamily="2" charset="0"/>
                        </a:rPr>
                        <a:t>mL/min</a:t>
                      </a:r>
                      <a:endParaRPr lang="it-IT" sz="1400" dirty="0">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2"/>
                  </a:ext>
                </a:extLst>
              </a:tr>
              <a:tr h="537816">
                <a:tc>
                  <a:txBody>
                    <a:bodyPr/>
                    <a:lstStyle/>
                    <a:p>
                      <a:pPr marL="39370" algn="l">
                        <a:spcAft>
                          <a:spcPts val="0"/>
                        </a:spcAft>
                      </a:pPr>
                      <a:r>
                        <a:rPr lang="en-US" sz="1600" dirty="0">
                          <a:solidFill>
                            <a:schemeClr val="tx1"/>
                          </a:solidFill>
                          <a:effectLst/>
                          <a:latin typeface="Titillium Web" panose="00000500000000000000" pitchFamily="2" charset="0"/>
                        </a:rPr>
                        <a:t>DO</a:t>
                      </a:r>
                      <a:r>
                        <a:rPr lang="en-US" sz="1600" baseline="-25000" dirty="0">
                          <a:solidFill>
                            <a:schemeClr val="tx1"/>
                          </a:solidFill>
                          <a:effectLst/>
                          <a:latin typeface="Titillium Web" panose="00000500000000000000" pitchFamily="2" charset="0"/>
                        </a:rPr>
                        <a:t>2</a:t>
                      </a:r>
                      <a:r>
                        <a:rPr lang="en-US" sz="1600" dirty="0">
                          <a:solidFill>
                            <a:schemeClr val="tx1"/>
                          </a:solidFill>
                          <a:effectLst/>
                          <a:latin typeface="Titillium Web" panose="00000500000000000000" pitchFamily="2" charset="0"/>
                        </a:rPr>
                        <a:t>I</a:t>
                      </a:r>
                      <a:endParaRPr lang="it-IT" sz="1600" baseline="-25000" dirty="0">
                        <a:solidFill>
                          <a:schemeClr val="tx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b="0" dirty="0">
                          <a:solidFill>
                            <a:schemeClr val="tx1"/>
                          </a:solidFill>
                          <a:effectLst/>
                          <a:latin typeface="Titillium Web" panose="00000500000000000000" pitchFamily="2" charset="0"/>
                        </a:rPr>
                        <a:t>Oxygen delivery index</a:t>
                      </a:r>
                      <a:endParaRPr lang="it-IT" sz="1600" b="0" dirty="0">
                        <a:solidFill>
                          <a:schemeClr val="tx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tc>
                  <a:txBody>
                    <a:bodyPr/>
                    <a:lstStyle/>
                    <a:p>
                      <a:r>
                        <a:rPr lang="en-US" sz="1600" b="0" i="0" u="none" strike="noStrike" kern="1200" baseline="0" dirty="0">
                          <a:solidFill>
                            <a:schemeClr val="dk1"/>
                          </a:solidFill>
                          <a:latin typeface="+mn-lt"/>
                          <a:ea typeface="+mn-ea"/>
                          <a:cs typeface="+mn-cs"/>
                        </a:rPr>
                        <a:t>DO</a:t>
                      </a:r>
                      <a:r>
                        <a:rPr lang="en-US" sz="1600" b="0" i="0" u="none" strike="noStrike" kern="1200" baseline="-25000" dirty="0">
                          <a:solidFill>
                            <a:schemeClr val="dk1"/>
                          </a:solidFill>
                          <a:latin typeface="+mn-lt"/>
                          <a:ea typeface="+mn-ea"/>
                          <a:cs typeface="+mn-cs"/>
                        </a:rPr>
                        <a:t>2</a:t>
                      </a:r>
                      <a:r>
                        <a:rPr lang="en-US" sz="1600" b="0" i="0" u="none" strike="noStrike" kern="1200" baseline="0" dirty="0">
                          <a:solidFill>
                            <a:schemeClr val="dk1"/>
                          </a:solidFill>
                          <a:latin typeface="+mn-lt"/>
                          <a:ea typeface="+mn-ea"/>
                          <a:cs typeface="+mn-cs"/>
                        </a:rPr>
                        <a:t>I = DO</a:t>
                      </a:r>
                      <a:r>
                        <a:rPr lang="en-US" sz="1600" b="0" i="0" u="none" strike="noStrike" kern="1200" baseline="-25000" dirty="0">
                          <a:solidFill>
                            <a:schemeClr val="dk1"/>
                          </a:solidFill>
                          <a:latin typeface="+mn-lt"/>
                          <a:ea typeface="+mn-ea"/>
                          <a:cs typeface="+mn-cs"/>
                        </a:rPr>
                        <a:t>2</a:t>
                      </a:r>
                      <a:r>
                        <a:rPr lang="en-US" sz="1600" b="0" i="0" u="none" strike="noStrike" kern="1200" baseline="0" dirty="0">
                          <a:solidFill>
                            <a:schemeClr val="dk1"/>
                          </a:solidFill>
                          <a:latin typeface="+mn-lt"/>
                          <a:ea typeface="+mn-ea"/>
                          <a:cs typeface="+mn-cs"/>
                        </a:rPr>
                        <a:t>/BSA</a:t>
                      </a:r>
                      <a:endParaRPr lang="it-IT" sz="1600" b="0" kern="1200" dirty="0">
                        <a:solidFill>
                          <a:schemeClr val="dk1"/>
                        </a:solidFill>
                        <a:effectLst/>
                        <a:latin typeface="Titillium Web" panose="00000500000000000000" pitchFamily="2" charset="0"/>
                        <a:ea typeface="+mn-ea"/>
                        <a:cs typeface="+mn-cs"/>
                      </a:endParaRPr>
                    </a:p>
                  </a:txBody>
                  <a:tcPr marL="109881" marR="109881" marT="0" marB="0" anchor="ctr"/>
                </a:tc>
                <a:tc>
                  <a:txBody>
                    <a:bodyPr/>
                    <a:lstStyle/>
                    <a:p>
                      <a:pPr marL="39370" marR="0" indent="0" algn="ctr" defTabSz="914400" rtl="0" eaLnBrk="1" fontAlgn="auto" latinLnBrk="0" hangingPunct="1">
                        <a:lnSpc>
                          <a:spcPct val="100000"/>
                        </a:lnSpc>
                        <a:spcBef>
                          <a:spcPts val="0"/>
                        </a:spcBef>
                        <a:spcAft>
                          <a:spcPts val="0"/>
                        </a:spcAft>
                        <a:buClrTx/>
                        <a:buSzTx/>
                        <a:buFontTx/>
                        <a:buNone/>
                        <a:tabLst/>
                        <a:defRPr/>
                      </a:pPr>
                      <a:r>
                        <a:rPr lang="it-IT" sz="1550" b="0" kern="1200" dirty="0">
                          <a:solidFill>
                            <a:schemeClr val="dk1"/>
                          </a:solidFill>
                          <a:effectLst/>
                          <a:latin typeface="Titillium Web" panose="00000500000000000000" pitchFamily="2" charset="0"/>
                          <a:ea typeface="+mn-ea"/>
                          <a:cs typeface="Tahoma" panose="020B0604030504040204" pitchFamily="34" charset="0"/>
                        </a:rPr>
                        <a:t>500 ÷ 600</a:t>
                      </a:r>
                    </a:p>
                  </a:txBody>
                  <a:tcPr marL="109881" marR="109881" marT="0" marB="0" anchor="ctr">
                    <a:solidFill>
                      <a:srgbClr val="F0F0F0"/>
                    </a:solidFill>
                  </a:tcPr>
                </a:tc>
                <a:tc>
                  <a:txBody>
                    <a:bodyPr/>
                    <a:lstStyle/>
                    <a:p>
                      <a:pPr marL="39370" algn="l">
                        <a:spcAft>
                          <a:spcPts val="0"/>
                        </a:spcAft>
                      </a:pPr>
                      <a:r>
                        <a:rPr lang="en-US" sz="1400" dirty="0">
                          <a:effectLst/>
                          <a:latin typeface="Titillium Web" panose="00000500000000000000" pitchFamily="2" charset="0"/>
                        </a:rPr>
                        <a:t>mL/min/m</a:t>
                      </a:r>
                      <a:r>
                        <a:rPr lang="en-US" sz="1400" baseline="-25000" dirty="0">
                          <a:effectLst/>
                          <a:latin typeface="Titillium Web" panose="00000500000000000000" pitchFamily="2" charset="0"/>
                        </a:rPr>
                        <a:t>2</a:t>
                      </a:r>
                      <a:endParaRPr lang="it-IT" sz="1400" baseline="-25000" dirty="0">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3"/>
                  </a:ext>
                </a:extLst>
              </a:tr>
            </a:tbl>
          </a:graphicData>
        </a:graphic>
      </p:graphicFrame>
      <p:pic>
        <p:nvPicPr>
          <p:cNvPr id="20" name="Immagin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8932" y="-22621"/>
            <a:ext cx="2481780" cy="2551068"/>
          </a:xfrm>
          <a:prstGeom prst="rect">
            <a:avLst/>
          </a:prstGeom>
        </p:spPr>
      </p:pic>
    </p:spTree>
    <p:extLst>
      <p:ext uri="{BB962C8B-B14F-4D97-AF65-F5344CB8AC3E}">
        <p14:creationId xmlns:p14="http://schemas.microsoft.com/office/powerpoint/2010/main" val="31873543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p:cNvSpPr>
            <a:spLocks noGrp="1"/>
          </p:cNvSpPr>
          <p:nvPr>
            <p:ph type="body" sz="quarter" idx="11"/>
          </p:nvPr>
        </p:nvSpPr>
        <p:spPr>
          <a:xfrm>
            <a:off x="1139683" y="2288800"/>
            <a:ext cx="8515350" cy="632919"/>
          </a:xfrm>
        </p:spPr>
        <p:txBody>
          <a:bodyPr/>
          <a:lstStyle/>
          <a:p>
            <a:r>
              <a:rPr lang="en-US" sz="2400" b="1" dirty="0">
                <a:solidFill>
                  <a:srgbClr val="006E73"/>
                </a:solidFill>
                <a:latin typeface="+mn-lt"/>
              </a:rPr>
              <a:t>Pressure variables</a:t>
            </a:r>
          </a:p>
        </p:txBody>
      </p:sp>
      <p:sp>
        <p:nvSpPr>
          <p:cNvPr id="4" name="Titolo 3"/>
          <p:cNvSpPr>
            <a:spLocks noGrp="1"/>
          </p:cNvSpPr>
          <p:nvPr>
            <p:ph type="title"/>
          </p:nvPr>
        </p:nvSpPr>
        <p:spPr/>
        <p:txBody>
          <a:bodyPr/>
          <a:lstStyle/>
          <a:p>
            <a:r>
              <a:rPr lang="en-US" b="1" dirty="0" err="1"/>
              <a:t>MostCare</a:t>
            </a:r>
            <a:r>
              <a:rPr lang="en-US" b="1" baseline="30000" dirty="0" err="1"/>
              <a:t>Up</a:t>
            </a:r>
            <a:r>
              <a:rPr lang="en-US" b="1" dirty="0"/>
              <a:t> : </a:t>
            </a:r>
            <a:r>
              <a:rPr lang="en-US" b="1" dirty="0" err="1"/>
              <a:t>nuove</a:t>
            </a:r>
            <a:r>
              <a:rPr lang="en-US" b="1" dirty="0"/>
              <a:t> </a:t>
            </a:r>
            <a:r>
              <a:rPr lang="en-US" b="1" dirty="0" err="1"/>
              <a:t>variabili</a:t>
            </a:r>
            <a:endParaRPr lang="en-US" b="1" dirty="0">
              <a:latin typeface="+mn-lt"/>
            </a:endParaRPr>
          </a:p>
        </p:txBody>
      </p:sp>
      <p:graphicFrame>
        <p:nvGraphicFramePr>
          <p:cNvPr id="2" name="Tabella 1"/>
          <p:cNvGraphicFramePr>
            <a:graphicFrameLocks noGrp="1"/>
          </p:cNvGraphicFramePr>
          <p:nvPr>
            <p:extLst>
              <p:ext uri="{D42A27DB-BD31-4B8C-83A1-F6EECF244321}">
                <p14:modId xmlns:p14="http://schemas.microsoft.com/office/powerpoint/2010/main" val="3012682171"/>
              </p:ext>
            </p:extLst>
          </p:nvPr>
        </p:nvGraphicFramePr>
        <p:xfrm>
          <a:off x="2378761" y="3071951"/>
          <a:ext cx="9414857" cy="1798022"/>
        </p:xfrm>
        <a:graphic>
          <a:graphicData uri="http://schemas.openxmlformats.org/drawingml/2006/table">
            <a:tbl>
              <a:tblPr firstRow="1" firstCol="1" bandRow="1">
                <a:tableStyleId>{0505E3EF-67EA-436B-97B2-0124C06EBD24}</a:tableStyleId>
              </a:tblPr>
              <a:tblGrid>
                <a:gridCol w="1124163">
                  <a:extLst>
                    <a:ext uri="{9D8B030D-6E8A-4147-A177-3AD203B41FA5}">
                      <a16:colId xmlns:a16="http://schemas.microsoft.com/office/drawing/2014/main" val="20000"/>
                    </a:ext>
                  </a:extLst>
                </a:gridCol>
                <a:gridCol w="3650718">
                  <a:extLst>
                    <a:ext uri="{9D8B030D-6E8A-4147-A177-3AD203B41FA5}">
                      <a16:colId xmlns:a16="http://schemas.microsoft.com/office/drawing/2014/main" val="20001"/>
                    </a:ext>
                  </a:extLst>
                </a:gridCol>
                <a:gridCol w="1735525">
                  <a:extLst>
                    <a:ext uri="{9D8B030D-6E8A-4147-A177-3AD203B41FA5}">
                      <a16:colId xmlns:a16="http://schemas.microsoft.com/office/drawing/2014/main" val="20002"/>
                    </a:ext>
                  </a:extLst>
                </a:gridCol>
                <a:gridCol w="1575895">
                  <a:extLst>
                    <a:ext uri="{9D8B030D-6E8A-4147-A177-3AD203B41FA5}">
                      <a16:colId xmlns:a16="http://schemas.microsoft.com/office/drawing/2014/main" val="20003"/>
                    </a:ext>
                  </a:extLst>
                </a:gridCol>
                <a:gridCol w="1328556">
                  <a:extLst>
                    <a:ext uri="{9D8B030D-6E8A-4147-A177-3AD203B41FA5}">
                      <a16:colId xmlns:a16="http://schemas.microsoft.com/office/drawing/2014/main" val="20004"/>
                    </a:ext>
                  </a:extLst>
                </a:gridCol>
              </a:tblGrid>
              <a:tr h="718353">
                <a:tc gridSpan="2">
                  <a:txBody>
                    <a:bodyPr/>
                    <a:lstStyle/>
                    <a:p>
                      <a:pPr marL="39370" algn="l">
                        <a:spcAft>
                          <a:spcPts val="0"/>
                        </a:spcAft>
                      </a:pPr>
                      <a:r>
                        <a:rPr lang="en-US" sz="1800" dirty="0" err="1">
                          <a:solidFill>
                            <a:schemeClr val="bg1"/>
                          </a:solidFill>
                          <a:effectLst/>
                          <a:latin typeface="Titillium Web" panose="00000500000000000000" pitchFamily="2" charset="0"/>
                        </a:rPr>
                        <a:t>Haemodynamic</a:t>
                      </a:r>
                      <a:r>
                        <a:rPr lang="en-US" sz="1800" dirty="0">
                          <a:solidFill>
                            <a:schemeClr val="bg1"/>
                          </a:solidFill>
                          <a:effectLst/>
                          <a:latin typeface="Titillium Web" panose="00000500000000000000" pitchFamily="2" charset="0"/>
                        </a:rPr>
                        <a:t> variables</a:t>
                      </a:r>
                      <a:endParaRPr lang="it-IT" sz="18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tc hMerge="1">
                  <a:txBody>
                    <a:bodyPr/>
                    <a:lstStyle/>
                    <a:p>
                      <a:pPr marL="39370" algn="ctr">
                        <a:spcAft>
                          <a:spcPts val="0"/>
                        </a:spcAft>
                      </a:pPr>
                      <a:endParaRPr lang="it-IT" sz="14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tc>
                  <a:txBody>
                    <a:bodyPr/>
                    <a:lstStyle/>
                    <a:p>
                      <a:pPr marL="39370" marR="0" indent="0" algn="l" defTabSz="914400" rtl="0" eaLnBrk="1" fontAlgn="auto" latinLnBrk="0" hangingPunct="1">
                        <a:lnSpc>
                          <a:spcPct val="100000"/>
                        </a:lnSpc>
                        <a:spcBef>
                          <a:spcPts val="0"/>
                        </a:spcBef>
                        <a:spcAft>
                          <a:spcPts val="0"/>
                        </a:spcAft>
                        <a:buClrTx/>
                        <a:buSzTx/>
                        <a:buFontTx/>
                        <a:buNone/>
                        <a:tabLst/>
                        <a:defRPr/>
                      </a:pPr>
                      <a:r>
                        <a:rPr lang="it-IT" sz="1800" dirty="0" err="1">
                          <a:solidFill>
                            <a:schemeClr val="bg1"/>
                          </a:solidFill>
                          <a:effectLst/>
                          <a:latin typeface="Titillium Web" panose="00000500000000000000" pitchFamily="2" charset="0"/>
                          <a:ea typeface="Calibri" panose="020F0502020204030204" pitchFamily="34" charset="0"/>
                          <a:cs typeface="Tahoma" panose="020B0604030504040204" pitchFamily="34" charset="0"/>
                        </a:rPr>
                        <a:t>Formulas</a:t>
                      </a:r>
                      <a:endParaRPr lang="it-IT" sz="16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tc>
                  <a:txBody>
                    <a:bodyPr/>
                    <a:lstStyle/>
                    <a:p>
                      <a:pPr marL="39370" algn="l">
                        <a:spcAft>
                          <a:spcPts val="0"/>
                        </a:spcAft>
                      </a:pPr>
                      <a:r>
                        <a:rPr lang="it-IT" sz="1800" dirty="0" err="1">
                          <a:solidFill>
                            <a:schemeClr val="bg1"/>
                          </a:solidFill>
                          <a:effectLst/>
                          <a:latin typeface="Titillium Web" panose="00000500000000000000" pitchFamily="2" charset="0"/>
                          <a:ea typeface="Calibri" panose="020F0502020204030204" pitchFamily="34" charset="0"/>
                          <a:cs typeface="Tahoma" panose="020B0604030504040204" pitchFamily="34" charset="0"/>
                        </a:rPr>
                        <a:t>Pysiological</a:t>
                      </a:r>
                      <a:r>
                        <a:rPr lang="it-IT" sz="1800" dirty="0">
                          <a:solidFill>
                            <a:schemeClr val="bg1"/>
                          </a:solidFill>
                          <a:effectLst/>
                          <a:latin typeface="Titillium Web" panose="00000500000000000000" pitchFamily="2" charset="0"/>
                          <a:ea typeface="Calibri" panose="020F0502020204030204" pitchFamily="34" charset="0"/>
                          <a:cs typeface="Tahoma" panose="020B0604030504040204" pitchFamily="34" charset="0"/>
                        </a:rPr>
                        <a:t> </a:t>
                      </a:r>
                      <a:r>
                        <a:rPr lang="it-IT" sz="1800" dirty="0" err="1">
                          <a:solidFill>
                            <a:schemeClr val="bg1"/>
                          </a:solidFill>
                          <a:effectLst/>
                          <a:latin typeface="Titillium Web" panose="00000500000000000000" pitchFamily="2" charset="0"/>
                          <a:ea typeface="Calibri" panose="020F0502020204030204" pitchFamily="34" charset="0"/>
                          <a:cs typeface="Tahoma" panose="020B0604030504040204" pitchFamily="34" charset="0"/>
                        </a:rPr>
                        <a:t>range</a:t>
                      </a:r>
                      <a:endParaRPr lang="it-IT" sz="18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tc>
                  <a:txBody>
                    <a:bodyPr/>
                    <a:lstStyle/>
                    <a:p>
                      <a:pPr marL="39370" algn="l">
                        <a:spcAft>
                          <a:spcPts val="0"/>
                        </a:spcAft>
                      </a:pPr>
                      <a:r>
                        <a:rPr lang="en-US" sz="1800" dirty="0">
                          <a:solidFill>
                            <a:schemeClr val="bg1"/>
                          </a:solidFill>
                          <a:effectLst/>
                          <a:latin typeface="Titillium Web" panose="00000500000000000000" pitchFamily="2" charset="0"/>
                        </a:rPr>
                        <a:t>Units</a:t>
                      </a:r>
                      <a:endParaRPr lang="it-IT" sz="18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extLst>
                  <a:ext uri="{0D108BD9-81ED-4DB2-BD59-A6C34878D82A}">
                    <a16:rowId xmlns:a16="http://schemas.microsoft.com/office/drawing/2014/main" val="10000"/>
                  </a:ext>
                </a:extLst>
              </a:tr>
              <a:tr h="541853">
                <a:tc>
                  <a:txBody>
                    <a:bodyPr/>
                    <a:lstStyle/>
                    <a:p>
                      <a:pPr marL="39370" algn="l">
                        <a:spcAft>
                          <a:spcPts val="0"/>
                        </a:spcAft>
                      </a:pPr>
                      <a:r>
                        <a:rPr lang="en-US" sz="1600" dirty="0">
                          <a:solidFill>
                            <a:schemeClr val="tx1"/>
                          </a:solidFill>
                          <a:effectLst/>
                          <a:latin typeface="Titillium Web" panose="00000500000000000000" pitchFamily="2" charset="0"/>
                        </a:rPr>
                        <a:t>PP</a:t>
                      </a:r>
                      <a:endParaRPr lang="it-IT" sz="1600" dirty="0">
                        <a:solidFill>
                          <a:schemeClr val="tx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b="0" dirty="0">
                          <a:solidFill>
                            <a:schemeClr val="tx1"/>
                          </a:solidFill>
                          <a:effectLst/>
                          <a:latin typeface="Titillium Web" panose="00000500000000000000" pitchFamily="2" charset="0"/>
                        </a:rPr>
                        <a:t>Pulse pressure</a:t>
                      </a:r>
                      <a:endParaRPr lang="it-IT" sz="1600" b="0" dirty="0">
                        <a:solidFill>
                          <a:schemeClr val="tx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tc>
                  <a:txBody>
                    <a:bodyPr/>
                    <a:lstStyle/>
                    <a:p>
                      <a:r>
                        <a:rPr lang="it-IT" sz="1600" b="0" kern="1200" dirty="0" err="1">
                          <a:solidFill>
                            <a:schemeClr val="dk1"/>
                          </a:solidFill>
                          <a:effectLst/>
                          <a:latin typeface="Titillium Web" panose="00000500000000000000" pitchFamily="2" charset="0"/>
                          <a:ea typeface="+mn-ea"/>
                          <a:cs typeface="+mn-cs"/>
                        </a:rPr>
                        <a:t>Psys-Pdia</a:t>
                      </a:r>
                      <a:r>
                        <a:rPr lang="it-IT" sz="1600" b="0" kern="1200" dirty="0">
                          <a:solidFill>
                            <a:schemeClr val="dk1"/>
                          </a:solidFill>
                          <a:effectLst/>
                          <a:latin typeface="Titillium Web" panose="00000500000000000000" pitchFamily="2" charset="0"/>
                          <a:ea typeface="+mn-ea"/>
                          <a:cs typeface="+mn-cs"/>
                        </a:rPr>
                        <a:t> </a:t>
                      </a:r>
                    </a:p>
                  </a:txBody>
                  <a:tcPr marL="109881" marR="109881" marT="0" marB="0" anchor="ctr"/>
                </a:tc>
                <a:tc>
                  <a:txBody>
                    <a:bodyPr/>
                    <a:lstStyle/>
                    <a:p>
                      <a:pPr marL="39370" algn="ctr" defTabSz="914400" rtl="0" eaLnBrk="1" latinLnBrk="0" hangingPunct="1">
                        <a:spcAft>
                          <a:spcPts val="0"/>
                        </a:spcAft>
                      </a:pPr>
                      <a:r>
                        <a:rPr lang="it-IT" sz="1550" b="0" kern="1200" dirty="0">
                          <a:solidFill>
                            <a:schemeClr val="dk1"/>
                          </a:solidFill>
                          <a:effectLst/>
                          <a:latin typeface="Titillium Web" panose="00000500000000000000" pitchFamily="2" charset="0"/>
                          <a:ea typeface="+mn-ea"/>
                          <a:cs typeface="Tahoma" panose="020B0604030504040204" pitchFamily="34" charset="0"/>
                        </a:rPr>
                        <a:t>30 ÷ 50</a:t>
                      </a:r>
                    </a:p>
                  </a:txBody>
                  <a:tcPr marL="109881" marR="109881" marT="0" marB="0" anchor="ctr">
                    <a:solidFill>
                      <a:srgbClr val="E1E1E1"/>
                    </a:solidFill>
                  </a:tcPr>
                </a:tc>
                <a:tc>
                  <a:txBody>
                    <a:bodyPr/>
                    <a:lstStyle/>
                    <a:p>
                      <a:pPr marL="39370" algn="l">
                        <a:spcAft>
                          <a:spcPts val="0"/>
                        </a:spcAft>
                      </a:pPr>
                      <a:r>
                        <a:rPr lang="en-US" sz="1400" dirty="0">
                          <a:effectLst/>
                          <a:latin typeface="Titillium Web" panose="00000500000000000000" pitchFamily="2" charset="0"/>
                        </a:rPr>
                        <a:t>mmHg</a:t>
                      </a:r>
                      <a:endParaRPr lang="it-IT" sz="1400" dirty="0">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1"/>
                  </a:ext>
                </a:extLst>
              </a:tr>
              <a:tr h="537816">
                <a:tc>
                  <a:txBody>
                    <a:bodyPr/>
                    <a:lstStyle/>
                    <a:p>
                      <a:pPr marL="39370" algn="l" defTabSz="914400" rtl="0" eaLnBrk="1" latinLnBrk="0" hangingPunct="1">
                        <a:spcAft>
                          <a:spcPts val="0"/>
                        </a:spcAft>
                      </a:pPr>
                      <a:r>
                        <a:rPr lang="it-IT" sz="1600" b="1" kern="1200" dirty="0">
                          <a:solidFill>
                            <a:schemeClr val="tx1"/>
                          </a:solidFill>
                          <a:effectLst/>
                          <a:latin typeface="Titillium Web" panose="00000500000000000000" pitchFamily="2" charset="0"/>
                          <a:ea typeface="+mn-ea"/>
                          <a:cs typeface="+mn-cs"/>
                        </a:rPr>
                        <a:t>MAP-</a:t>
                      </a:r>
                      <a:r>
                        <a:rPr lang="it-IT" sz="1600" b="1" kern="1200" dirty="0" err="1">
                          <a:solidFill>
                            <a:schemeClr val="tx1"/>
                          </a:solidFill>
                          <a:effectLst/>
                          <a:latin typeface="Titillium Web" panose="00000500000000000000" pitchFamily="2" charset="0"/>
                          <a:ea typeface="+mn-ea"/>
                          <a:cs typeface="+mn-cs"/>
                        </a:rPr>
                        <a:t>Dic</a:t>
                      </a:r>
                      <a:endParaRPr lang="it-IT" sz="1600" b="1" kern="1200" dirty="0">
                        <a:solidFill>
                          <a:schemeClr val="tx1"/>
                        </a:solidFill>
                        <a:effectLst/>
                        <a:latin typeface="Titillium Web" panose="00000500000000000000" pitchFamily="2" charset="0"/>
                        <a:ea typeface="+mn-ea"/>
                        <a:cs typeface="+mn-cs"/>
                      </a:endParaRPr>
                    </a:p>
                  </a:txBody>
                  <a:tcPr marL="109881" marR="109881" marT="0" marB="0" anchor="ctr"/>
                </a:tc>
                <a:tc>
                  <a:txBody>
                    <a:bodyPr/>
                    <a:lstStyle/>
                    <a:p>
                      <a:pPr marL="39370" algn="l">
                        <a:spcAft>
                          <a:spcPts val="0"/>
                        </a:spcAft>
                      </a:pPr>
                      <a:r>
                        <a:rPr lang="en-GB" sz="1600" b="0" kern="1200" dirty="0">
                          <a:solidFill>
                            <a:schemeClr val="tx1"/>
                          </a:solidFill>
                          <a:effectLst/>
                          <a:latin typeface="Titillium Web" panose="00000500000000000000" pitchFamily="2" charset="0"/>
                          <a:ea typeface="+mn-ea"/>
                          <a:cs typeface="+mn-cs"/>
                        </a:rPr>
                        <a:t>Mean and </a:t>
                      </a:r>
                      <a:r>
                        <a:rPr lang="en-GB" sz="1600" b="0" kern="1200" dirty="0" err="1">
                          <a:solidFill>
                            <a:schemeClr val="tx1"/>
                          </a:solidFill>
                          <a:effectLst/>
                          <a:latin typeface="Titillium Web" panose="00000500000000000000" pitchFamily="2" charset="0"/>
                          <a:ea typeface="+mn-ea"/>
                          <a:cs typeface="+mn-cs"/>
                        </a:rPr>
                        <a:t>dicrotic</a:t>
                      </a:r>
                      <a:r>
                        <a:rPr lang="en-GB" sz="1600" b="0" kern="1200" dirty="0">
                          <a:solidFill>
                            <a:schemeClr val="tx1"/>
                          </a:solidFill>
                          <a:effectLst/>
                          <a:latin typeface="Titillium Web" panose="00000500000000000000" pitchFamily="2" charset="0"/>
                          <a:ea typeface="+mn-ea"/>
                          <a:cs typeface="+mn-cs"/>
                        </a:rPr>
                        <a:t> pressure difference</a:t>
                      </a:r>
                      <a:endParaRPr lang="it-IT" sz="1600" b="0" kern="1200" dirty="0">
                        <a:solidFill>
                          <a:schemeClr val="tx1"/>
                        </a:solidFill>
                        <a:effectLst/>
                        <a:latin typeface="Titillium Web" panose="00000500000000000000" pitchFamily="2" charset="0"/>
                        <a:ea typeface="+mn-ea"/>
                        <a:cs typeface="+mn-cs"/>
                      </a:endParaRPr>
                    </a:p>
                  </a:txBody>
                  <a:tcPr marL="109881" marR="109881" marT="0" marB="0" anchor="ctr"/>
                </a:tc>
                <a:tc>
                  <a:txBody>
                    <a:bodyPr/>
                    <a:lstStyle/>
                    <a:p>
                      <a:r>
                        <a:rPr lang="it-IT" sz="1600" b="0" kern="1200" dirty="0">
                          <a:solidFill>
                            <a:schemeClr val="dk1"/>
                          </a:solidFill>
                          <a:effectLst/>
                          <a:latin typeface="Titillium Web" panose="00000500000000000000" pitchFamily="2" charset="0"/>
                          <a:ea typeface="+mn-ea"/>
                          <a:cs typeface="+mn-cs"/>
                        </a:rPr>
                        <a:t>MAP-</a:t>
                      </a:r>
                      <a:r>
                        <a:rPr lang="it-IT" sz="1600" b="0" kern="1200" dirty="0" err="1">
                          <a:solidFill>
                            <a:schemeClr val="dk1"/>
                          </a:solidFill>
                          <a:effectLst/>
                          <a:latin typeface="Titillium Web" panose="00000500000000000000" pitchFamily="2" charset="0"/>
                          <a:ea typeface="+mn-ea"/>
                          <a:cs typeface="+mn-cs"/>
                        </a:rPr>
                        <a:t>Dic</a:t>
                      </a:r>
                      <a:r>
                        <a:rPr lang="it-IT" sz="1600" b="0" kern="1200" dirty="0">
                          <a:solidFill>
                            <a:schemeClr val="dk1"/>
                          </a:solidFill>
                          <a:effectLst/>
                          <a:latin typeface="Titillium Web" panose="00000500000000000000" pitchFamily="2" charset="0"/>
                          <a:ea typeface="+mn-ea"/>
                          <a:cs typeface="+mn-cs"/>
                        </a:rPr>
                        <a:t> 	</a:t>
                      </a:r>
                    </a:p>
                  </a:txBody>
                  <a:tcPr marL="109881" marR="109881" marT="0" marB="0" anchor="ctr"/>
                </a:tc>
                <a:tc>
                  <a:txBody>
                    <a:bodyPr/>
                    <a:lstStyle/>
                    <a:p>
                      <a:pPr marL="39370" marR="0" indent="0" algn="ctr" defTabSz="914400" rtl="0" eaLnBrk="1" fontAlgn="auto" latinLnBrk="0" hangingPunct="1">
                        <a:lnSpc>
                          <a:spcPct val="100000"/>
                        </a:lnSpc>
                        <a:spcBef>
                          <a:spcPts val="0"/>
                        </a:spcBef>
                        <a:spcAft>
                          <a:spcPts val="0"/>
                        </a:spcAft>
                        <a:buClrTx/>
                        <a:buSzTx/>
                        <a:buFontTx/>
                        <a:buNone/>
                        <a:tabLst/>
                        <a:defRPr/>
                      </a:pPr>
                      <a:r>
                        <a:rPr lang="it-IT" sz="1550" b="0" kern="1200" dirty="0">
                          <a:solidFill>
                            <a:schemeClr val="dk1"/>
                          </a:solidFill>
                          <a:effectLst/>
                          <a:latin typeface="Titillium Web" panose="00000500000000000000" pitchFamily="2" charset="0"/>
                          <a:ea typeface="+mn-ea"/>
                          <a:cs typeface="Tahoma" panose="020B0604030504040204" pitchFamily="34" charset="0"/>
                        </a:rPr>
                        <a:t>15 ÷ 20</a:t>
                      </a:r>
                    </a:p>
                  </a:txBody>
                  <a:tcPr marL="109881" marR="109881" marT="0" marB="0" anchor="ctr">
                    <a:solidFill>
                      <a:srgbClr val="F0F0F0"/>
                    </a:solidFill>
                  </a:tcPr>
                </a:tc>
                <a:tc>
                  <a:txBody>
                    <a:bodyPr/>
                    <a:lstStyle/>
                    <a:p>
                      <a:pPr marL="39370" algn="l">
                        <a:spcAft>
                          <a:spcPts val="0"/>
                        </a:spcAft>
                      </a:pPr>
                      <a:r>
                        <a:rPr lang="it-IT" sz="1400" dirty="0" err="1">
                          <a:effectLst/>
                          <a:latin typeface="Titillium Web" panose="00000500000000000000" pitchFamily="2" charset="0"/>
                        </a:rPr>
                        <a:t>mmHg</a:t>
                      </a:r>
                      <a:endParaRPr lang="it-IT" sz="1400" dirty="0">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2"/>
                  </a:ext>
                </a:extLst>
              </a:tr>
            </a:tbl>
          </a:graphicData>
        </a:graphic>
      </p:graphicFrame>
      <p:sp>
        <p:nvSpPr>
          <p:cNvPr id="18" name="Segnaposto testo 4"/>
          <p:cNvSpPr txBox="1">
            <a:spLocks/>
          </p:cNvSpPr>
          <p:nvPr/>
        </p:nvSpPr>
        <p:spPr>
          <a:xfrm>
            <a:off x="1139683" y="3874713"/>
            <a:ext cx="1245704" cy="40052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3000" kern="1200">
                <a:solidFill>
                  <a:schemeClr val="tx1"/>
                </a:solidFill>
                <a:latin typeface="Titillium Web" panose="00000500000000000000" pitchFamily="2" charset="0"/>
                <a:ea typeface="+mn-ea"/>
                <a:cs typeface="+mn-cs"/>
              </a:defRPr>
            </a:lvl1pPr>
            <a:lvl2pPr marL="0" indent="0" algn="l" defTabSz="914400" rtl="0" eaLnBrk="1" latinLnBrk="0" hangingPunct="1">
              <a:lnSpc>
                <a:spcPts val="2400"/>
              </a:lnSpc>
              <a:spcBef>
                <a:spcPts val="0"/>
              </a:spcBef>
              <a:buFont typeface="Arial" panose="020B0604020202020204" pitchFamily="34" charset="0"/>
              <a:buNone/>
              <a:defRPr lang="it-IT" sz="2400" kern="1200" dirty="0" smtClean="0">
                <a:solidFill>
                  <a:srgbClr val="006E73"/>
                </a:solidFill>
                <a:latin typeface="Titillium Web" panose="000005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Titillium Web" panose="000005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i="1" dirty="0">
                <a:solidFill>
                  <a:srgbClr val="006E73"/>
                </a:solidFill>
                <a:latin typeface="+mn-lt"/>
              </a:rPr>
              <a:t>exclusive</a:t>
            </a:r>
          </a:p>
        </p:txBody>
      </p:sp>
      <p:sp>
        <p:nvSpPr>
          <p:cNvPr id="19" name="Segnaposto testo 4"/>
          <p:cNvSpPr txBox="1">
            <a:spLocks/>
          </p:cNvSpPr>
          <p:nvPr/>
        </p:nvSpPr>
        <p:spPr>
          <a:xfrm>
            <a:off x="1139683" y="4422977"/>
            <a:ext cx="1245704" cy="40052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3000" kern="1200">
                <a:solidFill>
                  <a:schemeClr val="tx1"/>
                </a:solidFill>
                <a:latin typeface="Titillium Web" panose="00000500000000000000" pitchFamily="2" charset="0"/>
                <a:ea typeface="+mn-ea"/>
                <a:cs typeface="+mn-cs"/>
              </a:defRPr>
            </a:lvl1pPr>
            <a:lvl2pPr marL="0" indent="0" algn="l" defTabSz="914400" rtl="0" eaLnBrk="1" latinLnBrk="0" hangingPunct="1">
              <a:lnSpc>
                <a:spcPts val="2400"/>
              </a:lnSpc>
              <a:spcBef>
                <a:spcPts val="0"/>
              </a:spcBef>
              <a:buFont typeface="Arial" panose="020B0604020202020204" pitchFamily="34" charset="0"/>
              <a:buNone/>
              <a:defRPr lang="it-IT" sz="2400" kern="1200" dirty="0" smtClean="0">
                <a:solidFill>
                  <a:srgbClr val="006E73"/>
                </a:solidFill>
                <a:latin typeface="Titillium Web" panose="000005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Titillium Web" panose="000005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i="1" dirty="0">
                <a:solidFill>
                  <a:srgbClr val="006E73"/>
                </a:solidFill>
                <a:latin typeface="+mn-lt"/>
              </a:rPr>
              <a:t>exclusive</a:t>
            </a:r>
          </a:p>
        </p:txBody>
      </p:sp>
      <p:pic>
        <p:nvPicPr>
          <p:cNvPr id="20" name="Immagin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8932" y="-22621"/>
            <a:ext cx="2481780" cy="2551068"/>
          </a:xfrm>
          <a:prstGeom prst="rect">
            <a:avLst/>
          </a:prstGeom>
        </p:spPr>
      </p:pic>
    </p:spTree>
    <p:extLst>
      <p:ext uri="{BB962C8B-B14F-4D97-AF65-F5344CB8AC3E}">
        <p14:creationId xmlns:p14="http://schemas.microsoft.com/office/powerpoint/2010/main" val="2094694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CasellaDiTesto 19"/>
          <p:cNvSpPr txBox="1">
            <a:spLocks noChangeArrowheads="1"/>
          </p:cNvSpPr>
          <p:nvPr/>
        </p:nvSpPr>
        <p:spPr bwMode="auto">
          <a:xfrm>
            <a:off x="2165910" y="6097369"/>
            <a:ext cx="9001000" cy="646331"/>
          </a:xfrm>
          <a:prstGeom prst="rect">
            <a:avLst/>
          </a:prstGeom>
          <a:noFill/>
          <a:ln w="9525">
            <a:noFill/>
            <a:miter lim="800000"/>
            <a:headEnd/>
            <a:tailEnd/>
          </a:ln>
        </p:spPr>
        <p:txBody>
          <a:bodyPr wrap="square">
            <a:spAutoFit/>
          </a:bodyPr>
          <a:lstStyle/>
          <a:p>
            <a:pPr algn="ctr" eaLnBrk="0" hangingPunct="0"/>
            <a:r>
              <a:rPr lang="it-IT" dirty="0" err="1">
                <a:solidFill>
                  <a:srgbClr val="000000"/>
                </a:solidFill>
                <a:latin typeface="Calibri" panose="020F0502020204030204" pitchFamily="34" charset="0"/>
                <a:cs typeface="Arial" pitchFamily="34" charset="0"/>
              </a:rPr>
              <a:t>Sys</a:t>
            </a:r>
            <a:r>
              <a:rPr lang="it-IT" dirty="0">
                <a:solidFill>
                  <a:srgbClr val="000000"/>
                </a:solidFill>
                <a:latin typeface="Calibri" panose="020F0502020204030204" pitchFamily="34" charset="0"/>
                <a:cs typeface="Arial" pitchFamily="34" charset="0"/>
              </a:rPr>
              <a:t> =135 </a:t>
            </a:r>
            <a:r>
              <a:rPr lang="it-IT" dirty="0" err="1">
                <a:solidFill>
                  <a:srgbClr val="000000"/>
                </a:solidFill>
                <a:latin typeface="Calibri" panose="020F0502020204030204" pitchFamily="34" charset="0"/>
                <a:cs typeface="Arial" pitchFamily="34" charset="0"/>
              </a:rPr>
              <a:t>mmHg</a:t>
            </a:r>
            <a:r>
              <a:rPr lang="it-IT" dirty="0">
                <a:solidFill>
                  <a:srgbClr val="000000"/>
                </a:solidFill>
                <a:latin typeface="Calibri" panose="020F0502020204030204" pitchFamily="34" charset="0"/>
                <a:cs typeface="Arial" pitchFamily="34" charset="0"/>
              </a:rPr>
              <a:t>, Dia=60 </a:t>
            </a:r>
            <a:r>
              <a:rPr lang="it-IT" dirty="0" err="1">
                <a:solidFill>
                  <a:srgbClr val="000000"/>
                </a:solidFill>
                <a:latin typeface="Calibri" panose="020F0502020204030204" pitchFamily="34" charset="0"/>
                <a:cs typeface="Arial" pitchFamily="34" charset="0"/>
              </a:rPr>
              <a:t>mmHg</a:t>
            </a:r>
            <a:r>
              <a:rPr lang="it-IT" dirty="0">
                <a:solidFill>
                  <a:srgbClr val="000000"/>
                </a:solidFill>
                <a:latin typeface="Calibri" panose="020F0502020204030204" pitchFamily="34" charset="0"/>
                <a:cs typeface="Arial" pitchFamily="34" charset="0"/>
              </a:rPr>
              <a:t>; MAP=85 </a:t>
            </a:r>
            <a:r>
              <a:rPr lang="it-IT" dirty="0" err="1">
                <a:solidFill>
                  <a:srgbClr val="000000"/>
                </a:solidFill>
                <a:latin typeface="Calibri" panose="020F0502020204030204" pitchFamily="34" charset="0"/>
                <a:cs typeface="Arial" pitchFamily="34" charset="0"/>
              </a:rPr>
              <a:t>mmHg</a:t>
            </a:r>
            <a:r>
              <a:rPr lang="it-IT" dirty="0">
                <a:solidFill>
                  <a:srgbClr val="000000"/>
                </a:solidFill>
                <a:latin typeface="Calibri" panose="020F0502020204030204" pitchFamily="34" charset="0"/>
                <a:cs typeface="Arial" pitchFamily="34" charset="0"/>
              </a:rPr>
              <a:t>; </a:t>
            </a:r>
          </a:p>
          <a:p>
            <a:pPr algn="ctr" eaLnBrk="0" hangingPunct="0"/>
            <a:r>
              <a:rPr lang="it-IT" dirty="0">
                <a:solidFill>
                  <a:srgbClr val="000000"/>
                </a:solidFill>
                <a:latin typeface="Calibri" panose="020F0502020204030204" pitchFamily="34" charset="0"/>
                <a:cs typeface="Arial" pitchFamily="34" charset="0"/>
              </a:rPr>
              <a:t>HR=90 </a:t>
            </a:r>
            <a:r>
              <a:rPr lang="it-IT" dirty="0" err="1">
                <a:solidFill>
                  <a:srgbClr val="000000"/>
                </a:solidFill>
                <a:latin typeface="Calibri" panose="020F0502020204030204" pitchFamily="34" charset="0"/>
                <a:cs typeface="Arial" pitchFamily="34" charset="0"/>
              </a:rPr>
              <a:t>beats</a:t>
            </a:r>
            <a:r>
              <a:rPr lang="it-IT" dirty="0">
                <a:solidFill>
                  <a:srgbClr val="000000"/>
                </a:solidFill>
                <a:latin typeface="Calibri" panose="020F0502020204030204" pitchFamily="34" charset="0"/>
                <a:cs typeface="Arial" pitchFamily="34" charset="0"/>
              </a:rPr>
              <a:t>/min; </a:t>
            </a:r>
          </a:p>
        </p:txBody>
      </p:sp>
      <p:pic>
        <p:nvPicPr>
          <p:cNvPr id="69" name="Picture 4" descr="Review (Figure_1)"/>
          <p:cNvPicPr>
            <a:picLocks noChangeAspect="1" noChangeArrowheads="1"/>
          </p:cNvPicPr>
          <p:nvPr/>
        </p:nvPicPr>
        <p:blipFill>
          <a:blip r:embed="rId2" cstate="print"/>
          <a:srcRect/>
          <a:stretch>
            <a:fillRect/>
          </a:stretch>
        </p:blipFill>
        <p:spPr bwMode="auto">
          <a:xfrm>
            <a:off x="3408886" y="1759559"/>
            <a:ext cx="6508274" cy="4373935"/>
          </a:xfrm>
          <a:prstGeom prst="rect">
            <a:avLst/>
          </a:prstGeom>
          <a:ln>
            <a:noFill/>
          </a:ln>
          <a:effectLst>
            <a:softEdge rad="112500"/>
          </a:effectLst>
        </p:spPr>
      </p:pic>
      <p:cxnSp>
        <p:nvCxnSpPr>
          <p:cNvPr id="70" name="Connettore 1 69"/>
          <p:cNvCxnSpPr/>
          <p:nvPr/>
        </p:nvCxnSpPr>
        <p:spPr>
          <a:xfrm>
            <a:off x="4045657" y="2018006"/>
            <a:ext cx="5530316"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1" name="Connettore 1 70"/>
          <p:cNvCxnSpPr/>
          <p:nvPr/>
        </p:nvCxnSpPr>
        <p:spPr>
          <a:xfrm>
            <a:off x="3923288" y="3075805"/>
            <a:ext cx="5598093" cy="0"/>
          </a:xfrm>
          <a:prstGeom prst="line">
            <a:avLst/>
          </a:prstGeom>
          <a:ln w="28575">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Connettore 1 71"/>
          <p:cNvCxnSpPr/>
          <p:nvPr/>
        </p:nvCxnSpPr>
        <p:spPr>
          <a:xfrm>
            <a:off x="3909174" y="3205901"/>
            <a:ext cx="5612207"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3" name="Connettore 1 72"/>
          <p:cNvCxnSpPr/>
          <p:nvPr/>
        </p:nvCxnSpPr>
        <p:spPr>
          <a:xfrm>
            <a:off x="3926590" y="4378061"/>
            <a:ext cx="5594791"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4" name="Connettore 1 73"/>
          <p:cNvCxnSpPr/>
          <p:nvPr/>
        </p:nvCxnSpPr>
        <p:spPr>
          <a:xfrm>
            <a:off x="3923288" y="4288637"/>
            <a:ext cx="5598093" cy="0"/>
          </a:xfrm>
          <a:prstGeom prst="line">
            <a:avLst/>
          </a:prstGeom>
          <a:ln w="28575">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Connettore 1 74"/>
          <p:cNvCxnSpPr/>
          <p:nvPr/>
        </p:nvCxnSpPr>
        <p:spPr>
          <a:xfrm>
            <a:off x="3858816" y="5495357"/>
            <a:ext cx="5758090" cy="0"/>
          </a:xfrm>
          <a:prstGeom prst="line">
            <a:avLst/>
          </a:prstGeom>
          <a:ln w="28575">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Titolo 1"/>
          <p:cNvSpPr>
            <a:spLocks noGrp="1"/>
          </p:cNvSpPr>
          <p:nvPr>
            <p:ph type="title"/>
          </p:nvPr>
        </p:nvSpPr>
        <p:spPr>
          <a:xfrm>
            <a:off x="1006031" y="898550"/>
            <a:ext cx="10515600" cy="576109"/>
          </a:xfrm>
        </p:spPr>
        <p:txBody>
          <a:bodyPr/>
          <a:lstStyle/>
          <a:p>
            <a:r>
              <a:rPr lang="it-IT" dirty="0">
                <a:latin typeface="Calibri" panose="020F0502020204030204" pitchFamily="34" charset="0"/>
              </a:rPr>
              <a:t>Ogni paziente è unico</a:t>
            </a:r>
          </a:p>
        </p:txBody>
      </p:sp>
      <p:sp>
        <p:nvSpPr>
          <p:cNvPr id="15" name="Segnaposto testo 2"/>
          <p:cNvSpPr>
            <a:spLocks noGrp="1"/>
          </p:cNvSpPr>
          <p:nvPr>
            <p:ph type="body" sz="quarter" idx="11"/>
          </p:nvPr>
        </p:nvSpPr>
        <p:spPr>
          <a:xfrm>
            <a:off x="1006031" y="1410694"/>
            <a:ext cx="8515350" cy="632919"/>
          </a:xfrm>
        </p:spPr>
        <p:txBody>
          <a:bodyPr/>
          <a:lstStyle/>
          <a:p>
            <a:r>
              <a:rPr lang="it-IT" sz="2400" dirty="0">
                <a:solidFill>
                  <a:srgbClr val="006E73"/>
                </a:solidFill>
                <a:latin typeface="Calibri" panose="020F0502020204030204" pitchFamily="34" charset="0"/>
              </a:rPr>
              <a:t>Il battito cardiaco</a:t>
            </a:r>
          </a:p>
        </p:txBody>
      </p:sp>
    </p:spTree>
    <p:extLst>
      <p:ext uri="{BB962C8B-B14F-4D97-AF65-F5344CB8AC3E}">
        <p14:creationId xmlns:p14="http://schemas.microsoft.com/office/powerpoint/2010/main" val="90647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cBhvr>
                                        <p:cTn id="11" dur="500" fill="hold"/>
                                        <p:tgtEl>
                                          <p:spTgt spid="72"/>
                                        </p:tgtEl>
                                        <p:attrNameLst>
                                          <p:attrName>ppt_w</p:attrName>
                                        </p:attrNameLst>
                                      </p:cBhvr>
                                      <p:tavLst>
                                        <p:tav tm="0">
                                          <p:val>
                                            <p:fltVal val="0"/>
                                          </p:val>
                                        </p:tav>
                                        <p:tav tm="100000">
                                          <p:val>
                                            <p:strVal val="#ppt_w"/>
                                          </p:val>
                                        </p:tav>
                                      </p:tavLst>
                                    </p:anim>
                                    <p:anim calcmode="lin" valueType="num">
                                      <p:cBhvr>
                                        <p:cTn id="12" dur="500" fill="hold"/>
                                        <p:tgtEl>
                                          <p:spTgt spid="72"/>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p:cTn id="15" dur="500" fill="hold"/>
                                        <p:tgtEl>
                                          <p:spTgt spid="73"/>
                                        </p:tgtEl>
                                        <p:attrNameLst>
                                          <p:attrName>ppt_w</p:attrName>
                                        </p:attrNameLst>
                                      </p:cBhvr>
                                      <p:tavLst>
                                        <p:tav tm="0">
                                          <p:val>
                                            <p:fltVal val="0"/>
                                          </p:val>
                                        </p:tav>
                                        <p:tav tm="100000">
                                          <p:val>
                                            <p:strVal val="#ppt_w"/>
                                          </p:val>
                                        </p:tav>
                                      </p:tavLst>
                                    </p:anim>
                                    <p:anim calcmode="lin" valueType="num">
                                      <p:cBhvr>
                                        <p:cTn id="16" dur="500" fill="hold"/>
                                        <p:tgtEl>
                                          <p:spTgt spid="7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 calcmode="lin" valueType="num">
                                      <p:cBhvr>
                                        <p:cTn id="21" dur="500" fill="hold"/>
                                        <p:tgtEl>
                                          <p:spTgt spid="71"/>
                                        </p:tgtEl>
                                        <p:attrNameLst>
                                          <p:attrName>ppt_w</p:attrName>
                                        </p:attrNameLst>
                                      </p:cBhvr>
                                      <p:tavLst>
                                        <p:tav tm="0">
                                          <p:val>
                                            <p:fltVal val="0"/>
                                          </p:val>
                                        </p:tav>
                                        <p:tav tm="100000">
                                          <p:val>
                                            <p:strVal val="#ppt_w"/>
                                          </p:val>
                                        </p:tav>
                                      </p:tavLst>
                                    </p:anim>
                                    <p:anim calcmode="lin" valueType="num">
                                      <p:cBhvr>
                                        <p:cTn id="22" dur="500" fill="hold"/>
                                        <p:tgtEl>
                                          <p:spTgt spid="71"/>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74"/>
                                        </p:tgtEl>
                                        <p:attrNameLst>
                                          <p:attrName>style.visibility</p:attrName>
                                        </p:attrNameLst>
                                      </p:cBhvr>
                                      <p:to>
                                        <p:strVal val="visible"/>
                                      </p:to>
                                    </p:set>
                                    <p:anim calcmode="lin" valueType="num">
                                      <p:cBhvr>
                                        <p:cTn id="25" dur="500" fill="hold"/>
                                        <p:tgtEl>
                                          <p:spTgt spid="74"/>
                                        </p:tgtEl>
                                        <p:attrNameLst>
                                          <p:attrName>ppt_w</p:attrName>
                                        </p:attrNameLst>
                                      </p:cBhvr>
                                      <p:tavLst>
                                        <p:tav tm="0">
                                          <p:val>
                                            <p:fltVal val="0"/>
                                          </p:val>
                                        </p:tav>
                                        <p:tav tm="100000">
                                          <p:val>
                                            <p:strVal val="#ppt_w"/>
                                          </p:val>
                                        </p:tav>
                                      </p:tavLst>
                                    </p:anim>
                                    <p:anim calcmode="lin" valueType="num">
                                      <p:cBhvr>
                                        <p:cTn id="26" dur="500" fill="hold"/>
                                        <p:tgtEl>
                                          <p:spTgt spid="74"/>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0"/>
                                  </p:stCondLst>
                                  <p:childTnLst>
                                    <p:set>
                                      <p:cBhvr>
                                        <p:cTn id="28" dur="1" fill="hold">
                                          <p:stCondLst>
                                            <p:cond delay="0"/>
                                          </p:stCondLst>
                                        </p:cTn>
                                        <p:tgtEl>
                                          <p:spTgt spid="75"/>
                                        </p:tgtEl>
                                        <p:attrNameLst>
                                          <p:attrName>style.visibility</p:attrName>
                                        </p:attrNameLst>
                                      </p:cBhvr>
                                      <p:to>
                                        <p:strVal val="visible"/>
                                      </p:to>
                                    </p:set>
                                    <p:anim calcmode="lin" valueType="num">
                                      <p:cBhvr>
                                        <p:cTn id="29" dur="500" fill="hold"/>
                                        <p:tgtEl>
                                          <p:spTgt spid="75"/>
                                        </p:tgtEl>
                                        <p:attrNameLst>
                                          <p:attrName>ppt_w</p:attrName>
                                        </p:attrNameLst>
                                      </p:cBhvr>
                                      <p:tavLst>
                                        <p:tav tm="0">
                                          <p:val>
                                            <p:fltVal val="0"/>
                                          </p:val>
                                        </p:tav>
                                        <p:tav tm="100000">
                                          <p:val>
                                            <p:strVal val="#ppt_w"/>
                                          </p:val>
                                        </p:tav>
                                      </p:tavLst>
                                    </p:anim>
                                    <p:anim calcmode="lin" valueType="num">
                                      <p:cBhvr>
                                        <p:cTn id="30" dur="500" fill="hold"/>
                                        <p:tgtEl>
                                          <p:spTgt spid="75"/>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p:cNvSpPr>
            <a:spLocks noGrp="1"/>
          </p:cNvSpPr>
          <p:nvPr>
            <p:ph type="body" sz="quarter" idx="11"/>
          </p:nvPr>
        </p:nvSpPr>
        <p:spPr>
          <a:xfrm>
            <a:off x="1139683" y="2288800"/>
            <a:ext cx="8515350" cy="632919"/>
          </a:xfrm>
        </p:spPr>
        <p:txBody>
          <a:bodyPr/>
          <a:lstStyle/>
          <a:p>
            <a:r>
              <a:rPr lang="en-US" sz="2400" b="1" dirty="0">
                <a:solidFill>
                  <a:srgbClr val="006E73"/>
                </a:solidFill>
                <a:latin typeface="+mn-lt"/>
              </a:rPr>
              <a:t>Efficiency and cardiac function</a:t>
            </a:r>
          </a:p>
        </p:txBody>
      </p:sp>
      <p:sp>
        <p:nvSpPr>
          <p:cNvPr id="4" name="Titolo 3"/>
          <p:cNvSpPr>
            <a:spLocks noGrp="1"/>
          </p:cNvSpPr>
          <p:nvPr>
            <p:ph type="title"/>
          </p:nvPr>
        </p:nvSpPr>
        <p:spPr/>
        <p:txBody>
          <a:bodyPr/>
          <a:lstStyle/>
          <a:p>
            <a:r>
              <a:rPr lang="en-US" b="1" dirty="0" err="1"/>
              <a:t>MostCare</a:t>
            </a:r>
            <a:r>
              <a:rPr lang="en-US" b="1" baseline="30000" dirty="0" err="1"/>
              <a:t>Up</a:t>
            </a:r>
            <a:r>
              <a:rPr lang="en-US" b="1" dirty="0"/>
              <a:t> : </a:t>
            </a:r>
            <a:r>
              <a:rPr lang="en-US" b="1" dirty="0" err="1"/>
              <a:t>nuove</a:t>
            </a:r>
            <a:r>
              <a:rPr lang="en-US" b="1" dirty="0"/>
              <a:t> </a:t>
            </a:r>
            <a:r>
              <a:rPr lang="en-US" b="1" dirty="0" err="1"/>
              <a:t>variabili</a:t>
            </a:r>
            <a:endParaRPr lang="en-US" b="1" dirty="0">
              <a:latin typeface="+mn-lt"/>
            </a:endParaRPr>
          </a:p>
        </p:txBody>
      </p:sp>
      <p:graphicFrame>
        <p:nvGraphicFramePr>
          <p:cNvPr id="2" name="Tabella 1"/>
          <p:cNvGraphicFramePr>
            <a:graphicFrameLocks noGrp="1"/>
          </p:cNvGraphicFramePr>
          <p:nvPr>
            <p:extLst>
              <p:ext uri="{D42A27DB-BD31-4B8C-83A1-F6EECF244321}">
                <p14:modId xmlns:p14="http://schemas.microsoft.com/office/powerpoint/2010/main" val="2572714426"/>
              </p:ext>
            </p:extLst>
          </p:nvPr>
        </p:nvGraphicFramePr>
        <p:xfrm>
          <a:off x="2378761" y="3071951"/>
          <a:ext cx="9414857" cy="1798022"/>
        </p:xfrm>
        <a:graphic>
          <a:graphicData uri="http://schemas.openxmlformats.org/drawingml/2006/table">
            <a:tbl>
              <a:tblPr firstRow="1" firstCol="1" bandRow="1">
                <a:tableStyleId>{0505E3EF-67EA-436B-97B2-0124C06EBD24}</a:tableStyleId>
              </a:tblPr>
              <a:tblGrid>
                <a:gridCol w="1124163">
                  <a:extLst>
                    <a:ext uri="{9D8B030D-6E8A-4147-A177-3AD203B41FA5}">
                      <a16:colId xmlns:a16="http://schemas.microsoft.com/office/drawing/2014/main" val="20000"/>
                    </a:ext>
                  </a:extLst>
                </a:gridCol>
                <a:gridCol w="3650718">
                  <a:extLst>
                    <a:ext uri="{9D8B030D-6E8A-4147-A177-3AD203B41FA5}">
                      <a16:colId xmlns:a16="http://schemas.microsoft.com/office/drawing/2014/main" val="20001"/>
                    </a:ext>
                  </a:extLst>
                </a:gridCol>
                <a:gridCol w="1735525">
                  <a:extLst>
                    <a:ext uri="{9D8B030D-6E8A-4147-A177-3AD203B41FA5}">
                      <a16:colId xmlns:a16="http://schemas.microsoft.com/office/drawing/2014/main" val="20002"/>
                    </a:ext>
                  </a:extLst>
                </a:gridCol>
                <a:gridCol w="1575895">
                  <a:extLst>
                    <a:ext uri="{9D8B030D-6E8A-4147-A177-3AD203B41FA5}">
                      <a16:colId xmlns:a16="http://schemas.microsoft.com/office/drawing/2014/main" val="20003"/>
                    </a:ext>
                  </a:extLst>
                </a:gridCol>
                <a:gridCol w="1328556">
                  <a:extLst>
                    <a:ext uri="{9D8B030D-6E8A-4147-A177-3AD203B41FA5}">
                      <a16:colId xmlns:a16="http://schemas.microsoft.com/office/drawing/2014/main" val="20004"/>
                    </a:ext>
                  </a:extLst>
                </a:gridCol>
              </a:tblGrid>
              <a:tr h="718353">
                <a:tc gridSpan="2">
                  <a:txBody>
                    <a:bodyPr/>
                    <a:lstStyle/>
                    <a:p>
                      <a:pPr marL="39370" algn="l">
                        <a:spcAft>
                          <a:spcPts val="0"/>
                        </a:spcAft>
                      </a:pPr>
                      <a:r>
                        <a:rPr lang="en-US" sz="1800" dirty="0" err="1">
                          <a:solidFill>
                            <a:schemeClr val="bg1"/>
                          </a:solidFill>
                          <a:effectLst/>
                          <a:latin typeface="Titillium Web" panose="00000500000000000000" pitchFamily="2" charset="0"/>
                        </a:rPr>
                        <a:t>Haemodynamic</a:t>
                      </a:r>
                      <a:r>
                        <a:rPr lang="en-US" sz="1800" dirty="0">
                          <a:solidFill>
                            <a:schemeClr val="bg1"/>
                          </a:solidFill>
                          <a:effectLst/>
                          <a:latin typeface="Titillium Web" panose="00000500000000000000" pitchFamily="2" charset="0"/>
                        </a:rPr>
                        <a:t> variables</a:t>
                      </a:r>
                      <a:endParaRPr lang="it-IT" sz="18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tc hMerge="1">
                  <a:txBody>
                    <a:bodyPr/>
                    <a:lstStyle/>
                    <a:p>
                      <a:pPr marL="39370" algn="ctr">
                        <a:spcAft>
                          <a:spcPts val="0"/>
                        </a:spcAft>
                      </a:pPr>
                      <a:endParaRPr lang="it-IT" sz="14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tc>
                  <a:txBody>
                    <a:bodyPr/>
                    <a:lstStyle/>
                    <a:p>
                      <a:pPr marL="39370" marR="0" indent="0" algn="l" defTabSz="914400" rtl="0" eaLnBrk="1" fontAlgn="auto" latinLnBrk="0" hangingPunct="1">
                        <a:lnSpc>
                          <a:spcPct val="100000"/>
                        </a:lnSpc>
                        <a:spcBef>
                          <a:spcPts val="0"/>
                        </a:spcBef>
                        <a:spcAft>
                          <a:spcPts val="0"/>
                        </a:spcAft>
                        <a:buClrTx/>
                        <a:buSzTx/>
                        <a:buFontTx/>
                        <a:buNone/>
                        <a:tabLst/>
                        <a:defRPr/>
                      </a:pPr>
                      <a:r>
                        <a:rPr lang="it-IT" sz="1800" dirty="0" err="1">
                          <a:solidFill>
                            <a:schemeClr val="bg1"/>
                          </a:solidFill>
                          <a:effectLst/>
                          <a:latin typeface="Titillium Web" panose="00000500000000000000" pitchFamily="2" charset="0"/>
                          <a:ea typeface="Calibri" panose="020F0502020204030204" pitchFamily="34" charset="0"/>
                          <a:cs typeface="Tahoma" panose="020B0604030504040204" pitchFamily="34" charset="0"/>
                        </a:rPr>
                        <a:t>Formulas</a:t>
                      </a:r>
                      <a:endParaRPr lang="it-IT" sz="16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tc>
                  <a:txBody>
                    <a:bodyPr/>
                    <a:lstStyle/>
                    <a:p>
                      <a:pPr marL="39370" algn="l">
                        <a:spcAft>
                          <a:spcPts val="0"/>
                        </a:spcAft>
                      </a:pPr>
                      <a:r>
                        <a:rPr lang="it-IT" sz="1800" dirty="0" err="1">
                          <a:solidFill>
                            <a:schemeClr val="bg1"/>
                          </a:solidFill>
                          <a:effectLst/>
                          <a:latin typeface="Titillium Web" panose="00000500000000000000" pitchFamily="2" charset="0"/>
                          <a:ea typeface="Calibri" panose="020F0502020204030204" pitchFamily="34" charset="0"/>
                          <a:cs typeface="Tahoma" panose="020B0604030504040204" pitchFamily="34" charset="0"/>
                        </a:rPr>
                        <a:t>Pysiological</a:t>
                      </a:r>
                      <a:r>
                        <a:rPr lang="it-IT" sz="1800" dirty="0">
                          <a:solidFill>
                            <a:schemeClr val="bg1"/>
                          </a:solidFill>
                          <a:effectLst/>
                          <a:latin typeface="Titillium Web" panose="00000500000000000000" pitchFamily="2" charset="0"/>
                          <a:ea typeface="Calibri" panose="020F0502020204030204" pitchFamily="34" charset="0"/>
                          <a:cs typeface="Tahoma" panose="020B0604030504040204" pitchFamily="34" charset="0"/>
                        </a:rPr>
                        <a:t> </a:t>
                      </a:r>
                      <a:r>
                        <a:rPr lang="it-IT" sz="1800" dirty="0" err="1">
                          <a:solidFill>
                            <a:schemeClr val="bg1"/>
                          </a:solidFill>
                          <a:effectLst/>
                          <a:latin typeface="Titillium Web" panose="00000500000000000000" pitchFamily="2" charset="0"/>
                          <a:ea typeface="Calibri" panose="020F0502020204030204" pitchFamily="34" charset="0"/>
                          <a:cs typeface="Tahoma" panose="020B0604030504040204" pitchFamily="34" charset="0"/>
                        </a:rPr>
                        <a:t>range</a:t>
                      </a:r>
                      <a:endParaRPr lang="it-IT" sz="18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tc>
                  <a:txBody>
                    <a:bodyPr/>
                    <a:lstStyle/>
                    <a:p>
                      <a:pPr marL="39370" algn="l">
                        <a:spcAft>
                          <a:spcPts val="0"/>
                        </a:spcAft>
                      </a:pPr>
                      <a:r>
                        <a:rPr lang="en-US" sz="1800" dirty="0">
                          <a:solidFill>
                            <a:schemeClr val="bg1"/>
                          </a:solidFill>
                          <a:effectLst/>
                          <a:latin typeface="Titillium Web" panose="00000500000000000000" pitchFamily="2" charset="0"/>
                        </a:rPr>
                        <a:t>Units</a:t>
                      </a:r>
                      <a:endParaRPr lang="it-IT" sz="18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extLst>
                  <a:ext uri="{0D108BD9-81ED-4DB2-BD59-A6C34878D82A}">
                    <a16:rowId xmlns:a16="http://schemas.microsoft.com/office/drawing/2014/main" val="10000"/>
                  </a:ext>
                </a:extLst>
              </a:tr>
              <a:tr h="541853">
                <a:tc>
                  <a:txBody>
                    <a:bodyPr/>
                    <a:lstStyle/>
                    <a:p>
                      <a:pPr marL="39370" algn="l">
                        <a:spcAft>
                          <a:spcPts val="0"/>
                        </a:spcAft>
                      </a:pPr>
                      <a:r>
                        <a:rPr lang="it-IT" sz="1600" dirty="0">
                          <a:effectLst/>
                          <a:latin typeface="Titillium Web" panose="00000500000000000000" pitchFamily="2" charset="0"/>
                        </a:rPr>
                        <a:t>CPO</a:t>
                      </a:r>
                      <a:endParaRPr lang="it-IT" sz="1600" dirty="0">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it-IT" sz="1600" b="0" dirty="0" err="1">
                          <a:effectLst/>
                          <a:latin typeface="Titillium Web" panose="00000500000000000000" pitchFamily="2" charset="0"/>
                        </a:rPr>
                        <a:t>Cardiac</a:t>
                      </a:r>
                      <a:r>
                        <a:rPr lang="it-IT" sz="1600" b="0" baseline="0" dirty="0">
                          <a:effectLst/>
                          <a:latin typeface="Titillium Web" panose="00000500000000000000" pitchFamily="2" charset="0"/>
                        </a:rPr>
                        <a:t> </a:t>
                      </a:r>
                      <a:r>
                        <a:rPr lang="it-IT" sz="1600" b="0" baseline="0" dirty="0" err="1">
                          <a:effectLst/>
                          <a:latin typeface="Titillium Web" panose="00000500000000000000" pitchFamily="2" charset="0"/>
                        </a:rPr>
                        <a:t>power</a:t>
                      </a:r>
                      <a:endParaRPr lang="it-IT" sz="1600" b="0" dirty="0">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tc>
                  <a:txBody>
                    <a:bodyPr/>
                    <a:lstStyle/>
                    <a:p>
                      <a:r>
                        <a:rPr lang="it-IT" sz="1600" b="0" kern="1200" dirty="0">
                          <a:solidFill>
                            <a:schemeClr val="dk1"/>
                          </a:solidFill>
                          <a:effectLst/>
                          <a:latin typeface="Titillium Web" panose="00000500000000000000" pitchFamily="2" charset="0"/>
                          <a:ea typeface="+mn-ea"/>
                          <a:cs typeface="+mn-cs"/>
                        </a:rPr>
                        <a:t>MAP x CO/451 </a:t>
                      </a:r>
                    </a:p>
                  </a:txBody>
                  <a:tcPr marL="109881" marR="109881" marT="0" marB="0" anchor="ctr"/>
                </a:tc>
                <a:tc>
                  <a:txBody>
                    <a:bodyPr/>
                    <a:lstStyle/>
                    <a:p>
                      <a:pPr marL="39370" algn="ctr">
                        <a:spcAft>
                          <a:spcPts val="0"/>
                        </a:spcAft>
                      </a:pPr>
                      <a:r>
                        <a:rPr lang="it-IT" sz="1550" b="0" kern="1200" dirty="0">
                          <a:solidFill>
                            <a:schemeClr val="dk1"/>
                          </a:solidFill>
                          <a:effectLst/>
                          <a:latin typeface="Titillium Web" panose="00000500000000000000" pitchFamily="2" charset="0"/>
                          <a:ea typeface="+mn-ea"/>
                          <a:cs typeface="Tahoma" panose="020B0604030504040204" pitchFamily="34" charset="0"/>
                        </a:rPr>
                        <a:t>0.80 ÷ 1.20</a:t>
                      </a:r>
                    </a:p>
                  </a:txBody>
                  <a:tcPr marL="109881" marR="109881" marT="0" marB="0" anchor="ctr">
                    <a:solidFill>
                      <a:srgbClr val="E1E1E1"/>
                    </a:solidFill>
                  </a:tcPr>
                </a:tc>
                <a:tc>
                  <a:txBody>
                    <a:bodyPr/>
                    <a:lstStyle/>
                    <a:p>
                      <a:pPr marL="39370" algn="l">
                        <a:spcAft>
                          <a:spcPts val="0"/>
                        </a:spcAft>
                      </a:pPr>
                      <a:r>
                        <a:rPr lang="it-IT" sz="1400" dirty="0">
                          <a:effectLst/>
                          <a:latin typeface="Titillium Web" panose="00000500000000000000" pitchFamily="2" charset="0"/>
                        </a:rPr>
                        <a:t>W</a:t>
                      </a:r>
                      <a:endParaRPr lang="it-IT" sz="1400" dirty="0">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1"/>
                  </a:ext>
                </a:extLst>
              </a:tr>
              <a:tr h="537816">
                <a:tc>
                  <a:txBody>
                    <a:bodyPr/>
                    <a:lstStyle/>
                    <a:p>
                      <a:pPr marL="39370" algn="l">
                        <a:spcAft>
                          <a:spcPts val="0"/>
                        </a:spcAft>
                      </a:pPr>
                      <a:r>
                        <a:rPr lang="it-IT" sz="1600" dirty="0">
                          <a:effectLst/>
                          <a:latin typeface="Titillium Web" panose="00000500000000000000" pitchFamily="2" charset="0"/>
                        </a:rPr>
                        <a:t>CPI</a:t>
                      </a:r>
                      <a:endParaRPr lang="it-IT" sz="1600" dirty="0">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it-IT" sz="1600" b="0" dirty="0" err="1">
                          <a:effectLst/>
                          <a:latin typeface="Titillium Web" panose="00000500000000000000" pitchFamily="2" charset="0"/>
                        </a:rPr>
                        <a:t>Cardiac</a:t>
                      </a:r>
                      <a:r>
                        <a:rPr lang="it-IT" sz="1600" b="0" dirty="0">
                          <a:effectLst/>
                          <a:latin typeface="Titillium Web" panose="00000500000000000000" pitchFamily="2" charset="0"/>
                        </a:rPr>
                        <a:t> </a:t>
                      </a:r>
                      <a:r>
                        <a:rPr lang="it-IT" sz="1600" b="0" dirty="0" err="1">
                          <a:effectLst/>
                          <a:latin typeface="Titillium Web" panose="00000500000000000000" pitchFamily="2" charset="0"/>
                        </a:rPr>
                        <a:t>power</a:t>
                      </a:r>
                      <a:r>
                        <a:rPr lang="it-IT" sz="1600" b="0" dirty="0">
                          <a:effectLst/>
                          <a:latin typeface="Titillium Web" panose="00000500000000000000" pitchFamily="2" charset="0"/>
                        </a:rPr>
                        <a:t> </a:t>
                      </a:r>
                      <a:r>
                        <a:rPr lang="it-IT" sz="1600" b="0" dirty="0" err="1">
                          <a:effectLst/>
                          <a:latin typeface="Titillium Web" panose="00000500000000000000" pitchFamily="2" charset="0"/>
                        </a:rPr>
                        <a:t>index</a:t>
                      </a:r>
                      <a:endParaRPr lang="it-IT" sz="1600" b="0" dirty="0">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tc>
                  <a:txBody>
                    <a:bodyPr/>
                    <a:lstStyle/>
                    <a:p>
                      <a:r>
                        <a:rPr lang="it-IT" sz="1600" b="0" kern="1200" dirty="0">
                          <a:solidFill>
                            <a:schemeClr val="dk1"/>
                          </a:solidFill>
                          <a:effectLst/>
                          <a:latin typeface="Titillium Web" panose="00000500000000000000" pitchFamily="2" charset="0"/>
                          <a:ea typeface="+mn-ea"/>
                          <a:cs typeface="+mn-cs"/>
                        </a:rPr>
                        <a:t>MAP x CI/451</a:t>
                      </a:r>
                    </a:p>
                  </a:txBody>
                  <a:tcPr marL="109881" marR="109881" marT="0" marB="0" anchor="ctr"/>
                </a:tc>
                <a:tc>
                  <a:txBody>
                    <a:bodyPr/>
                    <a:lstStyle/>
                    <a:p>
                      <a:pPr marL="39370" algn="ctr">
                        <a:spcAft>
                          <a:spcPts val="0"/>
                        </a:spcAft>
                      </a:pPr>
                      <a:r>
                        <a:rPr lang="it-IT" sz="1550" b="0" kern="1200" dirty="0">
                          <a:solidFill>
                            <a:schemeClr val="dk1"/>
                          </a:solidFill>
                          <a:effectLst/>
                          <a:latin typeface="Titillium Web" panose="00000500000000000000" pitchFamily="2" charset="0"/>
                          <a:ea typeface="+mn-ea"/>
                          <a:cs typeface="Tahoma" panose="020B0604030504040204" pitchFamily="34" charset="0"/>
                        </a:rPr>
                        <a:t>0.50 ÷ 0.70</a:t>
                      </a:r>
                    </a:p>
                  </a:txBody>
                  <a:tcPr marL="109881" marR="109881" marT="0" marB="0" anchor="ctr">
                    <a:solidFill>
                      <a:srgbClr val="F0F0F0"/>
                    </a:solidFill>
                  </a:tcPr>
                </a:tc>
                <a:tc>
                  <a:txBody>
                    <a:bodyPr/>
                    <a:lstStyle/>
                    <a:p>
                      <a:pPr marL="39370" algn="l">
                        <a:spcAft>
                          <a:spcPts val="0"/>
                        </a:spcAft>
                      </a:pPr>
                      <a:r>
                        <a:rPr lang="it-IT" sz="1400" dirty="0">
                          <a:effectLst/>
                          <a:latin typeface="Titillium Web" panose="00000500000000000000" pitchFamily="2" charset="0"/>
                        </a:rPr>
                        <a:t>W/m</a:t>
                      </a:r>
                      <a:r>
                        <a:rPr lang="it-IT" sz="1400" baseline="30000" dirty="0">
                          <a:effectLst/>
                          <a:latin typeface="Titillium Web" panose="00000500000000000000" pitchFamily="2" charset="0"/>
                        </a:rPr>
                        <a:t>2</a:t>
                      </a:r>
                      <a:endParaRPr lang="it-IT" sz="1400" dirty="0">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2"/>
                  </a:ext>
                </a:extLst>
              </a:tr>
            </a:tbl>
          </a:graphicData>
        </a:graphic>
      </p:graphicFrame>
      <p:pic>
        <p:nvPicPr>
          <p:cNvPr id="20" name="Immagin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8932" y="-22621"/>
            <a:ext cx="2481780" cy="2551068"/>
          </a:xfrm>
          <a:prstGeom prst="rect">
            <a:avLst/>
          </a:prstGeom>
        </p:spPr>
      </p:pic>
    </p:spTree>
    <p:extLst>
      <p:ext uri="{BB962C8B-B14F-4D97-AF65-F5344CB8AC3E}">
        <p14:creationId xmlns:p14="http://schemas.microsoft.com/office/powerpoint/2010/main" val="7518405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p:cNvSpPr>
            <a:spLocks noGrp="1"/>
          </p:cNvSpPr>
          <p:nvPr>
            <p:ph type="body" sz="quarter" idx="11"/>
          </p:nvPr>
        </p:nvSpPr>
        <p:spPr>
          <a:xfrm>
            <a:off x="1139683" y="2288800"/>
            <a:ext cx="8515350" cy="632919"/>
          </a:xfrm>
        </p:spPr>
        <p:txBody>
          <a:bodyPr/>
          <a:lstStyle/>
          <a:p>
            <a:r>
              <a:rPr lang="en-US" sz="2400" b="1" dirty="0" err="1">
                <a:solidFill>
                  <a:srgbClr val="006E73"/>
                </a:solidFill>
                <a:latin typeface="+mn-lt"/>
              </a:rPr>
              <a:t>Accoppiamento</a:t>
            </a:r>
            <a:r>
              <a:rPr lang="en-US" sz="2400" b="1" dirty="0">
                <a:solidFill>
                  <a:srgbClr val="006E73"/>
                </a:solidFill>
                <a:latin typeface="+mn-lt"/>
              </a:rPr>
              <a:t> </a:t>
            </a:r>
            <a:r>
              <a:rPr lang="en-US" sz="2400" b="1" dirty="0" err="1">
                <a:solidFill>
                  <a:srgbClr val="006E73"/>
                </a:solidFill>
                <a:latin typeface="+mn-lt"/>
              </a:rPr>
              <a:t>arterio-ventricolare</a:t>
            </a:r>
            <a:endParaRPr lang="en-US" sz="2400" b="1" dirty="0">
              <a:solidFill>
                <a:srgbClr val="006E73"/>
              </a:solidFill>
              <a:latin typeface="+mn-lt"/>
            </a:endParaRPr>
          </a:p>
        </p:txBody>
      </p:sp>
      <p:sp>
        <p:nvSpPr>
          <p:cNvPr id="4" name="Titolo 3"/>
          <p:cNvSpPr>
            <a:spLocks noGrp="1"/>
          </p:cNvSpPr>
          <p:nvPr>
            <p:ph type="title"/>
          </p:nvPr>
        </p:nvSpPr>
        <p:spPr/>
        <p:txBody>
          <a:bodyPr/>
          <a:lstStyle/>
          <a:p>
            <a:r>
              <a:rPr lang="en-US" dirty="0" err="1">
                <a:latin typeface="+mn-lt"/>
              </a:rPr>
              <a:t>MostCare</a:t>
            </a:r>
            <a:r>
              <a:rPr lang="en-US" baseline="30000" dirty="0" err="1">
                <a:latin typeface="+mn-lt"/>
              </a:rPr>
              <a:t>Up</a:t>
            </a:r>
            <a:r>
              <a:rPr lang="en-US" b="1" dirty="0">
                <a:latin typeface="+mn-lt"/>
              </a:rPr>
              <a:t> </a:t>
            </a:r>
            <a:r>
              <a:rPr lang="en-US" dirty="0">
                <a:latin typeface="+mn-lt"/>
              </a:rPr>
              <a:t>: </a:t>
            </a:r>
            <a:r>
              <a:rPr lang="en-US" dirty="0" err="1">
                <a:latin typeface="+mn-lt"/>
              </a:rPr>
              <a:t>nuove</a:t>
            </a:r>
            <a:r>
              <a:rPr lang="en-US" dirty="0">
                <a:latin typeface="+mn-lt"/>
              </a:rPr>
              <a:t> </a:t>
            </a:r>
            <a:r>
              <a:rPr lang="en-US" dirty="0" err="1">
                <a:latin typeface="+mn-lt"/>
              </a:rPr>
              <a:t>variabili</a:t>
            </a:r>
            <a:endParaRPr lang="en-US" b="1" dirty="0">
              <a:latin typeface="+mn-lt"/>
            </a:endParaRPr>
          </a:p>
        </p:txBody>
      </p:sp>
      <p:graphicFrame>
        <p:nvGraphicFramePr>
          <p:cNvPr id="2" name="Tabella 1"/>
          <p:cNvGraphicFramePr>
            <a:graphicFrameLocks noGrp="1"/>
          </p:cNvGraphicFramePr>
          <p:nvPr>
            <p:extLst>
              <p:ext uri="{D42A27DB-BD31-4B8C-83A1-F6EECF244321}">
                <p14:modId xmlns:p14="http://schemas.microsoft.com/office/powerpoint/2010/main" val="2388861429"/>
              </p:ext>
            </p:extLst>
          </p:nvPr>
        </p:nvGraphicFramePr>
        <p:xfrm>
          <a:off x="2378761" y="3071951"/>
          <a:ext cx="9414857" cy="2339875"/>
        </p:xfrm>
        <a:graphic>
          <a:graphicData uri="http://schemas.openxmlformats.org/drawingml/2006/table">
            <a:tbl>
              <a:tblPr firstRow="1" firstCol="1" bandRow="1">
                <a:tableStyleId>{0505E3EF-67EA-436B-97B2-0124C06EBD24}</a:tableStyleId>
              </a:tblPr>
              <a:tblGrid>
                <a:gridCol w="1363899">
                  <a:extLst>
                    <a:ext uri="{9D8B030D-6E8A-4147-A177-3AD203B41FA5}">
                      <a16:colId xmlns:a16="http://schemas.microsoft.com/office/drawing/2014/main" val="20000"/>
                    </a:ext>
                  </a:extLst>
                </a:gridCol>
                <a:gridCol w="3636335">
                  <a:extLst>
                    <a:ext uri="{9D8B030D-6E8A-4147-A177-3AD203B41FA5}">
                      <a16:colId xmlns:a16="http://schemas.microsoft.com/office/drawing/2014/main" val="20001"/>
                    </a:ext>
                  </a:extLst>
                </a:gridCol>
                <a:gridCol w="1510172">
                  <a:extLst>
                    <a:ext uri="{9D8B030D-6E8A-4147-A177-3AD203B41FA5}">
                      <a16:colId xmlns:a16="http://schemas.microsoft.com/office/drawing/2014/main" val="20002"/>
                    </a:ext>
                  </a:extLst>
                </a:gridCol>
                <a:gridCol w="1484026">
                  <a:extLst>
                    <a:ext uri="{9D8B030D-6E8A-4147-A177-3AD203B41FA5}">
                      <a16:colId xmlns:a16="http://schemas.microsoft.com/office/drawing/2014/main" val="20003"/>
                    </a:ext>
                  </a:extLst>
                </a:gridCol>
                <a:gridCol w="1420425">
                  <a:extLst>
                    <a:ext uri="{9D8B030D-6E8A-4147-A177-3AD203B41FA5}">
                      <a16:colId xmlns:a16="http://schemas.microsoft.com/office/drawing/2014/main" val="20004"/>
                    </a:ext>
                  </a:extLst>
                </a:gridCol>
              </a:tblGrid>
              <a:tr h="718353">
                <a:tc gridSpan="2">
                  <a:txBody>
                    <a:bodyPr/>
                    <a:lstStyle/>
                    <a:p>
                      <a:pPr marL="39370" algn="l">
                        <a:spcAft>
                          <a:spcPts val="0"/>
                        </a:spcAft>
                      </a:pPr>
                      <a:r>
                        <a:rPr lang="en-US" sz="1800" dirty="0" err="1">
                          <a:solidFill>
                            <a:schemeClr val="bg1"/>
                          </a:solidFill>
                          <a:effectLst/>
                          <a:latin typeface="Titillium Web" panose="00000500000000000000" pitchFamily="2" charset="0"/>
                        </a:rPr>
                        <a:t>Haemodynamic</a:t>
                      </a:r>
                      <a:r>
                        <a:rPr lang="en-US" sz="1800" dirty="0">
                          <a:solidFill>
                            <a:schemeClr val="bg1"/>
                          </a:solidFill>
                          <a:effectLst/>
                          <a:latin typeface="Titillium Web" panose="00000500000000000000" pitchFamily="2" charset="0"/>
                        </a:rPr>
                        <a:t> variables</a:t>
                      </a:r>
                      <a:endParaRPr lang="it-IT" sz="18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tc hMerge="1">
                  <a:txBody>
                    <a:bodyPr/>
                    <a:lstStyle/>
                    <a:p>
                      <a:pPr marL="39370" algn="ctr">
                        <a:spcAft>
                          <a:spcPts val="0"/>
                        </a:spcAft>
                      </a:pPr>
                      <a:endParaRPr lang="it-IT" sz="14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tc>
                  <a:txBody>
                    <a:bodyPr/>
                    <a:lstStyle/>
                    <a:p>
                      <a:pPr marL="39370" marR="0" indent="0" algn="l" defTabSz="914400" rtl="0" eaLnBrk="1" fontAlgn="auto" latinLnBrk="0" hangingPunct="1">
                        <a:lnSpc>
                          <a:spcPct val="100000"/>
                        </a:lnSpc>
                        <a:spcBef>
                          <a:spcPts val="0"/>
                        </a:spcBef>
                        <a:spcAft>
                          <a:spcPts val="0"/>
                        </a:spcAft>
                        <a:buClrTx/>
                        <a:buSzTx/>
                        <a:buFontTx/>
                        <a:buNone/>
                        <a:tabLst/>
                        <a:defRPr/>
                      </a:pPr>
                      <a:r>
                        <a:rPr lang="it-IT" sz="1800" dirty="0" err="1">
                          <a:solidFill>
                            <a:schemeClr val="bg1"/>
                          </a:solidFill>
                          <a:effectLst/>
                          <a:latin typeface="Titillium Web" panose="00000500000000000000" pitchFamily="2" charset="0"/>
                          <a:ea typeface="Calibri" panose="020F0502020204030204" pitchFamily="34" charset="0"/>
                          <a:cs typeface="Tahoma" panose="020B0604030504040204" pitchFamily="34" charset="0"/>
                        </a:rPr>
                        <a:t>Formulas</a:t>
                      </a:r>
                      <a:endParaRPr lang="it-IT" sz="16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tc>
                  <a:txBody>
                    <a:bodyPr/>
                    <a:lstStyle/>
                    <a:p>
                      <a:pPr marL="39370" algn="l">
                        <a:spcAft>
                          <a:spcPts val="0"/>
                        </a:spcAft>
                      </a:pPr>
                      <a:r>
                        <a:rPr lang="it-IT" sz="1800" dirty="0" err="1">
                          <a:solidFill>
                            <a:schemeClr val="bg1"/>
                          </a:solidFill>
                          <a:effectLst/>
                          <a:latin typeface="Titillium Web" panose="00000500000000000000" pitchFamily="2" charset="0"/>
                          <a:ea typeface="Calibri" panose="020F0502020204030204" pitchFamily="34" charset="0"/>
                          <a:cs typeface="Tahoma" panose="020B0604030504040204" pitchFamily="34" charset="0"/>
                        </a:rPr>
                        <a:t>Pysiological</a:t>
                      </a:r>
                      <a:r>
                        <a:rPr lang="it-IT" sz="1800" dirty="0">
                          <a:solidFill>
                            <a:schemeClr val="bg1"/>
                          </a:solidFill>
                          <a:effectLst/>
                          <a:latin typeface="Titillium Web" panose="00000500000000000000" pitchFamily="2" charset="0"/>
                          <a:ea typeface="Calibri" panose="020F0502020204030204" pitchFamily="34" charset="0"/>
                          <a:cs typeface="Tahoma" panose="020B0604030504040204" pitchFamily="34" charset="0"/>
                        </a:rPr>
                        <a:t> </a:t>
                      </a:r>
                      <a:r>
                        <a:rPr lang="it-IT" sz="1800" dirty="0" err="1">
                          <a:solidFill>
                            <a:schemeClr val="bg1"/>
                          </a:solidFill>
                          <a:effectLst/>
                          <a:latin typeface="Titillium Web" panose="00000500000000000000" pitchFamily="2" charset="0"/>
                          <a:ea typeface="Calibri" panose="020F0502020204030204" pitchFamily="34" charset="0"/>
                          <a:cs typeface="Tahoma" panose="020B0604030504040204" pitchFamily="34" charset="0"/>
                        </a:rPr>
                        <a:t>range</a:t>
                      </a:r>
                      <a:endParaRPr lang="it-IT" sz="18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tc>
                  <a:txBody>
                    <a:bodyPr/>
                    <a:lstStyle/>
                    <a:p>
                      <a:pPr marL="39370" algn="l">
                        <a:spcAft>
                          <a:spcPts val="0"/>
                        </a:spcAft>
                      </a:pPr>
                      <a:r>
                        <a:rPr lang="en-US" sz="1800" dirty="0">
                          <a:solidFill>
                            <a:schemeClr val="bg1"/>
                          </a:solidFill>
                          <a:effectLst/>
                          <a:latin typeface="Titillium Web" panose="00000500000000000000" pitchFamily="2" charset="0"/>
                        </a:rPr>
                        <a:t>Units</a:t>
                      </a:r>
                      <a:endParaRPr lang="it-IT" sz="18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extLst>
                  <a:ext uri="{0D108BD9-81ED-4DB2-BD59-A6C34878D82A}">
                    <a16:rowId xmlns:a16="http://schemas.microsoft.com/office/drawing/2014/main" val="10000"/>
                  </a:ext>
                </a:extLst>
              </a:tr>
              <a:tr h="541853">
                <a:tc>
                  <a:txBody>
                    <a:bodyPr/>
                    <a:lstStyle/>
                    <a:p>
                      <a:pPr marL="39370" algn="l">
                        <a:spcAft>
                          <a:spcPts val="0"/>
                        </a:spcAft>
                      </a:pPr>
                      <a:r>
                        <a:rPr lang="en-US" sz="1600" dirty="0" err="1">
                          <a:solidFill>
                            <a:schemeClr val="tx1"/>
                          </a:solidFill>
                          <a:effectLst/>
                          <a:latin typeface="Titillium Web" panose="00000500000000000000" pitchFamily="2" charset="0"/>
                        </a:rPr>
                        <a:t>Ea</a:t>
                      </a:r>
                      <a:endParaRPr lang="it-IT" sz="1600" dirty="0">
                        <a:solidFill>
                          <a:schemeClr val="tx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b="0" dirty="0">
                          <a:solidFill>
                            <a:schemeClr val="tx1"/>
                          </a:solidFill>
                          <a:effectLst/>
                          <a:latin typeface="Titillium Web" panose="00000500000000000000" pitchFamily="2" charset="0"/>
                        </a:rPr>
                        <a:t>Arterial </a:t>
                      </a:r>
                      <a:r>
                        <a:rPr lang="en-US" sz="1600" b="0" dirty="0" err="1">
                          <a:solidFill>
                            <a:schemeClr val="tx1"/>
                          </a:solidFill>
                          <a:effectLst/>
                          <a:latin typeface="Titillium Web" panose="00000500000000000000" pitchFamily="2" charset="0"/>
                        </a:rPr>
                        <a:t>elastance</a:t>
                      </a:r>
                      <a:endParaRPr lang="it-IT" sz="1600" b="0" dirty="0">
                        <a:solidFill>
                          <a:schemeClr val="tx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tc>
                  <a:txBody>
                    <a:bodyPr/>
                    <a:lstStyle/>
                    <a:p>
                      <a:r>
                        <a:rPr lang="it-IT" sz="1600" b="0" kern="1200" dirty="0" err="1">
                          <a:solidFill>
                            <a:schemeClr val="tx1"/>
                          </a:solidFill>
                          <a:effectLst/>
                          <a:latin typeface="Titillium Web" panose="00000500000000000000" pitchFamily="2" charset="0"/>
                          <a:ea typeface="+mn-ea"/>
                          <a:cs typeface="+mn-cs"/>
                        </a:rPr>
                        <a:t>Dic</a:t>
                      </a:r>
                      <a:r>
                        <a:rPr lang="it-IT" sz="1600" b="0" kern="1200" dirty="0">
                          <a:solidFill>
                            <a:schemeClr val="tx1"/>
                          </a:solidFill>
                          <a:effectLst/>
                          <a:latin typeface="Titillium Web" panose="00000500000000000000" pitchFamily="2" charset="0"/>
                          <a:ea typeface="+mn-ea"/>
                          <a:cs typeface="+mn-cs"/>
                        </a:rPr>
                        <a:t>/SV 	</a:t>
                      </a:r>
                    </a:p>
                  </a:txBody>
                  <a:tcPr marL="109881" marR="109881" marT="0" marB="0" anchor="ctr"/>
                </a:tc>
                <a:tc>
                  <a:txBody>
                    <a:bodyPr/>
                    <a:lstStyle/>
                    <a:p>
                      <a:pPr marL="39370" algn="ctr" defTabSz="914400" rtl="0" eaLnBrk="1" latinLnBrk="0" hangingPunct="1">
                        <a:spcAft>
                          <a:spcPts val="0"/>
                        </a:spcAft>
                      </a:pPr>
                      <a:r>
                        <a:rPr lang="it-IT" sz="1550" b="0" kern="1200" dirty="0">
                          <a:solidFill>
                            <a:schemeClr val="dk1"/>
                          </a:solidFill>
                          <a:effectLst/>
                          <a:latin typeface="Titillium Web" panose="00000500000000000000" pitchFamily="2" charset="0"/>
                          <a:ea typeface="+mn-ea"/>
                          <a:cs typeface="Tahoma" panose="020B0604030504040204" pitchFamily="34" charset="0"/>
                        </a:rPr>
                        <a:t>1.10 ÷ 1.40</a:t>
                      </a:r>
                    </a:p>
                  </a:txBody>
                  <a:tcPr marL="109881" marR="109881" marT="0" marB="0" anchor="ctr">
                    <a:solidFill>
                      <a:srgbClr val="E1E1E1"/>
                    </a:solidFill>
                  </a:tcPr>
                </a:tc>
                <a:tc>
                  <a:txBody>
                    <a:bodyPr/>
                    <a:lstStyle/>
                    <a:p>
                      <a:pPr marL="39370" algn="l">
                        <a:spcAft>
                          <a:spcPts val="0"/>
                        </a:spcAft>
                      </a:pPr>
                      <a:r>
                        <a:rPr lang="en-US" sz="1400" dirty="0">
                          <a:solidFill>
                            <a:schemeClr val="tx1"/>
                          </a:solidFill>
                          <a:effectLst/>
                          <a:latin typeface="Titillium Web" panose="00000500000000000000" pitchFamily="2" charset="0"/>
                        </a:rPr>
                        <a:t>mmHg/ml</a:t>
                      </a:r>
                      <a:endParaRPr lang="it-IT" sz="1400" dirty="0">
                        <a:solidFill>
                          <a:schemeClr val="tx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1"/>
                  </a:ext>
                </a:extLst>
              </a:tr>
              <a:tr h="541853">
                <a:tc>
                  <a:txBody>
                    <a:bodyPr/>
                    <a:lstStyle/>
                    <a:p>
                      <a:pPr marL="39370" algn="l">
                        <a:spcAft>
                          <a:spcPts val="0"/>
                        </a:spcAft>
                      </a:pPr>
                      <a:r>
                        <a:rPr lang="en-US" sz="1600" dirty="0">
                          <a:solidFill>
                            <a:schemeClr val="tx1"/>
                          </a:solidFill>
                          <a:effectLst/>
                          <a:latin typeface="Titillium Web" panose="00000500000000000000" pitchFamily="2" charset="0"/>
                        </a:rPr>
                        <a:t>PPV/SVV</a:t>
                      </a:r>
                      <a:endParaRPr lang="it-IT" sz="1600" dirty="0">
                        <a:solidFill>
                          <a:schemeClr val="tx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b="0" dirty="0">
                          <a:solidFill>
                            <a:schemeClr val="tx1"/>
                          </a:solidFill>
                          <a:effectLst/>
                          <a:latin typeface="Titillium Web" panose="00000500000000000000" pitchFamily="2" charset="0"/>
                        </a:rPr>
                        <a:t>Dynamic </a:t>
                      </a:r>
                      <a:r>
                        <a:rPr lang="en-US" sz="1600" b="0" dirty="0" err="1">
                          <a:solidFill>
                            <a:schemeClr val="tx1"/>
                          </a:solidFill>
                          <a:effectLst/>
                          <a:latin typeface="Titillium Web" panose="00000500000000000000" pitchFamily="2" charset="0"/>
                        </a:rPr>
                        <a:t>elastance</a:t>
                      </a:r>
                      <a:endParaRPr lang="it-IT" sz="1600" b="0" dirty="0">
                        <a:solidFill>
                          <a:schemeClr val="tx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tc>
                  <a:txBody>
                    <a:bodyPr/>
                    <a:lstStyle/>
                    <a:p>
                      <a:r>
                        <a:rPr lang="it-IT" sz="1600" b="0" kern="1200" dirty="0">
                          <a:solidFill>
                            <a:schemeClr val="tx1"/>
                          </a:solidFill>
                          <a:effectLst/>
                          <a:latin typeface="Titillium Web" panose="00000500000000000000" pitchFamily="2" charset="0"/>
                          <a:ea typeface="+mn-ea"/>
                          <a:cs typeface="+mn-cs"/>
                        </a:rPr>
                        <a:t>PPV/SVV 	</a:t>
                      </a:r>
                    </a:p>
                  </a:txBody>
                  <a:tcPr marL="109881" marR="109881" marT="0" marB="0" anchor="ctr"/>
                </a:tc>
                <a:tc>
                  <a:txBody>
                    <a:bodyPr/>
                    <a:lstStyle/>
                    <a:p>
                      <a:pPr marL="39370" algn="ctr">
                        <a:spcAft>
                          <a:spcPts val="0"/>
                        </a:spcAft>
                      </a:pPr>
                      <a:endParaRPr lang="it-IT" sz="1600" dirty="0">
                        <a:solidFill>
                          <a:schemeClr val="tx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E1E1E1"/>
                    </a:solidFill>
                  </a:tcPr>
                </a:tc>
                <a:tc>
                  <a:txBody>
                    <a:bodyPr/>
                    <a:lstStyle/>
                    <a:p>
                      <a:pPr marL="39370" algn="l">
                        <a:spcAft>
                          <a:spcPts val="0"/>
                        </a:spcAft>
                      </a:pPr>
                      <a:r>
                        <a:rPr lang="en-US" sz="1400" dirty="0">
                          <a:solidFill>
                            <a:schemeClr val="tx1"/>
                          </a:solidFill>
                          <a:effectLst/>
                          <a:latin typeface="Titillium Web" panose="00000500000000000000" pitchFamily="2" charset="0"/>
                        </a:rPr>
                        <a:t>units</a:t>
                      </a:r>
                      <a:endParaRPr lang="it-IT" sz="1400" dirty="0">
                        <a:solidFill>
                          <a:schemeClr val="tx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2"/>
                  </a:ext>
                </a:extLst>
              </a:tr>
              <a:tr h="537816">
                <a:tc>
                  <a:txBody>
                    <a:bodyPr/>
                    <a:lstStyle/>
                    <a:p>
                      <a:pPr marL="39370" algn="l">
                        <a:spcAft>
                          <a:spcPts val="0"/>
                        </a:spcAft>
                      </a:pPr>
                      <a:r>
                        <a:rPr lang="it-IT" sz="1600" dirty="0" err="1">
                          <a:solidFill>
                            <a:schemeClr val="tx1"/>
                          </a:solidFill>
                          <a:effectLst/>
                          <a:latin typeface="Titillium Web" panose="00000500000000000000" pitchFamily="2" charset="0"/>
                        </a:rPr>
                        <a:t>Z_tot</a:t>
                      </a:r>
                      <a:endParaRPr lang="it-IT" sz="1600" dirty="0">
                        <a:solidFill>
                          <a:schemeClr val="tx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it-IT" sz="1600" b="0" dirty="0" err="1">
                          <a:solidFill>
                            <a:schemeClr val="tx1"/>
                          </a:solidFill>
                          <a:effectLst/>
                          <a:latin typeface="Titillium Web" panose="00000500000000000000" pitchFamily="2" charset="0"/>
                        </a:rPr>
                        <a:t>Cardiovascular</a:t>
                      </a:r>
                      <a:r>
                        <a:rPr lang="it-IT" sz="1600" b="0" dirty="0">
                          <a:solidFill>
                            <a:schemeClr val="tx1"/>
                          </a:solidFill>
                          <a:effectLst/>
                          <a:latin typeface="Titillium Web" panose="00000500000000000000" pitchFamily="2" charset="0"/>
                        </a:rPr>
                        <a:t> </a:t>
                      </a:r>
                      <a:r>
                        <a:rPr lang="it-IT" sz="1600" b="0" dirty="0" err="1">
                          <a:solidFill>
                            <a:schemeClr val="tx1"/>
                          </a:solidFill>
                          <a:effectLst/>
                          <a:latin typeface="Titillium Web" panose="00000500000000000000" pitchFamily="2" charset="0"/>
                        </a:rPr>
                        <a:t>impedance</a:t>
                      </a:r>
                      <a:endParaRPr lang="it-IT" sz="1600" b="0" dirty="0">
                        <a:solidFill>
                          <a:schemeClr val="tx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endParaRPr lang="it-IT" sz="1600" b="0" kern="1200" dirty="0">
                        <a:solidFill>
                          <a:schemeClr val="tx1"/>
                        </a:solidFill>
                        <a:effectLst/>
                        <a:latin typeface="Titillium Web" panose="00000500000000000000" pitchFamily="2" charset="0"/>
                        <a:ea typeface="+mn-ea"/>
                        <a:cs typeface="+mn-cs"/>
                      </a:endParaRPr>
                    </a:p>
                  </a:txBody>
                  <a:tcPr marL="109881" marR="109881" marT="0" marB="0" anchor="ctr"/>
                </a:tc>
                <a:tc>
                  <a:txBody>
                    <a:bodyPr/>
                    <a:lstStyle/>
                    <a:p>
                      <a:pPr marL="39370" algn="ctr">
                        <a:spcAft>
                          <a:spcPts val="0"/>
                        </a:spcAft>
                      </a:pPr>
                      <a:endParaRPr lang="it-IT" sz="1600" dirty="0">
                        <a:solidFill>
                          <a:schemeClr val="tx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F0F0F0"/>
                    </a:solidFill>
                  </a:tcPr>
                </a:tc>
                <a:tc>
                  <a:txBody>
                    <a:bodyPr/>
                    <a:lstStyle/>
                    <a:p>
                      <a:pPr marL="39370" algn="l">
                        <a:spcAft>
                          <a:spcPts val="0"/>
                        </a:spcAft>
                      </a:pPr>
                      <a:r>
                        <a:rPr lang="it-IT" sz="1400" dirty="0" err="1">
                          <a:solidFill>
                            <a:schemeClr val="tx1"/>
                          </a:solidFill>
                          <a:effectLst/>
                          <a:latin typeface="Titillium Web" panose="00000500000000000000" pitchFamily="2" charset="0"/>
                        </a:rPr>
                        <a:t>mmHg</a:t>
                      </a:r>
                      <a:r>
                        <a:rPr lang="it-IT" sz="1400" dirty="0">
                          <a:solidFill>
                            <a:schemeClr val="tx1"/>
                          </a:solidFill>
                          <a:effectLst/>
                          <a:latin typeface="Titillium Web" panose="00000500000000000000" pitchFamily="2" charset="0"/>
                        </a:rPr>
                        <a:t>*sec/ml</a:t>
                      </a:r>
                      <a:endParaRPr lang="it-IT" sz="1400" dirty="0">
                        <a:solidFill>
                          <a:schemeClr val="tx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3"/>
                  </a:ext>
                </a:extLst>
              </a:tr>
            </a:tbl>
          </a:graphicData>
        </a:graphic>
      </p:graphicFrame>
      <p:sp>
        <p:nvSpPr>
          <p:cNvPr id="18" name="Segnaposto testo 4"/>
          <p:cNvSpPr txBox="1">
            <a:spLocks/>
          </p:cNvSpPr>
          <p:nvPr/>
        </p:nvSpPr>
        <p:spPr>
          <a:xfrm>
            <a:off x="1139683" y="3874713"/>
            <a:ext cx="1245704" cy="40052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3000" kern="1200">
                <a:solidFill>
                  <a:schemeClr val="tx1"/>
                </a:solidFill>
                <a:latin typeface="Titillium Web" panose="00000500000000000000" pitchFamily="2" charset="0"/>
                <a:ea typeface="+mn-ea"/>
                <a:cs typeface="+mn-cs"/>
              </a:defRPr>
            </a:lvl1pPr>
            <a:lvl2pPr marL="0" indent="0" algn="l" defTabSz="914400" rtl="0" eaLnBrk="1" latinLnBrk="0" hangingPunct="1">
              <a:lnSpc>
                <a:spcPts val="2400"/>
              </a:lnSpc>
              <a:spcBef>
                <a:spcPts val="0"/>
              </a:spcBef>
              <a:buFont typeface="Arial" panose="020B0604020202020204" pitchFamily="34" charset="0"/>
              <a:buNone/>
              <a:defRPr lang="it-IT" sz="2400" kern="1200" dirty="0" smtClean="0">
                <a:solidFill>
                  <a:srgbClr val="006E73"/>
                </a:solidFill>
                <a:latin typeface="Titillium Web" panose="000005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Titillium Web" panose="000005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i="1" dirty="0">
                <a:solidFill>
                  <a:srgbClr val="006E73"/>
                </a:solidFill>
                <a:latin typeface="+mn-lt"/>
              </a:rPr>
              <a:t>exclusive</a:t>
            </a:r>
          </a:p>
        </p:txBody>
      </p:sp>
      <p:sp>
        <p:nvSpPr>
          <p:cNvPr id="19" name="Segnaposto testo 4"/>
          <p:cNvSpPr txBox="1">
            <a:spLocks/>
          </p:cNvSpPr>
          <p:nvPr/>
        </p:nvSpPr>
        <p:spPr>
          <a:xfrm>
            <a:off x="1139683" y="4422977"/>
            <a:ext cx="1245704" cy="40052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3000" kern="1200">
                <a:solidFill>
                  <a:schemeClr val="tx1"/>
                </a:solidFill>
                <a:latin typeface="Titillium Web" panose="00000500000000000000" pitchFamily="2" charset="0"/>
                <a:ea typeface="+mn-ea"/>
                <a:cs typeface="+mn-cs"/>
              </a:defRPr>
            </a:lvl1pPr>
            <a:lvl2pPr marL="0" indent="0" algn="l" defTabSz="914400" rtl="0" eaLnBrk="1" latinLnBrk="0" hangingPunct="1">
              <a:lnSpc>
                <a:spcPts val="2400"/>
              </a:lnSpc>
              <a:spcBef>
                <a:spcPts val="0"/>
              </a:spcBef>
              <a:buFont typeface="Arial" panose="020B0604020202020204" pitchFamily="34" charset="0"/>
              <a:buNone/>
              <a:defRPr lang="it-IT" sz="2400" kern="1200" dirty="0" smtClean="0">
                <a:solidFill>
                  <a:srgbClr val="006E73"/>
                </a:solidFill>
                <a:latin typeface="Titillium Web" panose="000005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Titillium Web" panose="000005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i="1" dirty="0">
                <a:solidFill>
                  <a:srgbClr val="006E73"/>
                </a:solidFill>
                <a:latin typeface="+mn-lt"/>
              </a:rPr>
              <a:t>exclusive</a:t>
            </a:r>
          </a:p>
        </p:txBody>
      </p:sp>
      <p:pic>
        <p:nvPicPr>
          <p:cNvPr id="20" name="Immagin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8932" y="-22621"/>
            <a:ext cx="2481780" cy="2551068"/>
          </a:xfrm>
          <a:prstGeom prst="rect">
            <a:avLst/>
          </a:prstGeom>
        </p:spPr>
      </p:pic>
      <p:sp>
        <p:nvSpPr>
          <p:cNvPr id="8" name="Segnaposto testo 4"/>
          <p:cNvSpPr txBox="1">
            <a:spLocks/>
          </p:cNvSpPr>
          <p:nvPr/>
        </p:nvSpPr>
        <p:spPr>
          <a:xfrm>
            <a:off x="1139683" y="4971241"/>
            <a:ext cx="1245704" cy="40052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3000" kern="1200">
                <a:solidFill>
                  <a:schemeClr val="tx1"/>
                </a:solidFill>
                <a:latin typeface="Titillium Web" panose="00000500000000000000" pitchFamily="2" charset="0"/>
                <a:ea typeface="+mn-ea"/>
                <a:cs typeface="+mn-cs"/>
              </a:defRPr>
            </a:lvl1pPr>
            <a:lvl2pPr marL="0" indent="0" algn="l" defTabSz="914400" rtl="0" eaLnBrk="1" latinLnBrk="0" hangingPunct="1">
              <a:lnSpc>
                <a:spcPts val="2400"/>
              </a:lnSpc>
              <a:spcBef>
                <a:spcPts val="0"/>
              </a:spcBef>
              <a:buFont typeface="Arial" panose="020B0604020202020204" pitchFamily="34" charset="0"/>
              <a:buNone/>
              <a:defRPr lang="it-IT" sz="2400" kern="1200" dirty="0" smtClean="0">
                <a:solidFill>
                  <a:srgbClr val="006E73"/>
                </a:solidFill>
                <a:latin typeface="Titillium Web" panose="000005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Titillium Web" panose="000005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i="1" dirty="0">
                <a:solidFill>
                  <a:srgbClr val="006E73"/>
                </a:solidFill>
                <a:latin typeface="+mn-lt"/>
              </a:rPr>
              <a:t>exclusive</a:t>
            </a:r>
          </a:p>
        </p:txBody>
      </p:sp>
    </p:spTree>
    <p:extLst>
      <p:ext uri="{BB962C8B-B14F-4D97-AF65-F5344CB8AC3E}">
        <p14:creationId xmlns:p14="http://schemas.microsoft.com/office/powerpoint/2010/main" val="38590678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6" y="91621"/>
            <a:ext cx="2423885" cy="530946"/>
          </a:xfrm>
          <a:prstGeom prst="rect">
            <a:avLst/>
          </a:prstGeom>
        </p:spPr>
      </p:pic>
      <p:sp>
        <p:nvSpPr>
          <p:cNvPr id="9" name="Rettangolo 8"/>
          <p:cNvSpPr/>
          <p:nvPr/>
        </p:nvSpPr>
        <p:spPr>
          <a:xfrm>
            <a:off x="261258" y="690806"/>
            <a:ext cx="468000" cy="6167194"/>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7" name="Gruppo 16"/>
          <p:cNvGrpSpPr>
            <a:grpSpLocks noChangeAspect="1"/>
          </p:cNvGrpSpPr>
          <p:nvPr/>
        </p:nvGrpSpPr>
        <p:grpSpPr>
          <a:xfrm>
            <a:off x="11045143" y="-13648"/>
            <a:ext cx="1139755" cy="864000"/>
            <a:chOff x="74848" y="-145328"/>
            <a:chExt cx="1254914" cy="951298"/>
          </a:xfrm>
        </p:grpSpPr>
        <p:pic>
          <p:nvPicPr>
            <p:cNvPr id="18"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8" y="213733"/>
              <a:ext cx="939713" cy="264512"/>
            </a:xfrm>
            <a:prstGeom prst="rect">
              <a:avLst/>
            </a:prstGeom>
          </p:spPr>
        </p:pic>
        <p:pic>
          <p:nvPicPr>
            <p:cNvPr id="19" name="Immagin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69" y="-145328"/>
              <a:ext cx="1015793" cy="951298"/>
            </a:xfrm>
            <a:prstGeom prst="rect">
              <a:avLst/>
            </a:prstGeom>
          </p:spPr>
        </p:pic>
      </p:grpSp>
      <p:pic>
        <p:nvPicPr>
          <p:cNvPr id="3" name="Immagine 2"/>
          <p:cNvPicPr>
            <a:picLocks noChangeAspect="1"/>
          </p:cNvPicPr>
          <p:nvPr/>
        </p:nvPicPr>
        <p:blipFill>
          <a:blip r:embed="rId5" cstate="print"/>
          <a:stretch>
            <a:fillRect/>
          </a:stretch>
        </p:blipFill>
        <p:spPr>
          <a:xfrm>
            <a:off x="2109787" y="757237"/>
            <a:ext cx="8631001" cy="5784936"/>
          </a:xfrm>
          <a:prstGeom prst="rect">
            <a:avLst/>
          </a:prstGeom>
        </p:spPr>
      </p:pic>
    </p:spTree>
    <p:extLst>
      <p:ext uri="{BB962C8B-B14F-4D97-AF65-F5344CB8AC3E}">
        <p14:creationId xmlns:p14="http://schemas.microsoft.com/office/powerpoint/2010/main" val="315031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cstate="print"/>
          <a:srcRect/>
          <a:stretch>
            <a:fillRect/>
          </a:stretch>
        </p:blipFill>
        <p:spPr bwMode="auto">
          <a:xfrm>
            <a:off x="1021723" y="1497088"/>
            <a:ext cx="6123355" cy="2099210"/>
          </a:xfrm>
          <a:prstGeom prst="rect">
            <a:avLst/>
          </a:prstGeom>
          <a:ln>
            <a:noFill/>
          </a:ln>
          <a:effectLst>
            <a:outerShdw blurRad="292100" dist="139700" dir="2700000" algn="tl" rotWithShape="0">
              <a:srgbClr val="333333">
                <a:alpha val="65000"/>
              </a:srgbClr>
            </a:outerShdw>
          </a:effectLst>
        </p:spPr>
      </p:pic>
      <p:pic>
        <p:nvPicPr>
          <p:cNvPr id="171011" name="Picture 3"/>
          <p:cNvPicPr>
            <a:picLocks noChangeAspect="1" noChangeArrowheads="1"/>
          </p:cNvPicPr>
          <p:nvPr/>
        </p:nvPicPr>
        <p:blipFill>
          <a:blip r:embed="rId3" cstate="print"/>
          <a:srcRect/>
          <a:stretch>
            <a:fillRect/>
          </a:stretch>
        </p:blipFill>
        <p:spPr bwMode="auto">
          <a:xfrm>
            <a:off x="2387121" y="2626242"/>
            <a:ext cx="6980164" cy="2144993"/>
          </a:xfrm>
          <a:prstGeom prst="rect">
            <a:avLst/>
          </a:prstGeom>
          <a:ln>
            <a:noFill/>
          </a:ln>
          <a:effectLst>
            <a:outerShdw blurRad="292100" dist="139700" dir="2700000" algn="tl" rotWithShape="0">
              <a:srgbClr val="333333">
                <a:alpha val="65000"/>
              </a:srgbClr>
            </a:outerShdw>
          </a:effectLst>
        </p:spPr>
      </p:pic>
      <p:grpSp>
        <p:nvGrpSpPr>
          <p:cNvPr id="14" name="Gruppo 13"/>
          <p:cNvGrpSpPr/>
          <p:nvPr/>
        </p:nvGrpSpPr>
        <p:grpSpPr>
          <a:xfrm>
            <a:off x="4823968" y="3975138"/>
            <a:ext cx="6085035" cy="2755271"/>
            <a:chOff x="5823430" y="3762487"/>
            <a:chExt cx="5221584" cy="2354335"/>
          </a:xfrm>
        </p:grpSpPr>
        <p:pic>
          <p:nvPicPr>
            <p:cNvPr id="171012" name="Picture 4"/>
            <p:cNvPicPr>
              <a:picLocks noChangeAspect="1" noChangeArrowheads="1"/>
            </p:cNvPicPr>
            <p:nvPr/>
          </p:nvPicPr>
          <p:blipFill>
            <a:blip r:embed="rId4" cstate="print"/>
            <a:srcRect/>
            <a:stretch>
              <a:fillRect/>
            </a:stretch>
          </p:blipFill>
          <p:spPr bwMode="auto">
            <a:xfrm>
              <a:off x="5825314" y="3762487"/>
              <a:ext cx="5219700" cy="523875"/>
            </a:xfrm>
            <a:prstGeom prst="rect">
              <a:avLst/>
            </a:prstGeom>
            <a:ln>
              <a:noFill/>
            </a:ln>
            <a:effectLst>
              <a:outerShdw blurRad="190500" algn="tl" rotWithShape="0">
                <a:srgbClr val="000000">
                  <a:alpha val="70000"/>
                </a:srgbClr>
              </a:outerShdw>
            </a:effectLst>
          </p:spPr>
        </p:pic>
        <p:pic>
          <p:nvPicPr>
            <p:cNvPr id="171013" name="Picture 5"/>
            <p:cNvPicPr>
              <a:picLocks noChangeAspect="1" noChangeArrowheads="1"/>
            </p:cNvPicPr>
            <p:nvPr/>
          </p:nvPicPr>
          <p:blipFill>
            <a:blip r:embed="rId5" cstate="print"/>
            <a:srcRect/>
            <a:stretch>
              <a:fillRect/>
            </a:stretch>
          </p:blipFill>
          <p:spPr bwMode="auto">
            <a:xfrm>
              <a:off x="5823430" y="4249922"/>
              <a:ext cx="5095875" cy="1866900"/>
            </a:xfrm>
            <a:prstGeom prst="rect">
              <a:avLst/>
            </a:prstGeom>
            <a:ln>
              <a:noFill/>
            </a:ln>
            <a:effectLst>
              <a:outerShdw blurRad="190500" algn="tl" rotWithShape="0">
                <a:srgbClr val="000000">
                  <a:alpha val="70000"/>
                </a:srgbClr>
              </a:outerShdw>
            </a:effectLst>
          </p:spPr>
        </p:pic>
      </p:grpSp>
      <p:sp>
        <p:nvSpPr>
          <p:cNvPr id="4" name="Titolo 3"/>
          <p:cNvSpPr>
            <a:spLocks noGrp="1"/>
          </p:cNvSpPr>
          <p:nvPr>
            <p:ph type="title"/>
          </p:nvPr>
        </p:nvSpPr>
        <p:spPr/>
        <p:txBody>
          <a:bodyPr/>
          <a:lstStyle/>
          <a:p>
            <a:r>
              <a:rPr lang="en-US" dirty="0">
                <a:latin typeface="+mn-lt"/>
              </a:rPr>
              <a:t>PPV/SVV</a:t>
            </a:r>
            <a:endParaRPr lang="en-US" b="1" dirty="0">
              <a:latin typeface="+mn-lt"/>
            </a:endParaRPr>
          </a:p>
        </p:txBody>
      </p:sp>
      <p:pic>
        <p:nvPicPr>
          <p:cNvPr id="20" name="Immagin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8932" y="-22621"/>
            <a:ext cx="2481780" cy="2551068"/>
          </a:xfrm>
          <a:prstGeom prst="rect">
            <a:avLst/>
          </a:prstGeom>
        </p:spPr>
      </p:pic>
    </p:spTree>
    <p:extLst>
      <p:ext uri="{BB962C8B-B14F-4D97-AF65-F5344CB8AC3E}">
        <p14:creationId xmlns:p14="http://schemas.microsoft.com/office/powerpoint/2010/main" val="385906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1011"/>
                                        </p:tgtEl>
                                        <p:attrNameLst>
                                          <p:attrName>style.visibility</p:attrName>
                                        </p:attrNameLst>
                                      </p:cBhvr>
                                      <p:to>
                                        <p:strVal val="visible"/>
                                      </p:to>
                                    </p:set>
                                    <p:animEffect transition="in" filter="wipe(down)">
                                      <p:cBhvr>
                                        <p:cTn id="7" dur="500"/>
                                        <p:tgtEl>
                                          <p:spTgt spid="1710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egnaposto testo 4"/>
          <p:cNvSpPr>
            <a:spLocks noGrp="1"/>
          </p:cNvSpPr>
          <p:nvPr>
            <p:ph type="body" sz="quarter" idx="11"/>
          </p:nvPr>
        </p:nvSpPr>
        <p:spPr>
          <a:xfrm>
            <a:off x="1139683" y="2288800"/>
            <a:ext cx="8515350" cy="632919"/>
          </a:xfrm>
        </p:spPr>
        <p:txBody>
          <a:bodyPr/>
          <a:lstStyle/>
          <a:p>
            <a:r>
              <a:rPr lang="en-US" sz="2400" b="1" dirty="0" err="1">
                <a:solidFill>
                  <a:srgbClr val="006E73"/>
                </a:solidFill>
                <a:latin typeface="+mn-lt"/>
              </a:rPr>
              <a:t>Applicazioni</a:t>
            </a:r>
            <a:r>
              <a:rPr lang="en-US" sz="2400" b="1" dirty="0">
                <a:solidFill>
                  <a:srgbClr val="006E73"/>
                </a:solidFill>
                <a:latin typeface="+mn-lt"/>
              </a:rPr>
              <a:t> </a:t>
            </a:r>
            <a:r>
              <a:rPr lang="en-US" sz="2400" b="1" dirty="0" err="1">
                <a:solidFill>
                  <a:srgbClr val="006E73"/>
                </a:solidFill>
                <a:latin typeface="+mn-lt"/>
              </a:rPr>
              <a:t>specifiche</a:t>
            </a:r>
            <a:endParaRPr lang="en-US" sz="2400" b="1" dirty="0">
              <a:solidFill>
                <a:srgbClr val="006E73"/>
              </a:solidFill>
              <a:latin typeface="+mn-lt"/>
            </a:endParaRPr>
          </a:p>
        </p:txBody>
      </p:sp>
      <p:sp>
        <p:nvSpPr>
          <p:cNvPr id="4" name="Titolo 3"/>
          <p:cNvSpPr>
            <a:spLocks noGrp="1"/>
          </p:cNvSpPr>
          <p:nvPr>
            <p:ph type="title"/>
          </p:nvPr>
        </p:nvSpPr>
        <p:spPr/>
        <p:txBody>
          <a:bodyPr/>
          <a:lstStyle/>
          <a:p>
            <a:r>
              <a:rPr lang="en-US" b="1" dirty="0" err="1"/>
              <a:t>MostCare</a:t>
            </a:r>
            <a:r>
              <a:rPr lang="en-US" b="1" baseline="30000" dirty="0" err="1"/>
              <a:t>Up</a:t>
            </a:r>
            <a:r>
              <a:rPr lang="en-US" b="1" dirty="0"/>
              <a:t> : </a:t>
            </a:r>
            <a:r>
              <a:rPr lang="en-US" b="1" dirty="0" err="1"/>
              <a:t>nuove</a:t>
            </a:r>
            <a:r>
              <a:rPr lang="en-US" b="1" dirty="0"/>
              <a:t> </a:t>
            </a:r>
            <a:r>
              <a:rPr lang="en-US" b="1" dirty="0" err="1"/>
              <a:t>variabili</a:t>
            </a:r>
            <a:endParaRPr lang="en-US" b="1" dirty="0">
              <a:latin typeface="+mn-lt"/>
            </a:endParaRPr>
          </a:p>
        </p:txBody>
      </p:sp>
      <p:graphicFrame>
        <p:nvGraphicFramePr>
          <p:cNvPr id="2" name="Tabella 1"/>
          <p:cNvGraphicFramePr>
            <a:graphicFrameLocks noGrp="1"/>
          </p:cNvGraphicFramePr>
          <p:nvPr>
            <p:extLst>
              <p:ext uri="{D42A27DB-BD31-4B8C-83A1-F6EECF244321}">
                <p14:modId xmlns:p14="http://schemas.microsoft.com/office/powerpoint/2010/main" val="3069440980"/>
              </p:ext>
            </p:extLst>
          </p:nvPr>
        </p:nvGraphicFramePr>
        <p:xfrm>
          <a:off x="2587842" y="3476688"/>
          <a:ext cx="5940780" cy="1802059"/>
        </p:xfrm>
        <a:graphic>
          <a:graphicData uri="http://schemas.openxmlformats.org/drawingml/2006/table">
            <a:tbl>
              <a:tblPr firstRow="1" firstCol="1" bandRow="1">
                <a:tableStyleId>{0505E3EF-67EA-436B-97B2-0124C06EBD24}</a:tableStyleId>
              </a:tblPr>
              <a:tblGrid>
                <a:gridCol w="1124163">
                  <a:extLst>
                    <a:ext uri="{9D8B030D-6E8A-4147-A177-3AD203B41FA5}">
                      <a16:colId xmlns:a16="http://schemas.microsoft.com/office/drawing/2014/main" val="20000"/>
                    </a:ext>
                  </a:extLst>
                </a:gridCol>
                <a:gridCol w="2448171">
                  <a:extLst>
                    <a:ext uri="{9D8B030D-6E8A-4147-A177-3AD203B41FA5}">
                      <a16:colId xmlns:a16="http://schemas.microsoft.com/office/drawing/2014/main" val="20001"/>
                    </a:ext>
                  </a:extLst>
                </a:gridCol>
                <a:gridCol w="1304144">
                  <a:extLst>
                    <a:ext uri="{9D8B030D-6E8A-4147-A177-3AD203B41FA5}">
                      <a16:colId xmlns:a16="http://schemas.microsoft.com/office/drawing/2014/main" val="20002"/>
                    </a:ext>
                  </a:extLst>
                </a:gridCol>
                <a:gridCol w="1064302">
                  <a:extLst>
                    <a:ext uri="{9D8B030D-6E8A-4147-A177-3AD203B41FA5}">
                      <a16:colId xmlns:a16="http://schemas.microsoft.com/office/drawing/2014/main" val="20003"/>
                    </a:ext>
                  </a:extLst>
                </a:gridCol>
              </a:tblGrid>
              <a:tr h="718353">
                <a:tc gridSpan="2">
                  <a:txBody>
                    <a:bodyPr/>
                    <a:lstStyle/>
                    <a:p>
                      <a:pPr marL="39370" algn="l">
                        <a:spcAft>
                          <a:spcPts val="0"/>
                        </a:spcAft>
                      </a:pPr>
                      <a:r>
                        <a:rPr lang="en-US" sz="1800" dirty="0" err="1">
                          <a:solidFill>
                            <a:schemeClr val="bg1"/>
                          </a:solidFill>
                          <a:effectLst/>
                          <a:latin typeface="Titillium Web" panose="00000500000000000000" pitchFamily="2" charset="0"/>
                        </a:rPr>
                        <a:t>Haemodynamic</a:t>
                      </a:r>
                      <a:r>
                        <a:rPr lang="en-US" sz="1800" dirty="0">
                          <a:solidFill>
                            <a:schemeClr val="bg1"/>
                          </a:solidFill>
                          <a:effectLst/>
                          <a:latin typeface="Titillium Web" panose="00000500000000000000" pitchFamily="2" charset="0"/>
                        </a:rPr>
                        <a:t> variables</a:t>
                      </a:r>
                      <a:endParaRPr lang="it-IT" sz="18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tc hMerge="1">
                  <a:txBody>
                    <a:bodyPr/>
                    <a:lstStyle/>
                    <a:p>
                      <a:pPr marL="39370" algn="ctr">
                        <a:spcAft>
                          <a:spcPts val="0"/>
                        </a:spcAft>
                      </a:pPr>
                      <a:endParaRPr lang="it-IT" sz="14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tc>
                  <a:txBody>
                    <a:bodyPr/>
                    <a:lstStyle/>
                    <a:p>
                      <a:pPr marL="39370" marR="0" indent="0" algn="l" defTabSz="914400" rtl="0" eaLnBrk="1" fontAlgn="auto" latinLnBrk="0" hangingPunct="1">
                        <a:lnSpc>
                          <a:spcPct val="100000"/>
                        </a:lnSpc>
                        <a:spcBef>
                          <a:spcPts val="0"/>
                        </a:spcBef>
                        <a:spcAft>
                          <a:spcPts val="0"/>
                        </a:spcAft>
                        <a:buClrTx/>
                        <a:buSzTx/>
                        <a:buFontTx/>
                        <a:buNone/>
                        <a:tabLst/>
                        <a:defRPr/>
                      </a:pPr>
                      <a:r>
                        <a:rPr lang="it-IT" sz="1800" dirty="0" err="1">
                          <a:solidFill>
                            <a:schemeClr val="bg1"/>
                          </a:solidFill>
                          <a:effectLst/>
                          <a:latin typeface="Titillium Web" panose="00000500000000000000" pitchFamily="2" charset="0"/>
                          <a:ea typeface="Calibri" panose="020F0502020204030204" pitchFamily="34" charset="0"/>
                          <a:cs typeface="Tahoma" panose="020B0604030504040204" pitchFamily="34" charset="0"/>
                        </a:rPr>
                        <a:t>Formulas</a:t>
                      </a:r>
                      <a:endParaRPr lang="it-IT" sz="16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tc>
                  <a:txBody>
                    <a:bodyPr/>
                    <a:lstStyle/>
                    <a:p>
                      <a:pPr marL="39370" algn="l">
                        <a:spcAft>
                          <a:spcPts val="0"/>
                        </a:spcAft>
                      </a:pPr>
                      <a:r>
                        <a:rPr lang="en-US" sz="1800" dirty="0">
                          <a:solidFill>
                            <a:schemeClr val="bg1"/>
                          </a:solidFill>
                          <a:effectLst/>
                          <a:latin typeface="Titillium Web" panose="00000500000000000000" pitchFamily="2" charset="0"/>
                        </a:rPr>
                        <a:t>Units</a:t>
                      </a:r>
                      <a:endParaRPr lang="it-IT" sz="18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extLst>
                  <a:ext uri="{0D108BD9-81ED-4DB2-BD59-A6C34878D82A}">
                    <a16:rowId xmlns:a16="http://schemas.microsoft.com/office/drawing/2014/main" val="10000"/>
                  </a:ext>
                </a:extLst>
              </a:tr>
              <a:tr h="541853">
                <a:tc>
                  <a:txBody>
                    <a:bodyPr/>
                    <a:lstStyle/>
                    <a:p>
                      <a:pPr marL="39370" algn="l">
                        <a:spcAft>
                          <a:spcPts val="0"/>
                        </a:spcAft>
                      </a:pPr>
                      <a:r>
                        <a:rPr lang="it-IT" sz="1600" dirty="0" err="1">
                          <a:solidFill>
                            <a:schemeClr val="tx1"/>
                          </a:solidFill>
                          <a:effectLst/>
                          <a:latin typeface="Titillium Web" panose="00000500000000000000" pitchFamily="2" charset="0"/>
                        </a:rPr>
                        <a:t>Dia</a:t>
                      </a:r>
                      <a:r>
                        <a:rPr lang="it-IT" sz="1600" baseline="-25000" dirty="0" err="1">
                          <a:solidFill>
                            <a:schemeClr val="tx1"/>
                          </a:solidFill>
                          <a:effectLst/>
                          <a:latin typeface="Titillium Web" panose="00000500000000000000" pitchFamily="2" charset="0"/>
                        </a:rPr>
                        <a:t>pk</a:t>
                      </a:r>
                      <a:endParaRPr lang="it-IT" sz="1600" dirty="0">
                        <a:solidFill>
                          <a:schemeClr val="tx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it-IT" sz="1600" b="0" dirty="0" err="1">
                          <a:solidFill>
                            <a:schemeClr val="tx1"/>
                          </a:solidFill>
                          <a:effectLst/>
                          <a:latin typeface="Titillium Web" panose="00000500000000000000" pitchFamily="2" charset="0"/>
                        </a:rPr>
                        <a:t>Diastolic</a:t>
                      </a:r>
                      <a:r>
                        <a:rPr lang="it-IT" sz="1600" b="0" dirty="0">
                          <a:solidFill>
                            <a:schemeClr val="tx1"/>
                          </a:solidFill>
                          <a:effectLst/>
                          <a:latin typeface="Titillium Web" panose="00000500000000000000" pitchFamily="2" charset="0"/>
                        </a:rPr>
                        <a:t> </a:t>
                      </a:r>
                      <a:r>
                        <a:rPr lang="it-IT" sz="1600" b="0" dirty="0" err="1">
                          <a:solidFill>
                            <a:schemeClr val="tx1"/>
                          </a:solidFill>
                          <a:effectLst/>
                          <a:latin typeface="Titillium Web" panose="00000500000000000000" pitchFamily="2" charset="0"/>
                        </a:rPr>
                        <a:t>peak</a:t>
                      </a:r>
                      <a:endParaRPr lang="it-IT" sz="1600" b="0" dirty="0">
                        <a:solidFill>
                          <a:schemeClr val="tx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tc>
                  <a:txBody>
                    <a:bodyPr/>
                    <a:lstStyle/>
                    <a:p>
                      <a:endParaRPr lang="it-IT" sz="1600" b="0" kern="1200" dirty="0">
                        <a:solidFill>
                          <a:schemeClr val="tx1"/>
                        </a:solidFill>
                        <a:effectLst/>
                        <a:latin typeface="Titillium Web" panose="00000500000000000000" pitchFamily="2" charset="0"/>
                        <a:ea typeface="+mn-ea"/>
                        <a:cs typeface="+mn-cs"/>
                      </a:endParaRPr>
                    </a:p>
                  </a:txBody>
                  <a:tcPr marL="109881" marR="109881" marT="0" marB="0" anchor="ctr"/>
                </a:tc>
                <a:tc>
                  <a:txBody>
                    <a:bodyPr/>
                    <a:lstStyle/>
                    <a:p>
                      <a:pPr marL="39370" algn="l">
                        <a:spcAft>
                          <a:spcPts val="0"/>
                        </a:spcAft>
                      </a:pPr>
                      <a:r>
                        <a:rPr lang="it-IT" sz="1400" dirty="0" err="1">
                          <a:solidFill>
                            <a:schemeClr val="tx1"/>
                          </a:solidFill>
                          <a:effectLst/>
                          <a:latin typeface="Titillium Web" panose="00000500000000000000" pitchFamily="2" charset="0"/>
                        </a:rPr>
                        <a:t>mmHg</a:t>
                      </a:r>
                      <a:endParaRPr lang="it-IT" sz="1400" dirty="0">
                        <a:solidFill>
                          <a:schemeClr val="tx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1"/>
                  </a:ext>
                </a:extLst>
              </a:tr>
              <a:tr h="541853">
                <a:tc>
                  <a:txBody>
                    <a:bodyPr/>
                    <a:lstStyle/>
                    <a:p>
                      <a:pPr marL="39370" algn="l">
                        <a:spcAft>
                          <a:spcPts val="0"/>
                        </a:spcAft>
                      </a:pPr>
                      <a:r>
                        <a:rPr lang="it-IT" sz="1600" dirty="0" err="1">
                          <a:solidFill>
                            <a:schemeClr val="tx1"/>
                          </a:solidFill>
                          <a:effectLst/>
                          <a:latin typeface="Titillium Web" panose="00000500000000000000" pitchFamily="2" charset="0"/>
                        </a:rPr>
                        <a:t>SV</a:t>
                      </a:r>
                      <a:r>
                        <a:rPr lang="it-IT" sz="1600" baseline="-25000" dirty="0" err="1">
                          <a:solidFill>
                            <a:schemeClr val="tx1"/>
                          </a:solidFill>
                          <a:effectLst/>
                          <a:latin typeface="Titillium Web" panose="00000500000000000000" pitchFamily="2" charset="0"/>
                        </a:rPr>
                        <a:t>kg</a:t>
                      </a:r>
                      <a:endParaRPr lang="it-IT" sz="1600" dirty="0">
                        <a:solidFill>
                          <a:schemeClr val="tx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it-IT" sz="1600" b="0" dirty="0" err="1">
                          <a:effectLst/>
                          <a:latin typeface="Titillium Web" panose="00000500000000000000" pitchFamily="2" charset="0"/>
                        </a:rPr>
                        <a:t>Weighted</a:t>
                      </a:r>
                      <a:r>
                        <a:rPr lang="it-IT" sz="1600" b="0" dirty="0">
                          <a:effectLst/>
                          <a:latin typeface="Titillium Web" panose="00000500000000000000" pitchFamily="2" charset="0"/>
                        </a:rPr>
                        <a:t> </a:t>
                      </a:r>
                      <a:r>
                        <a:rPr lang="it-IT" sz="1600" b="0" dirty="0" err="1">
                          <a:effectLst/>
                          <a:latin typeface="Titillium Web" panose="00000500000000000000" pitchFamily="2" charset="0"/>
                        </a:rPr>
                        <a:t>stroke</a:t>
                      </a:r>
                      <a:r>
                        <a:rPr lang="it-IT" sz="1600" b="0" dirty="0">
                          <a:effectLst/>
                          <a:latin typeface="Titillium Web" panose="00000500000000000000" pitchFamily="2" charset="0"/>
                        </a:rPr>
                        <a:t> volume</a:t>
                      </a:r>
                      <a:endParaRPr lang="it-IT" sz="1600" b="0" dirty="0">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tc>
                  <a:txBody>
                    <a:bodyPr/>
                    <a:lstStyle/>
                    <a:p>
                      <a:r>
                        <a:rPr lang="it-IT" sz="1600" b="0" kern="1200" dirty="0">
                          <a:solidFill>
                            <a:schemeClr val="dk1"/>
                          </a:solidFill>
                          <a:effectLst/>
                          <a:latin typeface="Titillium Web" panose="00000500000000000000" pitchFamily="2" charset="0"/>
                          <a:ea typeface="+mn-ea"/>
                          <a:cs typeface="+mn-cs"/>
                        </a:rPr>
                        <a:t> SV/</a:t>
                      </a:r>
                      <a:r>
                        <a:rPr lang="it-IT" sz="1600" b="0" kern="1200" dirty="0" err="1">
                          <a:solidFill>
                            <a:schemeClr val="dk1"/>
                          </a:solidFill>
                          <a:effectLst/>
                          <a:latin typeface="Titillium Web" panose="00000500000000000000" pitchFamily="2" charset="0"/>
                          <a:ea typeface="+mn-ea"/>
                          <a:cs typeface="+mn-cs"/>
                        </a:rPr>
                        <a:t>weight</a:t>
                      </a:r>
                      <a:r>
                        <a:rPr lang="it-IT" sz="1600" b="0" kern="1200" dirty="0">
                          <a:solidFill>
                            <a:schemeClr val="dk1"/>
                          </a:solidFill>
                          <a:effectLst/>
                          <a:latin typeface="Titillium Web" panose="00000500000000000000" pitchFamily="2" charset="0"/>
                          <a:ea typeface="+mn-ea"/>
                          <a:cs typeface="+mn-cs"/>
                        </a:rPr>
                        <a:t> </a:t>
                      </a:r>
                    </a:p>
                  </a:txBody>
                  <a:tcPr marL="109881" marR="109881" marT="0" marB="0" anchor="ctr"/>
                </a:tc>
                <a:tc>
                  <a:txBody>
                    <a:bodyPr/>
                    <a:lstStyle/>
                    <a:p>
                      <a:pPr marL="39370" algn="l">
                        <a:spcAft>
                          <a:spcPts val="0"/>
                        </a:spcAft>
                      </a:pPr>
                      <a:r>
                        <a:rPr lang="it-IT" sz="1400" dirty="0">
                          <a:effectLst/>
                          <a:latin typeface="Titillium Web" panose="00000500000000000000" pitchFamily="2" charset="0"/>
                        </a:rPr>
                        <a:t>ml/kg</a:t>
                      </a:r>
                      <a:endParaRPr lang="it-IT" sz="1400" dirty="0">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2"/>
                  </a:ext>
                </a:extLst>
              </a:tr>
            </a:tbl>
          </a:graphicData>
        </a:graphic>
      </p:graphicFrame>
      <p:sp>
        <p:nvSpPr>
          <p:cNvPr id="18" name="Segnaposto testo 4"/>
          <p:cNvSpPr txBox="1">
            <a:spLocks/>
          </p:cNvSpPr>
          <p:nvPr/>
        </p:nvSpPr>
        <p:spPr>
          <a:xfrm>
            <a:off x="1348764" y="4279450"/>
            <a:ext cx="1245704" cy="40052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3000" kern="1200">
                <a:solidFill>
                  <a:schemeClr val="tx1"/>
                </a:solidFill>
                <a:latin typeface="Titillium Web" panose="00000500000000000000" pitchFamily="2" charset="0"/>
                <a:ea typeface="+mn-ea"/>
                <a:cs typeface="+mn-cs"/>
              </a:defRPr>
            </a:lvl1pPr>
            <a:lvl2pPr marL="0" indent="0" algn="l" defTabSz="914400" rtl="0" eaLnBrk="1" latinLnBrk="0" hangingPunct="1">
              <a:lnSpc>
                <a:spcPts val="2400"/>
              </a:lnSpc>
              <a:spcBef>
                <a:spcPts val="0"/>
              </a:spcBef>
              <a:buFont typeface="Arial" panose="020B0604020202020204" pitchFamily="34" charset="0"/>
              <a:buNone/>
              <a:defRPr lang="it-IT" sz="2400" kern="1200" dirty="0" smtClean="0">
                <a:solidFill>
                  <a:srgbClr val="006E73"/>
                </a:solidFill>
                <a:latin typeface="Titillium Web" panose="000005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Titillium Web" panose="000005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i="1" dirty="0">
                <a:solidFill>
                  <a:srgbClr val="006E73"/>
                </a:solidFill>
                <a:latin typeface="+mn-lt"/>
              </a:rPr>
              <a:t>exclusive</a:t>
            </a:r>
          </a:p>
        </p:txBody>
      </p:sp>
      <p:sp>
        <p:nvSpPr>
          <p:cNvPr id="19" name="Segnaposto testo 4"/>
          <p:cNvSpPr txBox="1">
            <a:spLocks/>
          </p:cNvSpPr>
          <p:nvPr/>
        </p:nvSpPr>
        <p:spPr>
          <a:xfrm>
            <a:off x="1348764" y="4827714"/>
            <a:ext cx="1245704" cy="40052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3000" kern="1200">
                <a:solidFill>
                  <a:schemeClr val="tx1"/>
                </a:solidFill>
                <a:latin typeface="Titillium Web" panose="00000500000000000000" pitchFamily="2" charset="0"/>
                <a:ea typeface="+mn-ea"/>
                <a:cs typeface="+mn-cs"/>
              </a:defRPr>
            </a:lvl1pPr>
            <a:lvl2pPr marL="0" indent="0" algn="l" defTabSz="914400" rtl="0" eaLnBrk="1" latinLnBrk="0" hangingPunct="1">
              <a:lnSpc>
                <a:spcPts val="2400"/>
              </a:lnSpc>
              <a:spcBef>
                <a:spcPts val="0"/>
              </a:spcBef>
              <a:buFont typeface="Arial" panose="020B0604020202020204" pitchFamily="34" charset="0"/>
              <a:buNone/>
              <a:defRPr lang="it-IT" sz="2400" kern="1200" dirty="0" smtClean="0">
                <a:solidFill>
                  <a:srgbClr val="006E73"/>
                </a:solidFill>
                <a:latin typeface="Titillium Web" panose="000005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Titillium Web" panose="000005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i="1" dirty="0">
                <a:solidFill>
                  <a:srgbClr val="006E73"/>
                </a:solidFill>
                <a:latin typeface="+mn-lt"/>
              </a:rPr>
              <a:t>exclusive</a:t>
            </a:r>
          </a:p>
        </p:txBody>
      </p:sp>
      <p:pic>
        <p:nvPicPr>
          <p:cNvPr id="20" name="Immagin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8932" y="-22621"/>
            <a:ext cx="2481780" cy="2551068"/>
          </a:xfrm>
          <a:prstGeom prst="rect">
            <a:avLst/>
          </a:prstGeom>
        </p:spPr>
      </p:pic>
      <p:sp>
        <p:nvSpPr>
          <p:cNvPr id="3" name="Rettangolo 2"/>
          <p:cNvSpPr/>
          <p:nvPr/>
        </p:nvSpPr>
        <p:spPr>
          <a:xfrm>
            <a:off x="8602790" y="4279450"/>
            <a:ext cx="3127921" cy="369332"/>
          </a:xfrm>
          <a:prstGeom prst="rect">
            <a:avLst/>
          </a:prstGeom>
        </p:spPr>
        <p:txBody>
          <a:bodyPr wrap="square">
            <a:spAutoFit/>
          </a:bodyPr>
          <a:lstStyle/>
          <a:p>
            <a:r>
              <a:rPr lang="en-US" b="1" dirty="0"/>
              <a:t>To optimize the </a:t>
            </a:r>
            <a:r>
              <a:rPr lang="en-US" b="1" dirty="0">
                <a:solidFill>
                  <a:srgbClr val="006E73"/>
                </a:solidFill>
              </a:rPr>
              <a:t>IABP</a:t>
            </a:r>
            <a:r>
              <a:rPr lang="en-US" b="1" dirty="0"/>
              <a:t> system</a:t>
            </a:r>
            <a:endParaRPr lang="en-US" b="1" dirty="0">
              <a:solidFill>
                <a:srgbClr val="006E73"/>
              </a:solidFill>
            </a:endParaRPr>
          </a:p>
        </p:txBody>
      </p:sp>
      <p:sp>
        <p:nvSpPr>
          <p:cNvPr id="10" name="Rettangolo 9"/>
          <p:cNvSpPr/>
          <p:nvPr/>
        </p:nvSpPr>
        <p:spPr>
          <a:xfrm>
            <a:off x="8602790" y="4729170"/>
            <a:ext cx="3127922" cy="646331"/>
          </a:xfrm>
          <a:prstGeom prst="rect">
            <a:avLst/>
          </a:prstGeom>
        </p:spPr>
        <p:txBody>
          <a:bodyPr wrap="square">
            <a:spAutoFit/>
          </a:bodyPr>
          <a:lstStyle/>
          <a:p>
            <a:r>
              <a:rPr lang="en-US" b="1" dirty="0"/>
              <a:t>Useful to evaluate </a:t>
            </a:r>
            <a:r>
              <a:rPr lang="en-US" b="1" dirty="0" err="1">
                <a:solidFill>
                  <a:srgbClr val="006E73"/>
                </a:solidFill>
              </a:rPr>
              <a:t>paediatric</a:t>
            </a:r>
            <a:r>
              <a:rPr lang="en-US" b="1" dirty="0"/>
              <a:t> stroke volume values</a:t>
            </a:r>
          </a:p>
        </p:txBody>
      </p:sp>
    </p:spTree>
    <p:extLst>
      <p:ext uri="{BB962C8B-B14F-4D97-AF65-F5344CB8AC3E}">
        <p14:creationId xmlns:p14="http://schemas.microsoft.com/office/powerpoint/2010/main" val="12212870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8" name="Tabella 17"/>
          <p:cNvGraphicFramePr>
            <a:graphicFrameLocks noGrp="1"/>
          </p:cNvGraphicFramePr>
          <p:nvPr>
            <p:extLst>
              <p:ext uri="{D42A27DB-BD31-4B8C-83A1-F6EECF244321}">
                <p14:modId xmlns:p14="http://schemas.microsoft.com/office/powerpoint/2010/main" val="3880857128"/>
              </p:ext>
            </p:extLst>
          </p:nvPr>
        </p:nvGraphicFramePr>
        <p:xfrm>
          <a:off x="2239616" y="1833659"/>
          <a:ext cx="9766854" cy="4843673"/>
        </p:xfrm>
        <a:graphic>
          <a:graphicData uri="http://schemas.openxmlformats.org/drawingml/2006/table">
            <a:tbl>
              <a:tblPr firstRow="1" firstCol="1" bandRow="1">
                <a:tableStyleId>{0505E3EF-67EA-436B-97B2-0124C06EBD24}</a:tableStyleId>
              </a:tblPr>
              <a:tblGrid>
                <a:gridCol w="1166193">
                  <a:extLst>
                    <a:ext uri="{9D8B030D-6E8A-4147-A177-3AD203B41FA5}">
                      <a16:colId xmlns:a16="http://schemas.microsoft.com/office/drawing/2014/main" val="20000"/>
                    </a:ext>
                  </a:extLst>
                </a:gridCol>
                <a:gridCol w="3787209">
                  <a:extLst>
                    <a:ext uri="{9D8B030D-6E8A-4147-A177-3AD203B41FA5}">
                      <a16:colId xmlns:a16="http://schemas.microsoft.com/office/drawing/2014/main" val="20001"/>
                    </a:ext>
                  </a:extLst>
                </a:gridCol>
                <a:gridCol w="2110008">
                  <a:extLst>
                    <a:ext uri="{9D8B030D-6E8A-4147-A177-3AD203B41FA5}">
                      <a16:colId xmlns:a16="http://schemas.microsoft.com/office/drawing/2014/main" val="20002"/>
                    </a:ext>
                  </a:extLst>
                </a:gridCol>
                <a:gridCol w="1325217">
                  <a:extLst>
                    <a:ext uri="{9D8B030D-6E8A-4147-A177-3AD203B41FA5}">
                      <a16:colId xmlns:a16="http://schemas.microsoft.com/office/drawing/2014/main" val="20003"/>
                    </a:ext>
                  </a:extLst>
                </a:gridCol>
                <a:gridCol w="1378227">
                  <a:extLst>
                    <a:ext uri="{9D8B030D-6E8A-4147-A177-3AD203B41FA5}">
                      <a16:colId xmlns:a16="http://schemas.microsoft.com/office/drawing/2014/main" val="20004"/>
                    </a:ext>
                  </a:extLst>
                </a:gridCol>
              </a:tblGrid>
              <a:tr h="690842">
                <a:tc gridSpan="2">
                  <a:txBody>
                    <a:bodyPr/>
                    <a:lstStyle/>
                    <a:p>
                      <a:pPr marL="39370" algn="l">
                        <a:spcAft>
                          <a:spcPts val="0"/>
                        </a:spcAft>
                      </a:pPr>
                      <a:r>
                        <a:rPr lang="en-US" sz="1800" dirty="0" err="1">
                          <a:solidFill>
                            <a:schemeClr val="bg1"/>
                          </a:solidFill>
                          <a:effectLst/>
                          <a:latin typeface="+mn-lt"/>
                        </a:rPr>
                        <a:t>Variabili</a:t>
                      </a:r>
                      <a:r>
                        <a:rPr lang="en-US" sz="1800" dirty="0">
                          <a:solidFill>
                            <a:schemeClr val="bg1"/>
                          </a:solidFill>
                          <a:effectLst/>
                          <a:latin typeface="+mn-lt"/>
                        </a:rPr>
                        <a:t> </a:t>
                      </a:r>
                      <a:r>
                        <a:rPr lang="en-US" sz="1800" dirty="0" err="1">
                          <a:solidFill>
                            <a:schemeClr val="bg1"/>
                          </a:solidFill>
                          <a:effectLst/>
                          <a:latin typeface="+mn-lt"/>
                        </a:rPr>
                        <a:t>emodinamiche</a:t>
                      </a:r>
                      <a:endParaRPr lang="it-IT" sz="1800" dirty="0">
                        <a:solidFill>
                          <a:schemeClr val="bg1"/>
                        </a:solidFill>
                        <a:effectLst/>
                        <a:latin typeface="+mn-lt"/>
                        <a:ea typeface="Calibri" panose="020F0502020204030204" pitchFamily="34" charset="0"/>
                        <a:cs typeface="Tahoma" panose="020B0604030504040204" pitchFamily="34" charset="0"/>
                      </a:endParaRPr>
                    </a:p>
                  </a:txBody>
                  <a:tcPr marL="109881" marR="109881" marT="0" marB="0" anchor="ctr">
                    <a:solidFill>
                      <a:srgbClr val="006E73"/>
                    </a:solidFill>
                  </a:tcPr>
                </a:tc>
                <a:tc hMerge="1">
                  <a:txBody>
                    <a:bodyPr/>
                    <a:lstStyle/>
                    <a:p>
                      <a:pPr marL="39370" algn="ctr">
                        <a:spcAft>
                          <a:spcPts val="0"/>
                        </a:spcAft>
                      </a:pPr>
                      <a:endParaRPr lang="it-IT" sz="1400" dirty="0">
                        <a:solidFill>
                          <a:schemeClr val="bg1"/>
                        </a:solidFill>
                        <a:effectLst/>
                        <a:latin typeface="Titillium Web" panose="00000500000000000000" pitchFamily="2" charset="0"/>
                        <a:ea typeface="Calibri" panose="020F0502020204030204" pitchFamily="34" charset="0"/>
                        <a:cs typeface="Tahoma" panose="020B0604030504040204" pitchFamily="34" charset="0"/>
                      </a:endParaRPr>
                    </a:p>
                  </a:txBody>
                  <a:tcPr marL="109881" marR="109881" marT="0" marB="0" anchor="ctr">
                    <a:solidFill>
                      <a:srgbClr val="006E73"/>
                    </a:solidFill>
                  </a:tcPr>
                </a:tc>
                <a:tc>
                  <a:txBody>
                    <a:bodyPr/>
                    <a:lstStyle/>
                    <a:p>
                      <a:pPr marL="39370" marR="0" indent="0" algn="l" defTabSz="914400" rtl="0" eaLnBrk="1" fontAlgn="auto" latinLnBrk="0" hangingPunct="1">
                        <a:lnSpc>
                          <a:spcPct val="100000"/>
                        </a:lnSpc>
                        <a:spcBef>
                          <a:spcPts val="0"/>
                        </a:spcBef>
                        <a:spcAft>
                          <a:spcPts val="0"/>
                        </a:spcAft>
                        <a:buClrTx/>
                        <a:buSzTx/>
                        <a:buFontTx/>
                        <a:buNone/>
                        <a:tabLst/>
                        <a:defRPr/>
                      </a:pPr>
                      <a:r>
                        <a:rPr lang="it-IT" sz="1800" dirty="0">
                          <a:solidFill>
                            <a:schemeClr val="bg1"/>
                          </a:solidFill>
                          <a:effectLst/>
                          <a:latin typeface="+mn-lt"/>
                          <a:ea typeface="Calibri" panose="020F0502020204030204" pitchFamily="34" charset="0"/>
                          <a:cs typeface="Tahoma" panose="020B0604030504040204" pitchFamily="34" charset="0"/>
                        </a:rPr>
                        <a:t>Formule</a:t>
                      </a:r>
                    </a:p>
                    <a:p>
                      <a:pPr marL="39370" marR="0" indent="0" algn="l" defTabSz="914400" rtl="0" eaLnBrk="1" fontAlgn="auto" latinLnBrk="0" hangingPunct="1">
                        <a:lnSpc>
                          <a:spcPct val="100000"/>
                        </a:lnSpc>
                        <a:spcBef>
                          <a:spcPts val="0"/>
                        </a:spcBef>
                        <a:spcAft>
                          <a:spcPts val="0"/>
                        </a:spcAft>
                        <a:buClrTx/>
                        <a:buSzTx/>
                        <a:buFontTx/>
                        <a:buNone/>
                        <a:tabLst/>
                        <a:defRPr/>
                      </a:pPr>
                      <a:r>
                        <a:rPr lang="it-IT" sz="1600" dirty="0">
                          <a:solidFill>
                            <a:schemeClr val="bg1"/>
                          </a:solidFill>
                          <a:effectLst/>
                          <a:latin typeface="+mn-lt"/>
                          <a:ea typeface="Calibri" panose="020F0502020204030204" pitchFamily="34" charset="0"/>
                          <a:cs typeface="Tahoma" panose="020B0604030504040204" pitchFamily="34" charset="0"/>
                        </a:rPr>
                        <a:t>(se derivate)</a:t>
                      </a:r>
                    </a:p>
                  </a:txBody>
                  <a:tcPr marL="109881" marR="109881" marT="0" marB="0" anchor="ctr">
                    <a:solidFill>
                      <a:srgbClr val="006E73"/>
                    </a:solidFill>
                  </a:tcPr>
                </a:tc>
                <a:tc>
                  <a:txBody>
                    <a:bodyPr/>
                    <a:lstStyle/>
                    <a:p>
                      <a:pPr marL="39370" algn="l">
                        <a:spcAft>
                          <a:spcPts val="0"/>
                        </a:spcAft>
                      </a:pPr>
                      <a:r>
                        <a:rPr lang="it-IT" sz="1800" dirty="0" err="1">
                          <a:solidFill>
                            <a:schemeClr val="bg1"/>
                          </a:solidFill>
                          <a:effectLst/>
                          <a:latin typeface="+mn-lt"/>
                        </a:rPr>
                        <a:t>Range</a:t>
                      </a:r>
                      <a:r>
                        <a:rPr lang="it-IT" sz="1800" dirty="0">
                          <a:solidFill>
                            <a:schemeClr val="bg1"/>
                          </a:solidFill>
                          <a:effectLst/>
                          <a:latin typeface="+mn-lt"/>
                        </a:rPr>
                        <a:t> fisiologico</a:t>
                      </a:r>
                      <a:endParaRPr lang="it-IT" sz="1800" dirty="0">
                        <a:solidFill>
                          <a:schemeClr val="bg1"/>
                        </a:solidFill>
                        <a:effectLst/>
                        <a:latin typeface="+mn-lt"/>
                        <a:ea typeface="Calibri" panose="020F0502020204030204" pitchFamily="34" charset="0"/>
                        <a:cs typeface="Tahoma" panose="020B0604030504040204" pitchFamily="34" charset="0"/>
                      </a:endParaRPr>
                    </a:p>
                  </a:txBody>
                  <a:tcPr marL="109881" marR="109881" marT="0" marB="0" anchor="ctr">
                    <a:solidFill>
                      <a:srgbClr val="006E73"/>
                    </a:solidFill>
                  </a:tcPr>
                </a:tc>
                <a:tc>
                  <a:txBody>
                    <a:bodyPr/>
                    <a:lstStyle/>
                    <a:p>
                      <a:pPr marL="39370" algn="l">
                        <a:spcAft>
                          <a:spcPts val="0"/>
                        </a:spcAft>
                      </a:pPr>
                      <a:r>
                        <a:rPr lang="en-US" sz="1800" dirty="0" err="1">
                          <a:solidFill>
                            <a:schemeClr val="bg1"/>
                          </a:solidFill>
                          <a:effectLst/>
                          <a:latin typeface="+mn-lt"/>
                        </a:rPr>
                        <a:t>Unità</a:t>
                      </a:r>
                      <a:r>
                        <a:rPr lang="en-US" sz="1800" dirty="0">
                          <a:solidFill>
                            <a:schemeClr val="bg1"/>
                          </a:solidFill>
                          <a:effectLst/>
                          <a:latin typeface="+mn-lt"/>
                        </a:rPr>
                        <a:t> di </a:t>
                      </a:r>
                      <a:r>
                        <a:rPr lang="en-US" sz="1800" dirty="0" err="1">
                          <a:solidFill>
                            <a:schemeClr val="bg1"/>
                          </a:solidFill>
                          <a:effectLst/>
                          <a:latin typeface="+mn-lt"/>
                        </a:rPr>
                        <a:t>misura</a:t>
                      </a:r>
                      <a:endParaRPr lang="it-IT" sz="1800" dirty="0">
                        <a:solidFill>
                          <a:schemeClr val="bg1"/>
                        </a:solidFill>
                        <a:effectLst/>
                        <a:latin typeface="+mn-lt"/>
                        <a:ea typeface="Calibri" panose="020F0502020204030204" pitchFamily="34" charset="0"/>
                        <a:cs typeface="Tahoma" panose="020B0604030504040204" pitchFamily="34" charset="0"/>
                      </a:endParaRPr>
                    </a:p>
                  </a:txBody>
                  <a:tcPr marL="109881" marR="109881" marT="0" marB="0" anchor="ctr">
                    <a:solidFill>
                      <a:srgbClr val="006E73"/>
                    </a:solidFill>
                  </a:tcPr>
                </a:tc>
                <a:extLst>
                  <a:ext uri="{0D108BD9-81ED-4DB2-BD59-A6C34878D82A}">
                    <a16:rowId xmlns:a16="http://schemas.microsoft.com/office/drawing/2014/main" val="10000"/>
                  </a:ext>
                </a:extLst>
              </a:tr>
              <a:tr h="353875">
                <a:tc>
                  <a:txBody>
                    <a:bodyPr/>
                    <a:lstStyle/>
                    <a:p>
                      <a:pPr marL="39370" algn="l">
                        <a:spcAft>
                          <a:spcPts val="0"/>
                        </a:spcAft>
                      </a:pPr>
                      <a:r>
                        <a:rPr lang="it-IT" sz="1600" dirty="0">
                          <a:effectLst/>
                          <a:latin typeface="+mn-lt"/>
                        </a:rPr>
                        <a:t>CPO</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it-IT" sz="1600" b="0" dirty="0">
                          <a:effectLst/>
                          <a:latin typeface="+mn-lt"/>
                        </a:rPr>
                        <a:t>Potenza cardiaca</a:t>
                      </a:r>
                      <a:endParaRPr lang="it-IT" sz="16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r>
                        <a:rPr lang="it-IT" sz="1600" b="0" kern="1200" dirty="0">
                          <a:solidFill>
                            <a:schemeClr val="dk1"/>
                          </a:solidFill>
                          <a:effectLst/>
                          <a:latin typeface="+mn-lt"/>
                          <a:ea typeface="+mn-ea"/>
                          <a:cs typeface="+mn-cs"/>
                        </a:rPr>
                        <a:t>MAP x CO/451 </a:t>
                      </a:r>
                    </a:p>
                  </a:txBody>
                  <a:tcPr marL="109881" marR="109881" marT="0" marB="0" anchor="ctr">
                    <a:solidFill>
                      <a:srgbClr val="E1E1E1"/>
                    </a:solidFill>
                  </a:tcPr>
                </a:tc>
                <a:tc>
                  <a:txBody>
                    <a:bodyPr/>
                    <a:lstStyle/>
                    <a:p>
                      <a:pPr marL="39370" algn="ctr">
                        <a:spcAft>
                          <a:spcPts val="0"/>
                        </a:spcAft>
                      </a:pPr>
                      <a:r>
                        <a:rPr lang="it-IT" sz="1600" dirty="0">
                          <a:effectLst/>
                          <a:latin typeface="+mn-lt"/>
                          <a:ea typeface="Calibri" panose="020F0502020204030204" pitchFamily="34" charset="0"/>
                          <a:cs typeface="Tahoma" panose="020B0604030504040204" pitchFamily="34" charset="0"/>
                        </a:rPr>
                        <a:t>0.80</a:t>
                      </a:r>
                      <a:r>
                        <a:rPr lang="it-IT" sz="1200" dirty="0">
                          <a:effectLst/>
                          <a:latin typeface="+mn-lt"/>
                          <a:ea typeface="Calibri" panose="020F0502020204030204" pitchFamily="34" charset="0"/>
                          <a:cs typeface="Tahoma" panose="020B0604030504040204" pitchFamily="34" charset="0"/>
                        </a:rPr>
                        <a:t> </a:t>
                      </a:r>
                      <a:r>
                        <a:rPr lang="it-IT" sz="1600" b="0" kern="1200" dirty="0">
                          <a:solidFill>
                            <a:schemeClr val="dk1"/>
                          </a:solidFill>
                          <a:effectLst/>
                          <a:latin typeface="+mn-lt"/>
                          <a:ea typeface="+mn-ea"/>
                          <a:cs typeface="+mn-cs"/>
                        </a:rPr>
                        <a:t>÷ </a:t>
                      </a:r>
                      <a:r>
                        <a:rPr lang="it-IT" sz="1600" dirty="0">
                          <a:effectLst/>
                          <a:latin typeface="+mn-lt"/>
                          <a:ea typeface="Calibri" panose="020F0502020204030204" pitchFamily="34" charset="0"/>
                          <a:cs typeface="Tahoma" panose="020B0604030504040204" pitchFamily="34" charset="0"/>
                        </a:rPr>
                        <a:t>1.20</a:t>
                      </a:r>
                    </a:p>
                  </a:txBody>
                  <a:tcPr marL="109881" marR="109881" marT="0" marB="0" anchor="ctr">
                    <a:solidFill>
                      <a:srgbClr val="E1E1E1"/>
                    </a:solidFill>
                  </a:tcPr>
                </a:tc>
                <a:tc>
                  <a:txBody>
                    <a:bodyPr/>
                    <a:lstStyle/>
                    <a:p>
                      <a:pPr marL="39370" algn="l">
                        <a:spcAft>
                          <a:spcPts val="0"/>
                        </a:spcAft>
                      </a:pPr>
                      <a:r>
                        <a:rPr lang="it-IT" sz="1400" dirty="0">
                          <a:effectLst/>
                          <a:latin typeface="+mn-lt"/>
                        </a:rPr>
                        <a:t>W</a:t>
                      </a:r>
                      <a:endParaRPr lang="it-IT" sz="1400" dirty="0">
                        <a:effectLst/>
                        <a:latin typeface="+mn-lt"/>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1"/>
                  </a:ext>
                </a:extLst>
              </a:tr>
              <a:tr h="353875">
                <a:tc>
                  <a:txBody>
                    <a:bodyPr/>
                    <a:lstStyle/>
                    <a:p>
                      <a:pPr marL="39370" algn="l">
                        <a:spcAft>
                          <a:spcPts val="0"/>
                        </a:spcAft>
                      </a:pPr>
                      <a:r>
                        <a:rPr lang="it-IT" sz="1600" dirty="0">
                          <a:effectLst/>
                          <a:latin typeface="+mn-lt"/>
                        </a:rPr>
                        <a:t>CPI</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it-IT" sz="1600" b="0" dirty="0">
                          <a:effectLst/>
                          <a:latin typeface="+mn-lt"/>
                        </a:rPr>
                        <a:t>Indice di potenza cardiaca</a:t>
                      </a:r>
                      <a:endParaRPr lang="it-IT" sz="16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r>
                        <a:rPr lang="it-IT" sz="1600" b="0" kern="1200" dirty="0">
                          <a:solidFill>
                            <a:schemeClr val="dk1"/>
                          </a:solidFill>
                          <a:effectLst/>
                          <a:latin typeface="+mn-lt"/>
                          <a:ea typeface="+mn-ea"/>
                          <a:cs typeface="+mn-cs"/>
                        </a:rPr>
                        <a:t>MAP x CI/451</a:t>
                      </a:r>
                    </a:p>
                  </a:txBody>
                  <a:tcPr marL="109881" marR="109881" marT="0" marB="0" anchor="ctr"/>
                </a:tc>
                <a:tc>
                  <a:txBody>
                    <a:bodyPr/>
                    <a:lstStyle/>
                    <a:p>
                      <a:pPr marL="39370" algn="ctr">
                        <a:spcAft>
                          <a:spcPts val="0"/>
                        </a:spcAft>
                      </a:pPr>
                      <a:r>
                        <a:rPr lang="it-IT" sz="1600" dirty="0">
                          <a:effectLst/>
                          <a:latin typeface="+mn-lt"/>
                          <a:ea typeface="Calibri" panose="020F0502020204030204" pitchFamily="34" charset="0"/>
                          <a:cs typeface="Tahoma" panose="020B0604030504040204" pitchFamily="34" charset="0"/>
                        </a:rPr>
                        <a:t>0.50</a:t>
                      </a:r>
                      <a:r>
                        <a:rPr lang="it-IT" sz="1200" dirty="0">
                          <a:effectLst/>
                          <a:latin typeface="+mn-lt"/>
                          <a:ea typeface="Calibri" panose="020F0502020204030204" pitchFamily="34" charset="0"/>
                          <a:cs typeface="Tahoma" panose="020B0604030504040204" pitchFamily="34" charset="0"/>
                        </a:rPr>
                        <a:t> </a:t>
                      </a:r>
                      <a:r>
                        <a:rPr lang="it-IT" sz="1600" b="0" kern="1200" dirty="0">
                          <a:solidFill>
                            <a:schemeClr val="dk1"/>
                          </a:solidFill>
                          <a:effectLst/>
                          <a:latin typeface="+mn-lt"/>
                          <a:ea typeface="+mn-ea"/>
                          <a:cs typeface="+mn-cs"/>
                        </a:rPr>
                        <a:t>÷ </a:t>
                      </a:r>
                      <a:r>
                        <a:rPr lang="it-IT" sz="1600" dirty="0">
                          <a:effectLst/>
                          <a:latin typeface="+mn-lt"/>
                          <a:ea typeface="Calibri" panose="020F0502020204030204" pitchFamily="34" charset="0"/>
                          <a:cs typeface="Tahoma" panose="020B0604030504040204" pitchFamily="34" charset="0"/>
                        </a:rPr>
                        <a:t>0.70</a:t>
                      </a:r>
                    </a:p>
                  </a:txBody>
                  <a:tcPr marL="109881" marR="109881" marT="0" marB="0" anchor="ctr">
                    <a:solidFill>
                      <a:srgbClr val="F0F0F0"/>
                    </a:solidFill>
                  </a:tcPr>
                </a:tc>
                <a:tc>
                  <a:txBody>
                    <a:bodyPr/>
                    <a:lstStyle/>
                    <a:p>
                      <a:pPr marL="39370" algn="l">
                        <a:spcAft>
                          <a:spcPts val="0"/>
                        </a:spcAft>
                      </a:pPr>
                      <a:r>
                        <a:rPr lang="it-IT" sz="1400" dirty="0">
                          <a:effectLst/>
                          <a:latin typeface="+mn-lt"/>
                        </a:rPr>
                        <a:t>W/m</a:t>
                      </a:r>
                      <a:r>
                        <a:rPr lang="it-IT" sz="1400" baseline="30000" dirty="0">
                          <a:effectLst/>
                          <a:latin typeface="+mn-lt"/>
                        </a:rPr>
                        <a:t>2</a:t>
                      </a:r>
                      <a:endParaRPr lang="it-IT" sz="1400" dirty="0">
                        <a:effectLst/>
                        <a:latin typeface="+mn-lt"/>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2"/>
                  </a:ext>
                </a:extLst>
              </a:tr>
              <a:tr h="353875">
                <a:tc>
                  <a:txBody>
                    <a:bodyPr/>
                    <a:lstStyle/>
                    <a:p>
                      <a:pPr marL="39370" algn="l">
                        <a:spcAft>
                          <a:spcPts val="0"/>
                        </a:spcAft>
                      </a:pPr>
                      <a:r>
                        <a:rPr lang="en-US" sz="1600" dirty="0">
                          <a:solidFill>
                            <a:srgbClr val="006E73"/>
                          </a:solidFill>
                          <a:effectLst/>
                          <a:latin typeface="+mn-lt"/>
                        </a:rPr>
                        <a:t>PP</a:t>
                      </a:r>
                      <a:endParaRPr lang="it-IT" sz="1600" dirty="0">
                        <a:solidFill>
                          <a:srgbClr val="006E73"/>
                        </a:solidFill>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b="0" dirty="0" err="1">
                          <a:effectLst/>
                          <a:latin typeface="+mn-lt"/>
                        </a:rPr>
                        <a:t>Pressione</a:t>
                      </a:r>
                      <a:r>
                        <a:rPr lang="en-US" sz="1600" b="0" dirty="0">
                          <a:effectLst/>
                          <a:latin typeface="+mn-lt"/>
                        </a:rPr>
                        <a:t> di </a:t>
                      </a:r>
                      <a:r>
                        <a:rPr lang="en-US" sz="1600" b="0" dirty="0" err="1">
                          <a:effectLst/>
                          <a:latin typeface="+mn-lt"/>
                        </a:rPr>
                        <a:t>polso</a:t>
                      </a:r>
                      <a:endParaRPr lang="it-IT" sz="16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r>
                        <a:rPr lang="it-IT" sz="1600" b="0" kern="1200" dirty="0" err="1">
                          <a:solidFill>
                            <a:schemeClr val="dk1"/>
                          </a:solidFill>
                          <a:effectLst/>
                          <a:latin typeface="+mn-lt"/>
                          <a:ea typeface="+mn-ea"/>
                          <a:cs typeface="+mn-cs"/>
                        </a:rPr>
                        <a:t>Psys-Pdia</a:t>
                      </a:r>
                      <a:r>
                        <a:rPr lang="it-IT" sz="1600" b="0" kern="1200" dirty="0">
                          <a:solidFill>
                            <a:schemeClr val="dk1"/>
                          </a:solidFill>
                          <a:effectLst/>
                          <a:latin typeface="+mn-lt"/>
                          <a:ea typeface="+mn-ea"/>
                          <a:cs typeface="+mn-cs"/>
                        </a:rPr>
                        <a:t> 	</a:t>
                      </a:r>
                    </a:p>
                  </a:txBody>
                  <a:tcPr marL="109881" marR="109881" marT="0" marB="0" anchor="ctr"/>
                </a:tc>
                <a:tc>
                  <a:txBody>
                    <a:bodyPr/>
                    <a:lstStyle/>
                    <a:p>
                      <a:pPr marL="39370" algn="ctr">
                        <a:spcAft>
                          <a:spcPts val="0"/>
                        </a:spcAft>
                      </a:pPr>
                      <a:r>
                        <a:rPr lang="it-IT" sz="1600" dirty="0">
                          <a:effectLst/>
                          <a:latin typeface="+mn-lt"/>
                          <a:ea typeface="Calibri" panose="020F0502020204030204" pitchFamily="34" charset="0"/>
                          <a:cs typeface="Tahoma" panose="020B0604030504040204" pitchFamily="34" charset="0"/>
                        </a:rPr>
                        <a:t>30</a:t>
                      </a:r>
                      <a:r>
                        <a:rPr lang="it-IT" sz="1200" dirty="0">
                          <a:effectLst/>
                          <a:latin typeface="+mn-lt"/>
                          <a:ea typeface="Calibri" panose="020F0502020204030204" pitchFamily="34" charset="0"/>
                          <a:cs typeface="Tahoma" panose="020B0604030504040204" pitchFamily="34" charset="0"/>
                        </a:rPr>
                        <a:t> </a:t>
                      </a:r>
                      <a:r>
                        <a:rPr lang="it-IT" sz="1600" b="0" kern="1200" dirty="0">
                          <a:solidFill>
                            <a:schemeClr val="dk1"/>
                          </a:solidFill>
                          <a:effectLst/>
                          <a:latin typeface="+mn-lt"/>
                          <a:ea typeface="+mn-ea"/>
                          <a:cs typeface="+mn-cs"/>
                        </a:rPr>
                        <a:t>÷ </a:t>
                      </a:r>
                      <a:r>
                        <a:rPr lang="it-IT" sz="1600" dirty="0">
                          <a:effectLst/>
                          <a:latin typeface="+mn-lt"/>
                          <a:ea typeface="Calibri" panose="020F0502020204030204" pitchFamily="34" charset="0"/>
                          <a:cs typeface="Tahoma" panose="020B0604030504040204" pitchFamily="34" charset="0"/>
                        </a:rPr>
                        <a:t>50</a:t>
                      </a:r>
                    </a:p>
                  </a:txBody>
                  <a:tcPr marL="109881" marR="109881" marT="0" marB="0" anchor="ctr">
                    <a:solidFill>
                      <a:srgbClr val="E1E1E1"/>
                    </a:solidFill>
                  </a:tcPr>
                </a:tc>
                <a:tc>
                  <a:txBody>
                    <a:bodyPr/>
                    <a:lstStyle/>
                    <a:p>
                      <a:pPr marL="39370" algn="l">
                        <a:spcAft>
                          <a:spcPts val="0"/>
                        </a:spcAft>
                      </a:pPr>
                      <a:r>
                        <a:rPr lang="en-US" sz="1400" dirty="0">
                          <a:effectLst/>
                          <a:latin typeface="+mn-lt"/>
                        </a:rPr>
                        <a:t>mmHg</a:t>
                      </a:r>
                      <a:endParaRPr lang="it-IT" sz="1400" dirty="0">
                        <a:effectLst/>
                        <a:latin typeface="+mn-lt"/>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3"/>
                  </a:ext>
                </a:extLst>
              </a:tr>
              <a:tr h="353875">
                <a:tc>
                  <a:txBody>
                    <a:bodyPr/>
                    <a:lstStyle/>
                    <a:p>
                      <a:pPr marL="39370" algn="l">
                        <a:spcAft>
                          <a:spcPts val="0"/>
                        </a:spcAft>
                      </a:pPr>
                      <a:r>
                        <a:rPr lang="it-IT" sz="1600" dirty="0">
                          <a:solidFill>
                            <a:srgbClr val="006E73"/>
                          </a:solidFill>
                          <a:effectLst/>
                          <a:latin typeface="+mn-lt"/>
                        </a:rPr>
                        <a:t>MAP-</a:t>
                      </a:r>
                      <a:r>
                        <a:rPr lang="it-IT" sz="1600" dirty="0" err="1">
                          <a:solidFill>
                            <a:srgbClr val="006E73"/>
                          </a:solidFill>
                          <a:effectLst/>
                          <a:latin typeface="+mn-lt"/>
                        </a:rPr>
                        <a:t>Dic</a:t>
                      </a:r>
                      <a:endParaRPr lang="it-IT" sz="1600" dirty="0">
                        <a:solidFill>
                          <a:srgbClr val="006E73"/>
                        </a:solidFill>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it-IT" sz="1600" b="0" dirty="0">
                          <a:effectLst/>
                          <a:latin typeface="+mn-lt"/>
                        </a:rPr>
                        <a:t>Differenza fra pressioni media e dicrota</a:t>
                      </a:r>
                      <a:endParaRPr lang="it-IT" sz="16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r>
                        <a:rPr lang="it-IT" sz="1600" b="0" kern="1200" dirty="0">
                          <a:solidFill>
                            <a:schemeClr val="dk1"/>
                          </a:solidFill>
                          <a:effectLst/>
                          <a:latin typeface="+mn-lt"/>
                          <a:ea typeface="+mn-ea"/>
                          <a:cs typeface="+mn-cs"/>
                        </a:rPr>
                        <a:t>MAP-</a:t>
                      </a:r>
                      <a:r>
                        <a:rPr lang="it-IT" sz="1600" b="0" kern="1200" dirty="0" err="1">
                          <a:solidFill>
                            <a:schemeClr val="dk1"/>
                          </a:solidFill>
                          <a:effectLst/>
                          <a:latin typeface="+mn-lt"/>
                          <a:ea typeface="+mn-ea"/>
                          <a:cs typeface="+mn-cs"/>
                        </a:rPr>
                        <a:t>Dic</a:t>
                      </a:r>
                      <a:r>
                        <a:rPr lang="it-IT" sz="1600" b="0" kern="1200" dirty="0">
                          <a:solidFill>
                            <a:schemeClr val="dk1"/>
                          </a:solidFill>
                          <a:effectLst/>
                          <a:latin typeface="+mn-lt"/>
                          <a:ea typeface="+mn-ea"/>
                          <a:cs typeface="+mn-cs"/>
                        </a:rPr>
                        <a:t> 	</a:t>
                      </a:r>
                    </a:p>
                  </a:txBody>
                  <a:tcPr marL="109881" marR="109881" marT="0" marB="0" anchor="ctr"/>
                </a:tc>
                <a:tc>
                  <a:txBody>
                    <a:bodyPr/>
                    <a:lstStyle/>
                    <a:p>
                      <a:pPr marL="39370" marR="0" indent="0" algn="ctr" defTabSz="914400" rtl="0" eaLnBrk="1" fontAlgn="auto" latinLnBrk="0" hangingPunct="1">
                        <a:lnSpc>
                          <a:spcPct val="100000"/>
                        </a:lnSpc>
                        <a:spcBef>
                          <a:spcPts val="0"/>
                        </a:spcBef>
                        <a:spcAft>
                          <a:spcPts val="0"/>
                        </a:spcAft>
                        <a:buClrTx/>
                        <a:buSzTx/>
                        <a:buFontTx/>
                        <a:buNone/>
                        <a:tabLst/>
                        <a:defRPr/>
                      </a:pPr>
                      <a:r>
                        <a:rPr lang="it-IT" sz="1600" dirty="0">
                          <a:effectLst/>
                          <a:latin typeface="+mn-lt"/>
                          <a:ea typeface="Calibri" panose="020F0502020204030204" pitchFamily="34" charset="0"/>
                          <a:cs typeface="Tahoma" panose="020B0604030504040204" pitchFamily="34" charset="0"/>
                        </a:rPr>
                        <a:t>15</a:t>
                      </a:r>
                      <a:r>
                        <a:rPr lang="it-IT" sz="1200" dirty="0">
                          <a:effectLst/>
                          <a:latin typeface="+mn-lt"/>
                          <a:ea typeface="Calibri" panose="020F0502020204030204" pitchFamily="34" charset="0"/>
                          <a:cs typeface="Tahoma" panose="020B0604030504040204" pitchFamily="34" charset="0"/>
                        </a:rPr>
                        <a:t> </a:t>
                      </a:r>
                      <a:r>
                        <a:rPr lang="it-IT" sz="1600" b="0" kern="1200" dirty="0">
                          <a:solidFill>
                            <a:schemeClr val="dk1"/>
                          </a:solidFill>
                          <a:effectLst/>
                          <a:latin typeface="+mn-lt"/>
                          <a:ea typeface="+mn-ea"/>
                          <a:cs typeface="+mn-cs"/>
                        </a:rPr>
                        <a:t>÷ </a:t>
                      </a:r>
                      <a:r>
                        <a:rPr lang="it-IT" sz="1600" dirty="0">
                          <a:effectLst/>
                          <a:latin typeface="+mn-lt"/>
                          <a:ea typeface="Calibri" panose="020F0502020204030204" pitchFamily="34" charset="0"/>
                          <a:cs typeface="Tahoma" panose="020B0604030504040204" pitchFamily="34" charset="0"/>
                        </a:rPr>
                        <a:t>20</a:t>
                      </a:r>
                    </a:p>
                  </a:txBody>
                  <a:tcPr marL="109881" marR="109881" marT="0" marB="0" anchor="ctr">
                    <a:solidFill>
                      <a:srgbClr val="F0F0F0"/>
                    </a:solidFill>
                  </a:tcPr>
                </a:tc>
                <a:tc>
                  <a:txBody>
                    <a:bodyPr/>
                    <a:lstStyle/>
                    <a:p>
                      <a:pPr marL="39370" algn="l">
                        <a:spcAft>
                          <a:spcPts val="0"/>
                        </a:spcAft>
                      </a:pPr>
                      <a:r>
                        <a:rPr lang="it-IT" sz="1400" dirty="0" err="1">
                          <a:effectLst/>
                          <a:latin typeface="+mn-lt"/>
                        </a:rPr>
                        <a:t>mmHg</a:t>
                      </a:r>
                      <a:endParaRPr lang="it-IT" sz="1400" dirty="0">
                        <a:effectLst/>
                        <a:latin typeface="+mn-lt"/>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4"/>
                  </a:ext>
                </a:extLst>
              </a:tr>
              <a:tr h="614081">
                <a:tc>
                  <a:txBody>
                    <a:bodyPr/>
                    <a:lstStyle/>
                    <a:p>
                      <a:pPr marL="39370" algn="l">
                        <a:spcAft>
                          <a:spcPts val="0"/>
                        </a:spcAft>
                      </a:pPr>
                      <a:r>
                        <a:rPr lang="it-IT" sz="1600" dirty="0">
                          <a:effectLst/>
                          <a:latin typeface="+mn-lt"/>
                        </a:rPr>
                        <a:t>DO</a:t>
                      </a:r>
                      <a:r>
                        <a:rPr lang="it-IT" sz="1600" baseline="-25000" dirty="0">
                          <a:effectLst/>
                          <a:latin typeface="+mn-lt"/>
                        </a:rPr>
                        <a:t>2</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it-IT" sz="1600" b="0" dirty="0">
                          <a:effectLst/>
                          <a:latin typeface="+mn-lt"/>
                        </a:rPr>
                        <a:t>Trasporto di ossigeno </a:t>
                      </a:r>
                      <a:r>
                        <a:rPr lang="it-IT" sz="1200" b="0" dirty="0">
                          <a:effectLst/>
                          <a:latin typeface="+mn-lt"/>
                        </a:rPr>
                        <a:t>(derivato)</a:t>
                      </a:r>
                      <a:endParaRPr lang="it-IT" sz="12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r>
                        <a:rPr lang="en-US" sz="1600" b="0" kern="1200" dirty="0">
                          <a:solidFill>
                            <a:schemeClr val="dk1"/>
                          </a:solidFill>
                          <a:effectLst/>
                          <a:latin typeface="+mn-lt"/>
                          <a:ea typeface="+mn-ea"/>
                          <a:cs typeface="+mn-cs"/>
                        </a:rPr>
                        <a:t>DO2 = CO * CaO2 con CaO2=</a:t>
                      </a:r>
                      <a:r>
                        <a:rPr lang="en-US" sz="1600" b="0" kern="1200" dirty="0" err="1">
                          <a:solidFill>
                            <a:schemeClr val="dk1"/>
                          </a:solidFill>
                          <a:effectLst/>
                          <a:latin typeface="+mn-lt"/>
                          <a:ea typeface="+mn-ea"/>
                          <a:cs typeface="+mn-cs"/>
                        </a:rPr>
                        <a:t>Hb</a:t>
                      </a:r>
                      <a:r>
                        <a:rPr lang="en-US" sz="1600" b="0" kern="1200" dirty="0">
                          <a:solidFill>
                            <a:schemeClr val="dk1"/>
                          </a:solidFill>
                          <a:effectLst/>
                          <a:latin typeface="+mn-lt"/>
                          <a:ea typeface="+mn-ea"/>
                          <a:cs typeface="+mn-cs"/>
                        </a:rPr>
                        <a:t>*1,34*SaO2 </a:t>
                      </a:r>
                    </a:p>
                  </a:txBody>
                  <a:tcPr marL="109881" marR="109881" marT="0" marB="0" anchor="ctr"/>
                </a:tc>
                <a:tc>
                  <a:txBody>
                    <a:bodyPr/>
                    <a:lstStyle/>
                    <a:p>
                      <a:pPr marL="39370" marR="0" indent="0" algn="ctr" defTabSz="914400" rtl="0" eaLnBrk="1" fontAlgn="auto" latinLnBrk="0" hangingPunct="1">
                        <a:lnSpc>
                          <a:spcPct val="100000"/>
                        </a:lnSpc>
                        <a:spcBef>
                          <a:spcPts val="0"/>
                        </a:spcBef>
                        <a:spcAft>
                          <a:spcPts val="0"/>
                        </a:spcAft>
                        <a:buClrTx/>
                        <a:buSzTx/>
                        <a:buFontTx/>
                        <a:buNone/>
                        <a:tabLst/>
                        <a:defRPr/>
                      </a:pPr>
                      <a:r>
                        <a:rPr lang="it-IT" sz="1600" dirty="0">
                          <a:effectLst/>
                          <a:latin typeface="+mn-lt"/>
                          <a:ea typeface="Calibri" panose="020F0502020204030204" pitchFamily="34" charset="0"/>
                          <a:cs typeface="Tahoma" panose="020B0604030504040204" pitchFamily="34" charset="0"/>
                        </a:rPr>
                        <a:t>900</a:t>
                      </a:r>
                      <a:r>
                        <a:rPr lang="it-IT" sz="1200" dirty="0">
                          <a:effectLst/>
                          <a:latin typeface="+mn-lt"/>
                          <a:ea typeface="Calibri" panose="020F0502020204030204" pitchFamily="34" charset="0"/>
                          <a:cs typeface="Tahoma" panose="020B0604030504040204" pitchFamily="34" charset="0"/>
                        </a:rPr>
                        <a:t> </a:t>
                      </a:r>
                      <a:r>
                        <a:rPr lang="it-IT" sz="1600" b="0" kern="1200" dirty="0">
                          <a:solidFill>
                            <a:schemeClr val="dk1"/>
                          </a:solidFill>
                          <a:effectLst/>
                          <a:latin typeface="+mn-lt"/>
                          <a:ea typeface="+mn-ea"/>
                          <a:cs typeface="+mn-cs"/>
                        </a:rPr>
                        <a:t>÷ </a:t>
                      </a:r>
                      <a:r>
                        <a:rPr lang="it-IT" sz="1600" dirty="0">
                          <a:effectLst/>
                          <a:latin typeface="+mn-lt"/>
                          <a:ea typeface="Calibri" panose="020F0502020204030204" pitchFamily="34" charset="0"/>
                          <a:cs typeface="Tahoma" panose="020B0604030504040204" pitchFamily="34" charset="0"/>
                        </a:rPr>
                        <a:t>1000</a:t>
                      </a:r>
                    </a:p>
                  </a:txBody>
                  <a:tcPr marL="109881" marR="109881" marT="0" marB="0" anchor="ctr">
                    <a:solidFill>
                      <a:srgbClr val="E1E1E1"/>
                    </a:solidFill>
                  </a:tcPr>
                </a:tc>
                <a:tc>
                  <a:txBody>
                    <a:bodyPr/>
                    <a:lstStyle/>
                    <a:p>
                      <a:pPr marL="39370" algn="l">
                        <a:spcAft>
                          <a:spcPts val="0"/>
                        </a:spcAft>
                      </a:pPr>
                      <a:r>
                        <a:rPr lang="it-IT" sz="1400" dirty="0" err="1">
                          <a:effectLst/>
                          <a:latin typeface="+mn-lt"/>
                        </a:rPr>
                        <a:t>mL</a:t>
                      </a:r>
                      <a:r>
                        <a:rPr lang="it-IT" sz="1400" dirty="0">
                          <a:effectLst/>
                          <a:latin typeface="+mn-lt"/>
                        </a:rPr>
                        <a:t>/</a:t>
                      </a:r>
                      <a:r>
                        <a:rPr lang="it-IT" sz="1400" dirty="0" err="1">
                          <a:effectLst/>
                          <a:latin typeface="+mn-lt"/>
                        </a:rPr>
                        <a:t>min</a:t>
                      </a:r>
                      <a:endParaRPr lang="it-IT" sz="1400" dirty="0">
                        <a:effectLst/>
                        <a:latin typeface="+mn-lt"/>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5"/>
                  </a:ext>
                </a:extLst>
              </a:tr>
              <a:tr h="353875">
                <a:tc>
                  <a:txBody>
                    <a:bodyPr/>
                    <a:lstStyle/>
                    <a:p>
                      <a:pPr marL="39370" algn="l">
                        <a:spcAft>
                          <a:spcPts val="0"/>
                        </a:spcAft>
                      </a:pPr>
                      <a:r>
                        <a:rPr lang="it-IT" sz="1600" dirty="0">
                          <a:effectLst/>
                          <a:latin typeface="+mn-lt"/>
                        </a:rPr>
                        <a:t>DO</a:t>
                      </a:r>
                      <a:r>
                        <a:rPr lang="it-IT" sz="1600" baseline="-25000" dirty="0">
                          <a:effectLst/>
                          <a:latin typeface="+mn-lt"/>
                        </a:rPr>
                        <a:t>2</a:t>
                      </a:r>
                      <a:r>
                        <a:rPr lang="it-IT" sz="1600" dirty="0">
                          <a:effectLst/>
                          <a:latin typeface="+mn-lt"/>
                        </a:rPr>
                        <a:t>I</a:t>
                      </a: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it-IT" sz="1600" b="0" dirty="0">
                          <a:effectLst/>
                          <a:latin typeface="+mn-lt"/>
                        </a:rPr>
                        <a:t>Trasporto di ossigeno indicizzato </a:t>
                      </a:r>
                      <a:r>
                        <a:rPr lang="it-IT" sz="1200" b="0" dirty="0">
                          <a:effectLst/>
                          <a:latin typeface="+mn-lt"/>
                        </a:rPr>
                        <a:t>(derivato)</a:t>
                      </a:r>
                      <a:endParaRPr lang="it-IT" sz="16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r>
                        <a:rPr lang="it-IT" sz="1600" b="0" kern="1200" dirty="0">
                          <a:solidFill>
                            <a:schemeClr val="dk1"/>
                          </a:solidFill>
                          <a:effectLst/>
                          <a:latin typeface="+mn-lt"/>
                          <a:ea typeface="+mn-ea"/>
                          <a:cs typeface="+mn-cs"/>
                        </a:rPr>
                        <a:t>DO</a:t>
                      </a:r>
                      <a:r>
                        <a:rPr lang="en-US" sz="1600" b="0" kern="1200" dirty="0">
                          <a:solidFill>
                            <a:schemeClr val="dk1"/>
                          </a:solidFill>
                          <a:effectLst/>
                          <a:latin typeface="+mn-lt"/>
                          <a:ea typeface="+mn-ea"/>
                          <a:cs typeface="+mn-cs"/>
                        </a:rPr>
                        <a:t>2</a:t>
                      </a:r>
                      <a:r>
                        <a:rPr lang="it-IT" sz="1600" b="0" kern="1200" dirty="0">
                          <a:solidFill>
                            <a:schemeClr val="dk1"/>
                          </a:solidFill>
                          <a:effectLst/>
                          <a:latin typeface="+mn-lt"/>
                          <a:ea typeface="+mn-ea"/>
                          <a:cs typeface="+mn-cs"/>
                        </a:rPr>
                        <a:t>I = DO</a:t>
                      </a:r>
                      <a:r>
                        <a:rPr lang="en-US" sz="1600" b="0" kern="1200" dirty="0">
                          <a:solidFill>
                            <a:schemeClr val="dk1"/>
                          </a:solidFill>
                          <a:effectLst/>
                          <a:latin typeface="+mn-lt"/>
                          <a:ea typeface="+mn-ea"/>
                          <a:cs typeface="+mn-cs"/>
                        </a:rPr>
                        <a:t>2</a:t>
                      </a:r>
                      <a:r>
                        <a:rPr lang="it-IT" sz="1600" b="0" kern="1200" dirty="0">
                          <a:solidFill>
                            <a:schemeClr val="dk1"/>
                          </a:solidFill>
                          <a:effectLst/>
                          <a:latin typeface="+mn-lt"/>
                          <a:ea typeface="+mn-ea"/>
                          <a:cs typeface="+mn-cs"/>
                        </a:rPr>
                        <a:t>/BSA 	</a:t>
                      </a:r>
                    </a:p>
                  </a:txBody>
                  <a:tcPr marL="109881" marR="109881" marT="0" marB="0" anchor="ctr"/>
                </a:tc>
                <a:tc>
                  <a:txBody>
                    <a:bodyPr/>
                    <a:lstStyle/>
                    <a:p>
                      <a:pPr marL="39370" algn="ctr">
                        <a:spcAft>
                          <a:spcPts val="0"/>
                        </a:spcAft>
                      </a:pPr>
                      <a:r>
                        <a:rPr lang="it-IT" sz="1600" dirty="0">
                          <a:effectLst/>
                          <a:latin typeface="+mn-lt"/>
                          <a:ea typeface="Calibri" panose="020F0502020204030204" pitchFamily="34" charset="0"/>
                          <a:cs typeface="Tahoma" panose="020B0604030504040204" pitchFamily="34" charset="0"/>
                        </a:rPr>
                        <a:t>500</a:t>
                      </a:r>
                      <a:r>
                        <a:rPr lang="it-IT" sz="1200" dirty="0">
                          <a:effectLst/>
                          <a:latin typeface="+mn-lt"/>
                          <a:ea typeface="Calibri" panose="020F0502020204030204" pitchFamily="34" charset="0"/>
                          <a:cs typeface="Tahoma" panose="020B0604030504040204" pitchFamily="34" charset="0"/>
                        </a:rPr>
                        <a:t> </a:t>
                      </a:r>
                      <a:r>
                        <a:rPr lang="it-IT" sz="1600" b="0" kern="1200" dirty="0">
                          <a:solidFill>
                            <a:schemeClr val="dk1"/>
                          </a:solidFill>
                          <a:effectLst/>
                          <a:latin typeface="+mn-lt"/>
                          <a:ea typeface="+mn-ea"/>
                          <a:cs typeface="+mn-cs"/>
                        </a:rPr>
                        <a:t>÷ </a:t>
                      </a:r>
                      <a:r>
                        <a:rPr lang="it-IT" sz="1600" dirty="0">
                          <a:effectLst/>
                          <a:latin typeface="+mn-lt"/>
                          <a:ea typeface="Calibri" panose="020F0502020204030204" pitchFamily="34" charset="0"/>
                          <a:cs typeface="Tahoma" panose="020B0604030504040204" pitchFamily="34" charset="0"/>
                        </a:rPr>
                        <a:t>600</a:t>
                      </a:r>
                    </a:p>
                  </a:txBody>
                  <a:tcPr marL="109881" marR="109881" marT="0" marB="0" anchor="ctr">
                    <a:solidFill>
                      <a:srgbClr val="F0F0F0"/>
                    </a:solidFill>
                  </a:tcPr>
                </a:tc>
                <a:tc>
                  <a:txBody>
                    <a:bodyPr/>
                    <a:lstStyle/>
                    <a:p>
                      <a:pPr marL="39370" algn="l">
                        <a:spcAft>
                          <a:spcPts val="0"/>
                        </a:spcAft>
                      </a:pPr>
                      <a:r>
                        <a:rPr lang="it-IT" sz="1400" dirty="0" err="1">
                          <a:effectLst/>
                          <a:latin typeface="+mn-lt"/>
                        </a:rPr>
                        <a:t>mL</a:t>
                      </a:r>
                      <a:r>
                        <a:rPr lang="it-IT" sz="1400" dirty="0">
                          <a:effectLst/>
                          <a:latin typeface="+mn-lt"/>
                        </a:rPr>
                        <a:t>/</a:t>
                      </a:r>
                      <a:r>
                        <a:rPr lang="it-IT" sz="1400" dirty="0" err="1">
                          <a:effectLst/>
                          <a:latin typeface="+mn-lt"/>
                        </a:rPr>
                        <a:t>min</a:t>
                      </a:r>
                      <a:r>
                        <a:rPr lang="it-IT" sz="1400" dirty="0">
                          <a:effectLst/>
                          <a:latin typeface="+mn-lt"/>
                        </a:rPr>
                        <a:t>/m</a:t>
                      </a:r>
                      <a:r>
                        <a:rPr lang="it-IT" sz="1400" baseline="30000" dirty="0">
                          <a:effectLst/>
                          <a:latin typeface="+mn-lt"/>
                        </a:rPr>
                        <a:t>2</a:t>
                      </a:r>
                      <a:endParaRPr lang="it-IT" sz="1400" dirty="0">
                        <a:effectLst/>
                        <a:latin typeface="+mn-lt"/>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6"/>
                  </a:ext>
                </a:extLst>
              </a:tr>
              <a:tr h="353875">
                <a:tc>
                  <a:txBody>
                    <a:bodyPr/>
                    <a:lstStyle/>
                    <a:p>
                      <a:pPr marL="39370" algn="l">
                        <a:spcAft>
                          <a:spcPts val="0"/>
                        </a:spcAft>
                      </a:pPr>
                      <a:r>
                        <a:rPr lang="en-US" sz="1600" dirty="0">
                          <a:solidFill>
                            <a:srgbClr val="006E73"/>
                          </a:solidFill>
                          <a:effectLst/>
                          <a:latin typeface="+mn-lt"/>
                        </a:rPr>
                        <a:t>PPV/SVV</a:t>
                      </a:r>
                      <a:endParaRPr lang="it-IT" sz="1600" dirty="0">
                        <a:solidFill>
                          <a:srgbClr val="006E73"/>
                        </a:solidFill>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b="0" dirty="0" err="1">
                          <a:effectLst/>
                          <a:latin typeface="+mn-lt"/>
                        </a:rPr>
                        <a:t>Elastanza</a:t>
                      </a:r>
                      <a:r>
                        <a:rPr lang="en-US" sz="1600" b="0" dirty="0">
                          <a:effectLst/>
                          <a:latin typeface="+mn-lt"/>
                        </a:rPr>
                        <a:t> </a:t>
                      </a:r>
                      <a:r>
                        <a:rPr lang="en-US" sz="1600" b="0" dirty="0" err="1">
                          <a:effectLst/>
                          <a:latin typeface="+mn-lt"/>
                        </a:rPr>
                        <a:t>dinamica</a:t>
                      </a:r>
                      <a:endParaRPr lang="it-IT" sz="16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r>
                        <a:rPr lang="it-IT" sz="1600" b="0" kern="1200" dirty="0">
                          <a:solidFill>
                            <a:schemeClr val="dk1"/>
                          </a:solidFill>
                          <a:effectLst/>
                          <a:latin typeface="+mn-lt"/>
                          <a:ea typeface="+mn-ea"/>
                          <a:cs typeface="+mn-cs"/>
                        </a:rPr>
                        <a:t>PPV/SVV 	</a:t>
                      </a:r>
                    </a:p>
                  </a:txBody>
                  <a:tcPr marL="109881" marR="109881" marT="0" marB="0" anchor="ctr"/>
                </a:tc>
                <a:tc>
                  <a:txBody>
                    <a:bodyPr/>
                    <a:lstStyle/>
                    <a:p>
                      <a:pPr marL="39370" algn="ctr">
                        <a:spcAft>
                          <a:spcPts val="0"/>
                        </a:spcAft>
                      </a:pP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solidFill>
                      <a:srgbClr val="E1E1E1"/>
                    </a:solidFill>
                  </a:tcPr>
                </a:tc>
                <a:tc>
                  <a:txBody>
                    <a:bodyPr/>
                    <a:lstStyle/>
                    <a:p>
                      <a:pPr marL="39370" algn="l">
                        <a:spcAft>
                          <a:spcPts val="0"/>
                        </a:spcAft>
                      </a:pPr>
                      <a:r>
                        <a:rPr lang="en-US" sz="1400" dirty="0">
                          <a:effectLst/>
                          <a:latin typeface="+mn-lt"/>
                        </a:rPr>
                        <a:t>units</a:t>
                      </a:r>
                      <a:endParaRPr lang="it-IT" sz="1400" dirty="0">
                        <a:effectLst/>
                        <a:latin typeface="+mn-lt"/>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7"/>
                  </a:ext>
                </a:extLst>
              </a:tr>
              <a:tr h="353875">
                <a:tc>
                  <a:txBody>
                    <a:bodyPr/>
                    <a:lstStyle/>
                    <a:p>
                      <a:pPr marL="39370" algn="l">
                        <a:spcAft>
                          <a:spcPts val="0"/>
                        </a:spcAft>
                      </a:pPr>
                      <a:r>
                        <a:rPr lang="en-US" sz="1600" dirty="0" err="1">
                          <a:solidFill>
                            <a:srgbClr val="006E73"/>
                          </a:solidFill>
                          <a:effectLst/>
                          <a:latin typeface="+mn-lt"/>
                        </a:rPr>
                        <a:t>Ea</a:t>
                      </a:r>
                      <a:endParaRPr lang="it-IT" sz="1600" dirty="0">
                        <a:solidFill>
                          <a:srgbClr val="006E73"/>
                        </a:solidFill>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en-US" sz="1600" b="0" dirty="0" err="1">
                          <a:effectLst/>
                          <a:latin typeface="+mn-lt"/>
                        </a:rPr>
                        <a:t>Elastanza</a:t>
                      </a:r>
                      <a:r>
                        <a:rPr lang="en-US" sz="1600" b="0" dirty="0">
                          <a:effectLst/>
                          <a:latin typeface="+mn-lt"/>
                        </a:rPr>
                        <a:t> </a:t>
                      </a:r>
                      <a:r>
                        <a:rPr lang="en-US" sz="1600" b="0" dirty="0" err="1">
                          <a:effectLst/>
                          <a:latin typeface="+mn-lt"/>
                        </a:rPr>
                        <a:t>arteriosa</a:t>
                      </a:r>
                      <a:endParaRPr lang="it-IT" sz="16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r>
                        <a:rPr lang="it-IT" sz="1600" b="0" kern="1200" dirty="0" err="1">
                          <a:solidFill>
                            <a:srgbClr val="00B050"/>
                          </a:solidFill>
                          <a:effectLst/>
                          <a:latin typeface="+mn-lt"/>
                          <a:ea typeface="+mn-ea"/>
                          <a:cs typeface="+mn-cs"/>
                        </a:rPr>
                        <a:t>Dic</a:t>
                      </a:r>
                      <a:r>
                        <a:rPr lang="it-IT" sz="1600" b="0" kern="1200" dirty="0">
                          <a:solidFill>
                            <a:schemeClr val="dk1"/>
                          </a:solidFill>
                          <a:effectLst/>
                          <a:latin typeface="+mn-lt"/>
                          <a:ea typeface="+mn-ea"/>
                          <a:cs typeface="+mn-cs"/>
                        </a:rPr>
                        <a:t>/SV 	</a:t>
                      </a:r>
                    </a:p>
                  </a:txBody>
                  <a:tcPr marL="109881" marR="109881" marT="0" marB="0" anchor="ctr"/>
                </a:tc>
                <a:tc>
                  <a:txBody>
                    <a:bodyPr/>
                    <a:lstStyle/>
                    <a:p>
                      <a:pPr marL="39370" algn="ctr">
                        <a:spcAft>
                          <a:spcPts val="0"/>
                        </a:spcAft>
                      </a:pPr>
                      <a:r>
                        <a:rPr lang="it-IT" sz="1600" dirty="0">
                          <a:effectLst/>
                          <a:latin typeface="+mn-lt"/>
                          <a:ea typeface="Calibri" panose="020F0502020204030204" pitchFamily="34" charset="0"/>
                          <a:cs typeface="Tahoma" panose="020B0604030504040204" pitchFamily="34" charset="0"/>
                        </a:rPr>
                        <a:t>1.10</a:t>
                      </a:r>
                      <a:r>
                        <a:rPr lang="it-IT" sz="1200" dirty="0">
                          <a:effectLst/>
                          <a:latin typeface="+mn-lt"/>
                          <a:ea typeface="Calibri" panose="020F0502020204030204" pitchFamily="34" charset="0"/>
                          <a:cs typeface="Tahoma" panose="020B0604030504040204" pitchFamily="34" charset="0"/>
                        </a:rPr>
                        <a:t> </a:t>
                      </a:r>
                      <a:r>
                        <a:rPr lang="it-IT" sz="1600" b="0" kern="1200" dirty="0">
                          <a:solidFill>
                            <a:schemeClr val="dk1"/>
                          </a:solidFill>
                          <a:effectLst/>
                          <a:latin typeface="+mn-lt"/>
                          <a:ea typeface="+mn-ea"/>
                          <a:cs typeface="+mn-cs"/>
                        </a:rPr>
                        <a:t>÷ </a:t>
                      </a:r>
                      <a:r>
                        <a:rPr lang="it-IT" sz="1600" dirty="0">
                          <a:effectLst/>
                          <a:latin typeface="+mn-lt"/>
                          <a:ea typeface="Calibri" panose="020F0502020204030204" pitchFamily="34" charset="0"/>
                          <a:cs typeface="Tahoma" panose="020B0604030504040204" pitchFamily="34" charset="0"/>
                        </a:rPr>
                        <a:t>1.40</a:t>
                      </a:r>
                    </a:p>
                  </a:txBody>
                  <a:tcPr marL="109881" marR="109881" marT="0" marB="0" anchor="ctr">
                    <a:solidFill>
                      <a:srgbClr val="F0F0F0"/>
                    </a:solidFill>
                  </a:tcPr>
                </a:tc>
                <a:tc>
                  <a:txBody>
                    <a:bodyPr/>
                    <a:lstStyle/>
                    <a:p>
                      <a:pPr marL="39370" algn="l">
                        <a:spcAft>
                          <a:spcPts val="0"/>
                        </a:spcAft>
                      </a:pPr>
                      <a:r>
                        <a:rPr lang="en-US" sz="1400" dirty="0">
                          <a:effectLst/>
                          <a:latin typeface="+mn-lt"/>
                        </a:rPr>
                        <a:t>mmHg/ml</a:t>
                      </a:r>
                      <a:endParaRPr lang="it-IT" sz="1400" dirty="0">
                        <a:effectLst/>
                        <a:latin typeface="+mn-lt"/>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8"/>
                  </a:ext>
                </a:extLst>
              </a:tr>
              <a:tr h="353875">
                <a:tc>
                  <a:txBody>
                    <a:bodyPr/>
                    <a:lstStyle/>
                    <a:p>
                      <a:pPr marL="39370" algn="l">
                        <a:spcAft>
                          <a:spcPts val="0"/>
                        </a:spcAft>
                      </a:pPr>
                      <a:r>
                        <a:rPr lang="it-IT" sz="1600" dirty="0" err="1">
                          <a:solidFill>
                            <a:srgbClr val="006E73"/>
                          </a:solidFill>
                          <a:effectLst/>
                          <a:latin typeface="+mn-lt"/>
                        </a:rPr>
                        <a:t>Z_tot</a:t>
                      </a:r>
                      <a:endParaRPr lang="it-IT" sz="1600" dirty="0">
                        <a:solidFill>
                          <a:srgbClr val="006E73"/>
                        </a:solidFill>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it-IT" sz="1600" b="0" dirty="0">
                          <a:effectLst/>
                          <a:latin typeface="+mn-lt"/>
                        </a:rPr>
                        <a:t>Impedenza cardiovascolare</a:t>
                      </a:r>
                      <a:endParaRPr lang="it-IT" sz="16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endParaRPr lang="it-IT" sz="1600" b="0" kern="1200" dirty="0">
                        <a:solidFill>
                          <a:schemeClr val="dk1"/>
                        </a:solidFill>
                        <a:effectLst/>
                        <a:latin typeface="+mn-lt"/>
                        <a:ea typeface="+mn-ea"/>
                        <a:cs typeface="+mn-cs"/>
                      </a:endParaRPr>
                    </a:p>
                  </a:txBody>
                  <a:tcPr marL="109881" marR="109881" marT="0" marB="0" anchor="ctr"/>
                </a:tc>
                <a:tc>
                  <a:txBody>
                    <a:bodyPr/>
                    <a:lstStyle/>
                    <a:p>
                      <a:pPr marL="39370" algn="ctr">
                        <a:spcAft>
                          <a:spcPts val="0"/>
                        </a:spcAft>
                      </a:pP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solidFill>
                      <a:srgbClr val="E1E1E1"/>
                    </a:solidFill>
                  </a:tcPr>
                </a:tc>
                <a:tc>
                  <a:txBody>
                    <a:bodyPr/>
                    <a:lstStyle/>
                    <a:p>
                      <a:pPr marL="39370" algn="l">
                        <a:spcAft>
                          <a:spcPts val="0"/>
                        </a:spcAft>
                      </a:pPr>
                      <a:r>
                        <a:rPr lang="it-IT" sz="1400" dirty="0" err="1">
                          <a:effectLst/>
                          <a:latin typeface="+mn-lt"/>
                        </a:rPr>
                        <a:t>mmHg</a:t>
                      </a:r>
                      <a:r>
                        <a:rPr lang="it-IT" sz="1400" dirty="0">
                          <a:effectLst/>
                          <a:latin typeface="+mn-lt"/>
                        </a:rPr>
                        <a:t>*sec/ml</a:t>
                      </a:r>
                      <a:endParaRPr lang="it-IT" sz="1400" dirty="0">
                        <a:effectLst/>
                        <a:latin typeface="+mn-lt"/>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09"/>
                  </a:ext>
                </a:extLst>
              </a:tr>
              <a:tr h="353875">
                <a:tc>
                  <a:txBody>
                    <a:bodyPr/>
                    <a:lstStyle/>
                    <a:p>
                      <a:pPr marL="39370" algn="l">
                        <a:spcAft>
                          <a:spcPts val="0"/>
                        </a:spcAft>
                      </a:pPr>
                      <a:r>
                        <a:rPr lang="it-IT" sz="1600" dirty="0" err="1">
                          <a:solidFill>
                            <a:srgbClr val="006E73"/>
                          </a:solidFill>
                          <a:effectLst/>
                          <a:latin typeface="+mn-lt"/>
                        </a:rPr>
                        <a:t>Dia</a:t>
                      </a:r>
                      <a:r>
                        <a:rPr lang="it-IT" sz="1600" baseline="-25000" dirty="0" err="1">
                          <a:solidFill>
                            <a:srgbClr val="006E73"/>
                          </a:solidFill>
                          <a:effectLst/>
                          <a:latin typeface="+mn-lt"/>
                        </a:rPr>
                        <a:t>pk</a:t>
                      </a:r>
                      <a:endParaRPr lang="it-IT" sz="1600" dirty="0">
                        <a:solidFill>
                          <a:srgbClr val="006E73"/>
                        </a:solidFill>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it-IT" sz="1600" b="0" dirty="0">
                          <a:effectLst/>
                          <a:latin typeface="+mn-lt"/>
                        </a:rPr>
                        <a:t>Picco diastolico</a:t>
                      </a:r>
                      <a:endParaRPr lang="it-IT" sz="16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endParaRPr lang="it-IT" sz="1600" b="0" kern="1200" dirty="0">
                        <a:solidFill>
                          <a:schemeClr val="dk1"/>
                        </a:solidFill>
                        <a:effectLst/>
                        <a:latin typeface="+mn-lt"/>
                        <a:ea typeface="+mn-ea"/>
                        <a:cs typeface="+mn-cs"/>
                      </a:endParaRPr>
                    </a:p>
                  </a:txBody>
                  <a:tcPr marL="109881" marR="109881" marT="0" marB="0" anchor="ctr">
                    <a:solidFill>
                      <a:srgbClr val="F0F0F0"/>
                    </a:solidFill>
                  </a:tcPr>
                </a:tc>
                <a:tc>
                  <a:txBody>
                    <a:bodyPr/>
                    <a:lstStyle/>
                    <a:p>
                      <a:pPr marL="39370" algn="ctr">
                        <a:spcAft>
                          <a:spcPts val="0"/>
                        </a:spcAft>
                      </a:pP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solidFill>
                      <a:srgbClr val="F0F0F0"/>
                    </a:solidFill>
                  </a:tcPr>
                </a:tc>
                <a:tc>
                  <a:txBody>
                    <a:bodyPr/>
                    <a:lstStyle/>
                    <a:p>
                      <a:pPr marL="39370" algn="l">
                        <a:spcAft>
                          <a:spcPts val="0"/>
                        </a:spcAft>
                      </a:pPr>
                      <a:r>
                        <a:rPr lang="it-IT" sz="1400" dirty="0" err="1">
                          <a:effectLst/>
                          <a:latin typeface="+mn-lt"/>
                        </a:rPr>
                        <a:t>mmHg</a:t>
                      </a:r>
                      <a:endParaRPr lang="it-IT" sz="1400" dirty="0">
                        <a:effectLst/>
                        <a:latin typeface="+mn-lt"/>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10"/>
                  </a:ext>
                </a:extLst>
              </a:tr>
              <a:tr h="353875">
                <a:tc>
                  <a:txBody>
                    <a:bodyPr/>
                    <a:lstStyle/>
                    <a:p>
                      <a:pPr marL="39370" algn="l">
                        <a:spcAft>
                          <a:spcPts val="0"/>
                        </a:spcAft>
                      </a:pPr>
                      <a:r>
                        <a:rPr lang="it-IT" sz="1600" dirty="0" err="1">
                          <a:solidFill>
                            <a:srgbClr val="006E73"/>
                          </a:solidFill>
                          <a:effectLst/>
                          <a:latin typeface="+mn-lt"/>
                        </a:rPr>
                        <a:t>SV</a:t>
                      </a:r>
                      <a:r>
                        <a:rPr lang="it-IT" sz="1600" baseline="-25000" dirty="0" err="1">
                          <a:solidFill>
                            <a:srgbClr val="006E73"/>
                          </a:solidFill>
                          <a:effectLst/>
                          <a:latin typeface="+mn-lt"/>
                        </a:rPr>
                        <a:t>kg</a:t>
                      </a:r>
                      <a:endParaRPr lang="it-IT" sz="1600" dirty="0">
                        <a:solidFill>
                          <a:srgbClr val="006E73"/>
                        </a:solidFill>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pPr marL="39370" algn="l">
                        <a:spcAft>
                          <a:spcPts val="0"/>
                        </a:spcAft>
                      </a:pPr>
                      <a:r>
                        <a:rPr lang="it-IT" sz="1600" b="0" dirty="0" err="1">
                          <a:effectLst/>
                          <a:latin typeface="+mn-lt"/>
                        </a:rPr>
                        <a:t>Stroke</a:t>
                      </a:r>
                      <a:r>
                        <a:rPr lang="it-IT" sz="1600" b="0" dirty="0">
                          <a:effectLst/>
                          <a:latin typeface="+mn-lt"/>
                        </a:rPr>
                        <a:t> Volume pesato</a:t>
                      </a:r>
                      <a:endParaRPr lang="it-IT" sz="1600" b="0" dirty="0">
                        <a:effectLst/>
                        <a:latin typeface="+mn-lt"/>
                        <a:ea typeface="Calibri" panose="020F0502020204030204" pitchFamily="34" charset="0"/>
                        <a:cs typeface="Tahoma" panose="020B0604030504040204" pitchFamily="34" charset="0"/>
                      </a:endParaRPr>
                    </a:p>
                  </a:txBody>
                  <a:tcPr marL="109881" marR="109881" marT="0" marB="0" anchor="ctr"/>
                </a:tc>
                <a:tc>
                  <a:txBody>
                    <a:bodyPr/>
                    <a:lstStyle/>
                    <a:p>
                      <a:r>
                        <a:rPr lang="it-IT" sz="1600" b="0" kern="1200" dirty="0">
                          <a:solidFill>
                            <a:schemeClr val="dk1"/>
                          </a:solidFill>
                          <a:effectLst/>
                          <a:latin typeface="+mn-lt"/>
                          <a:ea typeface="+mn-ea"/>
                          <a:cs typeface="+mn-cs"/>
                        </a:rPr>
                        <a:t> SV/</a:t>
                      </a:r>
                      <a:r>
                        <a:rPr lang="it-IT" sz="1600" b="0" kern="1200" dirty="0" err="1">
                          <a:solidFill>
                            <a:schemeClr val="dk1"/>
                          </a:solidFill>
                          <a:effectLst/>
                          <a:latin typeface="+mn-lt"/>
                          <a:ea typeface="+mn-ea"/>
                          <a:cs typeface="+mn-cs"/>
                        </a:rPr>
                        <a:t>weight</a:t>
                      </a:r>
                      <a:r>
                        <a:rPr lang="it-IT" sz="1600" b="0" kern="1200" dirty="0">
                          <a:solidFill>
                            <a:schemeClr val="dk1"/>
                          </a:solidFill>
                          <a:effectLst/>
                          <a:latin typeface="+mn-lt"/>
                          <a:ea typeface="+mn-ea"/>
                          <a:cs typeface="+mn-cs"/>
                        </a:rPr>
                        <a:t> 	</a:t>
                      </a:r>
                    </a:p>
                  </a:txBody>
                  <a:tcPr marL="109881" marR="109881" marT="0" marB="0" anchor="ctr"/>
                </a:tc>
                <a:tc>
                  <a:txBody>
                    <a:bodyPr/>
                    <a:lstStyle/>
                    <a:p>
                      <a:pPr marL="39370" algn="ctr">
                        <a:spcAft>
                          <a:spcPts val="0"/>
                        </a:spcAft>
                      </a:pPr>
                      <a:endParaRPr lang="it-IT" sz="1600" dirty="0">
                        <a:effectLst/>
                        <a:latin typeface="+mn-lt"/>
                        <a:ea typeface="Calibri" panose="020F0502020204030204" pitchFamily="34" charset="0"/>
                        <a:cs typeface="Tahoma" panose="020B0604030504040204" pitchFamily="34" charset="0"/>
                      </a:endParaRPr>
                    </a:p>
                  </a:txBody>
                  <a:tcPr marL="109881" marR="109881" marT="0" marB="0" anchor="ctr">
                    <a:solidFill>
                      <a:srgbClr val="E1E1E1"/>
                    </a:solidFill>
                  </a:tcPr>
                </a:tc>
                <a:tc>
                  <a:txBody>
                    <a:bodyPr/>
                    <a:lstStyle/>
                    <a:p>
                      <a:pPr marL="39370" algn="l">
                        <a:spcAft>
                          <a:spcPts val="0"/>
                        </a:spcAft>
                      </a:pPr>
                      <a:r>
                        <a:rPr lang="it-IT" sz="1400" dirty="0">
                          <a:effectLst/>
                          <a:latin typeface="+mn-lt"/>
                        </a:rPr>
                        <a:t>ml/kg</a:t>
                      </a:r>
                      <a:endParaRPr lang="it-IT" sz="1400" dirty="0">
                        <a:effectLst/>
                        <a:latin typeface="+mn-lt"/>
                        <a:ea typeface="Calibri" panose="020F0502020204030204" pitchFamily="34" charset="0"/>
                        <a:cs typeface="Tahoma" panose="020B0604030504040204" pitchFamily="34" charset="0"/>
                      </a:endParaRPr>
                    </a:p>
                  </a:txBody>
                  <a:tcPr marL="109881" marR="109881" marT="0" marB="0" anchor="ctr"/>
                </a:tc>
                <a:extLst>
                  <a:ext uri="{0D108BD9-81ED-4DB2-BD59-A6C34878D82A}">
                    <a16:rowId xmlns:a16="http://schemas.microsoft.com/office/drawing/2014/main" val="10011"/>
                  </a:ext>
                </a:extLst>
              </a:tr>
            </a:tbl>
          </a:graphicData>
        </a:graphic>
      </p:graphicFrame>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6" y="91621"/>
            <a:ext cx="2423885" cy="530946"/>
          </a:xfrm>
          <a:prstGeom prst="rect">
            <a:avLst/>
          </a:prstGeom>
        </p:spPr>
      </p:pic>
      <p:sp>
        <p:nvSpPr>
          <p:cNvPr id="10" name="Rettangolo 9"/>
          <p:cNvSpPr/>
          <p:nvPr/>
        </p:nvSpPr>
        <p:spPr>
          <a:xfrm>
            <a:off x="261258" y="690806"/>
            <a:ext cx="468000" cy="6167194"/>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1009936" y="823326"/>
            <a:ext cx="5152325" cy="553998"/>
          </a:xfrm>
          <a:prstGeom prst="rect">
            <a:avLst/>
          </a:prstGeom>
        </p:spPr>
        <p:txBody>
          <a:bodyPr wrap="square">
            <a:spAutoFit/>
          </a:bodyPr>
          <a:lstStyle/>
          <a:p>
            <a:r>
              <a:rPr lang="it-IT" sz="3000" dirty="0">
                <a:solidFill>
                  <a:schemeClr val="bg2">
                    <a:lumMod val="25000"/>
                  </a:schemeClr>
                </a:solidFill>
                <a:ea typeface="Open Sans Condensed" panose="020B0806030504020204" pitchFamily="34" charset="0"/>
                <a:cs typeface="Open Sans Condensed" panose="020B0806030504020204" pitchFamily="34" charset="0"/>
              </a:rPr>
              <a:t>Nuove variabili emodinamiche</a:t>
            </a:r>
          </a:p>
        </p:txBody>
      </p:sp>
      <p:sp>
        <p:nvSpPr>
          <p:cNvPr id="29" name="Rettangolo 28"/>
          <p:cNvSpPr/>
          <p:nvPr/>
        </p:nvSpPr>
        <p:spPr>
          <a:xfrm>
            <a:off x="795158" y="5834048"/>
            <a:ext cx="619080" cy="464871"/>
          </a:xfrm>
          <a:prstGeom prst="rect">
            <a:avLst/>
          </a:prstGeom>
        </p:spPr>
        <p:txBody>
          <a:bodyPr wrap="none">
            <a:spAutoFit/>
          </a:bodyPr>
          <a:lstStyle/>
          <a:p>
            <a:pPr>
              <a:lnSpc>
                <a:spcPct val="150000"/>
              </a:lnSpc>
              <a:spcAft>
                <a:spcPts val="1200"/>
              </a:spcAft>
              <a:buSzPct val="200000"/>
            </a:pPr>
            <a:r>
              <a:rPr lang="en-US" dirty="0">
                <a:solidFill>
                  <a:srgbClr val="006E73"/>
                </a:solidFill>
                <a:cs typeface="Arial" charset="0"/>
              </a:rPr>
              <a:t>IABP</a:t>
            </a:r>
          </a:p>
        </p:txBody>
      </p:sp>
      <p:sp>
        <p:nvSpPr>
          <p:cNvPr id="30" name="Rettangolo 29"/>
          <p:cNvSpPr/>
          <p:nvPr/>
        </p:nvSpPr>
        <p:spPr>
          <a:xfrm>
            <a:off x="795158" y="6201102"/>
            <a:ext cx="558166" cy="464871"/>
          </a:xfrm>
          <a:prstGeom prst="rect">
            <a:avLst/>
          </a:prstGeom>
        </p:spPr>
        <p:txBody>
          <a:bodyPr wrap="none">
            <a:spAutoFit/>
          </a:bodyPr>
          <a:lstStyle/>
          <a:p>
            <a:pPr>
              <a:lnSpc>
                <a:spcPct val="150000"/>
              </a:lnSpc>
              <a:spcAft>
                <a:spcPts val="1200"/>
              </a:spcAft>
              <a:buSzPct val="200000"/>
            </a:pPr>
            <a:r>
              <a:rPr lang="en-US" dirty="0">
                <a:solidFill>
                  <a:srgbClr val="006E73"/>
                </a:solidFill>
                <a:cs typeface="Arial" charset="0"/>
              </a:rPr>
              <a:t>PED</a:t>
            </a:r>
          </a:p>
        </p:txBody>
      </p:sp>
      <p:grpSp>
        <p:nvGrpSpPr>
          <p:cNvPr id="31" name="Gruppo 30"/>
          <p:cNvGrpSpPr>
            <a:grpSpLocks noChangeAspect="1"/>
          </p:cNvGrpSpPr>
          <p:nvPr/>
        </p:nvGrpSpPr>
        <p:grpSpPr>
          <a:xfrm>
            <a:off x="11045143" y="-13648"/>
            <a:ext cx="1139755" cy="864000"/>
            <a:chOff x="74848" y="-145328"/>
            <a:chExt cx="1254914" cy="951298"/>
          </a:xfrm>
        </p:grpSpPr>
        <p:pic>
          <p:nvPicPr>
            <p:cNvPr id="32"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8" y="213733"/>
              <a:ext cx="939713" cy="264512"/>
            </a:xfrm>
            <a:prstGeom prst="rect">
              <a:avLst/>
            </a:prstGeom>
          </p:spPr>
        </p:pic>
        <p:pic>
          <p:nvPicPr>
            <p:cNvPr id="33" name="Immagin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69" y="-145328"/>
              <a:ext cx="1015793" cy="951298"/>
            </a:xfrm>
            <a:prstGeom prst="rect">
              <a:avLst/>
            </a:prstGeom>
          </p:spPr>
        </p:pic>
      </p:grpSp>
    </p:spTree>
    <p:extLst>
      <p:ext uri="{BB962C8B-B14F-4D97-AF65-F5344CB8AC3E}">
        <p14:creationId xmlns:p14="http://schemas.microsoft.com/office/powerpoint/2010/main" val="26658576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il_fi" descr="2-intellivue-mp60-mp70-mp9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73991" y="1439105"/>
            <a:ext cx="2698216" cy="180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pg_invasive_pressure_main_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3263" y="3549420"/>
            <a:ext cx="1219560" cy="11011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magine 21"/>
          <p:cNvPicPr>
            <a:picLocks noChangeAspect="1"/>
          </p:cNvPicPr>
          <p:nvPr/>
        </p:nvPicPr>
        <p:blipFill>
          <a:blip r:embed="rId4" cstate="print"/>
          <a:stretch>
            <a:fillRect/>
          </a:stretch>
        </p:blipFill>
        <p:spPr>
          <a:xfrm>
            <a:off x="843654" y="2134284"/>
            <a:ext cx="2004960" cy="4445106"/>
          </a:xfrm>
          <a:prstGeom prst="rect">
            <a:avLst/>
          </a:prstGeom>
        </p:spPr>
      </p:pic>
      <p:pic>
        <p:nvPicPr>
          <p:cNvPr id="4" name="Immagin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716" y="91621"/>
            <a:ext cx="2423885" cy="530946"/>
          </a:xfrm>
          <a:prstGeom prst="rect">
            <a:avLst/>
          </a:prstGeom>
        </p:spPr>
      </p:pic>
      <p:sp>
        <p:nvSpPr>
          <p:cNvPr id="9" name="Rettangolo 8"/>
          <p:cNvSpPr/>
          <p:nvPr/>
        </p:nvSpPr>
        <p:spPr>
          <a:xfrm>
            <a:off x="261258" y="690806"/>
            <a:ext cx="468000" cy="6167194"/>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latin typeface="Calibri" panose="020F0502020204030204" pitchFamily="34" charset="0"/>
            </a:endParaRPr>
          </a:p>
        </p:txBody>
      </p:sp>
      <p:grpSp>
        <p:nvGrpSpPr>
          <p:cNvPr id="17" name="Gruppo 16"/>
          <p:cNvGrpSpPr>
            <a:grpSpLocks noChangeAspect="1"/>
          </p:cNvGrpSpPr>
          <p:nvPr/>
        </p:nvGrpSpPr>
        <p:grpSpPr>
          <a:xfrm>
            <a:off x="11045143" y="-13648"/>
            <a:ext cx="1139755" cy="864000"/>
            <a:chOff x="74848" y="-145328"/>
            <a:chExt cx="1254914" cy="951298"/>
          </a:xfrm>
        </p:grpSpPr>
        <p:pic>
          <p:nvPicPr>
            <p:cNvPr id="18" name="Segnaposto contenuto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48" y="213733"/>
              <a:ext cx="939713" cy="264512"/>
            </a:xfrm>
            <a:prstGeom prst="rect">
              <a:avLst/>
            </a:prstGeom>
          </p:spPr>
        </p:pic>
        <p:pic>
          <p:nvPicPr>
            <p:cNvPr id="19" name="Immagin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969" y="-145328"/>
              <a:ext cx="1015793" cy="951298"/>
            </a:xfrm>
            <a:prstGeom prst="rect">
              <a:avLst/>
            </a:prstGeom>
          </p:spPr>
        </p:pic>
      </p:grpSp>
      <p:sp>
        <p:nvSpPr>
          <p:cNvPr id="24" name="ZoneTexte 5"/>
          <p:cNvSpPr txBox="1">
            <a:spLocks noChangeArrowheads="1"/>
          </p:cNvSpPr>
          <p:nvPr/>
        </p:nvSpPr>
        <p:spPr bwMode="auto">
          <a:xfrm>
            <a:off x="793044" y="680077"/>
            <a:ext cx="10556828" cy="1154162"/>
          </a:xfrm>
          <a:prstGeom prst="rect">
            <a:avLst/>
          </a:prstGeom>
          <a:noFill/>
          <a:ln w="9525">
            <a:noFill/>
            <a:miter lim="800000"/>
            <a:headEnd/>
            <a:tailEnd/>
          </a:ln>
        </p:spPr>
        <p:txBody>
          <a:bodyPr wrap="square">
            <a:spAutoFit/>
          </a:bodyPr>
          <a:lstStyle/>
          <a:p>
            <a:pPr>
              <a:lnSpc>
                <a:spcPct val="150000"/>
              </a:lnSpc>
              <a:spcAft>
                <a:spcPts val="600"/>
              </a:spcAft>
              <a:buSzPct val="200000"/>
            </a:pPr>
            <a:r>
              <a:rPr lang="en-US" sz="2400" b="1" dirty="0">
                <a:solidFill>
                  <a:srgbClr val="000000"/>
                </a:solidFill>
                <a:latin typeface="Calibri" panose="020F0502020204030204" pitchFamily="34" charset="0"/>
                <a:cs typeface="Arial" charset="0"/>
              </a:rPr>
              <a:t>Option n.2 - </a:t>
            </a:r>
            <a:r>
              <a:rPr lang="en-US" sz="2400" b="1" dirty="0" err="1">
                <a:solidFill>
                  <a:srgbClr val="000000"/>
                </a:solidFill>
                <a:latin typeface="Calibri" panose="020F0502020204030204" pitchFamily="34" charset="0"/>
                <a:cs typeface="Arial" charset="0"/>
              </a:rPr>
              <a:t>MostCare</a:t>
            </a:r>
            <a:r>
              <a:rPr lang="en-US" sz="2400" b="1" dirty="0">
                <a:solidFill>
                  <a:srgbClr val="000000"/>
                </a:solidFill>
                <a:latin typeface="Calibri" panose="020F0502020204030204" pitchFamily="34" charset="0"/>
                <a:cs typeface="Arial" charset="0"/>
              </a:rPr>
              <a:t> Up with other patient monitors (</a:t>
            </a:r>
            <a:r>
              <a:rPr lang="en-US" sz="2400" b="1" dirty="0">
                <a:solidFill>
                  <a:srgbClr val="00ABB4"/>
                </a:solidFill>
                <a:latin typeface="Calibri" panose="020F0502020204030204" pitchFamily="34" charset="0"/>
                <a:cs typeface="Arial" charset="0"/>
              </a:rPr>
              <a:t>temporary solution</a:t>
            </a:r>
            <a:r>
              <a:rPr lang="en-US" sz="2400" b="1" dirty="0">
                <a:solidFill>
                  <a:srgbClr val="000000"/>
                </a:solidFill>
                <a:latin typeface="Calibri" panose="020F0502020204030204" pitchFamily="34" charset="0"/>
                <a:cs typeface="Arial" charset="0"/>
              </a:rPr>
              <a:t>)</a:t>
            </a:r>
            <a:endParaRPr lang="en-US" sz="2400" b="1" i="1" dirty="0">
              <a:solidFill>
                <a:srgbClr val="000000"/>
              </a:solidFill>
              <a:latin typeface="Calibri" panose="020F0502020204030204" pitchFamily="34" charset="0"/>
              <a:cs typeface="Arial" charset="0"/>
            </a:endParaRPr>
          </a:p>
          <a:p>
            <a:pPr marL="900113" lvl="1" indent="-368300" defTabSz="1433513">
              <a:spcBef>
                <a:spcPts val="1200"/>
              </a:spcBef>
              <a:spcAft>
                <a:spcPts val="600"/>
              </a:spcAft>
              <a:buSzPct val="180000"/>
              <a:buFontTx/>
              <a:buBlip>
                <a:blip r:embed="rId8"/>
              </a:buBlip>
            </a:pPr>
            <a:r>
              <a:rPr lang="en-US" i="1" dirty="0">
                <a:solidFill>
                  <a:srgbClr val="000000"/>
                </a:solidFill>
                <a:latin typeface="Calibri" panose="020F0502020204030204" pitchFamily="34" charset="0"/>
                <a:cs typeface="Arial" charset="0"/>
              </a:rPr>
              <a:t> old MONITOR-IN cable</a:t>
            </a:r>
          </a:p>
        </p:txBody>
      </p:sp>
      <p:sp>
        <p:nvSpPr>
          <p:cNvPr id="28" name="Freeform 1050"/>
          <p:cNvSpPr>
            <a:spLocks/>
          </p:cNvSpPr>
          <p:nvPr/>
        </p:nvSpPr>
        <p:spPr bwMode="auto">
          <a:xfrm>
            <a:off x="2241783" y="3841730"/>
            <a:ext cx="6760815" cy="1609943"/>
          </a:xfrm>
          <a:custGeom>
            <a:avLst/>
            <a:gdLst>
              <a:gd name="T0" fmla="*/ 2147483647 w 2004"/>
              <a:gd name="T1" fmla="*/ 0 h 270"/>
              <a:gd name="T2" fmla="*/ 2147483647 w 2004"/>
              <a:gd name="T3" fmla="*/ 2147483647 h 270"/>
              <a:gd name="T4" fmla="*/ 0 w 2004"/>
              <a:gd name="T5" fmla="*/ 2147483647 h 270"/>
              <a:gd name="T6" fmla="*/ 0 60000 65536"/>
              <a:gd name="T7" fmla="*/ 0 60000 65536"/>
              <a:gd name="T8" fmla="*/ 0 60000 65536"/>
              <a:gd name="T9" fmla="*/ 0 w 2004"/>
              <a:gd name="T10" fmla="*/ 0 h 270"/>
              <a:gd name="T11" fmla="*/ 2004 w 2004"/>
              <a:gd name="T12" fmla="*/ 270 h 270"/>
            </a:gdLst>
            <a:ahLst/>
            <a:cxnLst>
              <a:cxn ang="T6">
                <a:pos x="T0" y="T1"/>
              </a:cxn>
              <a:cxn ang="T7">
                <a:pos x="T2" y="T3"/>
              </a:cxn>
              <a:cxn ang="T8">
                <a:pos x="T4" y="T5"/>
              </a:cxn>
            </a:cxnLst>
            <a:rect l="T9" t="T10" r="T11" b="T12"/>
            <a:pathLst>
              <a:path w="2004" h="270">
                <a:moveTo>
                  <a:pt x="2004" y="0"/>
                </a:moveTo>
                <a:cubicBezTo>
                  <a:pt x="1888" y="38"/>
                  <a:pt x="1642" y="186"/>
                  <a:pt x="1308" y="228"/>
                </a:cubicBezTo>
                <a:cubicBezTo>
                  <a:pt x="974" y="270"/>
                  <a:pt x="272" y="247"/>
                  <a:pt x="0" y="252"/>
                </a:cubicBezTo>
              </a:path>
            </a:pathLst>
          </a:custGeom>
          <a:noFill/>
          <a:ln w="28575">
            <a:solidFill>
              <a:schemeClr val="tx1"/>
            </a:solidFill>
            <a:round/>
            <a:headEnd type="triangle" w="med" len="med"/>
            <a:tailEnd type="triangle" w="med" len="med"/>
          </a:ln>
        </p:spPr>
        <p:txBody>
          <a:bodyPr/>
          <a:lstStyle/>
          <a:p>
            <a:endParaRPr lang="it-IT">
              <a:solidFill>
                <a:srgbClr val="000000"/>
              </a:solidFill>
              <a:latin typeface="Calibri" panose="020F0502020204030204" pitchFamily="34" charset="0"/>
            </a:endParaRPr>
          </a:p>
        </p:txBody>
      </p:sp>
      <p:sp>
        <p:nvSpPr>
          <p:cNvPr id="36" name="Segnaposto testo 2"/>
          <p:cNvSpPr txBox="1">
            <a:spLocks/>
          </p:cNvSpPr>
          <p:nvPr/>
        </p:nvSpPr>
        <p:spPr>
          <a:xfrm>
            <a:off x="8042898" y="4664473"/>
            <a:ext cx="2120095" cy="66501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3000" kern="1200">
                <a:solidFill>
                  <a:schemeClr val="tx1"/>
                </a:solidFill>
                <a:latin typeface="Titillium Web" panose="00000500000000000000" pitchFamily="2" charset="0"/>
                <a:ea typeface="+mn-ea"/>
                <a:cs typeface="+mn-cs"/>
              </a:defRPr>
            </a:lvl1pPr>
            <a:lvl2pPr marL="0" indent="0" algn="l" defTabSz="914400" rtl="0" eaLnBrk="1" latinLnBrk="0" hangingPunct="1">
              <a:lnSpc>
                <a:spcPts val="2400"/>
              </a:lnSpc>
              <a:spcBef>
                <a:spcPts val="0"/>
              </a:spcBef>
              <a:buFont typeface="Arial" panose="020B0604020202020204" pitchFamily="34" charset="0"/>
              <a:buNone/>
              <a:defRPr lang="it-IT" sz="2400" kern="1200" dirty="0" smtClean="0">
                <a:solidFill>
                  <a:srgbClr val="006E73"/>
                </a:solidFill>
                <a:latin typeface="Titillium Web" panose="000005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Titillium Web" panose="000005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dirty="0">
                <a:solidFill>
                  <a:srgbClr val="000000"/>
                </a:solidFill>
                <a:latin typeface="Calibri" panose="020F0502020204030204" pitchFamily="34" charset="0"/>
              </a:rPr>
              <a:t>Philips module with the analogue BP output (black hole connection)</a:t>
            </a:r>
          </a:p>
        </p:txBody>
      </p:sp>
      <p:sp>
        <p:nvSpPr>
          <p:cNvPr id="38" name="Segnaposto testo 2"/>
          <p:cNvSpPr txBox="1">
            <a:spLocks/>
          </p:cNvSpPr>
          <p:nvPr/>
        </p:nvSpPr>
        <p:spPr>
          <a:xfrm>
            <a:off x="10665924" y="2814877"/>
            <a:ext cx="1398284" cy="38370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3000" kern="1200">
                <a:solidFill>
                  <a:schemeClr val="tx1"/>
                </a:solidFill>
                <a:latin typeface="Titillium Web" panose="00000500000000000000" pitchFamily="2" charset="0"/>
                <a:ea typeface="+mn-ea"/>
                <a:cs typeface="+mn-cs"/>
              </a:defRPr>
            </a:lvl1pPr>
            <a:lvl2pPr marL="0" indent="0" algn="l" defTabSz="914400" rtl="0" eaLnBrk="1" latinLnBrk="0" hangingPunct="1">
              <a:lnSpc>
                <a:spcPts val="2400"/>
              </a:lnSpc>
              <a:spcBef>
                <a:spcPts val="0"/>
              </a:spcBef>
              <a:buFont typeface="Arial" panose="020B0604020202020204" pitchFamily="34" charset="0"/>
              <a:buNone/>
              <a:defRPr lang="it-IT" sz="2400" kern="1200" dirty="0" smtClean="0">
                <a:solidFill>
                  <a:srgbClr val="006E73"/>
                </a:solidFill>
                <a:latin typeface="Titillium Web" panose="000005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Titillium Web" panose="000005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Titillium Web"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dirty="0">
                <a:solidFill>
                  <a:srgbClr val="006E73"/>
                </a:solidFill>
                <a:latin typeface="Calibri" panose="020F0502020204030204" pitchFamily="34" charset="0"/>
              </a:rPr>
              <a:t>Example of Philips monitor</a:t>
            </a:r>
          </a:p>
        </p:txBody>
      </p:sp>
      <p:grpSp>
        <p:nvGrpSpPr>
          <p:cNvPr id="39" name="Gruppo 38"/>
          <p:cNvGrpSpPr/>
          <p:nvPr/>
        </p:nvGrpSpPr>
        <p:grpSpPr>
          <a:xfrm>
            <a:off x="2336241" y="5451673"/>
            <a:ext cx="1757294" cy="1314435"/>
            <a:chOff x="7405923" y="4163498"/>
            <a:chExt cx="1757294" cy="1314435"/>
          </a:xfrm>
        </p:grpSpPr>
        <p:cxnSp>
          <p:nvCxnSpPr>
            <p:cNvPr id="40" name="Connettore 2 39"/>
            <p:cNvCxnSpPr/>
            <p:nvPr/>
          </p:nvCxnSpPr>
          <p:spPr>
            <a:xfrm>
              <a:off x="7405923" y="4163498"/>
              <a:ext cx="710794" cy="937579"/>
            </a:xfrm>
            <a:prstGeom prst="straightConnector1">
              <a:avLst/>
            </a:prstGeom>
            <a:ln w="19050">
              <a:solidFill>
                <a:srgbClr val="006E73"/>
              </a:solidFill>
              <a:headEnd type="oval" w="med" len="med"/>
              <a:tailEnd type="oval" w="med" len="med"/>
            </a:ln>
            <a:effectLst>
              <a:glow rad="114300">
                <a:schemeClr val="bg1">
                  <a:alpha val="45000"/>
                </a:schemeClr>
              </a:glow>
            </a:effectLst>
          </p:spPr>
          <p:style>
            <a:lnRef idx="1">
              <a:schemeClr val="accent1"/>
            </a:lnRef>
            <a:fillRef idx="0">
              <a:schemeClr val="accent1"/>
            </a:fillRef>
            <a:effectRef idx="0">
              <a:schemeClr val="accent1"/>
            </a:effectRef>
            <a:fontRef idx="minor">
              <a:schemeClr val="tx1"/>
            </a:fontRef>
          </p:style>
        </p:cxnSp>
        <p:sp>
          <p:nvSpPr>
            <p:cNvPr id="41" name="Rettangolo 40"/>
            <p:cNvSpPr/>
            <p:nvPr/>
          </p:nvSpPr>
          <p:spPr>
            <a:xfrm>
              <a:off x="8116717" y="4954713"/>
              <a:ext cx="1046500" cy="523220"/>
            </a:xfrm>
            <a:prstGeom prst="rect">
              <a:avLst/>
            </a:prstGeom>
          </p:spPr>
          <p:txBody>
            <a:bodyPr wrap="square">
              <a:spAutoFit/>
            </a:bodyPr>
            <a:lstStyle/>
            <a:p>
              <a:r>
                <a:rPr lang="it-IT" sz="1400" dirty="0" err="1">
                  <a:solidFill>
                    <a:srgbClr val="3D3C3B"/>
                  </a:solidFill>
                  <a:latin typeface="Calibri" panose="020F0502020204030204" pitchFamily="34" charset="0"/>
                </a:rPr>
                <a:t>Analogue</a:t>
              </a:r>
              <a:r>
                <a:rPr lang="it-IT" sz="1400" dirty="0">
                  <a:solidFill>
                    <a:srgbClr val="3D3C3B"/>
                  </a:solidFill>
                  <a:latin typeface="Calibri" panose="020F0502020204030204" pitchFamily="34" charset="0"/>
                </a:rPr>
                <a:t> input IN1</a:t>
              </a:r>
              <a:endParaRPr lang="it-IT" sz="1400" dirty="0">
                <a:solidFill>
                  <a:srgbClr val="000000"/>
                </a:solidFill>
                <a:latin typeface="Calibri" panose="020F0502020204030204" pitchFamily="34" charset="0"/>
              </a:endParaRPr>
            </a:p>
          </p:txBody>
        </p:sp>
      </p:grpSp>
    </p:spTree>
    <p:extLst>
      <p:ext uri="{BB962C8B-B14F-4D97-AF65-F5344CB8AC3E}">
        <p14:creationId xmlns:p14="http://schemas.microsoft.com/office/powerpoint/2010/main" val="38781567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ttangolo 6"/>
          <p:cNvSpPr/>
          <p:nvPr/>
        </p:nvSpPr>
        <p:spPr>
          <a:xfrm>
            <a:off x="5236176" y="0"/>
            <a:ext cx="6955823" cy="6857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2148" y="2326631"/>
            <a:ext cx="4571500" cy="4636807"/>
          </a:xfrm>
          <a:prstGeom prst="rect">
            <a:avLst/>
          </a:prstGeom>
        </p:spPr>
      </p:pic>
      <p:sp>
        <p:nvSpPr>
          <p:cNvPr id="3" name="Titolo 2"/>
          <p:cNvSpPr>
            <a:spLocks noGrp="1"/>
          </p:cNvSpPr>
          <p:nvPr>
            <p:ph type="title"/>
          </p:nvPr>
        </p:nvSpPr>
        <p:spPr>
          <a:xfrm>
            <a:off x="4431114" y="1826077"/>
            <a:ext cx="4948818" cy="1325563"/>
          </a:xfrm>
        </p:spPr>
        <p:txBody>
          <a:bodyPr>
            <a:noAutofit/>
          </a:bodyPr>
          <a:lstStyle/>
          <a:p>
            <a:r>
              <a:rPr lang="it-IT" sz="4000" b="1" dirty="0"/>
              <a:t>Up  </a:t>
            </a:r>
            <a:r>
              <a:rPr lang="it-IT" sz="4000" b="1" dirty="0">
                <a:solidFill>
                  <a:srgbClr val="006E73"/>
                </a:solidFill>
              </a:rPr>
              <a:t>to the top!</a:t>
            </a:r>
            <a:endParaRPr lang="it-IT" sz="4000" b="1" baseline="30000" dirty="0">
              <a:solidFill>
                <a:srgbClr val="006E73"/>
              </a:solidFill>
            </a:endParaRPr>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7077" y="0"/>
            <a:ext cx="3192064" cy="3192064"/>
          </a:xfrm>
          <a:prstGeom prst="rect">
            <a:avLst/>
          </a:prstGeom>
        </p:spPr>
      </p:pic>
      <p:pic>
        <p:nvPicPr>
          <p:cNvPr id="4" name="Picture 4" descr="mostcare-front-alto(2)"/>
          <p:cNvPicPr>
            <a:picLocks noChangeAspect="1" noChangeArrowheads="1"/>
          </p:cNvPicPr>
          <p:nvPr/>
        </p:nvPicPr>
        <p:blipFill>
          <a:blip r:embed="rId4" cstate="print"/>
          <a:srcRect l="-5536" t="-7487" r="-5536" b="-7487"/>
          <a:stretch>
            <a:fillRect/>
          </a:stretch>
        </p:blipFill>
        <p:spPr bwMode="auto">
          <a:xfrm>
            <a:off x="1112725" y="4381796"/>
            <a:ext cx="2709179" cy="2065290"/>
          </a:xfrm>
          <a:prstGeom prst="rect">
            <a:avLst/>
          </a:prstGeom>
          <a:ln>
            <a:noFill/>
          </a:ln>
          <a:effectLst>
            <a:softEdge rad="12700"/>
          </a:effectLst>
        </p:spPr>
      </p:pic>
      <p:grpSp>
        <p:nvGrpSpPr>
          <p:cNvPr id="10" name="Gruppo 9"/>
          <p:cNvGrpSpPr/>
          <p:nvPr/>
        </p:nvGrpSpPr>
        <p:grpSpPr>
          <a:xfrm>
            <a:off x="773948" y="714708"/>
            <a:ext cx="2701549" cy="589283"/>
            <a:chOff x="635114" y="420067"/>
            <a:chExt cx="2701549" cy="589283"/>
          </a:xfrm>
        </p:grpSpPr>
        <p:sp>
          <p:nvSpPr>
            <p:cNvPr id="9" name="Rettangolo 8"/>
            <p:cNvSpPr/>
            <p:nvPr/>
          </p:nvSpPr>
          <p:spPr>
            <a:xfrm>
              <a:off x="635114" y="420067"/>
              <a:ext cx="2701549" cy="589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945" y="478404"/>
              <a:ext cx="2423885" cy="530946"/>
            </a:xfrm>
            <a:prstGeom prst="rect">
              <a:avLst/>
            </a:prstGeom>
          </p:spPr>
        </p:pic>
      </p:grpSp>
    </p:spTree>
    <p:extLst>
      <p:ext uri="{BB962C8B-B14F-4D97-AF65-F5344CB8AC3E}">
        <p14:creationId xmlns:p14="http://schemas.microsoft.com/office/powerpoint/2010/main" val="173899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1000"/>
                                        <p:tgtEl>
                                          <p:spTgt spid="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6" y="91621"/>
            <a:ext cx="2423885" cy="530946"/>
          </a:xfrm>
          <a:prstGeom prst="rect">
            <a:avLst/>
          </a:prstGeom>
        </p:spPr>
      </p:pic>
      <p:sp>
        <p:nvSpPr>
          <p:cNvPr id="9" name="Rettangolo 8"/>
          <p:cNvSpPr/>
          <p:nvPr/>
        </p:nvSpPr>
        <p:spPr>
          <a:xfrm>
            <a:off x="261258" y="690806"/>
            <a:ext cx="468000" cy="6167194"/>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7" name="Gruppo 16"/>
          <p:cNvGrpSpPr>
            <a:grpSpLocks noChangeAspect="1"/>
          </p:cNvGrpSpPr>
          <p:nvPr/>
        </p:nvGrpSpPr>
        <p:grpSpPr>
          <a:xfrm>
            <a:off x="11045143" y="-13648"/>
            <a:ext cx="1139755" cy="864000"/>
            <a:chOff x="74848" y="-145328"/>
            <a:chExt cx="1254914" cy="951298"/>
          </a:xfrm>
        </p:grpSpPr>
        <p:pic>
          <p:nvPicPr>
            <p:cNvPr id="18"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8" y="213733"/>
              <a:ext cx="939713" cy="264512"/>
            </a:xfrm>
            <a:prstGeom prst="rect">
              <a:avLst/>
            </a:prstGeom>
          </p:spPr>
        </p:pic>
        <p:pic>
          <p:nvPicPr>
            <p:cNvPr id="19" name="Immagin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69" y="-145328"/>
              <a:ext cx="1015793" cy="951298"/>
            </a:xfrm>
            <a:prstGeom prst="rect">
              <a:avLst/>
            </a:prstGeom>
          </p:spPr>
        </p:pic>
      </p:grpSp>
      <p:grpSp>
        <p:nvGrpSpPr>
          <p:cNvPr id="6" name="Gruppo 5"/>
          <p:cNvGrpSpPr/>
          <p:nvPr/>
        </p:nvGrpSpPr>
        <p:grpSpPr>
          <a:xfrm>
            <a:off x="1009936" y="1018398"/>
            <a:ext cx="4068891" cy="877163"/>
            <a:chOff x="1009936" y="1018398"/>
            <a:chExt cx="4068891" cy="877163"/>
          </a:xfrm>
        </p:grpSpPr>
        <p:sp>
          <p:nvSpPr>
            <p:cNvPr id="15" name="Rettangolo 14"/>
            <p:cNvSpPr/>
            <p:nvPr/>
          </p:nvSpPr>
          <p:spPr>
            <a:xfrm>
              <a:off x="1009936" y="1018398"/>
              <a:ext cx="4068891" cy="553998"/>
            </a:xfrm>
            <a:prstGeom prst="rect">
              <a:avLst/>
            </a:prstGeom>
          </p:spPr>
          <p:txBody>
            <a:bodyPr wrap="square">
              <a:spAutoFit/>
            </a:bodyPr>
            <a:lstStyle/>
            <a:p>
              <a:r>
                <a:rPr lang="it-IT" sz="3000" dirty="0">
                  <a:solidFill>
                    <a:schemeClr val="bg2">
                      <a:lumMod val="25000"/>
                    </a:schemeClr>
                  </a:solidFill>
                  <a:latin typeface="Titillium Web" panose="00000500000000000000" pitchFamily="2" charset="0"/>
                  <a:ea typeface="Open Sans Condensed" panose="020B0806030504020204" pitchFamily="34" charset="0"/>
                  <a:cs typeface="Open Sans Condensed" panose="020B0806030504020204" pitchFamily="34" charset="0"/>
                </a:rPr>
                <a:t>Es. demo</a:t>
              </a:r>
            </a:p>
          </p:txBody>
        </p:sp>
        <p:sp>
          <p:nvSpPr>
            <p:cNvPr id="5" name="Rettangolo 4"/>
            <p:cNvSpPr/>
            <p:nvPr/>
          </p:nvSpPr>
          <p:spPr>
            <a:xfrm>
              <a:off x="1009936" y="1295397"/>
              <a:ext cx="1646605" cy="600164"/>
            </a:xfrm>
            <a:prstGeom prst="rect">
              <a:avLst/>
            </a:prstGeom>
          </p:spPr>
          <p:txBody>
            <a:bodyPr wrap="none">
              <a:spAutoFit/>
            </a:bodyPr>
            <a:lstStyle/>
            <a:p>
              <a:pPr>
                <a:lnSpc>
                  <a:spcPct val="150000"/>
                </a:lnSpc>
                <a:spcAft>
                  <a:spcPts val="1200"/>
                </a:spcAft>
                <a:buSzPct val="200000"/>
              </a:pPr>
              <a:r>
                <a:rPr lang="en-US" sz="2400" dirty="0" err="1">
                  <a:solidFill>
                    <a:srgbClr val="006E73"/>
                  </a:solidFill>
                  <a:latin typeface="Titillium Web" panose="00000500000000000000" pitchFamily="2" charset="0"/>
                  <a:cs typeface="Arial" charset="0"/>
                </a:rPr>
                <a:t>Tachicardia</a:t>
              </a:r>
              <a:endParaRPr lang="en-US" sz="2400" dirty="0">
                <a:solidFill>
                  <a:srgbClr val="006E73"/>
                </a:solidFill>
                <a:latin typeface="Titillium Web" panose="00000500000000000000" pitchFamily="2" charset="0"/>
                <a:cs typeface="Arial" charset="0"/>
              </a:endParaRPr>
            </a:p>
          </p:txBody>
        </p:sp>
      </p:grpSp>
      <p:pic>
        <p:nvPicPr>
          <p:cNvPr id="2" name="Immagine 1"/>
          <p:cNvPicPr>
            <a:picLocks noChangeAspect="1"/>
          </p:cNvPicPr>
          <p:nvPr/>
        </p:nvPicPr>
        <p:blipFill>
          <a:blip r:embed="rId5" cstate="print"/>
          <a:stretch>
            <a:fillRect/>
          </a:stretch>
        </p:blipFill>
        <p:spPr>
          <a:xfrm>
            <a:off x="3362432" y="191011"/>
            <a:ext cx="8618614" cy="648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029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6" y="91621"/>
            <a:ext cx="2423885" cy="530946"/>
          </a:xfrm>
          <a:prstGeom prst="rect">
            <a:avLst/>
          </a:prstGeom>
        </p:spPr>
      </p:pic>
      <p:sp>
        <p:nvSpPr>
          <p:cNvPr id="9" name="Rettangolo 8"/>
          <p:cNvSpPr/>
          <p:nvPr/>
        </p:nvSpPr>
        <p:spPr>
          <a:xfrm>
            <a:off x="261258" y="690806"/>
            <a:ext cx="468000" cy="6167194"/>
          </a:xfrm>
          <a:prstGeom prst="rect">
            <a:avLst/>
          </a:prstGeom>
          <a:solidFill>
            <a:srgbClr val="006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7" name="Gruppo 16"/>
          <p:cNvGrpSpPr>
            <a:grpSpLocks noChangeAspect="1"/>
          </p:cNvGrpSpPr>
          <p:nvPr/>
        </p:nvGrpSpPr>
        <p:grpSpPr>
          <a:xfrm>
            <a:off x="11045143" y="-13648"/>
            <a:ext cx="1139755" cy="864000"/>
            <a:chOff x="74848" y="-145328"/>
            <a:chExt cx="1254914" cy="951298"/>
          </a:xfrm>
        </p:grpSpPr>
        <p:pic>
          <p:nvPicPr>
            <p:cNvPr id="18"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8" y="213733"/>
              <a:ext cx="939713" cy="264512"/>
            </a:xfrm>
            <a:prstGeom prst="rect">
              <a:avLst/>
            </a:prstGeom>
          </p:spPr>
        </p:pic>
        <p:pic>
          <p:nvPicPr>
            <p:cNvPr id="19" name="Immagin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69" y="-145328"/>
              <a:ext cx="1015793" cy="951298"/>
            </a:xfrm>
            <a:prstGeom prst="rect">
              <a:avLst/>
            </a:prstGeom>
          </p:spPr>
        </p:pic>
      </p:grpSp>
      <p:grpSp>
        <p:nvGrpSpPr>
          <p:cNvPr id="6" name="Gruppo 5"/>
          <p:cNvGrpSpPr/>
          <p:nvPr/>
        </p:nvGrpSpPr>
        <p:grpSpPr>
          <a:xfrm>
            <a:off x="1009936" y="1018398"/>
            <a:ext cx="4068891" cy="877163"/>
            <a:chOff x="1009936" y="1018398"/>
            <a:chExt cx="4068891" cy="877163"/>
          </a:xfrm>
        </p:grpSpPr>
        <p:sp>
          <p:nvSpPr>
            <p:cNvPr id="15" name="Rettangolo 14"/>
            <p:cNvSpPr/>
            <p:nvPr/>
          </p:nvSpPr>
          <p:spPr>
            <a:xfrm>
              <a:off x="1009936" y="1018398"/>
              <a:ext cx="4068891" cy="553998"/>
            </a:xfrm>
            <a:prstGeom prst="rect">
              <a:avLst/>
            </a:prstGeom>
          </p:spPr>
          <p:txBody>
            <a:bodyPr wrap="square">
              <a:spAutoFit/>
            </a:bodyPr>
            <a:lstStyle/>
            <a:p>
              <a:r>
                <a:rPr lang="it-IT" sz="3000" dirty="0">
                  <a:solidFill>
                    <a:schemeClr val="bg2">
                      <a:lumMod val="25000"/>
                    </a:schemeClr>
                  </a:solidFill>
                  <a:latin typeface="Titillium Web" panose="00000500000000000000" pitchFamily="2" charset="0"/>
                  <a:ea typeface="Open Sans Condensed" panose="020B0806030504020204" pitchFamily="34" charset="0"/>
                  <a:cs typeface="Open Sans Condensed" panose="020B0806030504020204" pitchFamily="34" charset="0"/>
                </a:rPr>
                <a:t>Lato superiore</a:t>
              </a:r>
            </a:p>
          </p:txBody>
        </p:sp>
        <p:sp>
          <p:nvSpPr>
            <p:cNvPr id="5" name="Rettangolo 4"/>
            <p:cNvSpPr/>
            <p:nvPr/>
          </p:nvSpPr>
          <p:spPr>
            <a:xfrm>
              <a:off x="1009936" y="1295397"/>
              <a:ext cx="2085827" cy="600164"/>
            </a:xfrm>
            <a:prstGeom prst="rect">
              <a:avLst/>
            </a:prstGeom>
          </p:spPr>
          <p:txBody>
            <a:bodyPr wrap="none">
              <a:spAutoFit/>
            </a:bodyPr>
            <a:lstStyle/>
            <a:p>
              <a:pPr>
                <a:lnSpc>
                  <a:spcPct val="150000"/>
                </a:lnSpc>
                <a:spcAft>
                  <a:spcPts val="1200"/>
                </a:spcAft>
                <a:buSzPct val="200000"/>
              </a:pPr>
              <a:r>
                <a:rPr lang="en-US" sz="2400" dirty="0" err="1">
                  <a:solidFill>
                    <a:srgbClr val="006E73"/>
                  </a:solidFill>
                  <a:latin typeface="Titillium Web" panose="00000500000000000000" pitchFamily="2" charset="0"/>
                  <a:cs typeface="Arial" charset="0"/>
                </a:rPr>
                <a:t>Modalità</a:t>
              </a:r>
              <a:r>
                <a:rPr lang="en-US" sz="2400" dirty="0">
                  <a:solidFill>
                    <a:srgbClr val="006E73"/>
                  </a:solidFill>
                  <a:latin typeface="Titillium Web" panose="00000500000000000000" pitchFamily="2" charset="0"/>
                  <a:cs typeface="Arial" charset="0"/>
                </a:rPr>
                <a:t> </a:t>
              </a:r>
              <a:r>
                <a:rPr lang="en-US" sz="2400" dirty="0" err="1">
                  <a:solidFill>
                    <a:srgbClr val="006E73"/>
                  </a:solidFill>
                  <a:latin typeface="Titillium Web" panose="00000500000000000000" pitchFamily="2" charset="0"/>
                  <a:cs typeface="Arial" charset="0"/>
                </a:rPr>
                <a:t>d’uso</a:t>
              </a:r>
              <a:endParaRPr lang="en-US" sz="2400" dirty="0">
                <a:solidFill>
                  <a:srgbClr val="006E73"/>
                </a:solidFill>
                <a:latin typeface="Titillium Web" panose="00000500000000000000" pitchFamily="2" charset="0"/>
                <a:cs typeface="Arial" charset="0"/>
              </a:endParaRPr>
            </a:p>
          </p:txBody>
        </p:sp>
      </p:grpSp>
      <p:sp>
        <p:nvSpPr>
          <p:cNvPr id="20" name="ZoneTexte 5"/>
          <p:cNvSpPr txBox="1">
            <a:spLocks noChangeArrowheads="1"/>
          </p:cNvSpPr>
          <p:nvPr/>
        </p:nvSpPr>
        <p:spPr bwMode="auto">
          <a:xfrm>
            <a:off x="1319983" y="2095028"/>
            <a:ext cx="3055950" cy="1277273"/>
          </a:xfrm>
          <a:prstGeom prst="rect">
            <a:avLst/>
          </a:prstGeom>
          <a:noFill/>
          <a:ln w="9525">
            <a:noFill/>
            <a:miter lim="800000"/>
            <a:headEnd/>
            <a:tailEnd/>
          </a:ln>
        </p:spPr>
        <p:txBody>
          <a:bodyPr wrap="square">
            <a:spAutoFit/>
          </a:bodyPr>
          <a:lstStyle/>
          <a:p>
            <a:pPr marL="531813" indent="-531813">
              <a:lnSpc>
                <a:spcPct val="150000"/>
              </a:lnSpc>
              <a:spcAft>
                <a:spcPts val="600"/>
              </a:spcAft>
              <a:buSzPct val="200000"/>
              <a:buBlip>
                <a:blip r:embed="rId5"/>
              </a:buBlip>
            </a:pPr>
            <a:r>
              <a:rPr lang="en-US" sz="2400" i="1" dirty="0">
                <a:latin typeface="Titillium Web" panose="00000500000000000000" pitchFamily="2" charset="0"/>
                <a:cs typeface="Arial" charset="0"/>
              </a:rPr>
              <a:t>Endless </a:t>
            </a:r>
            <a:r>
              <a:rPr lang="en-US" sz="2400" dirty="0">
                <a:latin typeface="Titillium Web" panose="00000500000000000000" pitchFamily="2" charset="0"/>
                <a:cs typeface="Arial" charset="0"/>
              </a:rPr>
              <a:t>(no card)</a:t>
            </a:r>
          </a:p>
          <a:p>
            <a:pPr marL="531813" indent="-531813">
              <a:lnSpc>
                <a:spcPct val="150000"/>
              </a:lnSpc>
              <a:spcAft>
                <a:spcPts val="600"/>
              </a:spcAft>
              <a:buSzPct val="200000"/>
              <a:buBlip>
                <a:blip r:embed="rId5"/>
              </a:buBlip>
            </a:pPr>
            <a:r>
              <a:rPr lang="en-US" sz="2400" i="1" dirty="0">
                <a:latin typeface="Titillium Web" panose="00000500000000000000" pitchFamily="2" charset="0"/>
                <a:cs typeface="Arial" charset="0"/>
              </a:rPr>
              <a:t>On Demand</a:t>
            </a:r>
            <a:endParaRPr lang="en-US" sz="2400" dirty="0">
              <a:latin typeface="Titillium Web" panose="00000500000000000000" pitchFamily="2" charset="0"/>
              <a:cs typeface="Arial" charset="0"/>
            </a:endParaRPr>
          </a:p>
        </p:txBody>
      </p:sp>
      <p:pic>
        <p:nvPicPr>
          <p:cNvPr id="32" name="Immagine 31"/>
          <p:cNvPicPr>
            <a:picLocks noChangeAspect="1"/>
          </p:cNvPicPr>
          <p:nvPr/>
        </p:nvPicPr>
        <p:blipFill>
          <a:blip r:embed="rId6" cstate="print"/>
          <a:stretch>
            <a:fillRect/>
          </a:stretch>
        </p:blipFill>
        <p:spPr>
          <a:xfrm>
            <a:off x="5419480" y="162596"/>
            <a:ext cx="4381087" cy="2819600"/>
          </a:xfrm>
          <a:prstGeom prst="rect">
            <a:avLst/>
          </a:prstGeom>
        </p:spPr>
      </p:pic>
      <p:grpSp>
        <p:nvGrpSpPr>
          <p:cNvPr id="33" name="Gruppo 32"/>
          <p:cNvGrpSpPr>
            <a:grpSpLocks noChangeAspect="1"/>
          </p:cNvGrpSpPr>
          <p:nvPr/>
        </p:nvGrpSpPr>
        <p:grpSpPr>
          <a:xfrm>
            <a:off x="3871721" y="3237807"/>
            <a:ext cx="2990214" cy="3219073"/>
            <a:chOff x="0" y="0"/>
            <a:chExt cx="1187365" cy="1257432"/>
          </a:xfrm>
        </p:grpSpPr>
        <p:pic>
          <p:nvPicPr>
            <p:cNvPr id="34" name="Immagin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97585" cy="575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63500" h="63500"/>
              <a:contourClr>
                <a:srgbClr val="969696"/>
              </a:contourClr>
            </a:sp3d>
          </p:spPr>
        </p:pic>
        <p:pic>
          <p:nvPicPr>
            <p:cNvPr id="40" name="Immagin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90" y="345292"/>
              <a:ext cx="997585" cy="575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63500" h="63500"/>
              <a:contourClr>
                <a:srgbClr val="969696"/>
              </a:contourClr>
            </a:sp3d>
          </p:spPr>
        </p:pic>
        <p:pic>
          <p:nvPicPr>
            <p:cNvPr id="41" name="Immagin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9780" y="681487"/>
              <a:ext cx="997585" cy="575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63500" h="63500"/>
              <a:contourClr>
                <a:srgbClr val="969696"/>
              </a:contourClr>
            </a:sp3d>
          </p:spPr>
        </p:pic>
      </p:grpSp>
      <p:grpSp>
        <p:nvGrpSpPr>
          <p:cNvPr id="42" name="Gruppo 41"/>
          <p:cNvGrpSpPr>
            <a:grpSpLocks noChangeAspect="1"/>
          </p:cNvGrpSpPr>
          <p:nvPr/>
        </p:nvGrpSpPr>
        <p:grpSpPr>
          <a:xfrm>
            <a:off x="7826878" y="3249450"/>
            <a:ext cx="3032710" cy="3219073"/>
            <a:chOff x="4431494" y="552381"/>
            <a:chExt cx="3323341" cy="3527564"/>
          </a:xfrm>
        </p:grpSpPr>
        <p:pic>
          <p:nvPicPr>
            <p:cNvPr id="43" name="Immagine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31494" y="552381"/>
              <a:ext cx="2799605" cy="161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63500" h="63500"/>
              <a:contourClr>
                <a:srgbClr val="969696"/>
              </a:contourClr>
            </a:sp3d>
          </p:spPr>
        </p:pic>
        <p:pic>
          <p:nvPicPr>
            <p:cNvPr id="44" name="Immagin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3362" y="1520394"/>
              <a:ext cx="2799605" cy="161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63500" h="63500"/>
              <a:contourClr>
                <a:srgbClr val="969696"/>
              </a:contourClr>
            </a:sp3d>
          </p:spPr>
        </p:pic>
        <p:pic>
          <p:nvPicPr>
            <p:cNvPr id="45" name="Immagine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55230" y="2463545"/>
              <a:ext cx="2799605" cy="161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63500" h="63500"/>
              <a:contourClr>
                <a:srgbClr val="969696"/>
              </a:contourClr>
            </a:sp3d>
          </p:spPr>
        </p:pic>
      </p:grpSp>
      <p:sp>
        <p:nvSpPr>
          <p:cNvPr id="2" name="Rettangolo 1"/>
          <p:cNvSpPr/>
          <p:nvPr/>
        </p:nvSpPr>
        <p:spPr>
          <a:xfrm>
            <a:off x="3585332" y="6473233"/>
            <a:ext cx="822661" cy="369332"/>
          </a:xfrm>
          <a:prstGeom prst="rect">
            <a:avLst/>
          </a:prstGeom>
        </p:spPr>
        <p:txBody>
          <a:bodyPr wrap="none">
            <a:spAutoFit/>
          </a:bodyPr>
          <a:lstStyle/>
          <a:p>
            <a:r>
              <a:rPr lang="en-US" b="1" i="1" dirty="0">
                <a:solidFill>
                  <a:srgbClr val="006E73"/>
                </a:solidFill>
                <a:latin typeface="Titillium Web" panose="00000500000000000000" pitchFamily="2" charset="0"/>
                <a:cs typeface="Arial" charset="0"/>
              </a:rPr>
              <a:t>72 ore</a:t>
            </a:r>
            <a:endParaRPr lang="it-IT" b="1" i="1" dirty="0">
              <a:solidFill>
                <a:srgbClr val="006E73"/>
              </a:solidFill>
            </a:endParaRPr>
          </a:p>
        </p:txBody>
      </p:sp>
      <p:pic>
        <p:nvPicPr>
          <p:cNvPr id="24" name="Immagin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18626" y="3209288"/>
            <a:ext cx="743695" cy="646689"/>
          </a:xfrm>
          <a:prstGeom prst="rect">
            <a:avLst/>
          </a:prstGeom>
        </p:spPr>
      </p:pic>
    </p:spTree>
    <p:extLst>
      <p:ext uri="{BB962C8B-B14F-4D97-AF65-F5344CB8AC3E}">
        <p14:creationId xmlns:p14="http://schemas.microsoft.com/office/powerpoint/2010/main" val="144318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75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left)">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xEl>
                                              <p:pRg st="1" end="1"/>
                                            </p:txEl>
                                          </p:spTgt>
                                        </p:tgtEl>
                                        <p:attrNameLst>
                                          <p:attrName>style.visibility</p:attrName>
                                        </p:attrNameLst>
                                      </p:cBhvr>
                                      <p:to>
                                        <p:strVal val="visible"/>
                                      </p:to>
                                    </p:set>
                                    <p:animEffect transition="in" filter="wipe(left)">
                                      <p:cBhvr>
                                        <p:cTn id="22" dur="500"/>
                                        <p:tgtEl>
                                          <p:spTgt spid="2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1250"/>
                                        <p:tgtEl>
                                          <p:spTgt spid="33"/>
                                        </p:tgtEl>
                                      </p:cBhvr>
                                    </p:animEffect>
                                  </p:childTnLst>
                                </p:cTn>
                              </p:par>
                            </p:childTnLst>
                          </p:cTn>
                        </p:par>
                        <p:par>
                          <p:cTn id="28" fill="hold">
                            <p:stCondLst>
                              <p:cond delay="1250"/>
                            </p:stCondLst>
                            <p:childTnLst>
                              <p:par>
                                <p:cTn id="29" presetID="22" presetClass="entr" presetSubtype="8"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up)">
                                      <p:cBhvr>
                                        <p:cTn id="36" dur="1250"/>
                                        <p:tgtEl>
                                          <p:spTgt spid="42"/>
                                        </p:tgtEl>
                                      </p:cBhvr>
                                    </p:animEffect>
                                  </p:childTnLst>
                                </p:cTn>
                              </p:par>
                            </p:childTnLst>
                          </p:cTn>
                        </p:par>
                        <p:par>
                          <p:cTn id="37" fill="hold">
                            <p:stCondLst>
                              <p:cond delay="125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CU">
  <a:themeElements>
    <a:clrScheme name="MCU">
      <a:dk1>
        <a:srgbClr val="000000"/>
      </a:dk1>
      <a:lt1>
        <a:sysClr val="window" lastClr="FFFFFF"/>
      </a:lt1>
      <a:dk2>
        <a:srgbClr val="006E73"/>
      </a:dk2>
      <a:lt2>
        <a:srgbClr val="E7E6E6"/>
      </a:lt2>
      <a:accent1>
        <a:srgbClr val="006E73"/>
      </a:accent1>
      <a:accent2>
        <a:srgbClr val="ED7D31"/>
      </a:accent2>
      <a:accent3>
        <a:srgbClr val="A5A5A5"/>
      </a:accent3>
      <a:accent4>
        <a:srgbClr val="FFC000"/>
      </a:accent4>
      <a:accent5>
        <a:srgbClr val="4472C4"/>
      </a:accent5>
      <a:accent6>
        <a:srgbClr val="006E73"/>
      </a:accent6>
      <a:hlink>
        <a:srgbClr val="0563C1"/>
      </a:hlink>
      <a:folHlink>
        <a:srgbClr val="954F72"/>
      </a:folHlink>
    </a:clrScheme>
    <a:fontScheme name="MCU titillium">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U" id="{17D88AEE-57EE-441B-9864-CBB97407D08F}" vid="{7D204BD9-3E0E-4019-AFD7-F8A10514AE6D}"/>
    </a:ext>
  </a:extLst>
</a:theme>
</file>

<file path=ppt/theme/theme4.xml><?xml version="1.0" encoding="utf-8"?>
<a:theme xmlns:a="http://schemas.openxmlformats.org/drawingml/2006/main" name="Vytech2013">
  <a:themeElements>
    <a:clrScheme name="Prova 2">
      <a:dk1>
        <a:sysClr val="windowText" lastClr="000000"/>
      </a:dk1>
      <a:lt1>
        <a:sysClr val="window" lastClr="FFFFFF"/>
      </a:lt1>
      <a:dk2>
        <a:srgbClr val="000000"/>
      </a:dk2>
      <a:lt2>
        <a:srgbClr val="FFFFFF"/>
      </a:lt2>
      <a:accent1>
        <a:srgbClr val="E1AD00"/>
      </a:accent1>
      <a:accent2>
        <a:srgbClr val="FFC000"/>
      </a:accent2>
      <a:accent3>
        <a:srgbClr val="C32D2E"/>
      </a:accent3>
      <a:accent4>
        <a:srgbClr val="6FBC22"/>
      </a:accent4>
      <a:accent5>
        <a:srgbClr val="000000"/>
      </a:accent5>
      <a:accent6>
        <a:srgbClr val="FFFFFF"/>
      </a:accent6>
      <a:hlink>
        <a:srgbClr val="E1AD00"/>
      </a:hlink>
      <a:folHlink>
        <a:srgbClr val="FFDE8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Vytech2013">
  <a:themeElements>
    <a:clrScheme name="Prova 2">
      <a:dk1>
        <a:sysClr val="windowText" lastClr="000000"/>
      </a:dk1>
      <a:lt1>
        <a:sysClr val="window" lastClr="FFFFFF"/>
      </a:lt1>
      <a:dk2>
        <a:srgbClr val="000000"/>
      </a:dk2>
      <a:lt2>
        <a:srgbClr val="FFFFFF"/>
      </a:lt2>
      <a:accent1>
        <a:srgbClr val="E1AD00"/>
      </a:accent1>
      <a:accent2>
        <a:srgbClr val="FFC000"/>
      </a:accent2>
      <a:accent3>
        <a:srgbClr val="C32D2E"/>
      </a:accent3>
      <a:accent4>
        <a:srgbClr val="6FBC22"/>
      </a:accent4>
      <a:accent5>
        <a:srgbClr val="000000"/>
      </a:accent5>
      <a:accent6>
        <a:srgbClr val="FFFFFF"/>
      </a:accent6>
      <a:hlink>
        <a:srgbClr val="E1AD00"/>
      </a:hlink>
      <a:folHlink>
        <a:srgbClr val="FFDE8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MCU">
  <a:themeElements>
    <a:clrScheme name="MCU">
      <a:dk1>
        <a:srgbClr val="000000"/>
      </a:dk1>
      <a:lt1>
        <a:sysClr val="window" lastClr="FFFFFF"/>
      </a:lt1>
      <a:dk2>
        <a:srgbClr val="006E73"/>
      </a:dk2>
      <a:lt2>
        <a:srgbClr val="E7E6E6"/>
      </a:lt2>
      <a:accent1>
        <a:srgbClr val="006E73"/>
      </a:accent1>
      <a:accent2>
        <a:srgbClr val="ED7D31"/>
      </a:accent2>
      <a:accent3>
        <a:srgbClr val="A5A5A5"/>
      </a:accent3>
      <a:accent4>
        <a:srgbClr val="FFC000"/>
      </a:accent4>
      <a:accent5>
        <a:srgbClr val="4472C4"/>
      </a:accent5>
      <a:accent6>
        <a:srgbClr val="006E73"/>
      </a:accent6>
      <a:hlink>
        <a:srgbClr val="0563C1"/>
      </a:hlink>
      <a:folHlink>
        <a:srgbClr val="954F72"/>
      </a:folHlink>
    </a:clrScheme>
    <a:fontScheme name="MCU titillium">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U" id="{D819BBCF-37B3-468C-9B29-5D7F489BF59C}" vid="{53FD39FF-8489-4EDF-9BB2-5933AA4E46B6}"/>
    </a:ext>
  </a:ext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7120</TotalTime>
  <Words>5205</Words>
  <Application>Microsoft Office PowerPoint</Application>
  <PresentationFormat>Widescreen</PresentationFormat>
  <Paragraphs>907</Paragraphs>
  <Slides>105</Slides>
  <Notes>12</Notes>
  <HiddenSlides>53</HiddenSlides>
  <MMClips>2</MMClips>
  <ScaleCrop>false</ScaleCrop>
  <HeadingPairs>
    <vt:vector size="8" baseType="variant">
      <vt:variant>
        <vt:lpstr>Caratteri utilizzati</vt:lpstr>
      </vt:variant>
      <vt:variant>
        <vt:i4>19</vt:i4>
      </vt:variant>
      <vt:variant>
        <vt:lpstr>Tema</vt:lpstr>
      </vt:variant>
      <vt:variant>
        <vt:i4>6</vt:i4>
      </vt:variant>
      <vt:variant>
        <vt:lpstr>Server OLE incorporati</vt:lpstr>
      </vt:variant>
      <vt:variant>
        <vt:i4>2</vt:i4>
      </vt:variant>
      <vt:variant>
        <vt:lpstr>Titoli diapositive</vt:lpstr>
      </vt:variant>
      <vt:variant>
        <vt:i4>105</vt:i4>
      </vt:variant>
    </vt:vector>
  </HeadingPairs>
  <TitlesOfParts>
    <vt:vector size="132" baseType="lpstr">
      <vt:lpstr>MS PGothic</vt:lpstr>
      <vt:lpstr>MS PGothic</vt:lpstr>
      <vt:lpstr>Arial</vt:lpstr>
      <vt:lpstr>Calibri</vt:lpstr>
      <vt:lpstr>Calibri Light</vt:lpstr>
      <vt:lpstr>Gill Sans</vt:lpstr>
      <vt:lpstr>Gill Sans Light</vt:lpstr>
      <vt:lpstr>Gill Sans MT</vt:lpstr>
      <vt:lpstr>ITC Kabel Std Book</vt:lpstr>
      <vt:lpstr>Lucida Grande</vt:lpstr>
      <vt:lpstr>Open Sans Condensed</vt:lpstr>
      <vt:lpstr>Symbol</vt:lpstr>
      <vt:lpstr>Tahoma</vt:lpstr>
      <vt:lpstr>Times New Roman</vt:lpstr>
      <vt:lpstr>Titillium Web</vt:lpstr>
      <vt:lpstr>TitilliumWeb-Regular</vt:lpstr>
      <vt:lpstr>Wingdings</vt:lpstr>
      <vt:lpstr>Wingdings 2</vt:lpstr>
      <vt:lpstr>Wingdings 3</vt:lpstr>
      <vt:lpstr>Tema di Office</vt:lpstr>
      <vt:lpstr>2_Tema di Office</vt:lpstr>
      <vt:lpstr>MCU</vt:lpstr>
      <vt:lpstr>Vytech2013</vt:lpstr>
      <vt:lpstr>1_Vytech2013</vt:lpstr>
      <vt:lpstr>1_MCU</vt:lpstr>
      <vt:lpstr>Equation</vt:lpstr>
      <vt:lpstr>Equazione</vt:lpstr>
      <vt:lpstr>Presentazione standard di PowerPoint</vt:lpstr>
      <vt:lpstr>Presentazione standard di PowerPoint</vt:lpstr>
      <vt:lpstr>Presentazione standard di PowerPoint</vt:lpstr>
      <vt:lpstr>Metodi Pulse Contour PCM</vt:lpstr>
      <vt:lpstr>Presentazione standard di PowerPoint</vt:lpstr>
      <vt:lpstr>Presentazione standard di PowerPoint</vt:lpstr>
      <vt:lpstr>Presentazione standard di PowerPoint</vt:lpstr>
      <vt:lpstr>Ogni paziente è unico</vt:lpstr>
      <vt:lpstr>Ogni paziente è unico</vt:lpstr>
      <vt:lpstr>Metodi PCM</vt:lpstr>
      <vt:lpstr>Metodi PCM</vt:lpstr>
      <vt:lpstr>Ogni paziente è unico</vt:lpstr>
      <vt:lpstr>Pressure Recording Analytical Method</vt:lpstr>
      <vt:lpstr>PRAM</vt:lpstr>
      <vt:lpstr>PRAM</vt:lpstr>
      <vt:lpstr>PRAM</vt:lpstr>
      <vt:lpstr>PRAM</vt:lpstr>
      <vt:lpstr>Presentazione standard di PowerPoint</vt:lpstr>
      <vt:lpstr>Presentazione standard di PowerPoint</vt:lpstr>
      <vt:lpstr>MostCare® - Studi e validazione</vt:lpstr>
      <vt:lpstr>MostCare® - letteratura e applicabilità</vt:lpstr>
      <vt:lpstr>MostCare® - Studi e validazione</vt:lpstr>
      <vt:lpstr>MostCare® - letteratura e applicabilità</vt:lpstr>
      <vt:lpstr>MostCare® - letteratura e applicabilità</vt:lpstr>
      <vt:lpstr>MostCare® - letteratura e applicabilità</vt:lpstr>
      <vt:lpstr>MostCare® - letteratura e applicabilità</vt:lpstr>
      <vt:lpstr>Nuova Letteratura</vt:lpstr>
      <vt:lpstr>Multicenter paper</vt:lpstr>
      <vt:lpstr>Multicenter paper</vt:lpstr>
      <vt:lpstr>Multicenter paper</vt:lpstr>
      <vt:lpstr>Multicenter paper – Prof. Scolletta (confidential)</vt:lpstr>
      <vt:lpstr>Multicenter paper – Prof. Scolletta (confidential)</vt:lpstr>
      <vt:lpstr>Multicenter paper - Prof. Scolletta (confidential)</vt:lpstr>
      <vt:lpstr>Multicenter paper – Prof. Scolletta (confidential)</vt:lpstr>
      <vt:lpstr>Multicenter paper – Prof. Scolletta (confidential)</vt:lpstr>
      <vt:lpstr>Multicenter paper - Prof. Scolletta (confidential)</vt:lpstr>
      <vt:lpstr>Multicenter paper</vt:lpstr>
      <vt:lpstr>Multicenter paper - Prof. Scolletta (confidential)</vt:lpstr>
      <vt:lpstr>Multicenter paper - Prof. Scolletta (confidential)</vt:lpstr>
      <vt:lpstr>Multicenter paper - Prof. Scolletta (confidential)</vt:lpstr>
      <vt:lpstr>Presentazione standard di PowerPoint</vt:lpstr>
      <vt:lpstr>Multicenter paper – Prof. Scolletta</vt:lpstr>
      <vt:lpstr>Multicenter paper</vt:lpstr>
      <vt:lpstr>Multicenter paper - Prof. Scolletta (confidential)</vt:lpstr>
      <vt:lpstr>Multicenter paper</vt:lpstr>
      <vt:lpstr>Multicenter paper – Prof. Scolletta confidential</vt:lpstr>
      <vt:lpstr>Multicenter paper</vt:lpstr>
      <vt:lpstr>MostCare® - letteratura e applicabilità</vt:lpstr>
      <vt:lpstr>MostCare® - letteratura e applicabilità</vt:lpstr>
      <vt:lpstr>MostCare® - letteratura e applicabilità</vt:lpstr>
      <vt:lpstr>MostCare® - letteratura e applicabilità</vt:lpstr>
      <vt:lpstr>MostCare® - letteratura e applicabilità</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Parametri MostCare®</vt:lpstr>
      <vt:lpstr>Parametri MostCare®</vt:lpstr>
      <vt:lpstr>Parametri MostCare®</vt:lpstr>
      <vt:lpstr>Parametri MostCare®</vt:lpstr>
      <vt:lpstr>Parametri MostCare®</vt:lpstr>
      <vt:lpstr>Presentazione standard di PowerPoint</vt:lpstr>
      <vt:lpstr>Parametri MostCare®</vt:lpstr>
      <vt:lpstr>Presentazione standard di PowerPoint</vt:lpstr>
      <vt:lpstr>Parametri MostCare®</vt:lpstr>
      <vt:lpstr>Parametri MostCare®</vt:lpstr>
      <vt:lpstr>Parametri MostCare®</vt:lpstr>
      <vt:lpstr>Presentazione standard di PowerPoint</vt:lpstr>
      <vt:lpstr>Parametri MostCare®</vt:lpstr>
      <vt:lpstr>Parametri MostCare®</vt:lpstr>
      <vt:lpstr>Parametri MostCare®</vt:lpstr>
      <vt:lpstr>Parametri MostCare®</vt:lpstr>
      <vt:lpstr>Presentazione standard di PowerPoint</vt:lpstr>
      <vt:lpstr>Parametri MostCare®</vt:lpstr>
      <vt:lpstr>Parametri MostCare®</vt:lpstr>
      <vt:lpstr>Presentazione standard di PowerPoint</vt:lpstr>
      <vt:lpstr>MostCareUp : nuove variabili</vt:lpstr>
      <vt:lpstr>MostCareUp : nuove variabili</vt:lpstr>
      <vt:lpstr>MostCareUp : nuove variabili</vt:lpstr>
      <vt:lpstr>MostCareUp : nuove variabili</vt:lpstr>
      <vt:lpstr>Presentazione standard di PowerPoint</vt:lpstr>
      <vt:lpstr>PPV/SVV</vt:lpstr>
      <vt:lpstr>MostCareUp : nuove variabili</vt:lpstr>
      <vt:lpstr>Presentazione standard di PowerPoint</vt:lpstr>
      <vt:lpstr>Presentazione standard di PowerPoint</vt:lpstr>
      <vt:lpstr>Up  to the top!</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Lucia Garbin</dc:creator>
  <cp:lastModifiedBy>Risilda Shkurtaj</cp:lastModifiedBy>
  <cp:revision>193</cp:revision>
  <dcterms:created xsi:type="dcterms:W3CDTF">2014-12-10T07:38:25Z</dcterms:created>
  <dcterms:modified xsi:type="dcterms:W3CDTF">2017-05-12T15:31:12Z</dcterms:modified>
</cp:coreProperties>
</file>