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7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5" r:id="rId6"/>
    <p:sldId id="260" r:id="rId7"/>
    <p:sldId id="261" r:id="rId8"/>
    <p:sldId id="263" r:id="rId9"/>
    <p:sldId id="264" r:id="rId10"/>
    <p:sldId id="262" r:id="rId11"/>
    <p:sldId id="266" r:id="rId12"/>
    <p:sldId id="284" r:id="rId13"/>
    <p:sldId id="267" r:id="rId14"/>
    <p:sldId id="269" r:id="rId15"/>
    <p:sldId id="268" r:id="rId16"/>
    <p:sldId id="270" r:id="rId17"/>
    <p:sldId id="275" r:id="rId18"/>
    <p:sldId id="276" r:id="rId19"/>
    <p:sldId id="271" r:id="rId20"/>
    <p:sldId id="273" r:id="rId21"/>
    <p:sldId id="274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3DCD16-AC40-437B-BC86-587ADD6DCD66}" type="datetimeFigureOut">
              <a:rPr lang="it-IT" smtClean="0"/>
              <a:t>04/12/2020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1A9D4-7AB3-4E98-8E32-003481C383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0524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F2A0-F55A-403A-AFEC-FAB855BB38DA}" type="datetime1">
              <a:rPr lang="it-IT" smtClean="0"/>
              <a:t>04/12/2020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relazioni con il pubblico e Comunicazione ottobre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1A74-1518-4FB6-9A39-B494E8134E14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0667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0163-702E-4646-9F89-EC76CD9F5935}" type="datetime1">
              <a:rPr lang="it-IT" smtClean="0"/>
              <a:t>04/12/2020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relazioni con il pubblico e Comunicazione ottobre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1A74-1518-4FB6-9A39-B494E8134E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0186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8EBAC-DBF8-47B6-A15C-70EABE63951A}" type="datetime1">
              <a:rPr lang="it-IT" smtClean="0"/>
              <a:t>04/12/2020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relazioni con il pubblico e Comunicazione ottobre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1A74-1518-4FB6-9A39-B494E8134E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259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AC128-EE06-41BC-94F1-10F27534C52B}" type="datetime1">
              <a:rPr lang="it-IT" smtClean="0"/>
              <a:t>04/12/2020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relazioni con il pubblico e Comunicazione ottobre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1A74-1518-4FB6-9A39-B494E8134E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8976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E4DBD-F559-42FC-A94C-B698DA5C30E6}" type="datetime1">
              <a:rPr lang="it-IT" smtClean="0"/>
              <a:t>04/12/2020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relazioni con il pubblico e Comunicazione ottobre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1A74-1518-4FB6-9A39-B494E8134E14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212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7B011-6B0B-47AE-89A6-4B7A624B810E}" type="datetime1">
              <a:rPr lang="it-IT" smtClean="0"/>
              <a:t>04/12/2020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relazioni con il pubblico e Comunicazione ottobre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1A74-1518-4FB6-9A39-B494E8134E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7176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C33A0-1863-4220-8D05-95842028007F}" type="datetime1">
              <a:rPr lang="it-IT" smtClean="0"/>
              <a:t>04/12/2020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relazioni con il pubblico e Comunicazione ottobre 2020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1A74-1518-4FB6-9A39-B494E8134E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537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F83FE-EE6C-479A-8EA7-6030F83D6F38}" type="datetime1">
              <a:rPr lang="it-IT" smtClean="0"/>
              <a:t>04/12/2020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relazioni con il pubblico e Comunicazione ottobre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1A74-1518-4FB6-9A39-B494E8134E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8789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F41BD-BF4D-4EE3-B9D9-3634E4520410}" type="datetime1">
              <a:rPr lang="it-IT" smtClean="0"/>
              <a:t>04/12/2020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it-IT"/>
              <a:t>Ufficio relazioni con il pubblico e Comunicazione ottobre 2020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1A74-1518-4FB6-9A39-B494E8134E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0147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F90F8C5-79F0-4AA0-80D1-811C1898C3BC}" type="datetime1">
              <a:rPr lang="it-IT" smtClean="0"/>
              <a:t>04/12/2020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Ufficio relazioni con il pubblico e Comunicazione ottobre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6A1A74-1518-4FB6-9A39-B494E8134E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7228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E53EB-BC0C-49E3-92AF-A020965CC3F4}" type="datetime1">
              <a:rPr lang="it-IT" smtClean="0"/>
              <a:t>04/12/2020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relazioni con il pubblico e Comunicazione ottobre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1A74-1518-4FB6-9A39-B494E8134E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2075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4F698EC-7F19-4467-AA11-AC0786DA5110}" type="datetime1">
              <a:rPr lang="it-IT" smtClean="0"/>
              <a:t>04/12/2020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Ufficio relazioni con il pubblico e Comunicazione ottobre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B6A1A74-1518-4FB6-9A39-B494E8134E14}" type="slidenum">
              <a:rPr lang="it-IT" smtClean="0"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62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hyperlink" Target="https://www.burlo.trieste.it/sites/default/files/documenti-basicpage/POL_DGN_0002_01_29042020_social_media_policy_prot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rlo.trieste.it/content/Donazioni-ricerca" TargetMode="External"/><Relationship Id="rId2" Type="http://schemas.openxmlformats.org/officeDocument/2006/relationships/hyperlink" Target="http://www.burlo.trieste.it/content/donazioni-attrezzatur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1.jpg"/><Relationship Id="rId4" Type="http://schemas.openxmlformats.org/officeDocument/2006/relationships/hyperlink" Target="https://www.burlo.trieste.it/content/comunicazioni/donazioni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ufficio.legale@burlo.trieste.it" TargetMode="External"/><Relationship Id="rId2" Type="http://schemas.openxmlformats.org/officeDocument/2006/relationships/hyperlink" Target="mailto:urp@burlo.trieste.i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mailto:donazioni.ricerca@burlo.trieste.i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burlo.trieste.it/sites/default/files/generali/MOD_0557_00_racc_fondi_01122015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799886-A8B4-4419-8CF0-9B45972343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5523" y="1535835"/>
            <a:ext cx="9845336" cy="1655761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ci vedono: un giorno all’URP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3D41F7D-4C48-40E5-887E-3565BAD9F9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4102" y="4494284"/>
            <a:ext cx="9144000" cy="1655762"/>
          </a:xfrm>
        </p:spPr>
        <p:txBody>
          <a:bodyPr/>
          <a:lstStyle/>
          <a:p>
            <a:pPr algn="ctr"/>
            <a:br>
              <a:rPr lang="en-US" altLang="it-IT" sz="24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</a:br>
            <a:r>
              <a:rPr lang="en-US" altLang="it-IT" sz="2400" b="1" dirty="0" err="1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l'Ufficio</a:t>
            </a:r>
            <a:r>
              <a:rPr lang="en-US" altLang="it-IT" sz="24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altLang="it-IT" sz="2400" b="1" dirty="0" err="1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Relazioni</a:t>
            </a:r>
            <a:r>
              <a:rPr lang="en-US" altLang="it-IT" sz="24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 con il </a:t>
            </a:r>
            <a:r>
              <a:rPr lang="en-US" altLang="it-IT" sz="2400" b="1" dirty="0" err="1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Pubblico</a:t>
            </a:r>
            <a:r>
              <a:rPr lang="en-US" altLang="it-IT" sz="24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 e </a:t>
            </a:r>
            <a:r>
              <a:rPr lang="en-US" altLang="it-IT" sz="2400" b="1" dirty="0" err="1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Comunicazione</a:t>
            </a:r>
            <a:r>
              <a:rPr lang="en-US" altLang="it-IT" sz="24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</a:p>
          <a:p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BBA28E5-1F80-4ADD-BCC7-8D63FF4B4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4" y="6459785"/>
            <a:ext cx="5404549" cy="365125"/>
          </a:xfrm>
        </p:spPr>
        <p:txBody>
          <a:bodyPr/>
          <a:lstStyle/>
          <a:p>
            <a:r>
              <a:rPr lang="it-IT" dirty="0"/>
              <a:t>Ufficio relazioni con il pubblico e Comunicazione ottobre 2020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FE24CF8-AC6E-47CA-9EAD-EAC462A22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98651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93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B420EA-B92F-4B55-B9D5-55C2B1E40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60457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linee editoriali dei nostri post su FB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6BB227-9DF4-46B6-99CB-06B02A0A2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421" y="1746844"/>
            <a:ext cx="10170259" cy="4511913"/>
          </a:xfrm>
        </p:spPr>
        <p:txBody>
          <a:bodyPr>
            <a:norm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In generale la pubblicazione di post si articola su cinque filoni editoriali principali: 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solidarietà </a:t>
            </a:r>
            <a:r>
              <a:rPr lang="it-IT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(associazionismo, donazioni, raccolte fondi); 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eventi </a:t>
            </a:r>
            <a:r>
              <a:rPr lang="it-IT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(open day, open week, giornate mondiali, Barcolana, congressi, eventi patrocinati, corsi di formazione);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 siamo e cosa facciamo </a:t>
            </a:r>
            <a:r>
              <a:rPr lang="it-IT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(presentazione agli utenti delle singole Strutture al fine di promuoverne i servizi e far conoscere il personale di reparto); 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ricerca e innovazione </a:t>
            </a:r>
            <a:r>
              <a:rPr lang="it-IT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(presentazione progetti della Direzione scientifica e pubblicazione di articoli scientifici divulgativi, studi, ecc.; 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informazioni istituzionali</a:t>
            </a:r>
            <a:r>
              <a:rPr lang="it-IT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di servizio e di pubblica utilità (scioperi, modifica orari segreterie e sportelli, </a:t>
            </a:r>
            <a:r>
              <a:rPr lang="it-IT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ecc</a:t>
            </a:r>
            <a:r>
              <a:rPr lang="it-IT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…);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BEA2970-D73D-40B4-ADAD-CB234AE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relazioni con il pubblico e Comunicazione ottobre 2020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5083DEA-5BE5-419F-BEAA-46F058EA0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50"/>
            <a:ext cx="2698651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01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B420EA-B92F-4B55-B9D5-55C2B1E40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60457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Alcuni post di successo…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BEA2970-D73D-40B4-ADAD-CB234AE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relazioni con il pubblico e Comunicazione ottobre 2020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5083DEA-5BE5-419F-BEAA-46F058EA0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50"/>
            <a:ext cx="2698651" cy="900000"/>
          </a:xfrm>
          <a:prstGeom prst="rect">
            <a:avLst/>
          </a:prstGeom>
        </p:spPr>
      </p:pic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335DEDAC-08CC-46C8-B682-5F0DF41FE5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94" y="1770790"/>
            <a:ext cx="2518880" cy="4567867"/>
          </a:xfr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A6D3802-D521-4788-AC74-C66A99BE9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601" y="1866377"/>
            <a:ext cx="3918353" cy="437669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72ABB8F-0C1D-4114-86A2-B09022FEF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7" y="1747922"/>
            <a:ext cx="2626099" cy="457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34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12FDE8-1A2C-4E10-B7EA-5ED24AB85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Alcune regole per un post di successo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500C510-B397-4A49-B2E8-A7105616E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sz="2100" b="1" dirty="0">
                <a:latin typeface="Arial" panose="020B0604020202020204" pitchFamily="34" charset="0"/>
                <a:cs typeface="Arial" panose="020B0604020202020204" pitchFamily="34" charset="0"/>
              </a:rPr>
              <a:t>Post brevi </a:t>
            </a:r>
            <a:r>
              <a:rPr lang="it-IT" sz="2100" dirty="0">
                <a:latin typeface="Arial" panose="020B0604020202020204" pitchFamily="34" charset="0"/>
                <a:cs typeface="Arial" panose="020B0604020202020204" pitchFamily="34" charset="0"/>
              </a:rPr>
              <a:t>e dal </a:t>
            </a:r>
            <a:r>
              <a:rPr lang="it-IT" sz="2100" b="1" dirty="0">
                <a:latin typeface="Arial" panose="020B0604020202020204" pitchFamily="34" charset="0"/>
                <a:cs typeface="Arial" panose="020B0604020202020204" pitchFamily="34" charset="0"/>
              </a:rPr>
              <a:t>linguaggio semplice </a:t>
            </a:r>
            <a:r>
              <a:rPr lang="it-IT" sz="2100" dirty="0">
                <a:latin typeface="Arial" panose="020B0604020202020204" pitchFamily="34" charset="0"/>
                <a:cs typeface="Arial" panose="020B0604020202020204" pitchFamily="34" charset="0"/>
              </a:rPr>
              <a:t>(evitare troppi anglicismi, troppi termini medici tecnici o accompagnarli sempre con una spiegazione)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b="1" dirty="0">
                <a:latin typeface="Arial" panose="020B0604020202020204" pitchFamily="34" charset="0"/>
                <a:cs typeface="Arial" panose="020B0604020202020204" pitchFamily="34" charset="0"/>
              </a:rPr>
              <a:t>Tono più informale e diretto </a:t>
            </a:r>
            <a:r>
              <a:rPr lang="it-IT" sz="2100" dirty="0">
                <a:latin typeface="Arial" panose="020B0604020202020204" pitchFamily="34" charset="0"/>
                <a:cs typeface="Arial" panose="020B0604020202020204" pitchFamily="34" charset="0"/>
              </a:rPr>
              <a:t>rispetto ai canali di comunicazione istituzionali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>
                <a:latin typeface="Arial" panose="020B0604020202020204" pitchFamily="34" charset="0"/>
                <a:cs typeface="Arial" panose="020B0604020202020204" pitchFamily="34" charset="0"/>
              </a:rPr>
              <a:t>Un post di successo che si rispetti deve avere </a:t>
            </a:r>
            <a:r>
              <a:rPr lang="it-IT" sz="2100" u="sng" dirty="0">
                <a:latin typeface="Arial" panose="020B0604020202020204" pitchFamily="34" charset="0"/>
                <a:cs typeface="Arial" panose="020B0604020202020204" pitchFamily="34" charset="0"/>
              </a:rPr>
              <a:t>sempre </a:t>
            </a:r>
            <a:r>
              <a:rPr lang="it-IT" sz="2100" dirty="0">
                <a:latin typeface="Arial" panose="020B0604020202020204" pitchFamily="34" charset="0"/>
                <a:cs typeface="Arial" panose="020B0604020202020204" pitchFamily="34" charset="0"/>
              </a:rPr>
              <a:t>un’</a:t>
            </a:r>
            <a:r>
              <a:rPr lang="it-IT" sz="2100" b="1" dirty="0">
                <a:latin typeface="Arial" panose="020B0604020202020204" pitchFamily="34" charset="0"/>
                <a:cs typeface="Arial" panose="020B0604020202020204" pitchFamily="34" charset="0"/>
              </a:rPr>
              <a:t>immagine </a:t>
            </a:r>
            <a:r>
              <a:rPr lang="it-IT" sz="2100" dirty="0">
                <a:latin typeface="Arial" panose="020B0604020202020204" pitchFamily="34" charset="0"/>
                <a:cs typeface="Arial" panose="020B0604020202020204" pitchFamily="34" charset="0"/>
              </a:rPr>
              <a:t>o un </a:t>
            </a:r>
            <a:r>
              <a:rPr lang="it-IT" sz="2100" b="1" dirty="0">
                <a:latin typeface="Arial" panose="020B0604020202020204" pitchFamily="34" charset="0"/>
                <a:cs typeface="Arial" panose="020B0604020202020204" pitchFamily="34" charset="0"/>
              </a:rPr>
              <a:t>video!</a:t>
            </a:r>
          </a:p>
          <a:p>
            <a:pPr marL="0" indent="0">
              <a:buNone/>
            </a:pPr>
            <a:r>
              <a:rPr lang="it-IT" sz="2100" b="1" dirty="0">
                <a:latin typeface="Arial" panose="020B0604020202020204" pitchFamily="34" charset="0"/>
                <a:cs typeface="Arial" panose="020B0604020202020204" pitchFamily="34" charset="0"/>
              </a:rPr>
              <a:t>ATTENZIONE: </a:t>
            </a:r>
            <a:r>
              <a:rPr lang="it-IT" sz="2100" dirty="0">
                <a:latin typeface="Arial" panose="020B0604020202020204" pitchFamily="34" charset="0"/>
                <a:cs typeface="Arial" panose="020B0604020202020204" pitchFamily="34" charset="0"/>
              </a:rPr>
              <a:t>Per le immagini se ritraggono soggetti riconoscibili deve esserci sempre la liberatoria firmata (NO BAMBINI! si veda dopo Social media policy), altrimenti le immagini devono essere free (</a:t>
            </a:r>
            <a:r>
              <a:rPr lang="it-IT" sz="2100" dirty="0" err="1">
                <a:latin typeface="Arial" panose="020B0604020202020204" pitchFamily="34" charset="0"/>
                <a:cs typeface="Arial" panose="020B0604020202020204" pitchFamily="34" charset="0"/>
              </a:rPr>
              <a:t>Pixabay</a:t>
            </a:r>
            <a:r>
              <a:rPr lang="it-IT" sz="2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100" dirty="0" err="1">
                <a:latin typeface="Arial" panose="020B0604020202020204" pitchFamily="34" charset="0"/>
                <a:cs typeface="Arial" panose="020B0604020202020204" pitchFamily="34" charset="0"/>
              </a:rPr>
              <a:t>Pexels</a:t>
            </a:r>
            <a:r>
              <a:rPr lang="it-IT" sz="2100" dirty="0">
                <a:latin typeface="Arial" panose="020B0604020202020204" pitchFamily="34" charset="0"/>
                <a:cs typeface="Arial" panose="020B0604020202020204" pitchFamily="34" charset="0"/>
              </a:rPr>
              <a:t>) senza watermark o legalmente acquistate da uno stock online (es Adobe Stock)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b="1" dirty="0">
                <a:latin typeface="Arial" panose="020B0604020202020204" pitchFamily="34" charset="0"/>
                <a:cs typeface="Arial" panose="020B0604020202020204" pitchFamily="34" charset="0"/>
              </a:rPr>
              <a:t>Evitare l’uso di link </a:t>
            </a:r>
            <a:r>
              <a:rPr lang="it-IT" sz="2100" dirty="0">
                <a:latin typeface="Arial" panose="020B0604020202020204" pitchFamily="34" charset="0"/>
                <a:cs typeface="Arial" panose="020B0604020202020204" pitchFamily="34" charset="0"/>
              </a:rPr>
              <a:t>soprattutto su Facebook se non strettamente necessario!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>
                <a:latin typeface="Arial" panose="020B0604020202020204" pitchFamily="34" charset="0"/>
                <a:cs typeface="Arial" panose="020B0604020202020204" pitchFamily="34" charset="0"/>
              </a:rPr>
              <a:t>Bisogna sempre avere qualcosa da dire, perché la </a:t>
            </a:r>
            <a:r>
              <a:rPr lang="it-IT" sz="2100" b="1" dirty="0">
                <a:latin typeface="Arial" panose="020B0604020202020204" pitchFamily="34" charset="0"/>
                <a:cs typeface="Arial" panose="020B0604020202020204" pitchFamily="34" charset="0"/>
              </a:rPr>
              <a:t>cosa più importante è il contenuto</a:t>
            </a:r>
            <a:r>
              <a:rPr lang="it-IT" sz="2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>
                <a:latin typeface="Arial" panose="020B0604020202020204" pitchFamily="34" charset="0"/>
                <a:cs typeface="Arial" panose="020B0604020202020204" pitchFamily="34" charset="0"/>
              </a:rPr>
              <a:t>E’ importante </a:t>
            </a:r>
            <a:r>
              <a:rPr lang="it-IT" sz="2100" b="1" dirty="0">
                <a:latin typeface="Arial" panose="020B0604020202020204" pitchFamily="34" charset="0"/>
                <a:cs typeface="Arial" panose="020B0604020202020204" pitchFamily="34" charset="0"/>
              </a:rPr>
              <a:t>l'ascolto e la conversazione </a:t>
            </a:r>
            <a:r>
              <a:rPr lang="it-IT" sz="2100" dirty="0">
                <a:latin typeface="Arial" panose="020B0604020202020204" pitchFamily="34" charset="0"/>
                <a:cs typeface="Arial" panose="020B0604020202020204" pitchFamily="34" charset="0"/>
              </a:rPr>
              <a:t>con il pubblico per comprendere al meglio il nostro target, aiutarlo e fidelizzarlo.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b="1" dirty="0">
                <a:latin typeface="Arial" panose="020B0604020202020204" pitchFamily="34" charset="0"/>
                <a:cs typeface="Arial" panose="020B0604020202020204" pitchFamily="34" charset="0"/>
              </a:rPr>
              <a:t>Taggare i partner coinvolti </a:t>
            </a:r>
            <a:r>
              <a:rPr lang="it-IT" sz="2100" dirty="0">
                <a:latin typeface="Arial" panose="020B0604020202020204" pitchFamily="34" charset="0"/>
                <a:cs typeface="Arial" panose="020B0604020202020204" pitchFamily="34" charset="0"/>
              </a:rPr>
              <a:t>(ad es. se si tratta di un progetto) ma anche i possibili stakeholder al fine di massimizzare la copertura dei post!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b="1" dirty="0">
                <a:latin typeface="Arial" panose="020B0604020202020204" pitchFamily="34" charset="0"/>
                <a:cs typeface="Arial" panose="020B0604020202020204" pitchFamily="34" charset="0"/>
              </a:rPr>
              <a:t>Titolo</a:t>
            </a:r>
            <a:r>
              <a:rPr lang="it-IT" sz="2100" dirty="0">
                <a:latin typeface="Arial" panose="020B0604020202020204" pitchFamily="34" charset="0"/>
                <a:cs typeface="Arial" panose="020B0604020202020204" pitchFamily="34" charset="0"/>
              </a:rPr>
              <a:t> e eventuale sottotitolo </a:t>
            </a:r>
            <a:r>
              <a:rPr lang="it-IT" sz="2100" b="1" dirty="0">
                <a:latin typeface="Arial" panose="020B0604020202020204" pitchFamily="34" charset="0"/>
                <a:cs typeface="Arial" panose="020B0604020202020204" pitchFamily="34" charset="0"/>
              </a:rPr>
              <a:t>d’impatto</a:t>
            </a:r>
            <a:r>
              <a:rPr lang="it-IT" sz="2100" dirty="0">
                <a:latin typeface="Arial" panose="020B0604020202020204" pitchFamily="34" charset="0"/>
                <a:cs typeface="Arial" panose="020B0604020202020204" pitchFamily="34" charset="0"/>
              </a:rPr>
              <a:t>: hai tre secondi per catturare la tua attenzione, sfruttali bene!</a:t>
            </a:r>
          </a:p>
          <a:p>
            <a:pPr>
              <a:buFont typeface="Wingdings" panose="05000000000000000000" pitchFamily="2" charset="2"/>
              <a:buChar char="Ø"/>
            </a:pPr>
            <a:endParaRPr lang="it-IT" dirty="0"/>
          </a:p>
          <a:p>
            <a:pPr marL="0" indent="0">
              <a:buNone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9B72F5A-A5EE-4C26-ABCE-9AD758F72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relazioni con il pubblico e Comunicazione ottobre 2020</a:t>
            </a:r>
          </a:p>
        </p:txBody>
      </p:sp>
    </p:spTree>
    <p:extLst>
      <p:ext uri="{BB962C8B-B14F-4D97-AF65-F5344CB8AC3E}">
        <p14:creationId xmlns:p14="http://schemas.microsoft.com/office/powerpoint/2010/main" val="3034539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3B89D1-35D1-439F-8DB6-CBE3BAEA8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303" y="707053"/>
            <a:ext cx="10058400" cy="627797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66F7723-7096-4BDF-9D04-B26927D0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relazioni con il pubblico e Comunicazione ottobre 2020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03152BB-36F1-41AB-90DD-DA4A39893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608" y="1898614"/>
            <a:ext cx="5453500" cy="380972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Anno di apertura del canale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rgbClr val="0303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85.722 visualizzazioni totali di tutti i video caricati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rgbClr val="0303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286 iscritti</a:t>
            </a:r>
          </a:p>
          <a:p>
            <a:pPr marL="0" indent="0" algn="ctr">
              <a:buNone/>
            </a:pPr>
            <a:r>
              <a:rPr lang="it-IT" sz="1600" dirty="0">
                <a:solidFill>
                  <a:srgbClr val="0303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 pubblichiamo?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rgbClr val="0303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Interviste a medici e professionisti sanitari su temi clinici di approfondimento o su ricerche condotte dall’Istituto;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600" dirty="0" err="1">
                <a:solidFill>
                  <a:srgbClr val="0303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videotutorial</a:t>
            </a:r>
            <a:r>
              <a:rPr lang="it-IT" sz="1600" dirty="0">
                <a:solidFill>
                  <a:srgbClr val="0303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sulla salute della donna e del bambino (raccolta urinocoltura, gestione dell’epistassi dal bambino);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rgbClr val="0303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di progetti e video per la comunicazione diretta all’utente;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it-IT" sz="1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it-IT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1168" lvl="1" indent="0">
              <a:buNone/>
            </a:pP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60FBE69-982A-4D27-AE2D-C1740AC0A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50"/>
            <a:ext cx="2698651" cy="900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E022FC2-DF9D-44DD-9C78-ACE6CA1C4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99" y="1990253"/>
            <a:ext cx="5224358" cy="336584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944BAAB-81A0-47AB-88B7-CF55F103BDB9}"/>
              </a:ext>
            </a:extLst>
          </p:cNvPr>
          <p:cNvSpPr txBox="1"/>
          <p:nvPr/>
        </p:nvSpPr>
        <p:spPr>
          <a:xfrm>
            <a:off x="6294268" y="5601810"/>
            <a:ext cx="4119239" cy="67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1168" lvl="1" indent="0" algn="ctr">
              <a:buNone/>
            </a:pPr>
            <a:r>
              <a:rPr lang="it-IT" sz="1800" i="1" dirty="0"/>
              <a:t>Seguici su </a:t>
            </a:r>
            <a:r>
              <a:rPr lang="it-IT" sz="1800" i="1" dirty="0" err="1"/>
              <a:t>Youtube</a:t>
            </a:r>
            <a:r>
              <a:rPr lang="it-IT" sz="1800" i="1" dirty="0"/>
              <a:t> </a:t>
            </a:r>
          </a:p>
          <a:p>
            <a:pPr marL="201168" lvl="1" indent="0" algn="ctr">
              <a:buNone/>
            </a:pPr>
            <a:r>
              <a:rPr lang="it-IT" sz="1800" i="1" dirty="0"/>
              <a:t>ci trovi come IRCCS Burlo Garofolo!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C8CCF3F-D636-4280-BB2C-E05D3D499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11270" y="5642384"/>
            <a:ext cx="494659" cy="31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89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3B89D1-35D1-439F-8DB6-CBE3BAEA8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839" y="608693"/>
            <a:ext cx="10058400" cy="627797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66F7723-7096-4BDF-9D04-B26927D0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relazioni con il pubblico e Comunicazione ottobre 2020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03152BB-36F1-41AB-90DD-DA4A398933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 pubblica?</a:t>
            </a:r>
          </a:p>
          <a:p>
            <a:pPr marL="0" indent="0">
              <a:buNone/>
            </a:pPr>
            <a:r>
              <a:rPr lang="it-I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 Servizio informativo di concerto con l’Ufficio </a:t>
            </a:r>
            <a:r>
              <a:rPr lang="it-IT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Ufficio per la Gestione e Valorizzazione della Qualità e all’URP e Comunicazione valuta se un video rispetta poche ma importanti regole!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it-IT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Musica free of copyrights </a:t>
            </a:r>
            <a:r>
              <a:rPr lang="it-I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(indicare sempre il sito dal quale è stata scaricata!) oppure deve essere espressamente richiesta l’autorizzazione alla casa discografica all’uso della traccia per un determinato periodo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Tutte le persone ritratte e riconoscibili nel video devono aver firmato il modulo di </a:t>
            </a:r>
            <a:r>
              <a:rPr lang="it-IT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consenso all’ uso delle immagine fotografiche e audiovisive </a:t>
            </a:r>
            <a:r>
              <a:rPr lang="it-I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(scaricabile da intranet! </a:t>
            </a:r>
            <a:r>
              <a:rPr lang="it-IT" sz="16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MOD_0165_DSN_0005_12 per esterni e MOD_0165_DSN_0006_01 per il personale</a:t>
            </a:r>
            <a:r>
              <a:rPr lang="it-I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Qualora siano presenti prodotti commerciali </a:t>
            </a:r>
            <a:r>
              <a:rPr lang="it-IT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marchi non devono essere riconoscibili</a:t>
            </a:r>
            <a:r>
              <a:rPr lang="it-I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ATTENZIONE: i bambini se presenti nel video non devono essere riconoscibili e dunque facilmente identificabili conformemente a quanto stabilito dalla Social media policy aziendale  </a:t>
            </a:r>
            <a:r>
              <a:rPr lang="it-IT" sz="16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anche in presenza di </a:t>
            </a:r>
            <a:r>
              <a:rPr lang="it-IT" sz="1600" b="0" i="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liberatoria firmata dai genitori!</a:t>
            </a:r>
            <a:endParaRPr lang="it-IT" sz="16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1168" lvl="1" indent="0">
              <a:buNone/>
            </a:pPr>
            <a:endParaRPr lang="it-IT" sz="29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D4B80EC-8FF6-4DF7-B7CD-AA15B642E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50"/>
            <a:ext cx="2698651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43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3B89D1-35D1-439F-8DB6-CBE3BAEA8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351" y="548996"/>
            <a:ext cx="10058400" cy="627797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MEDIA POLICY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66F7723-7096-4BDF-9D04-B26927D0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15078" y="6388834"/>
            <a:ext cx="4822804" cy="365125"/>
          </a:xfrm>
        </p:spPr>
        <p:txBody>
          <a:bodyPr/>
          <a:lstStyle/>
          <a:p>
            <a:r>
              <a:rPr lang="it-IT" dirty="0"/>
              <a:t>Ufficio relazioni con il pubblico e Comunicazione ottobre 2020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03152BB-36F1-41AB-90DD-DA4A39893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7858" y="1764555"/>
            <a:ext cx="6162261" cy="44696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E’ il documento ufficiale che </a:t>
            </a:r>
            <a:r>
              <a:rPr lang="it-IT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identifica le regole di comportamento da tenere negli spazi attivati dall’Istituto sui social media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E’ caricata e consultabile sul sito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https://www.burlo.trieste.it/sites/default/files/documenti-basicpage/POL_DGN_0002_01_29042020_social_media_policy_prot.pdf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E’ stata aggiornata in occasione dell’apertura della pagina Facebook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Comprende sia la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social media policy interna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(rivolta agli operatori)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sia la social media policy esterna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(rivolta agli utenti)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429A49C-7AB4-4F7A-9897-78E884F95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1764555"/>
            <a:ext cx="3829877" cy="446966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238E23B-4468-4502-A9A3-5A84BB1B6D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50"/>
            <a:ext cx="2698651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14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9EC8B7-4E6F-49CB-BE27-06F466F7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MEDIA POLICY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FC9F61-9726-4097-9453-CD28B4008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7510" y="1819922"/>
            <a:ext cx="6835806" cy="46398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Si applica ai 3 social network aziendali (Facebook, Twitter,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gestione dei canali social dell’Istituto è affidata al </a:t>
            </a:r>
            <a:r>
              <a:rPr lang="it-IT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Social Media Team</a:t>
            </a:r>
            <a:r>
              <a:rPr lang="it-IT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 capo del quale troviamo il Social Media Manager. Il Social Media Manager è il Responsabile URP dell’Istituto, il Social Media Team è composto da personale afferente all’URP e del Servizio Informativo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Entro il 20 del mese il Social Media Ma</a:t>
            </a:r>
            <a:r>
              <a:rPr lang="it-IT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nager propone alla Direzione Strategica il piano editoriale per il mese successivo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canali istituzionali dell'IRCCS “Burlo Garofolo” vengono presidiati, di regola, dal lunedì al venerdì, dalle 9:00 alle 13:00.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Gli </a:t>
            </a:r>
            <a:r>
              <a:rPr lang="it-IT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account sui social media non sono canali per raccogliere segnalazioni o reclami specifici, che invece vanno indirizzati all'Ufficio Relazioni con il Pubblico come da procedura aziendale per segnalazioni/elogi/reclami.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caso di crisi l</a:t>
            </a:r>
            <a:r>
              <a:rPr lang="it-IT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 decisioni in merito alle modalità di gestione vengono prese dalla Direzione Generale che, decise le azioni da intraprendere, le comunica al Social Media Manager.</a:t>
            </a:r>
          </a:p>
          <a:p>
            <a:pPr>
              <a:buFont typeface="Wingdings" panose="05000000000000000000" pitchFamily="2" charset="2"/>
              <a:buChar char="Ø"/>
            </a:pPr>
            <a:endParaRPr lang="it-IT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it-IT" dirty="0"/>
          </a:p>
          <a:p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EB3393-153C-4F06-B0CA-0B0CAD4E8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relazioni con il pubblico e Comunicazione ottobre 2020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F4C0A72-3E25-4304-9FB0-BD599AF37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50"/>
            <a:ext cx="2698651" cy="900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9D05875-11D2-420C-B9C5-E8EA8FA11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6" y="1819922"/>
            <a:ext cx="4179846" cy="296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94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B04C42-4B1C-4AA5-AD47-8A41C8450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082" y="33090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 postiamo?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347697-576B-4233-8B97-79436FD88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6579" y="1660124"/>
            <a:ext cx="7569101" cy="4359014"/>
          </a:xfrm>
        </p:spPr>
        <p:txBody>
          <a:bodyPr>
            <a:noAutofit/>
          </a:bodyPr>
          <a:lstStyle/>
          <a:p>
            <a:pPr lvl="0" algn="just">
              <a:lnSpc>
                <a:spcPct val="200000"/>
              </a:lnSpc>
              <a:spcBef>
                <a:spcPts val="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it-IT" sz="10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informazioni concernenti le attività assistenziali e di ricerca scientifica, ed i servizi erogati dall’IRCCS;</a:t>
            </a:r>
          </a:p>
          <a:p>
            <a:pPr lvl="0" algn="just">
              <a:lnSpc>
                <a:spcPct val="200000"/>
              </a:lnSpc>
              <a:spcBef>
                <a:spcPts val="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it-IT" sz="10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promozione di servizi online di pubblica utilità per il cittadino;</a:t>
            </a:r>
          </a:p>
          <a:p>
            <a:pPr lvl="0" algn="just">
              <a:lnSpc>
                <a:spcPct val="200000"/>
              </a:lnSpc>
              <a:spcBef>
                <a:spcPts val="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it-IT" sz="10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promozione di incontri ed eventi organizzati o patrocinati dall’Istituto (convegni, incontri, seminari, corsi di formazione, </a:t>
            </a:r>
            <a:r>
              <a:rPr lang="it-IT" sz="105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ecc</a:t>
            </a:r>
            <a:r>
              <a:rPr lang="it-IT" sz="10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);</a:t>
            </a:r>
          </a:p>
          <a:p>
            <a:pPr lvl="0" algn="just">
              <a:lnSpc>
                <a:spcPct val="200000"/>
              </a:lnSpc>
              <a:spcBef>
                <a:spcPts val="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it-IT" sz="10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opportunità di coinvolgimento e partecipazione dei cittadini;</a:t>
            </a:r>
          </a:p>
          <a:p>
            <a:pPr lvl="0" algn="just">
              <a:lnSpc>
                <a:spcPct val="200000"/>
              </a:lnSpc>
              <a:spcBef>
                <a:spcPts val="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it-IT" sz="10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comunicazioni aziendali e documenti ufficiali;</a:t>
            </a:r>
          </a:p>
          <a:p>
            <a:pPr lvl="0" algn="just">
              <a:lnSpc>
                <a:spcPct val="200000"/>
              </a:lnSpc>
              <a:spcBef>
                <a:spcPts val="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it-IT" sz="10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aggiornamenti in situazioni particolari;</a:t>
            </a:r>
          </a:p>
          <a:p>
            <a:pPr lvl="0" algn="just">
              <a:lnSpc>
                <a:spcPct val="200000"/>
              </a:lnSpc>
              <a:spcBef>
                <a:spcPts val="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it-IT" sz="10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racconto istituzionale su: “</a:t>
            </a:r>
            <a:r>
              <a:rPr lang="it-IT" sz="105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cosa fa l’Istituto”</a:t>
            </a:r>
            <a:r>
              <a:rPr lang="it-IT" sz="10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attraverso post, immagini e video; </a:t>
            </a:r>
          </a:p>
          <a:p>
            <a:pPr lvl="0" algn="just">
              <a:lnSpc>
                <a:spcPct val="200000"/>
              </a:lnSpc>
              <a:spcBef>
                <a:spcPts val="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it-IT" sz="10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comunicati stampa;</a:t>
            </a:r>
          </a:p>
          <a:p>
            <a:pPr lvl="0" algn="just">
              <a:lnSpc>
                <a:spcPct val="200000"/>
              </a:lnSpc>
              <a:spcBef>
                <a:spcPts val="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it-IT" sz="10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campagne di comunicazione; </a:t>
            </a:r>
          </a:p>
          <a:p>
            <a:pPr lvl="0" algn="just">
              <a:lnSpc>
                <a:spcPct val="200000"/>
              </a:lnSpc>
              <a:spcBef>
                <a:spcPts val="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it-IT" sz="10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promozione di progetti e iniziative di prevenzione e di promozione della salute</a:t>
            </a:r>
          </a:p>
          <a:p>
            <a:pPr lvl="0" algn="just">
              <a:lnSpc>
                <a:spcPct val="200000"/>
              </a:lnSpc>
              <a:spcBef>
                <a:spcPts val="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it-IT" sz="10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promozione di progetti di ricerca scientifica o di pubblicazioni su riviste scientifiche</a:t>
            </a:r>
            <a:endParaRPr lang="it-IT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CFD1746-63DD-4974-B3CD-DE280D7BF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relazioni con il pubblico e Comunicazione ottobre 2020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C6DAE5A-C10D-4EAE-AB7D-2F54137E0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50"/>
            <a:ext cx="2698651" cy="900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39CB3D0-33DA-4ED7-AE33-09500AD9F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2" y="2197965"/>
            <a:ext cx="2898587" cy="303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33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16B733-5CFA-4910-B19F-D65FEBE01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 invece non postiamo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500C70F-DC80-4D52-84B4-4DBA01162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1180" y="1737360"/>
            <a:ext cx="6814499" cy="4131734"/>
          </a:xfrm>
        </p:spPr>
        <p:txBody>
          <a:bodyPr>
            <a:normAutofit fontScale="62500" lnSpcReduction="20000"/>
          </a:bodyPr>
          <a:lstStyle/>
          <a:p>
            <a:pPr lvl="0" algn="just">
              <a:lnSpc>
                <a:spcPct val="200000"/>
              </a:lnSpc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contenuti pubblicati dall’account personale di uno dei componenti del Social Media Team; </a:t>
            </a:r>
          </a:p>
          <a:p>
            <a:pPr lvl="0" algn="just">
              <a:lnSpc>
                <a:spcPct val="200000"/>
              </a:lnSpc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contenuti pubblicati dall’account personale o dalla pagina fan (nel caso di Facebook) di esponenti politici, partiti politici, organizzazioni sindacali, a meno di deroghe da parte del Direzione Generale giustificate dalla natura del messaggio;</a:t>
            </a:r>
          </a:p>
          <a:p>
            <a:pPr lvl="0" algn="just">
              <a:lnSpc>
                <a:spcPct val="200000"/>
              </a:lnSpc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Contenuti che promuovano </a:t>
            </a:r>
            <a:r>
              <a:rPr lang="it-IT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attività ed eventi che non siano di effettivo interesse dell’Istituto oppure organizzati da uno o più membri del Social Media Team senza autorizzazione da parte dell’Ufficio Relazioni con il Pubblico;</a:t>
            </a:r>
          </a:p>
          <a:p>
            <a:pPr lvl="0" algn="just">
              <a:lnSpc>
                <a:spcPct val="200000"/>
              </a:lnSpc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opinioni personali che non riflettano la posizione ufficiale dell’Istituto. </a:t>
            </a:r>
          </a:p>
          <a:p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FF348A9-500A-4063-855D-0A1479CA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relazioni con il pubblico e Comunicazione ottobre 2020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2D1146B-B15A-43BD-88BA-DD0B94D48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50"/>
            <a:ext cx="2698651" cy="900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37C9C0A-B66C-497C-BE66-FFDC32021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7598" y="2285145"/>
            <a:ext cx="2898587" cy="303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7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8556BF-F51B-4A1E-BE3F-5A8EE915D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9414344" cy="968440"/>
          </a:xfrm>
        </p:spPr>
        <p:txBody>
          <a:bodyPr/>
          <a:lstStyle/>
          <a:p>
            <a:pPr algn="ctr"/>
            <a:r>
              <a:rPr lang="it-IT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netiquette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58181E8-5372-4A82-B95F-40637D35A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8405" y="1686757"/>
            <a:ext cx="7867572" cy="4594773"/>
          </a:xfrm>
        </p:spPr>
        <p:txBody>
          <a:bodyPr>
            <a:noAutofit/>
          </a:bodyPr>
          <a:lstStyle/>
          <a:p>
            <a:pPr lvl="0" algn="just">
              <a:lnSpc>
                <a:spcPct val="200000"/>
              </a:lnSpc>
              <a:spcBef>
                <a:spcPts val="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tutti si chiede di esporre la propria opinione con correttezza e misura</a:t>
            </a:r>
            <a:r>
              <a:rPr lang="it-IT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 di rispettare le opinioni altrui.</a:t>
            </a:r>
          </a:p>
          <a:p>
            <a:pPr lvl="0" algn="just">
              <a:lnSpc>
                <a:spcPct val="200000"/>
              </a:lnSpc>
              <a:spcBef>
                <a:spcPts val="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Ognuno è responsabile dei contenuti che pubblica e delle opinioni che esprime. </a:t>
            </a:r>
          </a:p>
          <a:p>
            <a:pPr lvl="0" algn="just">
              <a:lnSpc>
                <a:spcPct val="200000"/>
              </a:lnSpc>
              <a:spcBef>
                <a:spcPts val="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Vanno evitati riferimenti a fatti o a dettagli privi di rilevanza pubblica e che ledano la sfera personale di terzi.</a:t>
            </a: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it-IT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Vanno evitati contenuti che promuovono, favoriscono, o perpetuano la discriminazione sulla base del sesso, della razza, della lingua, della religione, delle opinioni politiche, credo, età, stato civile, status in relazione alla pubblica assistenza, nazionalità, disabilità fisica o mentale o orientamento sessuale; </a:t>
            </a: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it-IT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Non sono tollerati contenuti politici o propagandistici;</a:t>
            </a: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it-IT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Non sono tollerati  contenuti sessuali o link a contenuti sessuali; </a:t>
            </a:r>
          </a:p>
          <a:p>
            <a:pPr lvl="0" algn="just">
              <a:lnSpc>
                <a:spcPct val="200000"/>
              </a:lnSpc>
              <a:spcBef>
                <a:spcPts val="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Non sono tollerati insulti o atteggiamenti che ledano la dignità delle persone. </a:t>
            </a: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it-IT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Non sono tollerati  contenuti che promuovono, favoriscono, o perpetuano la discriminazione sulla base del sesso, della razza, della lingua, della religione, delle opinioni politiche, credo, età, stato civile, status in relazione alla pubblica assistenza, nazionalità, disabilità fisica o mentale o orientamento sessuale; </a:t>
            </a:r>
          </a:p>
          <a:p>
            <a:pPr marL="342900" lvl="0" indent="-342900" algn="just">
              <a:buFont typeface="Calibri" panose="020F0502020204030204" pitchFamily="34" charset="0"/>
              <a:buChar char="-"/>
            </a:pPr>
            <a:endParaRPr lang="it-I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F4BA274-D0DA-4CA1-B60B-38D6BEE3E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relazioni con il pubblico e Comunicazione ottobre 2020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C3F77F6-A2EA-4273-A47C-518D32B00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50"/>
            <a:ext cx="2698651" cy="900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6253728-0CBF-4E8A-93DA-273B68A07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8" y="2259038"/>
            <a:ext cx="3813386" cy="319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17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3881844F-6670-4455-B713-0FBAA6126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00001"/>
          </a:xfrm>
        </p:spPr>
        <p:txBody>
          <a:bodyPr>
            <a:normAutofit/>
          </a:bodyPr>
          <a:lstStyle/>
          <a:p>
            <a:pPr algn="ctr"/>
            <a:r>
              <a:rPr lang="it-IT" sz="4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BURLO SOCIAL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592C6F45-9359-4B84-A68C-E37D22E21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309" y="1762218"/>
            <a:ext cx="10515600" cy="4336742"/>
          </a:xfrm>
        </p:spPr>
        <p:txBody>
          <a:bodyPr>
            <a:normAutofit fontScale="92500" lnSpcReduction="20000"/>
          </a:bodyPr>
          <a:lstStyle/>
          <a:p>
            <a:pPr indent="-338138" algn="ctr">
              <a:lnSpc>
                <a:spcPct val="143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Perchè</a:t>
            </a:r>
            <a:r>
              <a:rPr lang="en-US" altLang="it-IT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una PA </a:t>
            </a:r>
            <a:r>
              <a:rPr lang="en-US" altLang="it-IT" sz="2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dovrebbe</a:t>
            </a:r>
            <a:r>
              <a:rPr lang="en-US" altLang="it-IT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avere</a:t>
            </a:r>
            <a:r>
              <a:rPr lang="en-US" altLang="it-IT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uno o </a:t>
            </a:r>
            <a:r>
              <a:rPr lang="en-US" altLang="it-IT" sz="2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più</a:t>
            </a:r>
            <a:r>
              <a:rPr lang="en-US" altLang="it-IT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canali</a:t>
            </a:r>
            <a:r>
              <a:rPr lang="en-US" altLang="it-IT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social?</a:t>
            </a:r>
          </a:p>
          <a:p>
            <a:pPr indent="-338138" algn="ctr">
              <a:lnSpc>
                <a:spcPct val="143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/>
              <a:t>Diamo uno sguardo ai numeri dei social network… (Fonte </a:t>
            </a:r>
            <a:r>
              <a:rPr lang="it-IT" dirty="0" err="1"/>
              <a:t>Hootsuite</a:t>
            </a:r>
            <a:r>
              <a:rPr lang="it-IT" dirty="0"/>
              <a:t> 2019)</a:t>
            </a:r>
          </a:p>
          <a:p>
            <a:pPr fontAlgn="ctr"/>
            <a:r>
              <a:rPr lang="it-IT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FACEBOOK 35.7 Milioni Utenti Attivi</a:t>
            </a:r>
            <a:r>
              <a:rPr lang="it-IT" dirty="0"/>
              <a:t> </a:t>
            </a:r>
          </a:p>
          <a:p>
            <a:pPr fontAlgn="ctr"/>
            <a:r>
              <a:rPr lang="it-IT" b="1" dirty="0"/>
              <a:t>YOUTUBE </a:t>
            </a:r>
            <a:r>
              <a:rPr lang="it-IT" dirty="0"/>
              <a:t>24 Milioni Utenti Attivi</a:t>
            </a:r>
          </a:p>
          <a:p>
            <a:pPr fontAlgn="ctr"/>
            <a:r>
              <a:rPr lang="it-IT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TWITTER 8 Milioni Utenti Attivi</a:t>
            </a:r>
            <a:endParaRPr lang="it-IT" dirty="0"/>
          </a:p>
          <a:p>
            <a:pPr fontAlgn="ctr"/>
            <a:r>
              <a:rPr lang="it-IT" b="1" dirty="0"/>
              <a:t>SNAPCHAT </a:t>
            </a:r>
            <a:r>
              <a:rPr lang="it-IT" dirty="0"/>
              <a:t>2.5 Milioni Utenti Attivi</a:t>
            </a:r>
          </a:p>
          <a:p>
            <a:pPr fontAlgn="ctr"/>
            <a:r>
              <a:rPr lang="it-IT" b="1" dirty="0"/>
              <a:t>LINKEDIN </a:t>
            </a:r>
            <a:r>
              <a:rPr lang="it-IT" dirty="0"/>
              <a:t>15.3 Milioni Utenti Attivi</a:t>
            </a:r>
          </a:p>
          <a:p>
            <a:pPr fontAlgn="ctr"/>
            <a:r>
              <a:rPr lang="it-IT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INSTAGRAM 22.3 Milioni Utenti Attivi</a:t>
            </a:r>
            <a:endParaRPr lang="it-IT" dirty="0"/>
          </a:p>
          <a:p>
            <a:pPr fontAlgn="ctr"/>
            <a:r>
              <a:rPr lang="it-IT" b="1" dirty="0"/>
              <a:t>GOOGLE PLUS </a:t>
            </a:r>
            <a:r>
              <a:rPr lang="it-IT" dirty="0"/>
              <a:t>5.7 Milioni Utenti Attivi</a:t>
            </a:r>
          </a:p>
          <a:p>
            <a:pPr fontAlgn="ctr"/>
            <a:r>
              <a:rPr lang="it-IT" b="1" dirty="0"/>
              <a:t>PINTEREST </a:t>
            </a:r>
            <a:r>
              <a:rPr lang="it-IT" dirty="0"/>
              <a:t>8 Milioni Utenti Attivi</a:t>
            </a:r>
          </a:p>
          <a:p>
            <a:pPr indent="-338138" algn="ctr">
              <a:lnSpc>
                <a:spcPct val="143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5A492E8-26F1-47AA-8ABB-E7285F52D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Ufficio relazioni con il pubblico e Comunicazione ottobre 2020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BC96E0C-9D1C-4C37-AF64-F233AAFB2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17"/>
            <a:ext cx="2698651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919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8556BF-F51B-4A1E-BE3F-5A8EE915D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9414344" cy="968440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netiquette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58181E8-5372-4A82-B95F-40637D35A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623" y="1811044"/>
            <a:ext cx="8184472" cy="4350059"/>
          </a:xfrm>
        </p:spPr>
        <p:txBody>
          <a:bodyPr>
            <a:noAutofit/>
          </a:bodyPr>
          <a:lstStyle/>
          <a:p>
            <a:pPr lvl="0" algn="just">
              <a:buFont typeface="Wingdings" panose="05000000000000000000" pitchFamily="2" charset="2"/>
              <a:buChar char="Ø"/>
            </a:pPr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 sono tollerati contenuti che mirano a promuovere attività commerciali e con finalità di lucro;</a:t>
            </a: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 sono tollerati contenuti che promuovono attività illecita; che violano il copyright o che utilizzano in modo improprio un marchio registrato;</a:t>
            </a:r>
          </a:p>
          <a:p>
            <a:pPr lvl="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 sono tollerati contenuti che violino l'interesse di una proprietà legale o di terzi; </a:t>
            </a: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 sono tollerati </a:t>
            </a:r>
            <a:r>
              <a:rPr lang="it-IT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commenti o post che presentino dati sensibili in violazione della Legge sulla privacy;</a:t>
            </a: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 sono tollerati </a:t>
            </a:r>
            <a:r>
              <a:rPr lang="it-IT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commenti </a:t>
            </a:r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gratuitamente polemici, insulti, volgarità, offese, minacce e, in generale, atteggiamenti violenti;</a:t>
            </a:r>
            <a:endParaRPr lang="it-IT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 sono tollerati </a:t>
            </a:r>
            <a:r>
              <a:rPr lang="it-IT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contenuti classificabili come spam;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 sono tollerati </a:t>
            </a:r>
            <a:r>
              <a:rPr lang="it-IT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immagini e contenuti ritraenti minori </a:t>
            </a:r>
            <a:r>
              <a:rPr lang="it-IT" sz="12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anche in presenza di espressa autorizzazione da parte di entrambi i genitori</a:t>
            </a:r>
            <a:r>
              <a:rPr lang="it-IT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conformemente alla politica aziendale volta alla massima tutela del minore conformemente anche alla Carta di </a:t>
            </a:r>
            <a:r>
              <a:rPr lang="it-IT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Treviso art. 3.: “</a:t>
            </a:r>
            <a:r>
              <a:rPr lang="it-IT" sz="11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 evitata la pubblicazione di tutti gli elementi che possano con facilità portare alla sua identificazione, quali le generalità dei genitori, l’indirizzo dell’abitazione o della residenza, la scuola, la parrocchia o il sodalizio frequentati, e qualsiasi altra indicazione o elemento: foto e filmati televisivi non schermati, messaggi e immagini on-line che possano contribuire alla sua individuazione”</a:t>
            </a:r>
            <a:endParaRPr lang="it-IT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 sono tollerati </a:t>
            </a:r>
            <a:r>
              <a:rPr lang="it-IT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contenuti di natura pubblicitaria e più in generale che utilizzino </a:t>
            </a:r>
            <a:r>
              <a:rPr lang="it-IT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mess</a:t>
            </a:r>
            <a:r>
              <a:rPr lang="it-IT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aggi a scopo commerciale (promozione, sponsorizzazione e vendita di prodotti). </a:t>
            </a: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 sono tollerati </a:t>
            </a:r>
            <a:r>
              <a:rPr lang="it-IT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commenti non pertinenti a quel particolare argomento pubblicato (off </a:t>
            </a:r>
            <a:r>
              <a:rPr lang="it-IT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topic</a:t>
            </a:r>
            <a:r>
              <a:rPr lang="it-IT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 sono tollerati </a:t>
            </a:r>
            <a:r>
              <a:rPr lang="it-IT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commenti e post scritti per disturbare la discussione o offendere chi gestisce e modera i canali social </a:t>
            </a:r>
          </a:p>
          <a:p>
            <a:pPr lvl="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it-IT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interventi inseriti ripetutamente.</a:t>
            </a:r>
          </a:p>
          <a:p>
            <a:pPr marL="342900" lvl="0" indent="-342900" algn="just">
              <a:lnSpc>
                <a:spcPct val="200000"/>
              </a:lnSpc>
              <a:spcBef>
                <a:spcPts val="2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it-IT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F4BA274-D0DA-4CA1-B60B-38D6BEE3E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relazioni con il pubblico e Comunicazione ottobre 2020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4E63856-05C9-4449-B81F-5C9521962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8" y="197707"/>
            <a:ext cx="2698651" cy="900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47B2154-D72F-4657-848D-41A2E1B31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0718" y="2186126"/>
            <a:ext cx="2947386" cy="294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71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67257A-5F36-4C3F-A7C5-19249F2DC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social media policy interna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27A5906-C541-495C-B07F-62F3E2C9D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835" y="1845734"/>
            <a:ext cx="11505537" cy="4443748"/>
          </a:xfrm>
        </p:spPr>
        <p:txBody>
          <a:bodyPr>
            <a:normAutofit fontScale="25000" lnSpcReduction="20000"/>
          </a:bodyPr>
          <a:lstStyle/>
          <a:p>
            <a:pPr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it-IT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E’ rivolta al personale dell’IRCCS Burlo Garofolo;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it-IT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Il personale può liberamente condividere sui propri profili privati i contenuti diffusi dai canali social dell’Istituto: informazioni su iniziative, progetti, campagne, video, immagini e/o infografiche;</a:t>
            </a:r>
          </a:p>
          <a:p>
            <a:pPr lvl="0" algn="just">
              <a:lnSpc>
                <a:spcPct val="200000"/>
              </a:lnSpc>
              <a:spcBef>
                <a:spcPts val="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Il personale n</a:t>
            </a:r>
            <a:r>
              <a:rPr lang="it-IT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 può trattare sui social network casi medici specifici o personali, né può divulgare attraverso essi informazioni riservate o informazioni su attività lavorative, servizi, progetti e documenti non ancora resi pubblici;</a:t>
            </a:r>
            <a:endParaRPr lang="it-IT" sz="4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lnSpc>
                <a:spcPct val="200000"/>
              </a:lnSpc>
              <a:spcBef>
                <a:spcPts val="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Il personale deve astenersi dalla trasmissione e diffusione di messaggi minatori ovvero ingiuriosi, commenti e dichiarazioni pubbliche offensive nei confronti dell'IRCCS “Burlo Garofolo”,;</a:t>
            </a:r>
          </a:p>
          <a:p>
            <a:pPr lvl="0" algn="just">
              <a:lnSpc>
                <a:spcPct val="200000"/>
              </a:lnSpc>
              <a:spcBef>
                <a:spcPts val="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Il personale  deve rispettare la privacy dei colleghi, evitando riferimenti al lavoro che stanno seguendo o in generale all’attività svolta nell’ambito dell’IRCCS “Burlo Garofolo”, fatte salve le informazioni di dominio pubblico, </a:t>
            </a:r>
          </a:p>
          <a:p>
            <a:pPr lvl="0" algn="just">
              <a:lnSpc>
                <a:spcPct val="200000"/>
              </a:lnSpc>
              <a:spcBef>
                <a:spcPts val="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Il personale  ad eccezione di eventi pubblici che si svolgono presso la sede di lavoro non può divulgare foto, video, o altro materiale multimediale, che riprenda locali aziendali e personale senza preventiva esplicita autorizzazione delle strutture e delle persone coinvolte;</a:t>
            </a:r>
          </a:p>
          <a:p>
            <a:pPr lvl="0" algn="just">
              <a:lnSpc>
                <a:spcPct val="200000"/>
              </a:lnSpc>
              <a:spcBef>
                <a:spcPts val="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Il personale  non può utilizzare il logo o l’immagine dell’IRCCS “Burlo Garofolo” su account personali;</a:t>
            </a:r>
          </a:p>
          <a:p>
            <a:pPr lvl="0" algn="just">
              <a:lnSpc>
                <a:spcPct val="200000"/>
              </a:lnSpc>
              <a:spcBef>
                <a:spcPts val="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Il personale </a:t>
            </a:r>
            <a:r>
              <a:rPr lang="it-IT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deve evitare di speculare su qualsiasi evento o notizia che l’IRCCS “Burlo Garofolo” non abbia ufficialmente annunciato. Fughe d’informazioni potenzialmente in grado di ledere agli interessi aziendali non saranno permesse.</a:t>
            </a:r>
          </a:p>
          <a:p>
            <a:pPr lvl="0" algn="just">
              <a:lnSpc>
                <a:spcPct val="200000"/>
              </a:lnSpc>
              <a:spcBef>
                <a:spcPts val="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D2BB0EB-137A-4C55-BB14-325FBEEC7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relazioni con il pubblico e Comunicazione ottobre 2020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D253856-2108-466B-A778-A7897C4B1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98651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771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34B581-5F1F-4E64-B01C-99FFCA83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52" y="174621"/>
            <a:ext cx="10527527" cy="1450757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Eventi e solidarietà: brand Burlo</a:t>
            </a:r>
            <a:endParaRPr lang="it-IT" sz="3200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2C7E6E-51BD-4692-A6A6-C2CA05A23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418" y="1834861"/>
            <a:ext cx="8251193" cy="2074432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Organizziamo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eventi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di diversa natura come open day, open week, mostre, giornate mondiali e internazionali ma anche ovviamente Giro di San Nicolò, Giro con Babbo Natale, Befana e naturalmente Barcolana!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Coordiniamo le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raccolte fondi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a favore dell’IRCCS Burlo Garofolo;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Coordiniamo le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donazioni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a favore dell’Istituto mantenendo il rapporto con i donatori e altri stakeholder e organizziamo e l’eventuale incontro di ringraziamento fra Direzione e donatori;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Organizziamo le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conferenze stampa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dalla redazione della scaletta all’invito dei partecipanti insieme all’Ufficio Stampa e alla Direzione Generale</a:t>
            </a:r>
          </a:p>
          <a:p>
            <a:pPr>
              <a:buFont typeface="Wingdings" panose="05000000000000000000" pitchFamily="2" charset="2"/>
              <a:buChar char="Ø"/>
            </a:pP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B5A6D00-40DC-427F-BE3E-11BFF3BBB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relazioni con il pubblico e Comunicazione ottobre 2020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1828835-E366-43AD-B429-CF51C3724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98651" cy="900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2C1925A-BF56-42B2-8ED7-5E7B074AA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410" y="1640818"/>
            <a:ext cx="3212340" cy="214156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C5EBCD0-E281-49D9-976B-AF3BA37934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613" y="4109395"/>
            <a:ext cx="3807220" cy="214156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83D5036-7F6E-48F1-829C-7DC77F256D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78" y="4063598"/>
            <a:ext cx="3212342" cy="214156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27788BF-CF19-4E3F-9072-CDD990BEBE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388" y="3991861"/>
            <a:ext cx="3387074" cy="225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5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9A86C6-D6F8-4407-8184-7891FE19F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Donazioni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F8A514F-01BD-4165-B62E-A53B1F15D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endParaRPr lang="it-IT" sz="1200" b="0" i="0" dirty="0">
              <a:solidFill>
                <a:srgbClr val="38383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it-IT" sz="1200" dirty="0">
                <a:latin typeface="Book Antiqua" panose="02040602050305030304" pitchFamily="18" charset="0"/>
              </a:rPr>
              <a:t>                                                                                                                                             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solidarietà è l’unico investimento che non fallisce mai</a:t>
            </a:r>
            <a:endParaRPr lang="it-IT" sz="1200" dirty="0">
              <a:solidFill>
                <a:srgbClr val="3838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it-IT" b="0" i="0" dirty="0">
                <a:solidFill>
                  <a:srgbClr val="3838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Come fare una donazione per il Burlo Garofolo</a:t>
            </a:r>
          </a:p>
          <a:p>
            <a:pPr algn="l"/>
            <a:r>
              <a:rPr lang="it-IT" b="0" i="0" dirty="0">
                <a:solidFill>
                  <a:srgbClr val="3838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 possono effettuare elargizioni in denaro destinate a due fini principali:</a:t>
            </a:r>
          </a:p>
          <a:p>
            <a:pPr algn="l"/>
            <a:r>
              <a:rPr lang="it-IT" b="0" i="0" dirty="0">
                <a:solidFill>
                  <a:srgbClr val="3838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Contributo per acquisto di </a:t>
            </a:r>
            <a:r>
              <a:rPr lang="it-IT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ATTREZZATURE PER L'ASSISTENZA</a:t>
            </a:r>
            <a:endParaRPr lang="it-IT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it-IT" b="0" i="0" dirty="0">
                <a:solidFill>
                  <a:srgbClr val="3838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Contributo per la </a:t>
            </a:r>
            <a:r>
              <a:rPr lang="it-IT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RICERCA SCIENTIFICA</a:t>
            </a:r>
            <a:r>
              <a:rPr lang="it-IT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r>
              <a:rPr lang="it-IT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ulteriori informazioni consultate la sezione «Donazioni» del  sito </a:t>
            </a:r>
          </a:p>
          <a:p>
            <a:pPr algn="l"/>
            <a:r>
              <a:rPr lang="it-IT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https://www.burlo.trieste.it/content/comunicazioni/donazioni</a:t>
            </a:r>
            <a:r>
              <a:rPr lang="it-IT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endParaRPr lang="it-IT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ABCDD39-9DE7-4E48-867A-C9E888A9B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relazioni con il pubblico e Comunicazione ottobre 2020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1AE115E-9708-4C79-BBE2-ACBF86A25C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98651" cy="900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300A32D-16A1-4BE3-A192-1C5EB8B1B5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326" y="2595656"/>
            <a:ext cx="2511971" cy="2524985"/>
          </a:xfrm>
          <a:prstGeom prst="rect">
            <a:avLst/>
          </a:prstGeom>
          <a:ln>
            <a:solidFill>
              <a:srgbClr val="96D5C0"/>
            </a:solidFill>
          </a:ln>
        </p:spPr>
      </p:pic>
    </p:spTree>
    <p:extLst>
      <p:ext uri="{BB962C8B-B14F-4D97-AF65-F5344CB8AC3E}">
        <p14:creationId xmlns:p14="http://schemas.microsoft.com/office/powerpoint/2010/main" val="47335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2F95EF-168A-4447-97B2-218C9DC3C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711" y="286603"/>
            <a:ext cx="11569148" cy="1450757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Donazioni per l’acquisto di attrezzatura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5A88E6-B34A-4BAD-9C06-1F6F138DF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0765" y="1933045"/>
            <a:ext cx="8263412" cy="3799846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sz="1500" b="0" i="0" dirty="0">
                <a:solidFill>
                  <a:srgbClr val="3838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it-IT" sz="1500" b="1" i="0" dirty="0">
                <a:solidFill>
                  <a:srgbClr val="3838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elargizioni in denaro </a:t>
            </a:r>
            <a:r>
              <a:rPr lang="it-IT" sz="1500" b="0" i="0" dirty="0">
                <a:solidFill>
                  <a:srgbClr val="3838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 l’acquisto attrezzature vengono gestite dall’ URP insieme all’Ufficio Ingegneria Clinica per la valutazione tecnica delle apparecchiature;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500" dirty="0">
                <a:solidFill>
                  <a:srgbClr val="383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sz="1500" b="0" i="0" dirty="0">
                <a:solidFill>
                  <a:srgbClr val="3838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 queste donazioni i donatori contribuiscono all'acquisto parziale o totale di attrezzature elettromedicali, più o meno costose, ma tutte molto importanti per garantire le migliori cure per i nostri pazienti;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500" dirty="0">
                <a:solidFill>
                  <a:srgbClr val="383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ogni 6 mesi per </a:t>
            </a:r>
            <a:r>
              <a:rPr lang="it-IT" sz="1500" b="0" i="0" dirty="0">
                <a:solidFill>
                  <a:srgbClr val="3838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aiutare i donatori nella destinazione della donazione viene pubblicato sul sito, un elenco di “piccole” apparecchiature, di modesto valore economico, ma molto importanti per l’istituto;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500" dirty="0">
                <a:solidFill>
                  <a:srgbClr val="383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donatori se hanno avuto un’esperienza particolarmente positiva o se hanno un legame affettivo con un determinato reparto possono scegliere anche di devolvere la donazione direttamente a quella struttura;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500" dirty="0">
                <a:solidFill>
                  <a:srgbClr val="383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sz="1500" b="0" i="0" dirty="0">
                <a:solidFill>
                  <a:srgbClr val="3838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 caso contrario la donazione verrà valutata di volta in volta e verrà destinata in base alle priorità dell’Istituto.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500" dirty="0">
                <a:solidFill>
                  <a:srgbClr val="383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volta che il bonifico/versamento da parte del donatore è stato fatto l’URP redige la lettera di ringraziamento firmata dal Direttore Generale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500" dirty="0">
                <a:solidFill>
                  <a:srgbClr val="383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sz="1500" b="0" i="0" dirty="0">
                <a:solidFill>
                  <a:srgbClr val="3838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 caso di dubbi, domande o ulteriori informazioni relative i donatori possono rivolgersi all’Ufficio Relazioni con il Pubblico, 040 3785461 dalle 10.00 alle 12.00 lun.-ven. </a:t>
            </a:r>
            <a:r>
              <a:rPr lang="it-IT" sz="1500" b="0" i="0" u="none" strike="noStrike" dirty="0">
                <a:solidFill>
                  <a:srgbClr val="0099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urp@burlo.trieste.it</a:t>
            </a:r>
            <a:endParaRPr lang="it-IT" sz="1500" b="0" i="0" u="none" strike="noStrike" dirty="0">
              <a:solidFill>
                <a:srgbClr val="00996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sz="1500" b="0" i="0" dirty="0">
                <a:solidFill>
                  <a:srgbClr val="3838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ATTENZIONE! Nel caso si intendano donare </a:t>
            </a:r>
            <a:r>
              <a:rPr lang="it-IT" sz="1500" b="1" i="0" dirty="0">
                <a:solidFill>
                  <a:srgbClr val="3838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beni mobili</a:t>
            </a:r>
            <a:r>
              <a:rPr lang="it-IT" sz="1500" b="0" i="0" dirty="0">
                <a:solidFill>
                  <a:srgbClr val="3838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per esempio </a:t>
            </a:r>
            <a:r>
              <a:rPr lang="it-IT" sz="1500" b="1" i="0" dirty="0">
                <a:solidFill>
                  <a:srgbClr val="3838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strumentazioni elettromedicali o informatiche </a:t>
            </a:r>
            <a:r>
              <a:rPr lang="it-IT" sz="1500" dirty="0">
                <a:solidFill>
                  <a:srgbClr val="383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donatori si devono rivolgere alla </a:t>
            </a:r>
            <a:r>
              <a:rPr lang="it-IT" sz="1500" b="0" i="0" dirty="0">
                <a:solidFill>
                  <a:srgbClr val="3838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 Affari Generali e Legali 0403785207   </a:t>
            </a:r>
            <a:r>
              <a:rPr lang="it-IT" sz="1500" b="0" i="0" u="none" strike="noStrike" dirty="0">
                <a:solidFill>
                  <a:srgbClr val="0099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ufficio.legale@burlo.trieste.it</a:t>
            </a:r>
            <a:r>
              <a:rPr lang="it-IT" sz="1500" b="0" i="0" dirty="0">
                <a:solidFill>
                  <a:srgbClr val="3838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it-IT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35B9DD5-75F4-4A84-9B54-FA2D77F3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relazioni con il pubblico e Comunicazione ottobre 2020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7785F47-F279-46F2-926E-013ADBA0E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8" y="1626895"/>
            <a:ext cx="3603007" cy="463720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D9D0FE5-825E-4908-B38A-192E7CA638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98651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37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52BE40-0B1F-4BCE-95E7-C99ABAF90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358" y="263527"/>
            <a:ext cx="10567283" cy="1450757"/>
          </a:xfrm>
        </p:spPr>
        <p:txBody>
          <a:bodyPr>
            <a:norm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Donazioni a favore della ricerca scientifica</a:t>
            </a:r>
            <a:endParaRPr lang="it-I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7EC629-B38C-4923-87FD-A2A093D96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6185" y="1714285"/>
            <a:ext cx="8209893" cy="466876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sz="1200" b="0" i="0" dirty="0">
                <a:solidFill>
                  <a:srgbClr val="3838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 elargizioni in denaro a favore della ricerca scientifica vengono invece gestite da Direzione Scientifica (040 3785210 da lunedì al venerdì,</a:t>
            </a:r>
            <a:r>
              <a:rPr lang="it-IT" sz="1200" b="1" i="0" dirty="0">
                <a:solidFill>
                  <a:srgbClr val="3838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it-IT" sz="1200" i="0" dirty="0">
                <a:solidFill>
                  <a:srgbClr val="3838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it-IT" sz="1200" b="1" i="0" dirty="0">
                <a:solidFill>
                  <a:srgbClr val="3838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donazioni.ricerca@burlo.trieste.it</a:t>
            </a:r>
            <a:r>
              <a:rPr lang="it-IT" sz="120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it-IT" sz="120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Sono finalizzate a </a:t>
            </a:r>
            <a:r>
              <a:rPr lang="it-IT" sz="1200" u="none" strike="noStrike" dirty="0">
                <a:solidFill>
                  <a:srgbClr val="383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1200" b="0" i="0" dirty="0">
                <a:solidFill>
                  <a:srgbClr val="3838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roseguire o avviare nuovi progetti mediante: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it-IT" sz="1200" b="0" i="0" dirty="0">
                <a:solidFill>
                  <a:srgbClr val="3838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acquisizione di collaborazioni professionali;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it-IT" sz="1200" b="0" i="0" dirty="0">
                <a:solidFill>
                  <a:srgbClr val="3838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acquisizione di borse di studio;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it-IT" sz="1200" b="0" i="0" dirty="0">
                <a:solidFill>
                  <a:srgbClr val="3838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formazione dei ricercatori;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it-IT" sz="1200" b="0" i="0" dirty="0">
                <a:solidFill>
                  <a:srgbClr val="3838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pubblicazione di articoli su riviste scientifiche;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it-IT" sz="1200" b="0" i="0" dirty="0">
                <a:solidFill>
                  <a:srgbClr val="3838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acquisto di attrezzature;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it-IT" sz="1200" b="0" i="0" dirty="0">
                <a:solidFill>
                  <a:srgbClr val="3838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acquisto di apparecchiature informatiche;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it-IT" sz="1200" b="0" i="0" dirty="0">
                <a:solidFill>
                  <a:srgbClr val="3838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acquisto di software;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it-IT" sz="1200" b="0" i="0" dirty="0">
                <a:solidFill>
                  <a:srgbClr val="3838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realizzazione di seminari, eventi divulgativi e campagne di informazione;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it-IT" sz="1200" dirty="0">
                <a:solidFill>
                  <a:srgbClr val="383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Sono articolate su tre linee progettuali: </a:t>
            </a:r>
            <a:r>
              <a:rPr lang="it-IT" sz="1200" b="1" i="0" u="sng" dirty="0">
                <a:solidFill>
                  <a:srgbClr val="008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it-IT" sz="1200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Linea 1: SALUTE RIPRODUTTIVA, MEDICINA MATERNO FETALE E NEONATOLOGIA, Linea 2: SCIENZE MEDICHE E CHIRURGICHE DELL'INFANZIA E DELL'ADOLESCENZA e Linea 3: INNOVAZIONE E DIAGNOSTICA AVANZATA IN AREA MATERNO INFANTILE</a:t>
            </a:r>
            <a:endParaRPr lang="it-IT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21667B5-90F9-442C-8B48-549861DC2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relazioni con il pubblico e Comunicazione ottobre 2020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9B72FC9-1B78-46EA-A930-0BD7E0697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36" y="1714284"/>
            <a:ext cx="3120440" cy="439609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3A618A2-ACFD-4DFB-B184-95357A495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98651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11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651625-4D58-44F1-A139-CC4608506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Raccolte fondi a favore del Burlo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A258D8-478F-4A5A-A672-64E918E34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0053" y="1890123"/>
            <a:ext cx="9600312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sz="1600" b="0" i="0" dirty="0">
                <a:solidFill>
                  <a:srgbClr val="3838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L’IRCCS Burlo Garofolo accoglie con gratitudine i gesti di solidarietà e le iniziative di beneficenza organizzate da terzi a sostegno della propria attività.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rgbClr val="383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Occorre però rispettare poche</a:t>
            </a:r>
            <a:r>
              <a:rPr lang="it-IT" sz="1600" b="0" i="0" dirty="0">
                <a:solidFill>
                  <a:srgbClr val="3838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 precise regole a tutela dell’immagine aziendale e dei suoi principi nonché a prevenire eventuali abusi ai danni dell’Ente e della collettività.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600" b="0" i="0" dirty="0">
                <a:solidFill>
                  <a:srgbClr val="3838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Queste regole disciplinano i rapporti tra l’IRCCS Burlo Garofolo e quanti decidono di sostenerlo economicamente donando del denaro a titolo personale oppure organizzando eventi finalizzati alla raccolta di fondi.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rgbClr val="383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 vuole organizzare una raccolta fondi a favore del Burlo deve compilare e inviare all’URP il «Modulo raccolta fondi» </a:t>
            </a:r>
            <a:r>
              <a:rPr lang="it-IT" sz="1600" dirty="0">
                <a:solidFill>
                  <a:srgbClr val="383838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https://www.burlo.trieste.it/sites/default/files/generali/MOD_0557_00_racc_fondi_01122015.pdf</a:t>
            </a:r>
            <a:r>
              <a:rPr lang="it-IT" sz="1600" dirty="0">
                <a:solidFill>
                  <a:srgbClr val="383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600" b="0" i="0" dirty="0">
              <a:solidFill>
                <a:srgbClr val="38383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sz="1600" b="0" i="0" u="sng" dirty="0">
                <a:solidFill>
                  <a:srgbClr val="3838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Solo</a:t>
            </a:r>
            <a:r>
              <a:rPr lang="it-IT" sz="1600" b="0" i="0" dirty="0">
                <a:solidFill>
                  <a:srgbClr val="3838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le iniziative preventivamente concordate a autorizzate saranno considerate “raccolta fondi pro Burlo.”!</a:t>
            </a:r>
          </a:p>
          <a:p>
            <a:pPr marL="0" indent="0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8ACEA8B-EABF-486C-A3CD-00B8B0D46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relazioni con il pubblico e Comunicazione ottobre 2020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AE8C41F-C053-4753-B9CE-26735B61D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98651" cy="900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1E3E507-12EA-4DE0-A3E1-857CC49F1B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3963"/>
            <a:ext cx="2342613" cy="2354750"/>
          </a:xfrm>
          <a:prstGeom prst="rect">
            <a:avLst/>
          </a:prstGeom>
          <a:ln>
            <a:solidFill>
              <a:srgbClr val="96D5C0"/>
            </a:solidFill>
          </a:ln>
        </p:spPr>
      </p:pic>
    </p:spTree>
    <p:extLst>
      <p:ext uri="{BB962C8B-B14F-4D97-AF65-F5344CB8AC3E}">
        <p14:creationId xmlns:p14="http://schemas.microsoft.com/office/powerpoint/2010/main" val="387628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47BF02-08EC-4EDB-80C3-DFB730306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Regole per la raccolta fondi</a:t>
            </a:r>
            <a:br>
              <a:rPr lang="it-IT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sz="4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41A989-3EA0-4B10-AF9E-FF9B26B12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l">
              <a:buClrTx/>
              <a:buFont typeface="+mj-lt"/>
              <a:buAutoNum type="arabicPeriod"/>
            </a:pPr>
            <a:r>
              <a:rPr lang="it-IT" sz="2100" b="0" i="0" dirty="0">
                <a:solidFill>
                  <a:srgbClr val="3838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raccolta di fondi destinati all’IRCCS Burlo Garofolo è una decisione presa autonomamente dall'organizzatore e viene effettuata sotto la sua totale responsabilità morale e giuridica.</a:t>
            </a:r>
          </a:p>
          <a:p>
            <a:pPr algn="l">
              <a:buClrTx/>
              <a:buFont typeface="+mj-lt"/>
              <a:buAutoNum type="arabicPeriod"/>
            </a:pPr>
            <a:r>
              <a:rPr lang="it-IT" sz="2100" b="0" i="0" dirty="0">
                <a:solidFill>
                  <a:srgbClr val="3838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Ogni evento deve essere autorizzato per iscritto dall’IRCCS Burlo Garofolo previa richiesta formale al Direttore Generale dell’IRCCS Burlo Garofolo, da parte dell’organizzatore dell’evento.</a:t>
            </a:r>
          </a:p>
          <a:p>
            <a:pPr algn="l">
              <a:buClrTx/>
              <a:buFont typeface="+mj-lt"/>
              <a:buAutoNum type="arabicPeriod"/>
            </a:pPr>
            <a:r>
              <a:rPr lang="it-IT" sz="2100" b="0" i="0" dirty="0">
                <a:solidFill>
                  <a:srgbClr val="3838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richiesta firmata e datata deve riportare una breve descrizione dell’iniziativa e delle modalità di raccolta fondi (offerta libera, percentuale su bigliettazione, percentuale sul ricavato dedotte le spese, ecc.).</a:t>
            </a:r>
          </a:p>
          <a:p>
            <a:pPr algn="l">
              <a:buClrTx/>
              <a:buFont typeface="+mj-lt"/>
              <a:buAutoNum type="arabicPeriod"/>
            </a:pPr>
            <a:r>
              <a:rPr lang="it-IT" sz="2100" b="0" i="0" dirty="0">
                <a:solidFill>
                  <a:srgbClr val="3838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Non saranno autorizzati eventi che promuovono prodotti e/o servizi in reale o potenziale conflitto di interessi con l’attività e gli scopi istituzionali dell’ente, o dove si ravvisino potenziali danni all’immagine dell’Istituto.</a:t>
            </a:r>
          </a:p>
          <a:p>
            <a:pPr algn="l">
              <a:buClrTx/>
              <a:buFont typeface="+mj-lt"/>
              <a:buAutoNum type="arabicPeriod"/>
            </a:pPr>
            <a:r>
              <a:rPr lang="it-IT" sz="2100" b="0" i="0" dirty="0">
                <a:solidFill>
                  <a:srgbClr val="3838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Sono in ogni caso esclusi eventi e/o iniziative che pubblicizzino: a. Prodotti farmaceutici; b. Prodotti dannosi per la salute e lesivi della dignità umana; c. Prodotti alcolici, tabacco, materiale pornografico o a sfondo sessuale.</a:t>
            </a:r>
          </a:p>
          <a:p>
            <a:pPr algn="l">
              <a:buClrTx/>
              <a:buFont typeface="+mj-lt"/>
              <a:buAutoNum type="arabicPeriod"/>
            </a:pPr>
            <a:r>
              <a:rPr lang="it-IT" sz="2100" b="0" i="0" dirty="0">
                <a:solidFill>
                  <a:srgbClr val="3838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Sarà cura dell’Ufficio Relazioni con il Pubblico in caso di esito favorevole della valutazione dell’evento, inoltrare la relativa autorizzazione, a firma del Direttore Generale, ad associare all’iniziativa il nome dell’IRCCS Burlo Garofolo e se richiesto il marchio della campagna di donazioni e raccolta fondi denominato “IO STO CON IL BURLO”.</a:t>
            </a:r>
          </a:p>
          <a:p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E3F3EA6-C504-4073-8199-16D300253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relazioni con il pubblico e Comunicazione ottobre 2020</a:t>
            </a:r>
          </a:p>
        </p:txBody>
      </p:sp>
    </p:spTree>
    <p:extLst>
      <p:ext uri="{BB962C8B-B14F-4D97-AF65-F5344CB8AC3E}">
        <p14:creationId xmlns:p14="http://schemas.microsoft.com/office/powerpoint/2010/main" val="16321766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FE3DD0-18E1-435E-8E1F-878455ADF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Domande?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7D24BA-2DA6-4656-B731-D6A972C63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4127" y="1943388"/>
            <a:ext cx="10058400" cy="4023360"/>
          </a:xfrm>
        </p:spPr>
        <p:txBody>
          <a:bodyPr>
            <a:normAutofit/>
          </a:bodyPr>
          <a:lstStyle/>
          <a:p>
            <a:pPr algn="ctr"/>
            <a:endParaRPr lang="it-IT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it-IT" sz="3600" i="1" dirty="0">
                <a:latin typeface="Arial" panose="020B0604020202020204" pitchFamily="34" charset="0"/>
                <a:cs typeface="Arial" panose="020B0604020202020204" pitchFamily="34" charset="0"/>
              </a:rPr>
              <a:t>Grazie per l’attenzione!</a:t>
            </a:r>
          </a:p>
          <a:p>
            <a:pPr algn="r"/>
            <a:endParaRPr lang="it-IT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it-IT" sz="15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it-IT" sz="1400" i="1" dirty="0">
                <a:latin typeface="Arial" panose="020B0604020202020204" pitchFamily="34" charset="0"/>
                <a:cs typeface="Arial" panose="020B0604020202020204" pitchFamily="34" charset="0"/>
              </a:rPr>
              <a:t>dott.ssa Francesca Persico</a:t>
            </a:r>
          </a:p>
          <a:p>
            <a:pPr algn="r"/>
            <a:r>
              <a:rPr lang="it-IT" sz="1400" i="1" dirty="0">
                <a:latin typeface="Arial" panose="020B0604020202020204" pitchFamily="34" charset="0"/>
                <a:cs typeface="Arial" panose="020B0604020202020204" pitchFamily="34" charset="0"/>
              </a:rPr>
              <a:t>URP e Comunicazione</a:t>
            </a:r>
          </a:p>
          <a:p>
            <a:pPr algn="ctr"/>
            <a:r>
              <a:rPr lang="it-IT" sz="1400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    0403785461</a:t>
            </a:r>
          </a:p>
          <a:p>
            <a:pPr algn="ctr"/>
            <a:r>
              <a:rPr lang="it-IT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francesca.persico@burlo.trieste.it </a:t>
            </a:r>
          </a:p>
          <a:p>
            <a:pPr algn="ctr"/>
            <a:endParaRPr lang="it-IT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54FA1C9-934A-4786-A8CE-79E65A964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relazioni con il pubblico e Comunicazione ottobre 2020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3D65F55-4347-4A43-BA4C-8CAA9C789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67" y="2024108"/>
            <a:ext cx="3525521" cy="245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44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4835F4-0F2F-4A4A-B081-116408F1B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651" y="225301"/>
            <a:ext cx="7352146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tutti i social sono uguali…</a:t>
            </a:r>
            <a:br>
              <a:rPr lang="it-IT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 usa cosa?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14CAFEE-8FAC-4F93-932E-33FE83A95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relazioni con il pubblico e Comunicazione ottobre 2020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6B0074E-26A6-4AD8-89AF-2B0685FC6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50"/>
            <a:ext cx="2698651" cy="9000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69A25F9-1DD9-484A-809B-766B1C41EE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351" y="1776470"/>
            <a:ext cx="8203995" cy="386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9E55FEB-C8B1-4C14-A951-F3B55DC84985}"/>
              </a:ext>
            </a:extLst>
          </p:cNvPr>
          <p:cNvSpPr txBox="1"/>
          <p:nvPr/>
        </p:nvSpPr>
        <p:spPr>
          <a:xfrm>
            <a:off x="8753382" y="1944210"/>
            <a:ext cx="31870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Baby </a:t>
            </a:r>
            <a:r>
              <a:rPr lang="it-IT" sz="2000" b="1" dirty="0" err="1"/>
              <a:t>Boomers</a:t>
            </a:r>
            <a:endParaRPr lang="it-IT" sz="2000" b="1" dirty="0"/>
          </a:p>
          <a:p>
            <a:r>
              <a:rPr lang="it-IT" sz="2000" dirty="0"/>
              <a:t>nati tra 1944-1964</a:t>
            </a:r>
          </a:p>
          <a:p>
            <a:r>
              <a:rPr lang="it-IT" sz="2000" b="1" dirty="0" err="1"/>
              <a:t>Gen</a:t>
            </a:r>
            <a:r>
              <a:rPr lang="it-IT" sz="2000" b="1" dirty="0"/>
              <a:t> X</a:t>
            </a:r>
          </a:p>
          <a:p>
            <a:r>
              <a:rPr lang="it-IT" sz="2000" dirty="0"/>
              <a:t>nati tra 1965-1979 </a:t>
            </a:r>
          </a:p>
          <a:p>
            <a:r>
              <a:rPr lang="it-IT" sz="2000" b="1" dirty="0" err="1"/>
              <a:t>Gen</a:t>
            </a:r>
            <a:r>
              <a:rPr lang="it-IT" sz="2000" b="1" dirty="0"/>
              <a:t> Y/Millennials</a:t>
            </a:r>
          </a:p>
          <a:p>
            <a:r>
              <a:rPr lang="it-IT" sz="2000" dirty="0"/>
              <a:t>nati tra 1980-1994</a:t>
            </a:r>
          </a:p>
          <a:p>
            <a:r>
              <a:rPr lang="it-IT" sz="2000" b="1" dirty="0" err="1"/>
              <a:t>Gen</a:t>
            </a:r>
            <a:r>
              <a:rPr lang="it-IT" sz="2000" b="1" dirty="0"/>
              <a:t> Z</a:t>
            </a:r>
          </a:p>
          <a:p>
            <a:r>
              <a:rPr lang="it-IT" sz="2000" dirty="0"/>
              <a:t>nati tra 1995-2015</a:t>
            </a:r>
          </a:p>
        </p:txBody>
      </p:sp>
    </p:spTree>
    <p:extLst>
      <p:ext uri="{BB962C8B-B14F-4D97-AF65-F5344CB8AC3E}">
        <p14:creationId xmlns:p14="http://schemas.microsoft.com/office/powerpoint/2010/main" val="357273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35EB6A-BB71-42E1-87AC-7D9BCF273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325" y="501650"/>
            <a:ext cx="10058400" cy="1260629"/>
          </a:xfrm>
        </p:spPr>
        <p:txBody>
          <a:bodyPr>
            <a:normAutofit/>
          </a:bodyPr>
          <a:lstStyle/>
          <a:p>
            <a:pPr algn="ctr"/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situazione dei social in Italia…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4467FBA-824B-4F65-BA94-7281A0570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relazioni con il pubblico e Comunicazione ottobre 2020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4DD1CCF-A9D9-419E-8215-A4DCC7700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50"/>
            <a:ext cx="2698651" cy="900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565C574-8B5F-4F3A-AED4-4B94669B8E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6426" y="1828509"/>
            <a:ext cx="7120685" cy="402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60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35EB6A-BB71-42E1-87AC-7D9BCF273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325" y="501650"/>
            <a:ext cx="10058400" cy="1260629"/>
          </a:xfrm>
        </p:spPr>
        <p:txBody>
          <a:bodyPr>
            <a:normAutofit/>
          </a:bodyPr>
          <a:lstStyle/>
          <a:p>
            <a:pPr algn="ctr"/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social hanno cambiato il nostro modo di impiegare il nostro tempo…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4467FBA-824B-4F65-BA94-7281A0570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relazioni con il pubblico e Comunicazione ottobre 2020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4DD1CCF-A9D9-419E-8215-A4DCC7700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50"/>
            <a:ext cx="2698651" cy="900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64505B7-64C9-4930-AA42-732B847D69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9848" y="1899529"/>
            <a:ext cx="7092303" cy="402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6013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757CCF-EB44-455B-89DB-BD9232AFB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94977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il sistema sanitario italiano quanto è social?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6C9755-40A5-44DA-9A6F-BC23F8E3C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797" y="1845734"/>
            <a:ext cx="7448119" cy="4327970"/>
          </a:xfrm>
        </p:spPr>
        <p:txBody>
          <a:bodyPr>
            <a:normAutofit lnSpcReduction="10000"/>
          </a:bodyPr>
          <a:lstStyle/>
          <a:p>
            <a:r>
              <a:rPr lang="it-IT" sz="15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«I social media rappresentano un mezzo per raggiungere più rapidamente il cuore della missione pubblica: la “</a:t>
            </a:r>
            <a:r>
              <a:rPr lang="it-IT" sz="15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citizen</a:t>
            </a:r>
            <a:r>
              <a:rPr lang="it-IT" sz="15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15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satisfaction</a:t>
            </a:r>
            <a:r>
              <a:rPr lang="it-IT" sz="15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”. I social, in questo senso, sono forse il principale strumento della trasparenza totale introdotta dal decreto 97/2016. Se usati correttamente, i social media offrono indubbi vantaggi per la prevenzione della corruzione e per l’assunzione di responsabilità (accountability), grazie alla tempestività con cui sono gestite le comunicazioni. </a:t>
            </a:r>
            <a:r>
              <a:rPr lang="it-IT" sz="15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 Social Media Policy IRCCS Burlo Garofolo</a:t>
            </a:r>
            <a:endParaRPr lang="it-IT" alt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alt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alt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78% delle 101 ASL italiane ha un profilo 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su almeno una piattaforma di social media con una preferenza per YouTube (56%), Facebook (54%) e Twitter (39%), seguiti da Google Plus (32%), Linkedin (24%) e Instagram (9%). </a:t>
            </a:r>
          </a:p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La percentuale di ASL che utilizza almeno una piattaforma di social media scende al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62%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se parliamo di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profili attivi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(con almeno 1 post pubblicato nel corso del 2018), dove Facebook supera YouTube (47%, rispetto a 38%), Twitter è al 33%, Google Plus e Linkedin scendono rispettivamente all‘11% e al 6%, mentre Instagram si conferma al 9%. </a:t>
            </a:r>
          </a:p>
          <a:p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173B025-C04E-4C30-BFA4-443A42C37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relazioni con il pubblico e Comunicazione ottobre 2020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B2D620E-30AC-47D8-871F-017BE81F4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50"/>
            <a:ext cx="2698651" cy="900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AC02679-C956-4004-9229-119ECD73F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51" y="2029370"/>
            <a:ext cx="4474346" cy="298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9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5FFF86-51E9-4132-8775-59DAEBBAB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056" y="781687"/>
            <a:ext cx="10058400" cy="1044902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il Burlo quanto è social?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D6AFD86-D126-42CE-8BE7-0BE1095A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1927" y="1826589"/>
            <a:ext cx="6838123" cy="4249724"/>
          </a:xfrm>
        </p:spPr>
        <p:txBody>
          <a:bodyPr/>
          <a:lstStyle/>
          <a:p>
            <a:pPr marL="0" indent="0" algn="ctr">
              <a:buNone/>
            </a:pP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TWITTER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Apertura della Pagina Twitter istituzionale</a:t>
            </a:r>
            <a:endParaRPr lang="it-IT" sz="18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Attuali follower della pagina: 669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di 30000 visualizzazioni dei tweet al mese (ultimi 9 mesi considerati)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di un post al giorno (ultimi 9 mesi considerati)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di oltre 1000 visite al profilo al mese (ultimi 9 mesi considerati)</a:t>
            </a:r>
          </a:p>
          <a:p>
            <a:pPr>
              <a:buFont typeface="Wingdings" panose="05000000000000000000" pitchFamily="2" charset="2"/>
              <a:buChar char="Ø"/>
            </a:pP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57E3C62-3AEA-465E-9DC1-47F42DB89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relazioni con il pubblico e Comunicazione ottobre 2020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C6B84F6-356B-49BB-A0A9-28079340C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50"/>
            <a:ext cx="2698651" cy="900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E58CA58-829B-44CF-9C02-FE261C4966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81" y="1059127"/>
            <a:ext cx="3209716" cy="526218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3CEBFEE-DBA6-4E52-A867-D546EACEAB2A}"/>
              </a:ext>
            </a:extLst>
          </p:cNvPr>
          <p:cNvSpPr txBox="1"/>
          <p:nvPr/>
        </p:nvSpPr>
        <p:spPr>
          <a:xfrm>
            <a:off x="7569101" y="5210245"/>
            <a:ext cx="3675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latin typeface="Arial" panose="020B0604020202020204" pitchFamily="34" charset="0"/>
                <a:cs typeface="Arial" panose="020B0604020202020204" pitchFamily="34" charset="0"/>
              </a:rPr>
              <a:t>Seguici su Twitter! </a:t>
            </a:r>
          </a:p>
          <a:p>
            <a:r>
              <a:rPr lang="it-IT" sz="1400" i="1" dirty="0">
                <a:latin typeface="Arial" panose="020B0604020202020204" pitchFamily="34" charset="0"/>
                <a:cs typeface="Arial" panose="020B0604020202020204" pitchFamily="34" charset="0"/>
              </a:rPr>
              <a:t>Ci trovi come @BurloGarofolo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6494F62-01B3-47F0-8E90-0056AE823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373" y="5183429"/>
            <a:ext cx="361407" cy="36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40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C3A3C1-936D-4F4F-8052-C0F92EC55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Diamo un’occhiata ad alcuni tweet di successo…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71777718-3100-4587-BAAC-650E21F66F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21" y="1881773"/>
            <a:ext cx="2806901" cy="4022725"/>
          </a:xfr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CBA1209-9369-41D0-8BE4-538916775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relazioni con il pubblico e Comunicazione ottobre 2020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1654520-BC08-469E-9647-488F05424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312" y="1881773"/>
            <a:ext cx="2806901" cy="441195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A652317-FB68-4A66-B45D-CEC84E1A5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908" y="1881773"/>
            <a:ext cx="2900453" cy="404305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EE9C06B-AE35-41CD-B038-8CEA04A633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080" y="1799400"/>
            <a:ext cx="3046148" cy="418746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3D0FA25-D008-41DD-8DB8-58A33C6BCA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50"/>
            <a:ext cx="2698651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12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3B89D1-35D1-439F-8DB6-CBE3BAEA8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79584"/>
            <a:ext cx="10058400" cy="627797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66F7723-7096-4BDF-9D04-B26927D0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relazioni con il pubblico e Comunicazione ottobre 2020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03152BB-36F1-41AB-90DD-DA4A39893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3084" y="1790075"/>
            <a:ext cx="8138916" cy="3831497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sz="2100" dirty="0">
                <a:latin typeface="Arial" panose="020B0604020202020204" pitchFamily="34" charset="0"/>
                <a:cs typeface="Arial" panose="020B0604020202020204" pitchFamily="34" charset="0"/>
              </a:rPr>
              <a:t>Luglio 2020 Apertura Pagina Facebook dell’Istituto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>
                <a:latin typeface="Arial" panose="020B0604020202020204" pitchFamily="34" charset="0"/>
                <a:cs typeface="Arial" panose="020B0604020202020204" pitchFamily="34" charset="0"/>
              </a:rPr>
              <a:t>N° attuale di follower: 3398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>
                <a:latin typeface="Arial" panose="020B0604020202020204" pitchFamily="34" charset="0"/>
                <a:cs typeface="Arial" panose="020B0604020202020204" pitchFamily="34" charset="0"/>
              </a:rPr>
              <a:t>N° attuale di «Mi piace» alla pagina: 3359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>
                <a:latin typeface="Arial" panose="020B0604020202020204" pitchFamily="34" charset="0"/>
                <a:cs typeface="Arial" panose="020B0604020202020204" pitchFamily="34" charset="0"/>
              </a:rPr>
              <a:t>Oltre 1200 visualizzazioni della pagina (periodo considerato ultimi 28 giorni)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b="0" i="0" dirty="0">
                <a:solidFill>
                  <a:srgbClr val="4B4F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63 528 persone raggiunte </a:t>
            </a:r>
            <a:r>
              <a:rPr lang="it-IT" sz="2100" dirty="0">
                <a:latin typeface="Arial" panose="020B0604020202020204" pitchFamily="34" charset="0"/>
                <a:cs typeface="Arial" panose="020B0604020202020204" pitchFamily="34" charset="0"/>
              </a:rPr>
              <a:t>(periodo considerato ultimi 28 giorni)           </a:t>
            </a:r>
          </a:p>
          <a:p>
            <a:pPr marL="0" indent="0">
              <a:buNone/>
            </a:pPr>
            <a:r>
              <a:rPr lang="it-IT" sz="2100" dirty="0">
                <a:latin typeface="Arial" panose="020B0604020202020204" pitchFamily="34" charset="0"/>
                <a:cs typeface="Arial" panose="020B0604020202020204" pitchFamily="34" charset="0"/>
              </a:rPr>
              <a:t>   COPERTURA DEI POST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b="0" i="0" dirty="0">
                <a:solidFill>
                  <a:srgbClr val="4B4F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Oltre 16 000 interazioni con i post (come like, condivisioni, click sui link, commenti)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>
                <a:solidFill>
                  <a:srgbClr val="4B4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Oltre 2800 visualizzazioni di video </a:t>
            </a:r>
            <a:r>
              <a:rPr lang="it-IT" sz="2100" dirty="0">
                <a:latin typeface="Arial" panose="020B0604020202020204" pitchFamily="34" charset="0"/>
                <a:cs typeface="Arial" panose="020B0604020202020204" pitchFamily="34" charset="0"/>
              </a:rPr>
              <a:t>(periodo considerato ultimi 28 giorni)</a:t>
            </a:r>
          </a:p>
          <a:p>
            <a:pPr marL="0" indent="0">
              <a:buNone/>
            </a:pPr>
            <a:endParaRPr lang="it-IT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it-IT" dirty="0"/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1D9535FE-0B6B-4E69-BF34-20140389E457}"/>
              </a:ext>
            </a:extLst>
          </p:cNvPr>
          <p:cNvCxnSpPr>
            <a:cxnSpLocks/>
          </p:cNvCxnSpPr>
          <p:nvPr/>
        </p:nvCxnSpPr>
        <p:spPr>
          <a:xfrm>
            <a:off x="11066593" y="3819617"/>
            <a:ext cx="5190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4077C7F5-3B3A-49AA-B5D3-B82AF08C6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24" y="1129601"/>
            <a:ext cx="3800345" cy="515244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FA03F0F-EB5D-4F7E-B291-4E576B299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50"/>
            <a:ext cx="2698651" cy="900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1DBA6A7-11A4-4645-9B32-72A75FA1725E}"/>
              </a:ext>
            </a:extLst>
          </p:cNvPr>
          <p:cNvSpPr txBox="1"/>
          <p:nvPr/>
        </p:nvSpPr>
        <p:spPr>
          <a:xfrm>
            <a:off x="7569101" y="5586085"/>
            <a:ext cx="3675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latin typeface="Arial" panose="020B0604020202020204" pitchFamily="34" charset="0"/>
                <a:cs typeface="Arial" panose="020B0604020202020204" pitchFamily="34" charset="0"/>
              </a:rPr>
              <a:t>Seguici su Facebook! </a:t>
            </a:r>
          </a:p>
          <a:p>
            <a:r>
              <a:rPr lang="it-IT" sz="1400" i="1" dirty="0">
                <a:latin typeface="Arial" panose="020B0604020202020204" pitchFamily="34" charset="0"/>
                <a:cs typeface="Arial" panose="020B0604020202020204" pitchFamily="34" charset="0"/>
              </a:rPr>
              <a:t>Ci trovi come @BurloGarofolo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80485F4E-01EF-4EBA-928B-AA8F672417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938" y="5663113"/>
            <a:ext cx="369163" cy="36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1157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753</TotalTime>
  <Words>3492</Words>
  <Application>Microsoft Office PowerPoint</Application>
  <PresentationFormat>Widescreen</PresentationFormat>
  <Paragraphs>235</Paragraphs>
  <Slides>28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7" baseType="lpstr">
      <vt:lpstr>Arial</vt:lpstr>
      <vt:lpstr>Book Antiqua</vt:lpstr>
      <vt:lpstr>Calibri</vt:lpstr>
      <vt:lpstr>Calibri Light</vt:lpstr>
      <vt:lpstr>Georgia</vt:lpstr>
      <vt:lpstr>Symbol</vt:lpstr>
      <vt:lpstr>Times New Roman</vt:lpstr>
      <vt:lpstr>Wingdings</vt:lpstr>
      <vt:lpstr>Retrospettivo</vt:lpstr>
      <vt:lpstr>Come ci vedono: un giorno all’URP</vt:lpstr>
      <vt:lpstr>BURLO SOCIAL</vt:lpstr>
      <vt:lpstr>Non tutti i social sono uguali… Chi usa cosa?</vt:lpstr>
      <vt:lpstr>La situazione dei social in Italia…</vt:lpstr>
      <vt:lpstr>I social hanno cambiato il nostro modo di impiegare il nostro tempo…</vt:lpstr>
      <vt:lpstr>E il sistema sanitario italiano quanto è social?</vt:lpstr>
      <vt:lpstr>E il Burlo quanto è social?</vt:lpstr>
      <vt:lpstr>Diamo un’occhiata ad alcuni tweet di successo…</vt:lpstr>
      <vt:lpstr>FACEBOOK</vt:lpstr>
      <vt:lpstr>Le linee editoriali dei nostri post su FB</vt:lpstr>
      <vt:lpstr>Alcuni post di successo…</vt:lpstr>
      <vt:lpstr>Alcune regole per un post di successo</vt:lpstr>
      <vt:lpstr>YOUTUBE</vt:lpstr>
      <vt:lpstr>YOUTUBE</vt:lpstr>
      <vt:lpstr>SOCIAL MEDIA POLICY</vt:lpstr>
      <vt:lpstr>SOCIAL MEDIA POLICY</vt:lpstr>
      <vt:lpstr>Cosa postiamo?</vt:lpstr>
      <vt:lpstr>Cosa invece non postiamo</vt:lpstr>
      <vt:lpstr>La netiquette</vt:lpstr>
      <vt:lpstr>La netiquette</vt:lpstr>
      <vt:lpstr>La social media policy interna</vt:lpstr>
      <vt:lpstr>Eventi e solidarietà: brand Burlo</vt:lpstr>
      <vt:lpstr>Donazioni</vt:lpstr>
      <vt:lpstr>Donazioni per l’acquisto di attrezzatura</vt:lpstr>
      <vt:lpstr>Donazioni a favore della ricerca scientifica</vt:lpstr>
      <vt:lpstr>Raccolte fondi a favore del Burlo</vt:lpstr>
      <vt:lpstr>Regole per la raccolta fondi </vt:lpstr>
      <vt:lpstr>Domande?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Donatella Fontanot</dc:creator>
  <cp:lastModifiedBy>Aleksandra Elzbieta Wernik</cp:lastModifiedBy>
  <cp:revision>81</cp:revision>
  <dcterms:created xsi:type="dcterms:W3CDTF">2020-09-18T10:59:49Z</dcterms:created>
  <dcterms:modified xsi:type="dcterms:W3CDTF">2020-12-04T15:48:52Z</dcterms:modified>
</cp:coreProperties>
</file>