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61" r:id="rId3"/>
    <p:sldId id="262" r:id="rId4"/>
    <p:sldId id="263" r:id="rId5"/>
    <p:sldId id="275" r:id="rId6"/>
    <p:sldId id="276" r:id="rId7"/>
    <p:sldId id="277" r:id="rId8"/>
    <p:sldId id="264" r:id="rId9"/>
    <p:sldId id="279" r:id="rId10"/>
    <p:sldId id="265" r:id="rId11"/>
    <p:sldId id="280" r:id="rId12"/>
    <p:sldId id="266" r:id="rId13"/>
    <p:sldId id="281" r:id="rId14"/>
    <p:sldId id="267" r:id="rId15"/>
    <p:sldId id="282" r:id="rId16"/>
    <p:sldId id="283" r:id="rId17"/>
    <p:sldId id="284" r:id="rId18"/>
    <p:sldId id="287" r:id="rId19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 autoAdjust="0"/>
    <p:restoredTop sz="94672" autoAdjust="0"/>
  </p:normalViewPr>
  <p:slideViewPr>
    <p:cSldViewPr>
      <p:cViewPr varScale="1">
        <p:scale>
          <a:sx n="107" d="100"/>
          <a:sy n="107" d="100"/>
        </p:scale>
        <p:origin x="120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912A4-E324-4DEC-A349-0081CC324333}" type="datetimeFigureOut">
              <a:rPr lang="it-IT" smtClean="0"/>
              <a:t>16/09/2016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611CD-F4BC-401C-9B55-73C4D18BC6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5496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611CD-F4BC-401C-9B55-73C4D18BC6A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896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611CD-F4BC-401C-9B55-73C4D18BC6A4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7353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611CD-F4BC-401C-9B55-73C4D18BC6A4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7353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611CD-F4BC-401C-9B55-73C4D18BC6A4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7353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611CD-F4BC-401C-9B55-73C4D18BC6A4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7353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D8B33-6183-487A-83BA-C674271C7176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868291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7E8F2-D4DA-42D5-B5DF-CC0E5279D0C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618725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6A759-7097-4428-BAE3-31D1EC8DCFE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095786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45735-D1E7-4552-97E6-6B18391CBE04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697783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177B0-4EDF-4FC2-BBB6-B8A1529C0F1A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1710436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B015F-8B05-49A8-80C5-877C15A27C2C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869649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CF6B3-D2A2-4179-9FF7-99349BFC9232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413809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CA5E6-19B6-4C08-A947-CF8108CE8161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267193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FE48C-465F-43D4-B523-E3A91E3FDB3E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4882624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81E15-9FCA-48CA-A969-E52B60BC98AC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804543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853A6-1B42-4779-9746-F6E4535ADC8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771092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/>
              <a:t>DGPROGS ex Uff. II e VII ex DGRUERI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734209-222C-4648-BC80-F66B10841A51}" type="slidenum">
              <a:rPr lang="it-IT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 dirty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536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981075"/>
            <a:ext cx="8445822" cy="4679950"/>
          </a:xfrm>
        </p:spPr>
        <p:txBody>
          <a:bodyPr/>
          <a:lstStyle/>
          <a:p>
            <a:pPr>
              <a:defRPr/>
            </a:pPr>
            <a:r>
              <a:rPr lang="it-IT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MOBILITA’ SANITARIA</a:t>
            </a:r>
            <a:b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AMBITO COMUNITARIO</a:t>
            </a:r>
            <a:b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Regolamenti 883/2004 e  987/2009 </a:t>
            </a:r>
            <a:b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vs</a:t>
            </a:r>
            <a:b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Direttiva 2011/24/UE</a:t>
            </a:r>
            <a:b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it-IT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Dipartimento della Programmazione e del Servizio Sanitario Nazionale</a:t>
            </a:r>
            <a:br>
              <a:rPr lang="it-IT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Direzione Generale della Programmazione</a:t>
            </a:r>
            <a:r>
              <a:rPr lang="it-IT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it-IT" b="1" dirty="0" smtClean="0">
                <a:solidFill>
                  <a:schemeClr val="bg1"/>
                </a:solidFill>
                <a:latin typeface="+mn-lt"/>
              </a:rPr>
            </a:br>
            <a:endParaRPr lang="it-IT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099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1B92CDD3-4895-4FD9-8683-819F70F4A935}" type="slidenum">
              <a:rPr lang="it-IT" smtClean="0">
                <a:solidFill>
                  <a:srgbClr val="FFFF00"/>
                </a:solidFill>
                <a:latin typeface="Arial" charset="0"/>
              </a:rPr>
              <a:pPr eaLnBrk="1" hangingPunct="1"/>
              <a:t>1</a:t>
            </a:fld>
            <a:endParaRPr lang="it-IT" smtClean="0">
              <a:solidFill>
                <a:srgbClr val="FFFF00"/>
              </a:solidFill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22" y="260648"/>
            <a:ext cx="9810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40806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Cure non programmate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968552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REGOLAMENTI</a:t>
            </a:r>
          </a:p>
          <a:p>
            <a:pPr marL="0" indent="0" algn="just">
              <a:buNone/>
            </a:pPr>
            <a:endParaRPr lang="it-IT" sz="2200" b="1" dirty="0" smtClean="0">
              <a:solidFill>
                <a:schemeClr val="bg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Diritto </a:t>
            </a:r>
            <a:r>
              <a:rPr lang="it-IT" sz="2400" dirty="0">
                <a:solidFill>
                  <a:schemeClr val="bg1"/>
                </a:solidFill>
              </a:rPr>
              <a:t>a ricevere </a:t>
            </a:r>
            <a:r>
              <a:rPr lang="it-IT" sz="2400" dirty="0" smtClean="0">
                <a:solidFill>
                  <a:schemeClr val="bg1"/>
                </a:solidFill>
              </a:rPr>
              <a:t>prestazioni </a:t>
            </a:r>
            <a:r>
              <a:rPr lang="it-IT" sz="2400" dirty="0">
                <a:solidFill>
                  <a:schemeClr val="bg1"/>
                </a:solidFill>
              </a:rPr>
              <a:t>in natura che si rendono necessarie per motivi medici nel corso </a:t>
            </a:r>
            <a:r>
              <a:rPr lang="it-IT" sz="2400" dirty="0" smtClean="0">
                <a:solidFill>
                  <a:schemeClr val="bg1"/>
                </a:solidFill>
              </a:rPr>
              <a:t>di un soggiorno </a:t>
            </a:r>
            <a:r>
              <a:rPr lang="it-IT" sz="2400" dirty="0">
                <a:solidFill>
                  <a:schemeClr val="bg1"/>
                </a:solidFill>
              </a:rPr>
              <a:t>in </a:t>
            </a:r>
            <a:r>
              <a:rPr lang="it-IT" sz="2400" dirty="0" smtClean="0">
                <a:solidFill>
                  <a:schemeClr val="bg1"/>
                </a:solidFill>
              </a:rPr>
              <a:t>uno Stato membro - Art</a:t>
            </a:r>
            <a:r>
              <a:rPr lang="it-IT" sz="2400" dirty="0">
                <a:solidFill>
                  <a:schemeClr val="bg1"/>
                </a:solidFill>
              </a:rPr>
              <a:t>. 19(1) del </a:t>
            </a:r>
            <a:r>
              <a:rPr lang="it-IT" sz="2400" b="1" dirty="0">
                <a:solidFill>
                  <a:schemeClr val="bg1"/>
                </a:solidFill>
              </a:rPr>
              <a:t>Regolamento</a:t>
            </a:r>
            <a:r>
              <a:rPr lang="it-IT" sz="2400" dirty="0">
                <a:solidFill>
                  <a:schemeClr val="bg1"/>
                </a:solidFill>
              </a:rPr>
              <a:t> (CE) 883/2004</a:t>
            </a:r>
            <a:r>
              <a:rPr lang="it-IT" sz="24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it-IT" sz="2400" dirty="0" smtClean="0">
              <a:solidFill>
                <a:schemeClr val="bg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Prestazioni erogate</a:t>
            </a:r>
            <a:r>
              <a:rPr lang="it-IT" sz="2400" dirty="0">
                <a:solidFill>
                  <a:schemeClr val="bg1"/>
                </a:solidFill>
              </a:rPr>
              <a:t>, </a:t>
            </a:r>
            <a:r>
              <a:rPr lang="it-IT" sz="2400" dirty="0" smtClean="0">
                <a:solidFill>
                  <a:schemeClr val="bg1"/>
                </a:solidFill>
              </a:rPr>
              <a:t>dallo </a:t>
            </a:r>
            <a:r>
              <a:rPr lang="it-IT" sz="2400" dirty="0">
                <a:solidFill>
                  <a:schemeClr val="bg1"/>
                </a:solidFill>
              </a:rPr>
              <a:t>Stato membro di dimora, </a:t>
            </a:r>
            <a:r>
              <a:rPr lang="it-IT" sz="2400" dirty="0" smtClean="0">
                <a:solidFill>
                  <a:schemeClr val="bg1"/>
                </a:solidFill>
              </a:rPr>
              <a:t>come </a:t>
            </a:r>
            <a:r>
              <a:rPr lang="it-IT" sz="2400" dirty="0">
                <a:solidFill>
                  <a:schemeClr val="bg1"/>
                </a:solidFill>
              </a:rPr>
              <a:t>se gli interessati fossero assicurati in virtù della sua legislazione. </a:t>
            </a:r>
            <a:endParaRPr lang="it-IT" sz="24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it-IT" sz="2400" dirty="0" smtClean="0">
              <a:solidFill>
                <a:schemeClr val="bg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Tessera </a:t>
            </a:r>
            <a:r>
              <a:rPr lang="it-IT" sz="2400" dirty="0">
                <a:solidFill>
                  <a:schemeClr val="bg1"/>
                </a:solidFill>
              </a:rPr>
              <a:t>europea di assicurazione malattia </a:t>
            </a:r>
            <a:r>
              <a:rPr lang="it-IT" sz="2400" dirty="0" smtClean="0">
                <a:solidFill>
                  <a:schemeClr val="bg1"/>
                </a:solidFill>
              </a:rPr>
              <a:t>– TEAM Art. </a:t>
            </a:r>
            <a:r>
              <a:rPr lang="it-IT" sz="2400" dirty="0">
                <a:solidFill>
                  <a:schemeClr val="bg1"/>
                </a:solidFill>
              </a:rPr>
              <a:t>25(1) del Regolamento (CE) 987/2009)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10</a:t>
            </a:fld>
            <a:endParaRPr lang="it-IT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00168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Cure non programmate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968552"/>
          </a:xfrm>
        </p:spPr>
        <p:txBody>
          <a:bodyPr/>
          <a:lstStyle/>
          <a:p>
            <a:pPr marL="0" lvl="0" indent="0" algn="just">
              <a:buNone/>
            </a:pPr>
            <a:endParaRPr lang="it-IT" sz="1400" dirty="0" smtClean="0">
              <a:solidFill>
                <a:schemeClr val="bg1"/>
              </a:solidFill>
            </a:endParaRPr>
          </a:p>
          <a:p>
            <a:pPr marL="0" lvl="0" indent="0" algn="just">
              <a:buNone/>
            </a:pPr>
            <a:r>
              <a:rPr lang="it-IT" sz="2800" b="1" dirty="0" smtClean="0">
                <a:solidFill>
                  <a:schemeClr val="bg1"/>
                </a:solidFill>
              </a:rPr>
              <a:t>Direttiva</a:t>
            </a:r>
            <a:endParaRPr lang="it-IT" sz="2800" dirty="0">
              <a:solidFill>
                <a:schemeClr val="bg1"/>
              </a:solidFill>
            </a:endParaRPr>
          </a:p>
          <a:p>
            <a:pPr algn="just"/>
            <a:r>
              <a:rPr lang="it-IT" sz="2800" dirty="0" smtClean="0">
                <a:solidFill>
                  <a:schemeClr val="bg1"/>
                </a:solidFill>
              </a:rPr>
              <a:t>Sempre ricorso </a:t>
            </a:r>
            <a:r>
              <a:rPr lang="it-IT" sz="2800" dirty="0">
                <a:solidFill>
                  <a:schemeClr val="bg1"/>
                </a:solidFill>
              </a:rPr>
              <a:t>ai Regolamenti, se non altrimenti richiesto esplicitamente dal paziente. </a:t>
            </a:r>
            <a:endParaRPr lang="it-IT" sz="28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it-IT" sz="2800" dirty="0" smtClean="0">
              <a:solidFill>
                <a:schemeClr val="bg1"/>
              </a:solidFill>
            </a:endParaRPr>
          </a:p>
          <a:p>
            <a:pPr algn="just"/>
            <a:r>
              <a:rPr lang="it-IT" sz="2800" dirty="0" smtClean="0">
                <a:solidFill>
                  <a:schemeClr val="bg1"/>
                </a:solidFill>
              </a:rPr>
              <a:t>In nessun </a:t>
            </a:r>
            <a:r>
              <a:rPr lang="it-IT" sz="2800" dirty="0">
                <a:solidFill>
                  <a:schemeClr val="bg1"/>
                </a:solidFill>
              </a:rPr>
              <a:t>caso, </a:t>
            </a:r>
            <a:r>
              <a:rPr lang="it-IT" sz="2800" dirty="0" smtClean="0">
                <a:solidFill>
                  <a:schemeClr val="bg1"/>
                </a:solidFill>
              </a:rPr>
              <a:t>è </a:t>
            </a:r>
            <a:r>
              <a:rPr lang="it-IT" sz="2800" dirty="0">
                <a:solidFill>
                  <a:schemeClr val="bg1"/>
                </a:solidFill>
              </a:rPr>
              <a:t>motivo sufficiente per rifiutare l’accesso all’assistenza sanitaria alle persone assicurate in possesso di una tessera europea di assicurazione malattia.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11</a:t>
            </a:fld>
            <a:endParaRPr lang="it-IT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30398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Rimborso dei costi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680520"/>
          </a:xfrm>
        </p:spPr>
        <p:txBody>
          <a:bodyPr/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chemeClr val="bg1"/>
                </a:solidFill>
              </a:rPr>
              <a:t>Regolamenti</a:t>
            </a:r>
            <a:endParaRPr lang="it-IT" sz="2000" dirty="0">
              <a:solidFill>
                <a:schemeClr val="bg1"/>
              </a:solidFill>
            </a:endParaRPr>
          </a:p>
          <a:p>
            <a:pPr algn="just"/>
            <a:endParaRPr lang="it-IT" sz="2000" dirty="0" smtClean="0">
              <a:solidFill>
                <a:schemeClr val="bg1"/>
              </a:solidFill>
            </a:endParaRPr>
          </a:p>
          <a:p>
            <a:pPr algn="just"/>
            <a:r>
              <a:rPr lang="it-IT" sz="2000" dirty="0" smtClean="0">
                <a:solidFill>
                  <a:schemeClr val="bg1"/>
                </a:solidFill>
              </a:rPr>
              <a:t>Fruizione di cure </a:t>
            </a:r>
            <a:r>
              <a:rPr lang="it-IT" sz="2000" dirty="0">
                <a:solidFill>
                  <a:schemeClr val="bg1"/>
                </a:solidFill>
              </a:rPr>
              <a:t>programmate, se autorizzate preventivamente, senza </a:t>
            </a:r>
            <a:r>
              <a:rPr lang="it-IT" sz="2000" dirty="0" smtClean="0">
                <a:solidFill>
                  <a:schemeClr val="bg1"/>
                </a:solidFill>
              </a:rPr>
              <a:t>anticipare </a:t>
            </a:r>
            <a:r>
              <a:rPr lang="it-IT" sz="2000" dirty="0">
                <a:solidFill>
                  <a:schemeClr val="bg1"/>
                </a:solidFill>
              </a:rPr>
              <a:t>i </a:t>
            </a:r>
            <a:r>
              <a:rPr lang="it-IT" sz="2000" dirty="0" smtClean="0">
                <a:solidFill>
                  <a:schemeClr val="bg1"/>
                </a:solidFill>
              </a:rPr>
              <a:t>costi.</a:t>
            </a:r>
          </a:p>
          <a:p>
            <a:pPr marL="0" indent="0" algn="just">
              <a:buNone/>
            </a:pPr>
            <a:endParaRPr lang="it-IT" sz="2000" dirty="0" smtClean="0">
              <a:solidFill>
                <a:schemeClr val="bg1"/>
              </a:solidFill>
            </a:endParaRPr>
          </a:p>
          <a:p>
            <a:pPr algn="just"/>
            <a:r>
              <a:rPr lang="it-IT" sz="2000" dirty="0" smtClean="0">
                <a:solidFill>
                  <a:schemeClr val="bg1"/>
                </a:solidFill>
              </a:rPr>
              <a:t>Rimborso tra </a:t>
            </a:r>
            <a:r>
              <a:rPr lang="it-IT" sz="2000" dirty="0">
                <a:solidFill>
                  <a:schemeClr val="bg1"/>
                </a:solidFill>
              </a:rPr>
              <a:t>le istituzioni degli Stati membri coinvolti (Articolo 35 del Regolamento (CE) 883/2004) </a:t>
            </a:r>
            <a:r>
              <a:rPr lang="it-IT" sz="2000" dirty="0" smtClean="0">
                <a:solidFill>
                  <a:schemeClr val="bg1"/>
                </a:solidFill>
              </a:rPr>
              <a:t>alle </a:t>
            </a:r>
            <a:r>
              <a:rPr lang="it-IT" sz="2000" dirty="0">
                <a:solidFill>
                  <a:schemeClr val="bg1"/>
                </a:solidFill>
              </a:rPr>
              <a:t>condizioni e </a:t>
            </a:r>
            <a:r>
              <a:rPr lang="it-IT" sz="2000" dirty="0" smtClean="0">
                <a:solidFill>
                  <a:schemeClr val="bg1"/>
                </a:solidFill>
              </a:rPr>
              <a:t>alle tariffe </a:t>
            </a:r>
            <a:r>
              <a:rPr lang="it-IT" sz="2000" dirty="0">
                <a:solidFill>
                  <a:schemeClr val="bg1"/>
                </a:solidFill>
              </a:rPr>
              <a:t>vigenti nello Stato membro di cura (Articolo 26(6) del Regolamento (CE) 987/2009). </a:t>
            </a:r>
            <a:endParaRPr lang="it-IT" sz="20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bg1"/>
              </a:solidFill>
            </a:endParaRPr>
          </a:p>
          <a:p>
            <a:pPr algn="just"/>
            <a:r>
              <a:rPr lang="it-IT" sz="2000" dirty="0" smtClean="0">
                <a:solidFill>
                  <a:schemeClr val="bg1"/>
                </a:solidFill>
              </a:rPr>
              <a:t>Possibilità di rimborso, </a:t>
            </a:r>
            <a:r>
              <a:rPr lang="it-IT" sz="2000" dirty="0">
                <a:solidFill>
                  <a:schemeClr val="bg1"/>
                </a:solidFill>
              </a:rPr>
              <a:t>direttamente nello Stato membro di cura o nello Stato membro competente (Articolo 26(6) del Regolamento (CE) 987/2009</a:t>
            </a:r>
            <a:r>
              <a:rPr lang="it-IT" sz="2000" dirty="0" smtClean="0">
                <a:solidFill>
                  <a:schemeClr val="bg1"/>
                </a:solidFill>
              </a:rPr>
              <a:t>), se i costi delle prestazioni sono stati anticipati dalla persona assicurata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12</a:t>
            </a:fld>
            <a:endParaRPr lang="it-IT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75790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Rimborso dei costi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 b="1" dirty="0" smtClean="0">
                <a:solidFill>
                  <a:schemeClr val="bg1"/>
                </a:solidFill>
              </a:rPr>
              <a:t>Direttiva</a:t>
            </a:r>
            <a:endParaRPr lang="it-IT" sz="2400" dirty="0">
              <a:solidFill>
                <a:schemeClr val="bg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Anticipo costi, per cure sanitarie transfrontaliere, direttamente al prestatore di assistenza sanitaria. </a:t>
            </a: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Rimborso ai </a:t>
            </a:r>
            <a:r>
              <a:rPr lang="it-IT" sz="2400" dirty="0">
                <a:solidFill>
                  <a:schemeClr val="bg1"/>
                </a:solidFill>
              </a:rPr>
              <a:t>pazienti </a:t>
            </a:r>
            <a:r>
              <a:rPr lang="it-IT" sz="2400" dirty="0" smtClean="0">
                <a:solidFill>
                  <a:schemeClr val="bg1"/>
                </a:solidFill>
              </a:rPr>
              <a:t>al rientro</a:t>
            </a:r>
            <a:r>
              <a:rPr lang="it-IT" sz="2400" dirty="0">
                <a:solidFill>
                  <a:schemeClr val="bg1"/>
                </a:solidFill>
              </a:rPr>
              <a:t>, se l’assistenza sanitaria erogata è </a:t>
            </a:r>
            <a:r>
              <a:rPr lang="it-IT" sz="2400" dirty="0" smtClean="0">
                <a:solidFill>
                  <a:schemeClr val="bg1"/>
                </a:solidFill>
              </a:rPr>
              <a:t>tra </a:t>
            </a:r>
            <a:r>
              <a:rPr lang="it-IT" sz="2400" dirty="0">
                <a:solidFill>
                  <a:schemeClr val="bg1"/>
                </a:solidFill>
              </a:rPr>
              <a:t>le prestazioni offerte </a:t>
            </a:r>
            <a:r>
              <a:rPr lang="it-IT" sz="2400" dirty="0" smtClean="0">
                <a:solidFill>
                  <a:schemeClr val="bg1"/>
                </a:solidFill>
              </a:rPr>
              <a:t>dallo Stato </a:t>
            </a:r>
            <a:r>
              <a:rPr lang="it-IT" sz="2400" dirty="0">
                <a:solidFill>
                  <a:schemeClr val="bg1"/>
                </a:solidFill>
              </a:rPr>
              <a:t>membro </a:t>
            </a:r>
            <a:r>
              <a:rPr lang="it-IT" sz="2400" dirty="0" smtClean="0">
                <a:solidFill>
                  <a:schemeClr val="bg1"/>
                </a:solidFill>
              </a:rPr>
              <a:t>di affiliazione </a:t>
            </a:r>
            <a:r>
              <a:rPr lang="it-IT" sz="2400" dirty="0">
                <a:solidFill>
                  <a:schemeClr val="bg1"/>
                </a:solidFill>
              </a:rPr>
              <a:t>-</a:t>
            </a:r>
            <a:r>
              <a:rPr lang="it-IT" sz="2400" dirty="0" smtClean="0">
                <a:solidFill>
                  <a:schemeClr val="bg1"/>
                </a:solidFill>
              </a:rPr>
              <a:t>Art. </a:t>
            </a:r>
            <a:r>
              <a:rPr lang="it-IT" sz="2400" dirty="0">
                <a:solidFill>
                  <a:schemeClr val="bg1"/>
                </a:solidFill>
              </a:rPr>
              <a:t>7(1</a:t>
            </a:r>
            <a:r>
              <a:rPr lang="it-IT" sz="2400" dirty="0" smtClean="0">
                <a:solidFill>
                  <a:schemeClr val="bg1"/>
                </a:solidFill>
              </a:rPr>
              <a:t>). </a:t>
            </a: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Rimborso in </a:t>
            </a:r>
            <a:r>
              <a:rPr lang="it-IT" sz="2400" dirty="0">
                <a:solidFill>
                  <a:schemeClr val="bg1"/>
                </a:solidFill>
              </a:rPr>
              <a:t>base alle condizioni e ai </a:t>
            </a:r>
            <a:r>
              <a:rPr lang="it-IT" sz="2400" dirty="0" smtClean="0">
                <a:solidFill>
                  <a:schemeClr val="bg1"/>
                </a:solidFill>
              </a:rPr>
              <a:t>costi che </a:t>
            </a:r>
            <a:r>
              <a:rPr lang="it-IT" sz="2400" dirty="0">
                <a:solidFill>
                  <a:schemeClr val="bg1"/>
                </a:solidFill>
              </a:rPr>
              <a:t>sarebbero stati coperti per quelle stesse cure mediche sul territorio dello Stato membro di affiliazione, senza tuttavia superare il costo effettivo delle cure sanitarie ricevute (Articolo 7(3) e (4) della Direttiva).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13</a:t>
            </a:fld>
            <a:endParaRPr lang="it-IT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72828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59604"/>
            <a:ext cx="8229600" cy="1143000"/>
          </a:xfrm>
        </p:spPr>
        <p:txBody>
          <a:bodyPr/>
          <a:lstStyle/>
          <a:p>
            <a:r>
              <a:rPr lang="it-IT" sz="4000" dirty="0" smtClean="0">
                <a:solidFill>
                  <a:srgbClr val="FFFF00"/>
                </a:solidFill>
              </a:rPr>
              <a:t>Garanzie informative e procedurali</a:t>
            </a:r>
            <a:endParaRPr lang="it-IT" sz="40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it-IT" sz="2400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it-IT" sz="2400" dirty="0" smtClean="0">
                <a:solidFill>
                  <a:schemeClr val="bg1"/>
                </a:solidFill>
              </a:rPr>
              <a:t>Garanzie </a:t>
            </a:r>
            <a:r>
              <a:rPr lang="it-IT" sz="2400" dirty="0">
                <a:solidFill>
                  <a:schemeClr val="bg1"/>
                </a:solidFill>
              </a:rPr>
              <a:t>informative:</a:t>
            </a:r>
            <a:r>
              <a:rPr lang="it-IT" sz="2400" b="1" dirty="0">
                <a:solidFill>
                  <a:schemeClr val="bg1"/>
                </a:solidFill>
              </a:rPr>
              <a:t> </a:t>
            </a:r>
            <a:endParaRPr lang="it-IT" sz="2400" dirty="0">
              <a:solidFill>
                <a:schemeClr val="bg1"/>
              </a:solidFill>
            </a:endParaRPr>
          </a:p>
          <a:p>
            <a:pPr algn="just"/>
            <a:r>
              <a:rPr lang="it-IT" sz="2400" b="1" dirty="0" smtClean="0">
                <a:solidFill>
                  <a:schemeClr val="bg1"/>
                </a:solidFill>
              </a:rPr>
              <a:t>Regolamenti</a:t>
            </a:r>
          </a:p>
          <a:p>
            <a:pPr lvl="1" algn="just"/>
            <a:r>
              <a:rPr lang="it-IT" sz="2000" dirty="0" smtClean="0">
                <a:solidFill>
                  <a:schemeClr val="bg1"/>
                </a:solidFill>
              </a:rPr>
              <a:t>Obbligo </a:t>
            </a:r>
            <a:r>
              <a:rPr lang="it-IT" sz="2000" dirty="0">
                <a:solidFill>
                  <a:schemeClr val="bg1"/>
                </a:solidFill>
              </a:rPr>
              <a:t>generale dello Stato </a:t>
            </a:r>
            <a:r>
              <a:rPr lang="it-IT" sz="2000" dirty="0" smtClean="0">
                <a:solidFill>
                  <a:schemeClr val="bg1"/>
                </a:solidFill>
              </a:rPr>
              <a:t>membro, </a:t>
            </a:r>
            <a:r>
              <a:rPr lang="it-IT" sz="2000" dirty="0">
                <a:solidFill>
                  <a:schemeClr val="bg1"/>
                </a:solidFill>
              </a:rPr>
              <a:t>di fornire informazioni alle persone assicurate sui loro diritti ai sensi dei Regolamenti, sulle prerogative e procedure che trovano applicazione allorquando decidono di richiedere le prestazioni. </a:t>
            </a:r>
            <a:endParaRPr lang="it-IT" sz="2000" dirty="0" smtClean="0">
              <a:solidFill>
                <a:schemeClr val="bg1"/>
              </a:solidFill>
            </a:endParaRPr>
          </a:p>
          <a:p>
            <a:pPr lvl="1" algn="just"/>
            <a:r>
              <a:rPr lang="it-IT" sz="2000" dirty="0" smtClean="0">
                <a:solidFill>
                  <a:schemeClr val="bg1"/>
                </a:solidFill>
              </a:rPr>
              <a:t>Istituzione Organismi </a:t>
            </a:r>
            <a:r>
              <a:rPr lang="it-IT" sz="2000" dirty="0">
                <a:solidFill>
                  <a:schemeClr val="bg1"/>
                </a:solidFill>
              </a:rPr>
              <a:t>di collegamento, </a:t>
            </a:r>
            <a:r>
              <a:rPr lang="it-IT" sz="2000" dirty="0" smtClean="0">
                <a:solidFill>
                  <a:schemeClr val="bg1"/>
                </a:solidFill>
              </a:rPr>
              <a:t>che </a:t>
            </a:r>
            <a:r>
              <a:rPr lang="it-IT" sz="2000" dirty="0">
                <a:solidFill>
                  <a:schemeClr val="bg1"/>
                </a:solidFill>
              </a:rPr>
              <a:t>hanno l’obbligo di rispondere alle richieste in merito all’esercizio dei diritti </a:t>
            </a:r>
            <a:r>
              <a:rPr lang="it-IT" sz="2000" dirty="0" smtClean="0">
                <a:solidFill>
                  <a:schemeClr val="bg1"/>
                </a:solidFill>
              </a:rPr>
              <a:t>(Art. </a:t>
            </a:r>
            <a:r>
              <a:rPr lang="it-IT" sz="2000" dirty="0">
                <a:solidFill>
                  <a:schemeClr val="bg1"/>
                </a:solidFill>
              </a:rPr>
              <a:t>76(4) </a:t>
            </a:r>
            <a:r>
              <a:rPr lang="it-IT" sz="2000" dirty="0" smtClean="0">
                <a:solidFill>
                  <a:schemeClr val="bg1"/>
                </a:solidFill>
              </a:rPr>
              <a:t> Reg. </a:t>
            </a:r>
            <a:r>
              <a:rPr lang="it-IT" sz="2000" dirty="0">
                <a:solidFill>
                  <a:schemeClr val="bg1"/>
                </a:solidFill>
              </a:rPr>
              <a:t>(CE) 883/2004, </a:t>
            </a:r>
            <a:r>
              <a:rPr lang="it-IT" sz="2000" dirty="0" smtClean="0">
                <a:solidFill>
                  <a:schemeClr val="bg1"/>
                </a:solidFill>
              </a:rPr>
              <a:t>e Art. </a:t>
            </a:r>
            <a:r>
              <a:rPr lang="it-IT" sz="2000" dirty="0">
                <a:solidFill>
                  <a:schemeClr val="bg1"/>
                </a:solidFill>
              </a:rPr>
              <a:t>3 del </a:t>
            </a:r>
            <a:r>
              <a:rPr lang="it-IT" sz="2000" dirty="0" smtClean="0">
                <a:solidFill>
                  <a:schemeClr val="bg1"/>
                </a:solidFill>
              </a:rPr>
              <a:t>Reg. </a:t>
            </a:r>
            <a:r>
              <a:rPr lang="it-IT" sz="2000" dirty="0">
                <a:solidFill>
                  <a:schemeClr val="bg1"/>
                </a:solidFill>
              </a:rPr>
              <a:t>(CE) 987/2009)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14</a:t>
            </a:fld>
            <a:endParaRPr lang="it-IT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45886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>
                <a:solidFill>
                  <a:srgbClr val="FFFF00"/>
                </a:solidFill>
              </a:rPr>
              <a:t/>
            </a:r>
            <a:br>
              <a:rPr lang="it-IT" sz="4000" dirty="0" smtClean="0">
                <a:solidFill>
                  <a:srgbClr val="FFFF00"/>
                </a:solidFill>
              </a:rPr>
            </a:br>
            <a:r>
              <a:rPr lang="it-IT" sz="4000" dirty="0" smtClean="0">
                <a:solidFill>
                  <a:srgbClr val="FFFF00"/>
                </a:solidFill>
              </a:rPr>
              <a:t>Garanzie informative e procedurali</a:t>
            </a:r>
            <a:endParaRPr lang="it-IT" sz="40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12568"/>
          </a:xfrm>
        </p:spPr>
        <p:txBody>
          <a:bodyPr/>
          <a:lstStyle/>
          <a:p>
            <a:pPr marL="0" indent="0" algn="just">
              <a:buNone/>
            </a:pPr>
            <a:endParaRPr lang="it-IT" sz="1200" dirty="0" smtClean="0">
              <a:solidFill>
                <a:schemeClr val="bg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Direttiva</a:t>
            </a:r>
          </a:p>
          <a:p>
            <a:pPr lvl="1" algn="just"/>
            <a:r>
              <a:rPr lang="it-IT" sz="2000" dirty="0" smtClean="0">
                <a:solidFill>
                  <a:schemeClr val="bg1"/>
                </a:solidFill>
              </a:rPr>
              <a:t>Istituzione di uno o più punti di </a:t>
            </a:r>
            <a:r>
              <a:rPr lang="it-IT" sz="2000" dirty="0">
                <a:solidFill>
                  <a:schemeClr val="bg1"/>
                </a:solidFill>
              </a:rPr>
              <a:t>contatto </a:t>
            </a:r>
            <a:r>
              <a:rPr lang="it-IT" sz="2000" dirty="0" smtClean="0">
                <a:solidFill>
                  <a:schemeClr val="bg1"/>
                </a:solidFill>
              </a:rPr>
              <a:t>nazionali per fornire ai </a:t>
            </a:r>
            <a:r>
              <a:rPr lang="it-IT" sz="2000" dirty="0">
                <a:solidFill>
                  <a:schemeClr val="bg1"/>
                </a:solidFill>
              </a:rPr>
              <a:t>pazienti le informazioni per facilitare l’accesso all’assistenza sanitaria transfrontaliera all’interno dell’Unione </a:t>
            </a:r>
            <a:r>
              <a:rPr lang="it-IT" sz="2000" dirty="0" smtClean="0">
                <a:solidFill>
                  <a:schemeClr val="bg1"/>
                </a:solidFill>
              </a:rPr>
              <a:t>Europea - art. 6  </a:t>
            </a:r>
          </a:p>
          <a:p>
            <a:pPr lvl="1" algn="just"/>
            <a:r>
              <a:rPr lang="it-IT" sz="2000" dirty="0" smtClean="0">
                <a:solidFill>
                  <a:schemeClr val="bg1"/>
                </a:solidFill>
              </a:rPr>
              <a:t>Quali informazioni?:</a:t>
            </a:r>
          </a:p>
          <a:p>
            <a:pPr marL="457200" lvl="1" indent="0" algn="just">
              <a:buNone/>
            </a:pPr>
            <a:endParaRPr lang="it-IT" sz="800" dirty="0" smtClean="0">
              <a:solidFill>
                <a:schemeClr val="bg1"/>
              </a:solidFill>
            </a:endParaRPr>
          </a:p>
          <a:p>
            <a:pPr lvl="2" algn="just"/>
            <a:r>
              <a:rPr lang="it-IT" sz="1600" dirty="0">
                <a:solidFill>
                  <a:schemeClr val="bg1"/>
                </a:solidFill>
              </a:rPr>
              <a:t>diritti dei </a:t>
            </a:r>
            <a:r>
              <a:rPr lang="it-IT" sz="1600" dirty="0" smtClean="0">
                <a:solidFill>
                  <a:schemeClr val="bg1"/>
                </a:solidFill>
              </a:rPr>
              <a:t>pazienti</a:t>
            </a:r>
            <a:endParaRPr lang="it-IT" sz="1600" dirty="0">
              <a:solidFill>
                <a:schemeClr val="bg1"/>
              </a:solidFill>
            </a:endParaRPr>
          </a:p>
          <a:p>
            <a:pPr lvl="2" algn="just"/>
            <a:r>
              <a:rPr lang="it-IT" sz="1600" dirty="0" smtClean="0">
                <a:solidFill>
                  <a:schemeClr val="bg1"/>
                </a:solidFill>
              </a:rPr>
              <a:t>autorizzazioni  </a:t>
            </a:r>
            <a:r>
              <a:rPr lang="it-IT" sz="1600" dirty="0">
                <a:solidFill>
                  <a:schemeClr val="bg1"/>
                </a:solidFill>
              </a:rPr>
              <a:t>(condizioni e procedure);</a:t>
            </a:r>
          </a:p>
          <a:p>
            <a:pPr lvl="2" algn="just"/>
            <a:r>
              <a:rPr lang="it-IT" sz="1600" dirty="0">
                <a:solidFill>
                  <a:schemeClr val="bg1"/>
                </a:solidFill>
              </a:rPr>
              <a:t>cure rimborsabili;</a:t>
            </a:r>
          </a:p>
          <a:p>
            <a:pPr lvl="2" algn="just"/>
            <a:r>
              <a:rPr lang="it-IT" sz="1600" dirty="0">
                <a:solidFill>
                  <a:schemeClr val="bg1"/>
                </a:solidFill>
              </a:rPr>
              <a:t>termini, condizioni e procedure di rimborso dei costi;</a:t>
            </a:r>
          </a:p>
          <a:p>
            <a:pPr lvl="2" algn="just"/>
            <a:r>
              <a:rPr lang="it-IT" sz="1600" dirty="0">
                <a:solidFill>
                  <a:schemeClr val="bg1"/>
                </a:solidFill>
              </a:rPr>
              <a:t>procedure di ricorso, amministrative e giurisdizionali;</a:t>
            </a:r>
          </a:p>
          <a:p>
            <a:pPr lvl="2" algn="just"/>
            <a:r>
              <a:rPr lang="it-IT" sz="1600" dirty="0">
                <a:solidFill>
                  <a:schemeClr val="bg1"/>
                </a:solidFill>
              </a:rPr>
              <a:t>standard e orientamenti di qualità e sicurezza del sistema sanitario nazionale;   </a:t>
            </a:r>
          </a:p>
          <a:p>
            <a:pPr lvl="2" algn="just"/>
            <a:r>
              <a:rPr lang="it-IT" sz="1600" dirty="0">
                <a:solidFill>
                  <a:schemeClr val="bg1"/>
                </a:solidFill>
              </a:rPr>
              <a:t>prestatori di assistenza sanitaria (professionisti sanitari, ospedali e altri centri di cura), anche riguardo alla loro autorizzazione a fornire servizi o su eventuali restrizioni a loro carico;</a:t>
            </a:r>
          </a:p>
          <a:p>
            <a:pPr lvl="2" algn="just"/>
            <a:r>
              <a:rPr lang="it-IT" sz="1600" dirty="0">
                <a:solidFill>
                  <a:schemeClr val="bg1"/>
                </a:solidFill>
              </a:rPr>
              <a:t>accessibilità agli ospedali per le persone con </a:t>
            </a:r>
            <a:r>
              <a:rPr lang="it-IT" sz="1600" dirty="0" smtClean="0">
                <a:solidFill>
                  <a:schemeClr val="bg1"/>
                </a:solidFill>
              </a:rPr>
              <a:t>disabilità.</a:t>
            </a:r>
            <a:endParaRPr lang="it-IT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15</a:t>
            </a:fld>
            <a:endParaRPr lang="it-IT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73860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>
                <a:solidFill>
                  <a:srgbClr val="FFFF00"/>
                </a:solidFill>
              </a:rPr>
              <a:t/>
            </a:r>
            <a:br>
              <a:rPr lang="it-IT" sz="4000" dirty="0" smtClean="0">
                <a:solidFill>
                  <a:srgbClr val="FFFF00"/>
                </a:solidFill>
              </a:rPr>
            </a:br>
            <a:r>
              <a:rPr lang="it-IT" sz="4000" dirty="0" smtClean="0">
                <a:solidFill>
                  <a:srgbClr val="FFFF00"/>
                </a:solidFill>
              </a:rPr>
              <a:t>Garanzie informative e procedurali</a:t>
            </a:r>
            <a:endParaRPr lang="it-IT" sz="40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96544"/>
          </a:xfrm>
        </p:spPr>
        <p:txBody>
          <a:bodyPr/>
          <a:lstStyle/>
          <a:p>
            <a:pPr marL="0" lvl="0" indent="0" algn="just">
              <a:buNone/>
            </a:pPr>
            <a:endParaRPr lang="it-IT" sz="2400" dirty="0" smtClean="0">
              <a:solidFill>
                <a:schemeClr val="bg1"/>
              </a:solidFill>
            </a:endParaRPr>
          </a:p>
          <a:p>
            <a:pPr marL="0" lvl="0" indent="0" algn="just">
              <a:buNone/>
            </a:pPr>
            <a:r>
              <a:rPr lang="it-IT" sz="2400" dirty="0" smtClean="0">
                <a:solidFill>
                  <a:schemeClr val="bg1"/>
                </a:solidFill>
              </a:rPr>
              <a:t>I </a:t>
            </a:r>
            <a:r>
              <a:rPr lang="it-IT" sz="2400" b="1" dirty="0">
                <a:solidFill>
                  <a:schemeClr val="bg1"/>
                </a:solidFill>
              </a:rPr>
              <a:t>prestatori di assistenza sanitaria </a:t>
            </a:r>
            <a:r>
              <a:rPr lang="it-IT" sz="2400" dirty="0">
                <a:solidFill>
                  <a:schemeClr val="bg1"/>
                </a:solidFill>
              </a:rPr>
              <a:t>devono fornire informazioni specifiche sulle cure da loro fornite, e in particolare su</a:t>
            </a:r>
            <a:r>
              <a:rPr lang="it-IT" sz="2400" dirty="0" smtClean="0">
                <a:solidFill>
                  <a:schemeClr val="bg1"/>
                </a:solidFill>
              </a:rPr>
              <a:t>:</a:t>
            </a:r>
          </a:p>
          <a:p>
            <a:pPr marL="0" lvl="0" indent="0" algn="just">
              <a:buNone/>
            </a:pPr>
            <a:endParaRPr lang="it-IT" sz="2400" dirty="0">
              <a:solidFill>
                <a:schemeClr val="bg1"/>
              </a:solidFill>
            </a:endParaRPr>
          </a:p>
          <a:p>
            <a:pPr algn="just"/>
            <a:r>
              <a:rPr lang="it-IT" sz="2000" dirty="0">
                <a:solidFill>
                  <a:schemeClr val="bg1"/>
                </a:solidFill>
              </a:rPr>
              <a:t>opzioni terapeutiche (tipologie di cure disponibili per una determinata malattia);</a:t>
            </a:r>
          </a:p>
          <a:p>
            <a:pPr algn="just"/>
            <a:r>
              <a:rPr lang="it-IT" sz="2000" dirty="0">
                <a:solidFill>
                  <a:schemeClr val="bg1"/>
                </a:solidFill>
              </a:rPr>
              <a:t>disponibilità delle cure (es. liste di attesa</a:t>
            </a:r>
            <a:r>
              <a:rPr lang="it-IT" sz="2000" dirty="0" smtClean="0">
                <a:solidFill>
                  <a:schemeClr val="bg1"/>
                </a:solidFill>
              </a:rPr>
              <a:t>);</a:t>
            </a:r>
            <a:endParaRPr lang="it-IT" sz="2000" dirty="0">
              <a:solidFill>
                <a:schemeClr val="bg1"/>
              </a:solidFill>
            </a:endParaRPr>
          </a:p>
          <a:p>
            <a:pPr algn="just"/>
            <a:r>
              <a:rPr lang="it-IT" sz="2000" dirty="0">
                <a:solidFill>
                  <a:schemeClr val="bg1"/>
                </a:solidFill>
              </a:rPr>
              <a:t>qualità e sicurezza dell’assistenza sanitaria da essi fornita;</a:t>
            </a:r>
          </a:p>
          <a:p>
            <a:pPr algn="just"/>
            <a:r>
              <a:rPr lang="it-IT" sz="2000" dirty="0">
                <a:solidFill>
                  <a:schemeClr val="bg1"/>
                </a:solidFill>
              </a:rPr>
              <a:t>tariffe e onorari delle prestazioni sanitarie, dettagliati e comprensibili;</a:t>
            </a:r>
          </a:p>
          <a:p>
            <a:pPr algn="just"/>
            <a:r>
              <a:rPr lang="it-IT" sz="2000" dirty="0">
                <a:solidFill>
                  <a:schemeClr val="bg1"/>
                </a:solidFill>
              </a:rPr>
              <a:t>iscrizione o autorizzazione a fornire prestazioni sanitarie;</a:t>
            </a:r>
          </a:p>
          <a:p>
            <a:pPr algn="just"/>
            <a:r>
              <a:rPr lang="it-IT" sz="2000" dirty="0">
                <a:solidFill>
                  <a:schemeClr val="bg1"/>
                </a:solidFill>
              </a:rPr>
              <a:t>assicurazione o altri mezzi di tutela per la responsabilità professionale in caso di danni.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16</a:t>
            </a:fld>
            <a:endParaRPr lang="it-IT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14197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>
                <a:solidFill>
                  <a:srgbClr val="FFFF00"/>
                </a:solidFill>
              </a:rPr>
              <a:t/>
            </a:r>
            <a:br>
              <a:rPr lang="it-IT" sz="4000" dirty="0" smtClean="0">
                <a:solidFill>
                  <a:srgbClr val="FFFF00"/>
                </a:solidFill>
              </a:rPr>
            </a:br>
            <a:r>
              <a:rPr lang="it-IT" sz="4000" dirty="0" smtClean="0">
                <a:solidFill>
                  <a:srgbClr val="FFFF00"/>
                </a:solidFill>
              </a:rPr>
              <a:t>Garanzie informative e procedurali</a:t>
            </a:r>
            <a:endParaRPr lang="it-IT" sz="4000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0560"/>
          </a:xfrm>
        </p:spPr>
        <p:txBody>
          <a:bodyPr/>
          <a:lstStyle/>
          <a:p>
            <a:pPr marL="0" lvl="0" indent="0">
              <a:buNone/>
            </a:pPr>
            <a:endParaRPr lang="it-IT" sz="2000" b="1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it-IT" sz="2000" b="1" dirty="0" smtClean="0">
                <a:solidFill>
                  <a:schemeClr val="bg1"/>
                </a:solidFill>
              </a:rPr>
              <a:t>Garanzie </a:t>
            </a:r>
            <a:r>
              <a:rPr lang="it-IT" sz="2000" b="1" dirty="0">
                <a:solidFill>
                  <a:schemeClr val="bg1"/>
                </a:solidFill>
              </a:rPr>
              <a:t>procedurali:</a:t>
            </a:r>
          </a:p>
          <a:p>
            <a:pPr algn="just"/>
            <a:r>
              <a:rPr lang="it-IT" sz="2000" dirty="0" smtClean="0">
                <a:solidFill>
                  <a:schemeClr val="bg1"/>
                </a:solidFill>
              </a:rPr>
              <a:t>Le procedure amministrative devono essere:</a:t>
            </a:r>
          </a:p>
          <a:p>
            <a:pPr lvl="1" algn="just"/>
            <a:r>
              <a:rPr lang="it-IT" sz="1800" dirty="0" smtClean="0">
                <a:solidFill>
                  <a:schemeClr val="bg1"/>
                </a:solidFill>
              </a:rPr>
              <a:t>basate su criteri </a:t>
            </a:r>
            <a:r>
              <a:rPr lang="it-IT" sz="1800" dirty="0">
                <a:solidFill>
                  <a:schemeClr val="bg1"/>
                </a:solidFill>
              </a:rPr>
              <a:t>obiettivi, non discriminatori, </a:t>
            </a:r>
            <a:r>
              <a:rPr lang="it-IT" sz="1800" dirty="0" smtClean="0">
                <a:solidFill>
                  <a:schemeClr val="bg1"/>
                </a:solidFill>
              </a:rPr>
              <a:t>necessari </a:t>
            </a:r>
            <a:r>
              <a:rPr lang="it-IT" sz="1800" dirty="0">
                <a:solidFill>
                  <a:schemeClr val="bg1"/>
                </a:solidFill>
              </a:rPr>
              <a:t>e proporzionati all’obiettivo da </a:t>
            </a:r>
            <a:r>
              <a:rPr lang="it-IT" sz="1800" dirty="0" smtClean="0">
                <a:solidFill>
                  <a:schemeClr val="bg1"/>
                </a:solidFill>
              </a:rPr>
              <a:t>conseguire</a:t>
            </a:r>
            <a:r>
              <a:rPr lang="it-IT" sz="1800" dirty="0">
                <a:solidFill>
                  <a:schemeClr val="bg1"/>
                </a:solidFill>
              </a:rPr>
              <a:t> </a:t>
            </a:r>
            <a:r>
              <a:rPr lang="it-IT" sz="1800" dirty="0" smtClean="0">
                <a:solidFill>
                  <a:schemeClr val="bg1"/>
                </a:solidFill>
              </a:rPr>
              <a:t>– Art. 9</a:t>
            </a:r>
            <a:endParaRPr lang="it-IT" sz="1800" dirty="0">
              <a:solidFill>
                <a:schemeClr val="bg1"/>
              </a:solidFill>
            </a:endParaRPr>
          </a:p>
          <a:p>
            <a:pPr lvl="1" algn="just"/>
            <a:r>
              <a:rPr lang="it-IT" sz="1800" dirty="0" smtClean="0">
                <a:solidFill>
                  <a:schemeClr val="bg1"/>
                </a:solidFill>
              </a:rPr>
              <a:t>facilmente accessibili </a:t>
            </a:r>
            <a:r>
              <a:rPr lang="it-IT" sz="1800" dirty="0">
                <a:solidFill>
                  <a:schemeClr val="bg1"/>
                </a:solidFill>
              </a:rPr>
              <a:t>e le </a:t>
            </a:r>
            <a:r>
              <a:rPr lang="it-IT" sz="1800" dirty="0" smtClean="0">
                <a:solidFill>
                  <a:schemeClr val="bg1"/>
                </a:solidFill>
              </a:rPr>
              <a:t>relative </a:t>
            </a:r>
            <a:r>
              <a:rPr lang="it-IT" sz="1800" dirty="0">
                <a:solidFill>
                  <a:schemeClr val="bg1"/>
                </a:solidFill>
              </a:rPr>
              <a:t>informazioni devono essere rese pubbliche  a livello </a:t>
            </a:r>
            <a:r>
              <a:rPr lang="it-IT" sz="1800" dirty="0" smtClean="0">
                <a:solidFill>
                  <a:schemeClr val="bg1"/>
                </a:solidFill>
              </a:rPr>
              <a:t>opportuno</a:t>
            </a:r>
          </a:p>
          <a:p>
            <a:pPr algn="just">
              <a:tabLst>
                <a:tab pos="355600" algn="l"/>
              </a:tabLst>
            </a:pPr>
            <a:r>
              <a:rPr lang="it-IT" sz="2000" dirty="0" smtClean="0">
                <a:solidFill>
                  <a:schemeClr val="bg1"/>
                </a:solidFill>
              </a:rPr>
              <a:t>	I </a:t>
            </a:r>
            <a:r>
              <a:rPr lang="it-IT" sz="2000" dirty="0">
                <a:solidFill>
                  <a:schemeClr val="bg1"/>
                </a:solidFill>
              </a:rPr>
              <a:t>tempi  entro i quali </a:t>
            </a:r>
            <a:r>
              <a:rPr lang="it-IT" sz="2000" dirty="0" smtClean="0">
                <a:solidFill>
                  <a:schemeClr val="bg1"/>
                </a:solidFill>
              </a:rPr>
              <a:t>trattare </a:t>
            </a:r>
            <a:r>
              <a:rPr lang="it-IT" sz="2000" dirty="0">
                <a:solidFill>
                  <a:schemeClr val="bg1"/>
                </a:solidFill>
              </a:rPr>
              <a:t>le richieste di assistenza sanitaria </a:t>
            </a:r>
            <a:r>
              <a:rPr lang="it-IT" sz="2000" dirty="0" smtClean="0">
                <a:solidFill>
                  <a:schemeClr val="bg1"/>
                </a:solidFill>
              </a:rPr>
              <a:t>transfrontaliera devono essere:</a:t>
            </a:r>
          </a:p>
          <a:p>
            <a:pPr lvl="1" algn="just">
              <a:tabLst>
                <a:tab pos="355600" algn="l"/>
              </a:tabLst>
            </a:pPr>
            <a:r>
              <a:rPr lang="it-IT" sz="1600" dirty="0">
                <a:solidFill>
                  <a:schemeClr val="bg1"/>
                </a:solidFill>
              </a:rPr>
              <a:t>r</a:t>
            </a:r>
            <a:r>
              <a:rPr lang="it-IT" sz="1600" dirty="0" smtClean="0">
                <a:solidFill>
                  <a:schemeClr val="bg1"/>
                </a:solidFill>
              </a:rPr>
              <a:t>agionevoli</a:t>
            </a:r>
          </a:p>
          <a:p>
            <a:pPr lvl="1" algn="just">
              <a:tabLst>
                <a:tab pos="355600" algn="l"/>
              </a:tabLst>
            </a:pPr>
            <a:r>
              <a:rPr lang="it-IT" sz="1600" dirty="0">
                <a:solidFill>
                  <a:schemeClr val="bg1"/>
                </a:solidFill>
              </a:rPr>
              <a:t>r</a:t>
            </a:r>
            <a:r>
              <a:rPr lang="it-IT" sz="1600" dirty="0" smtClean="0">
                <a:solidFill>
                  <a:schemeClr val="bg1"/>
                </a:solidFill>
              </a:rPr>
              <a:t>esi pubblici.</a:t>
            </a:r>
            <a:endParaRPr lang="it-IT" sz="1600" dirty="0">
              <a:solidFill>
                <a:schemeClr val="bg1"/>
              </a:solidFill>
            </a:endParaRPr>
          </a:p>
          <a:p>
            <a:pPr algn="just">
              <a:tabLst>
                <a:tab pos="355600" algn="l"/>
              </a:tabLst>
            </a:pPr>
            <a:r>
              <a:rPr lang="it-IT" sz="2000" dirty="0" smtClean="0">
                <a:solidFill>
                  <a:schemeClr val="bg1"/>
                </a:solidFill>
              </a:rPr>
              <a:t>Le </a:t>
            </a:r>
            <a:r>
              <a:rPr lang="it-IT" sz="2000" dirty="0">
                <a:solidFill>
                  <a:schemeClr val="bg1"/>
                </a:solidFill>
              </a:rPr>
              <a:t>decisioni relative alla </a:t>
            </a:r>
            <a:r>
              <a:rPr lang="it-IT" sz="2000" dirty="0" smtClean="0">
                <a:solidFill>
                  <a:schemeClr val="bg1"/>
                </a:solidFill>
              </a:rPr>
              <a:t>fruizione </a:t>
            </a:r>
            <a:r>
              <a:rPr lang="it-IT" sz="2000" dirty="0">
                <a:solidFill>
                  <a:schemeClr val="bg1"/>
                </a:solidFill>
              </a:rPr>
              <a:t>dell’assistenza sanitaria </a:t>
            </a:r>
            <a:r>
              <a:rPr lang="it-IT" sz="2000" dirty="0" smtClean="0">
                <a:solidFill>
                  <a:schemeClr val="bg1"/>
                </a:solidFill>
              </a:rPr>
              <a:t>transfrontaliera </a:t>
            </a:r>
            <a:r>
              <a:rPr lang="it-IT" sz="2000" dirty="0">
                <a:solidFill>
                  <a:schemeClr val="bg1"/>
                </a:solidFill>
              </a:rPr>
              <a:t>e al rimborso </a:t>
            </a:r>
            <a:r>
              <a:rPr lang="it-IT" sz="2000" dirty="0" smtClean="0">
                <a:solidFill>
                  <a:schemeClr val="bg1"/>
                </a:solidFill>
              </a:rPr>
              <a:t>devono essere:</a:t>
            </a:r>
          </a:p>
          <a:p>
            <a:pPr lvl="1" algn="just">
              <a:tabLst>
                <a:tab pos="355600" algn="l"/>
              </a:tabLst>
            </a:pPr>
            <a:r>
              <a:rPr lang="it-IT" sz="1600" dirty="0" smtClean="0">
                <a:solidFill>
                  <a:schemeClr val="bg1"/>
                </a:solidFill>
              </a:rPr>
              <a:t>debitamente motivate</a:t>
            </a:r>
          </a:p>
          <a:p>
            <a:pPr lvl="1" algn="just">
              <a:tabLst>
                <a:tab pos="355600" algn="l"/>
              </a:tabLst>
            </a:pPr>
            <a:r>
              <a:rPr lang="it-IT" sz="1600" dirty="0" smtClean="0">
                <a:solidFill>
                  <a:schemeClr val="bg1"/>
                </a:solidFill>
              </a:rPr>
              <a:t>soggette </a:t>
            </a:r>
            <a:r>
              <a:rPr lang="it-IT" sz="1600" dirty="0">
                <a:solidFill>
                  <a:schemeClr val="bg1"/>
                </a:solidFill>
              </a:rPr>
              <a:t>a </a:t>
            </a:r>
            <a:r>
              <a:rPr lang="it-IT" sz="1600" dirty="0" smtClean="0">
                <a:solidFill>
                  <a:schemeClr val="bg1"/>
                </a:solidFill>
              </a:rPr>
              <a:t>revisione</a:t>
            </a:r>
          </a:p>
          <a:p>
            <a:pPr lvl="1" algn="just">
              <a:tabLst>
                <a:tab pos="355600" algn="l"/>
              </a:tabLst>
            </a:pPr>
            <a:r>
              <a:rPr lang="it-IT" sz="1600" dirty="0">
                <a:solidFill>
                  <a:schemeClr val="bg1"/>
                </a:solidFill>
              </a:rPr>
              <a:t>i</a:t>
            </a:r>
            <a:r>
              <a:rPr lang="it-IT" sz="1600" dirty="0" smtClean="0">
                <a:solidFill>
                  <a:schemeClr val="bg1"/>
                </a:solidFill>
              </a:rPr>
              <a:t>mpugnabili in via giurisdizionale</a:t>
            </a:r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17</a:t>
            </a:fld>
            <a:endParaRPr lang="it-IT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63209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sz="4400" dirty="0" smtClean="0">
              <a:solidFill>
                <a:schemeClr val="accent3"/>
              </a:solidFill>
            </a:endParaRPr>
          </a:p>
          <a:p>
            <a:pPr marL="0" indent="0" algn="ctr">
              <a:buNone/>
            </a:pPr>
            <a:r>
              <a:rPr lang="it-IT" sz="4400" dirty="0" smtClean="0">
                <a:solidFill>
                  <a:schemeClr val="accent3"/>
                </a:solidFill>
              </a:rPr>
              <a:t>GRAZIE PER L’ATTENZIONE</a:t>
            </a:r>
            <a:endParaRPr lang="it-IT" sz="4400" dirty="0">
              <a:solidFill>
                <a:schemeClr val="accent3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18</a:t>
            </a:fld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1075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tangolo 1"/>
          <p:cNvSpPr/>
          <p:nvPr/>
        </p:nvSpPr>
        <p:spPr>
          <a:xfrm>
            <a:off x="899592" y="4725144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Il corso di formazione è stato realizzato con il supporto finanziario della Commissione Europea </a:t>
            </a:r>
          </a:p>
        </p:txBody>
      </p:sp>
    </p:spTree>
    <p:extLst>
      <p:ext uri="{BB962C8B-B14F-4D97-AF65-F5344CB8AC3E}">
        <p14:creationId xmlns:p14="http://schemas.microsoft.com/office/powerpoint/2010/main" val="11867914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Rapporti tra i due strumenti</a:t>
            </a:r>
            <a:endParaRPr lang="it-IT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68552"/>
          </a:xfrm>
        </p:spPr>
        <p:txBody>
          <a:bodyPr/>
          <a:lstStyle/>
          <a:p>
            <a:pPr marL="179388" indent="12700"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Libera </a:t>
            </a:r>
            <a:r>
              <a:rPr lang="it-IT" dirty="0">
                <a:solidFill>
                  <a:schemeClr val="bg1"/>
                </a:solidFill>
              </a:rPr>
              <a:t>circolazione delle persone, in osservanza delle libertà fondamentali dell’UE. </a:t>
            </a:r>
          </a:p>
          <a:p>
            <a:pPr marL="179388" indent="12700" algn="just">
              <a:buNone/>
            </a:pPr>
            <a:endParaRPr lang="it-IT" sz="2400" dirty="0" smtClean="0">
              <a:solidFill>
                <a:schemeClr val="bg1"/>
              </a:solidFill>
            </a:endParaRPr>
          </a:p>
          <a:p>
            <a:pPr marL="636588" indent="-457200">
              <a:tabLst>
                <a:tab pos="3138488" algn="l"/>
              </a:tabLst>
            </a:pPr>
            <a:r>
              <a:rPr lang="it-IT" dirty="0" smtClean="0">
                <a:solidFill>
                  <a:schemeClr val="bg1"/>
                </a:solidFill>
              </a:rPr>
              <a:t>Regolamenti</a:t>
            </a:r>
          </a:p>
          <a:p>
            <a:pPr marL="1036638" lvl="1" indent="-457200">
              <a:tabLst>
                <a:tab pos="3138488" algn="l"/>
              </a:tabLst>
            </a:pPr>
            <a:r>
              <a:rPr lang="it-IT" dirty="0" smtClean="0">
                <a:solidFill>
                  <a:schemeClr val="bg1"/>
                </a:solidFill>
              </a:rPr>
              <a:t>libera </a:t>
            </a:r>
            <a:r>
              <a:rPr lang="it-IT" dirty="0">
                <a:solidFill>
                  <a:schemeClr val="bg1"/>
                </a:solidFill>
              </a:rPr>
              <a:t>circolazione dei </a:t>
            </a:r>
            <a:r>
              <a:rPr lang="it-IT" dirty="0" smtClean="0">
                <a:solidFill>
                  <a:schemeClr val="bg1"/>
                </a:solidFill>
              </a:rPr>
              <a:t>lavoratori</a:t>
            </a:r>
          </a:p>
          <a:p>
            <a:pPr marL="579438" lvl="1" indent="0">
              <a:buNone/>
              <a:tabLst>
                <a:tab pos="3138488" algn="l"/>
              </a:tabLst>
            </a:pPr>
            <a:endParaRPr lang="it-IT" sz="2400" dirty="0" smtClean="0">
              <a:solidFill>
                <a:schemeClr val="bg1"/>
              </a:solidFill>
            </a:endParaRPr>
          </a:p>
          <a:p>
            <a:pPr marL="636588" indent="-457200">
              <a:tabLst>
                <a:tab pos="3138488" algn="l"/>
              </a:tabLst>
            </a:pPr>
            <a:r>
              <a:rPr lang="it-IT" dirty="0" smtClean="0">
                <a:solidFill>
                  <a:schemeClr val="bg1"/>
                </a:solidFill>
              </a:rPr>
              <a:t>Direttiva</a:t>
            </a:r>
          </a:p>
          <a:p>
            <a:pPr marL="1036638" lvl="1" indent="-457200">
              <a:tabLst>
                <a:tab pos="3138488" algn="l"/>
              </a:tabLst>
            </a:pPr>
            <a:r>
              <a:rPr lang="it-IT" dirty="0" smtClean="0">
                <a:solidFill>
                  <a:schemeClr val="bg1"/>
                </a:solidFill>
              </a:rPr>
              <a:t>libertà </a:t>
            </a:r>
            <a:r>
              <a:rPr lang="it-IT" dirty="0">
                <a:solidFill>
                  <a:schemeClr val="bg1"/>
                </a:solidFill>
              </a:rPr>
              <a:t>di fornire e fruire dei servizi </a:t>
            </a:r>
            <a:r>
              <a:rPr lang="it-IT" dirty="0" smtClean="0">
                <a:solidFill>
                  <a:schemeClr val="bg1"/>
                </a:solidFill>
              </a:rPr>
              <a:t>sanitari</a:t>
            </a:r>
            <a:r>
              <a:rPr lang="it-IT" b="1" dirty="0" smtClean="0"/>
              <a:t> </a:t>
            </a:r>
          </a:p>
          <a:p>
            <a:pPr marL="179388" indent="12700" algn="just">
              <a:buNone/>
            </a:pPr>
            <a:endParaRPr lang="it-IT" dirty="0">
              <a:solidFill>
                <a:schemeClr val="bg1"/>
              </a:solidFill>
            </a:endParaRP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2</a:t>
            </a:fld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04912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Scopo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marL="0" lvl="0" indent="0" algn="just">
              <a:buNone/>
            </a:pPr>
            <a:r>
              <a:rPr lang="it-IT" sz="2800" b="1" dirty="0" smtClean="0">
                <a:solidFill>
                  <a:srgbClr val="FFFF00"/>
                </a:solidFill>
              </a:rPr>
              <a:t>Regolamenti 883/2004 e 987/2009:</a:t>
            </a:r>
          </a:p>
          <a:p>
            <a:pPr marL="0" lvl="0" indent="0" algn="just">
              <a:buNone/>
            </a:pPr>
            <a:r>
              <a:rPr lang="it-IT" sz="2400" dirty="0" smtClean="0">
                <a:solidFill>
                  <a:schemeClr val="bg1"/>
                </a:solidFill>
              </a:rPr>
              <a:t>Garantire la </a:t>
            </a:r>
            <a:r>
              <a:rPr lang="it-IT" sz="2400" dirty="0">
                <a:solidFill>
                  <a:schemeClr val="bg1"/>
                </a:solidFill>
              </a:rPr>
              <a:t>protezione previdenziale e di sicurezza </a:t>
            </a:r>
            <a:r>
              <a:rPr lang="it-IT" sz="2400" dirty="0" smtClean="0">
                <a:solidFill>
                  <a:schemeClr val="bg1"/>
                </a:solidFill>
              </a:rPr>
              <a:t>sociale delle persone assicurate</a:t>
            </a:r>
          </a:p>
          <a:p>
            <a:pPr marL="0" lvl="0" indent="0" algn="just">
              <a:buNone/>
            </a:pPr>
            <a:endParaRPr lang="it-IT" sz="2800" b="1" dirty="0" smtClean="0">
              <a:solidFill>
                <a:srgbClr val="FFFF00"/>
              </a:solidFill>
            </a:endParaRPr>
          </a:p>
          <a:p>
            <a:pPr marL="0" lvl="0" indent="0" algn="just">
              <a:buNone/>
            </a:pPr>
            <a:r>
              <a:rPr lang="it-IT" sz="2800" b="1" dirty="0" smtClean="0">
                <a:solidFill>
                  <a:srgbClr val="FFFF00"/>
                </a:solidFill>
              </a:rPr>
              <a:t>Direttiva 2011/24/UE</a:t>
            </a:r>
            <a:r>
              <a:rPr lang="it-IT" sz="2800" dirty="0" smtClean="0">
                <a:solidFill>
                  <a:schemeClr val="bg1"/>
                </a:solidFill>
              </a:rPr>
              <a:t>:</a:t>
            </a: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Facilitare </a:t>
            </a:r>
            <a:r>
              <a:rPr lang="it-IT" sz="2400" dirty="0">
                <a:solidFill>
                  <a:schemeClr val="bg1"/>
                </a:solidFill>
              </a:rPr>
              <a:t>l’accesso ad un’assistenza sanitaria transfrontaliera sicura e di alta </a:t>
            </a:r>
            <a:r>
              <a:rPr lang="it-IT" sz="2400" dirty="0" smtClean="0">
                <a:solidFill>
                  <a:schemeClr val="bg1"/>
                </a:solidFill>
              </a:rPr>
              <a:t>qualità</a:t>
            </a: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garantire </a:t>
            </a:r>
            <a:r>
              <a:rPr lang="it-IT" sz="2400" dirty="0">
                <a:solidFill>
                  <a:schemeClr val="bg1"/>
                </a:solidFill>
              </a:rPr>
              <a:t>la mobilità dei </a:t>
            </a:r>
            <a:r>
              <a:rPr lang="it-IT" sz="2400" dirty="0" smtClean="0">
                <a:solidFill>
                  <a:schemeClr val="bg1"/>
                </a:solidFill>
              </a:rPr>
              <a:t>pazienti</a:t>
            </a: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promuovere </a:t>
            </a:r>
            <a:r>
              <a:rPr lang="it-IT" sz="2400" dirty="0">
                <a:solidFill>
                  <a:schemeClr val="bg1"/>
                </a:solidFill>
              </a:rPr>
              <a:t>la cooperazione in materia di assistenza </a:t>
            </a:r>
            <a:r>
              <a:rPr lang="it-IT" sz="2400" dirty="0" smtClean="0">
                <a:solidFill>
                  <a:schemeClr val="bg1"/>
                </a:solidFill>
              </a:rPr>
              <a:t>sanitaria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3</a:t>
            </a:fld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48948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Campo di applicazione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/>
          <a:lstStyle/>
          <a:p>
            <a:pPr marL="0" lvl="0" indent="0">
              <a:buNone/>
            </a:pPr>
            <a:endParaRPr lang="it-IT" sz="2600" b="1" dirty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it-IT" sz="2600" b="1" dirty="0" smtClean="0">
                <a:solidFill>
                  <a:schemeClr val="bg1"/>
                </a:solidFill>
              </a:rPr>
              <a:t>I Regolamenti </a:t>
            </a:r>
            <a:r>
              <a:rPr lang="it-IT" sz="2600" dirty="0">
                <a:solidFill>
                  <a:schemeClr val="bg1"/>
                </a:solidFill>
              </a:rPr>
              <a:t>si applicano </a:t>
            </a:r>
            <a:r>
              <a:rPr lang="it-IT" sz="2600" dirty="0" smtClean="0">
                <a:solidFill>
                  <a:schemeClr val="bg1"/>
                </a:solidFill>
              </a:rPr>
              <a:t>ai </a:t>
            </a:r>
            <a:r>
              <a:rPr lang="it-IT" sz="2600" dirty="0">
                <a:solidFill>
                  <a:schemeClr val="bg1"/>
                </a:solidFill>
              </a:rPr>
              <a:t>settori di sicurezza </a:t>
            </a:r>
            <a:r>
              <a:rPr lang="it-IT" sz="2600" dirty="0" smtClean="0">
                <a:solidFill>
                  <a:schemeClr val="bg1"/>
                </a:solidFill>
              </a:rPr>
              <a:t>sociale nei Paesi dell’Unione Europea, Islanda, Liechtenstein, Norvegia e Svizzera</a:t>
            </a:r>
          </a:p>
          <a:p>
            <a:pPr marL="0" indent="0" algn="just">
              <a:buNone/>
            </a:pPr>
            <a:endParaRPr lang="it-IT" sz="2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it-IT" sz="26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it-IT" sz="2600" b="1" dirty="0" smtClean="0">
                <a:solidFill>
                  <a:schemeClr val="bg1"/>
                </a:solidFill>
              </a:rPr>
              <a:t>La </a:t>
            </a:r>
            <a:r>
              <a:rPr lang="it-IT" sz="2600" b="1" dirty="0">
                <a:solidFill>
                  <a:schemeClr val="bg1"/>
                </a:solidFill>
              </a:rPr>
              <a:t>Direttiva </a:t>
            </a:r>
            <a:r>
              <a:rPr lang="it-IT" sz="2600" dirty="0">
                <a:solidFill>
                  <a:schemeClr val="bg1"/>
                </a:solidFill>
              </a:rPr>
              <a:t>si applica alle prestazioni di assistenza </a:t>
            </a:r>
            <a:r>
              <a:rPr lang="it-IT" sz="2600" dirty="0" smtClean="0">
                <a:solidFill>
                  <a:schemeClr val="bg1"/>
                </a:solidFill>
              </a:rPr>
              <a:t>sanitaria comprese nei Livelli essenziali di assistenza, nei Paesi dell’Unione Europea</a:t>
            </a:r>
            <a:endParaRPr lang="it-IT" sz="2600" dirty="0">
              <a:solidFill>
                <a:schemeClr val="bg1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4</a:t>
            </a:fld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3100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Campo di applicazione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/>
          <a:lstStyle/>
          <a:p>
            <a:pPr marL="0" lvl="0" indent="0">
              <a:buNone/>
            </a:pPr>
            <a:r>
              <a:rPr lang="it-IT" sz="2600" b="1" dirty="0">
                <a:solidFill>
                  <a:schemeClr val="bg1"/>
                </a:solidFill>
              </a:rPr>
              <a:t>La Direttiva non si applica</a:t>
            </a:r>
            <a:r>
              <a:rPr lang="it-IT" sz="2600" dirty="0" smtClean="0">
                <a:solidFill>
                  <a:schemeClr val="bg1"/>
                </a:solidFill>
              </a:rPr>
              <a:t>:</a:t>
            </a:r>
          </a:p>
          <a:p>
            <a:pPr marL="0" lvl="0" indent="0">
              <a:buNone/>
            </a:pPr>
            <a:endParaRPr lang="it-IT" sz="900" dirty="0">
              <a:solidFill>
                <a:schemeClr val="bg1"/>
              </a:solidFill>
            </a:endParaRPr>
          </a:p>
          <a:p>
            <a:pPr marL="182563" lvl="0" indent="-182563" algn="just"/>
            <a:r>
              <a:rPr lang="it-IT" sz="2800" dirty="0">
                <a:solidFill>
                  <a:schemeClr val="bg1"/>
                </a:solidFill>
              </a:rPr>
              <a:t>ai servizi nel settore dell’assistenza di lunga durata il cui scopo è sostenere le persone che necessitano di assistenza nello svolgimento di compiti quotidiani e di routine</a:t>
            </a:r>
            <a:r>
              <a:rPr lang="it-IT" sz="2800" dirty="0" smtClean="0">
                <a:solidFill>
                  <a:schemeClr val="bg1"/>
                </a:solidFill>
              </a:rPr>
              <a:t>;</a:t>
            </a:r>
          </a:p>
          <a:p>
            <a:pPr marL="0" lvl="0" indent="0">
              <a:buNone/>
            </a:pPr>
            <a:endParaRPr lang="it-IT" sz="1000" dirty="0">
              <a:solidFill>
                <a:schemeClr val="bg1"/>
              </a:solidFill>
            </a:endParaRPr>
          </a:p>
          <a:p>
            <a:pPr marL="182563" lvl="0" indent="-182563" algn="just"/>
            <a:r>
              <a:rPr lang="it-IT" sz="2800" dirty="0">
                <a:solidFill>
                  <a:schemeClr val="bg1"/>
                </a:solidFill>
              </a:rPr>
              <a:t>all’assegnazione e all’accesso agli organi ai fini dei trapianti</a:t>
            </a:r>
            <a:r>
              <a:rPr lang="it-IT" sz="2600" dirty="0" smtClean="0">
                <a:solidFill>
                  <a:schemeClr val="bg1"/>
                </a:solidFill>
              </a:rPr>
              <a:t>;</a:t>
            </a:r>
          </a:p>
          <a:p>
            <a:pPr marL="0" lvl="0" indent="0">
              <a:buNone/>
            </a:pPr>
            <a:endParaRPr lang="it-IT" sz="1000" dirty="0">
              <a:solidFill>
                <a:schemeClr val="bg1"/>
              </a:solidFill>
            </a:endParaRPr>
          </a:p>
          <a:p>
            <a:pPr marL="182563" lvl="0" indent="-182563" algn="just"/>
            <a:r>
              <a:rPr lang="it-IT" sz="2800" dirty="0">
                <a:solidFill>
                  <a:schemeClr val="bg1"/>
                </a:solidFill>
              </a:rPr>
              <a:t>ai programmi pubblici di vaccinazione contro le malattie contagiose.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5</a:t>
            </a:fld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38657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Campo di applicazione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/>
          <a:lstStyle/>
          <a:p>
            <a:pPr lvl="0" algn="just">
              <a:buFontTx/>
              <a:buChar char="-"/>
            </a:pPr>
            <a:r>
              <a:rPr lang="it-IT" sz="2400" b="1" dirty="0" smtClean="0">
                <a:solidFill>
                  <a:schemeClr val="bg1"/>
                </a:solidFill>
              </a:rPr>
              <a:t>I </a:t>
            </a:r>
            <a:r>
              <a:rPr lang="it-IT" sz="2400" b="1" dirty="0">
                <a:solidFill>
                  <a:schemeClr val="bg1"/>
                </a:solidFill>
              </a:rPr>
              <a:t>Regolamenti </a:t>
            </a:r>
            <a:r>
              <a:rPr lang="it-IT" sz="2400" dirty="0">
                <a:solidFill>
                  <a:schemeClr val="bg1"/>
                </a:solidFill>
              </a:rPr>
              <a:t>si applicano ai cittadini di uno Stato Membro,  agli apolidi e rifugiati residenti in uno Stato membro che sono o sono stati soggetti alla legislazione di uno o più Stati membri, nonché ai loro familiari e superstiti (Articolo 2 del Regolamento (CE) 883/2004</a:t>
            </a:r>
            <a:r>
              <a:rPr lang="it-IT" sz="2400" dirty="0" smtClean="0">
                <a:solidFill>
                  <a:schemeClr val="bg1"/>
                </a:solidFill>
              </a:rPr>
              <a:t>).</a:t>
            </a:r>
          </a:p>
          <a:p>
            <a:pPr marL="0" lvl="0" indent="0" algn="just">
              <a:buNone/>
            </a:pPr>
            <a:endParaRPr lang="it-IT" sz="2400" dirty="0">
              <a:solidFill>
                <a:schemeClr val="bg1"/>
              </a:solidFill>
            </a:endParaRPr>
          </a:p>
          <a:p>
            <a:pPr lvl="0" algn="just">
              <a:buNone/>
            </a:pPr>
            <a:r>
              <a:rPr lang="it-IT" sz="2400" dirty="0">
                <a:solidFill>
                  <a:schemeClr val="bg1"/>
                </a:solidFill>
              </a:rPr>
              <a:t>-   </a:t>
            </a:r>
            <a:r>
              <a:rPr lang="it-IT" sz="2400" b="1" dirty="0">
                <a:solidFill>
                  <a:schemeClr val="bg1"/>
                </a:solidFill>
              </a:rPr>
              <a:t>La Direttiva </a:t>
            </a:r>
            <a:r>
              <a:rPr lang="it-IT" sz="2400" dirty="0">
                <a:solidFill>
                  <a:schemeClr val="bg1"/>
                </a:solidFill>
              </a:rPr>
              <a:t>si applica alle persone, compresi i loro familiari e superstiti, che sono contemplate all’Articolo 2 del Regolamento (CE) 883/2004 e che sono assicurate, come sancito ai sensi dell’Articolo 1(c) del Regolamento stesso.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6</a:t>
            </a:fld>
            <a:endParaRPr lang="it-IT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61956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Campo di applicazione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/>
          <a:lstStyle/>
          <a:p>
            <a:pPr marL="0" lvl="0" indent="0" algn="just">
              <a:buNone/>
            </a:pPr>
            <a:r>
              <a:rPr lang="it-IT" sz="2700" b="1" dirty="0">
                <a:solidFill>
                  <a:schemeClr val="bg1"/>
                </a:solidFill>
              </a:rPr>
              <a:t>Cure:</a:t>
            </a:r>
          </a:p>
          <a:p>
            <a:pPr lvl="0" algn="just">
              <a:buNone/>
            </a:pPr>
            <a:r>
              <a:rPr lang="it-IT" sz="2700" dirty="0">
                <a:solidFill>
                  <a:schemeClr val="bg1"/>
                </a:solidFill>
              </a:rPr>
              <a:t>    Sia i Regolamenti che la Direttiva si applicano alle cure programmate e non programmate.</a:t>
            </a:r>
          </a:p>
          <a:p>
            <a:pPr marL="0" lvl="0" indent="0" algn="just">
              <a:buNone/>
            </a:pPr>
            <a:endParaRPr lang="it-IT" sz="2700" b="1" dirty="0" smtClean="0">
              <a:solidFill>
                <a:schemeClr val="bg1"/>
              </a:solidFill>
            </a:endParaRPr>
          </a:p>
          <a:p>
            <a:pPr marL="0" lvl="0" indent="0" algn="just">
              <a:buNone/>
            </a:pPr>
            <a:r>
              <a:rPr lang="it-IT" sz="2700" b="1" dirty="0" smtClean="0">
                <a:solidFill>
                  <a:schemeClr val="bg1"/>
                </a:solidFill>
              </a:rPr>
              <a:t>Prestatori</a:t>
            </a:r>
            <a:r>
              <a:rPr lang="it-IT" sz="2700" b="1" dirty="0">
                <a:solidFill>
                  <a:schemeClr val="bg1"/>
                </a:solidFill>
              </a:rPr>
              <a:t>:</a:t>
            </a:r>
          </a:p>
          <a:p>
            <a:pPr lvl="0" algn="just">
              <a:buNone/>
            </a:pPr>
            <a:r>
              <a:rPr lang="it-IT" sz="2700" dirty="0">
                <a:solidFill>
                  <a:schemeClr val="bg1"/>
                </a:solidFill>
              </a:rPr>
              <a:t>	</a:t>
            </a:r>
            <a:r>
              <a:rPr lang="it-IT" sz="2700" dirty="0" smtClean="0">
                <a:solidFill>
                  <a:schemeClr val="bg1"/>
                </a:solidFill>
              </a:rPr>
              <a:t>-	</a:t>
            </a:r>
            <a:r>
              <a:rPr lang="it-IT" sz="2700" b="1" dirty="0" smtClean="0">
                <a:solidFill>
                  <a:schemeClr val="bg1"/>
                </a:solidFill>
              </a:rPr>
              <a:t>Regolamenti:</a:t>
            </a:r>
            <a:r>
              <a:rPr lang="it-IT" sz="2700" dirty="0" smtClean="0">
                <a:solidFill>
                  <a:schemeClr val="bg1"/>
                </a:solidFill>
              </a:rPr>
              <a:t> solo i </a:t>
            </a:r>
            <a:r>
              <a:rPr lang="it-IT" sz="2700" dirty="0">
                <a:solidFill>
                  <a:schemeClr val="bg1"/>
                </a:solidFill>
              </a:rPr>
              <a:t>prestatori di </a:t>
            </a:r>
            <a:r>
              <a:rPr lang="it-IT" sz="2700" dirty="0" smtClean="0">
                <a:solidFill>
                  <a:schemeClr val="bg1"/>
                </a:solidFill>
              </a:rPr>
              <a:t>assistenza 	sanitaria </a:t>
            </a:r>
            <a:r>
              <a:rPr lang="it-IT" sz="2700" dirty="0">
                <a:solidFill>
                  <a:schemeClr val="bg1"/>
                </a:solidFill>
              </a:rPr>
              <a:t>pubblici o privati </a:t>
            </a:r>
            <a:r>
              <a:rPr lang="it-IT" sz="2700" dirty="0" smtClean="0">
                <a:solidFill>
                  <a:schemeClr val="bg1"/>
                </a:solidFill>
              </a:rPr>
              <a:t>convenzionati.</a:t>
            </a:r>
          </a:p>
          <a:p>
            <a:pPr lvl="0" algn="just">
              <a:buNone/>
            </a:pPr>
            <a:endParaRPr lang="it-IT" sz="2700" dirty="0" smtClean="0">
              <a:solidFill>
                <a:schemeClr val="bg1"/>
              </a:solidFill>
            </a:endParaRPr>
          </a:p>
          <a:p>
            <a:pPr lvl="0" algn="just">
              <a:buNone/>
            </a:pPr>
            <a:r>
              <a:rPr lang="it-IT" sz="2700" dirty="0">
                <a:solidFill>
                  <a:schemeClr val="bg1"/>
                </a:solidFill>
              </a:rPr>
              <a:t>	</a:t>
            </a:r>
            <a:r>
              <a:rPr lang="it-IT" sz="2700" dirty="0" smtClean="0">
                <a:solidFill>
                  <a:schemeClr val="bg1"/>
                </a:solidFill>
              </a:rPr>
              <a:t>-	</a:t>
            </a:r>
            <a:r>
              <a:rPr lang="it-IT" sz="2700" b="1" dirty="0" smtClean="0">
                <a:solidFill>
                  <a:schemeClr val="bg1"/>
                </a:solidFill>
              </a:rPr>
              <a:t>Direttiva:</a:t>
            </a:r>
            <a:r>
              <a:rPr lang="it-IT" sz="2700" dirty="0" smtClean="0">
                <a:solidFill>
                  <a:schemeClr val="bg1"/>
                </a:solidFill>
              </a:rPr>
              <a:t> </a:t>
            </a:r>
            <a:r>
              <a:rPr lang="it-IT" sz="2700" dirty="0">
                <a:solidFill>
                  <a:schemeClr val="bg1"/>
                </a:solidFill>
              </a:rPr>
              <a:t>tutti i prestatori  di </a:t>
            </a:r>
            <a:r>
              <a:rPr lang="it-IT" sz="2700" dirty="0" smtClean="0">
                <a:solidFill>
                  <a:schemeClr val="bg1"/>
                </a:solidFill>
              </a:rPr>
              <a:t>assistenza </a:t>
            </a:r>
            <a:r>
              <a:rPr lang="it-IT" sz="2700" dirty="0">
                <a:solidFill>
                  <a:schemeClr val="bg1"/>
                </a:solidFill>
              </a:rPr>
              <a:t>sanitaria, </a:t>
            </a:r>
            <a:r>
              <a:rPr lang="it-IT" sz="2700" dirty="0" smtClean="0">
                <a:solidFill>
                  <a:schemeClr val="bg1"/>
                </a:solidFill>
              </a:rPr>
              <a:t>	sia </a:t>
            </a:r>
            <a:r>
              <a:rPr lang="it-IT" sz="2700" dirty="0">
                <a:solidFill>
                  <a:schemeClr val="bg1"/>
                </a:solidFill>
              </a:rPr>
              <a:t>pubblici che </a:t>
            </a:r>
            <a:r>
              <a:rPr lang="it-IT" sz="2700" dirty="0" smtClean="0">
                <a:solidFill>
                  <a:schemeClr val="bg1"/>
                </a:solidFill>
              </a:rPr>
              <a:t>privati, convenzionati </a:t>
            </a:r>
            <a:r>
              <a:rPr lang="it-IT" sz="2700" dirty="0">
                <a:solidFill>
                  <a:schemeClr val="bg1"/>
                </a:solidFill>
              </a:rPr>
              <a:t>o non.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7</a:t>
            </a:fld>
            <a:endParaRPr lang="it-IT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55727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Cure programmate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80520"/>
          </a:xfrm>
        </p:spPr>
        <p:txBody>
          <a:bodyPr/>
          <a:lstStyle/>
          <a:p>
            <a:pPr marL="0" lvl="0" indent="12700" algn="just">
              <a:buNone/>
            </a:pPr>
            <a:r>
              <a:rPr lang="it-IT" b="1" dirty="0" smtClean="0">
                <a:solidFill>
                  <a:schemeClr val="bg1"/>
                </a:solidFill>
              </a:rPr>
              <a:t>Regolamenti </a:t>
            </a:r>
            <a:r>
              <a:rPr lang="it-IT" dirty="0" smtClean="0">
                <a:solidFill>
                  <a:schemeClr val="bg1"/>
                </a:solidFill>
              </a:rPr>
              <a:t>di sicurezza sociale</a:t>
            </a:r>
          </a:p>
          <a:p>
            <a:pPr algn="just"/>
            <a:r>
              <a:rPr lang="it-IT" sz="2800" dirty="0" smtClean="0">
                <a:solidFill>
                  <a:schemeClr val="bg1"/>
                </a:solidFill>
              </a:rPr>
              <a:t>Necessaria l’autorizzazione </a:t>
            </a:r>
            <a:r>
              <a:rPr lang="it-IT" sz="2800" dirty="0">
                <a:solidFill>
                  <a:schemeClr val="bg1"/>
                </a:solidFill>
              </a:rPr>
              <a:t>preventiva </a:t>
            </a:r>
            <a:r>
              <a:rPr lang="it-IT" sz="2800" dirty="0" smtClean="0">
                <a:solidFill>
                  <a:schemeClr val="bg1"/>
                </a:solidFill>
              </a:rPr>
              <a:t>per le </a:t>
            </a:r>
            <a:r>
              <a:rPr lang="it-IT" sz="2800" dirty="0">
                <a:solidFill>
                  <a:schemeClr val="bg1"/>
                </a:solidFill>
              </a:rPr>
              <a:t>persone assicurate e i loro familiari che si recano in un altro Stato membro, allo scopo di ricevere </a:t>
            </a:r>
            <a:r>
              <a:rPr lang="it-IT" sz="2800" dirty="0" smtClean="0">
                <a:solidFill>
                  <a:schemeClr val="bg1"/>
                </a:solidFill>
              </a:rPr>
              <a:t>prestazioni </a:t>
            </a:r>
            <a:r>
              <a:rPr lang="it-IT" sz="2800" dirty="0">
                <a:solidFill>
                  <a:schemeClr val="bg1"/>
                </a:solidFill>
              </a:rPr>
              <a:t>in natura durante il </a:t>
            </a:r>
            <a:r>
              <a:rPr lang="it-IT" sz="2800" dirty="0" smtClean="0">
                <a:solidFill>
                  <a:schemeClr val="bg1"/>
                </a:solidFill>
              </a:rPr>
              <a:t>soggiorno - Art. 20(1</a:t>
            </a:r>
            <a:r>
              <a:rPr lang="it-IT" sz="2800" dirty="0">
                <a:solidFill>
                  <a:schemeClr val="bg1"/>
                </a:solidFill>
              </a:rPr>
              <a:t>) del Regolamento (CE) </a:t>
            </a:r>
            <a:r>
              <a:rPr lang="it-IT" sz="2800" dirty="0" smtClean="0">
                <a:solidFill>
                  <a:schemeClr val="bg1"/>
                </a:solidFill>
              </a:rPr>
              <a:t>883/2004.</a:t>
            </a:r>
          </a:p>
          <a:p>
            <a:pPr marL="0" lvl="0" indent="0" algn="just">
              <a:buNone/>
            </a:pPr>
            <a:r>
              <a:rPr lang="it-IT" b="1" dirty="0">
                <a:solidFill>
                  <a:srgbClr val="FFFFFF"/>
                </a:solidFill>
              </a:rPr>
              <a:t>Direttiva </a:t>
            </a:r>
          </a:p>
          <a:p>
            <a:pPr lvl="0" algn="just"/>
            <a:r>
              <a:rPr lang="it-IT" sz="2600" dirty="0" smtClean="0">
                <a:solidFill>
                  <a:srgbClr val="FFFFFF"/>
                </a:solidFill>
              </a:rPr>
              <a:t>Facoltativa </a:t>
            </a:r>
            <a:r>
              <a:rPr lang="it-IT" sz="2600" dirty="0">
                <a:solidFill>
                  <a:srgbClr val="FFFFFF"/>
                </a:solidFill>
              </a:rPr>
              <a:t>l’autorizzazione preventiva e solo per alcuni casi di assistenza sanitaria. -  Art. 8(1) della Direttiva 2011/24/UE. </a:t>
            </a:r>
            <a:endParaRPr lang="it-IT" dirty="0">
              <a:solidFill>
                <a:srgbClr val="000000"/>
              </a:solidFill>
            </a:endParaRPr>
          </a:p>
          <a:p>
            <a:pPr algn="just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8</a:t>
            </a:fld>
            <a:endParaRPr lang="it-IT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69755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Cure programmate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52528"/>
          </a:xfrm>
        </p:spPr>
        <p:txBody>
          <a:bodyPr/>
          <a:lstStyle/>
          <a:p>
            <a:pPr marL="0" lvl="0" indent="0" algn="just">
              <a:buNone/>
              <a:tabLst>
                <a:tab pos="87313" algn="l"/>
              </a:tabLst>
            </a:pPr>
            <a:r>
              <a:rPr lang="it-IT" sz="2400" dirty="0" smtClean="0">
                <a:solidFill>
                  <a:schemeClr val="bg1"/>
                </a:solidFill>
              </a:rPr>
              <a:t>Nello </a:t>
            </a:r>
            <a:r>
              <a:rPr lang="it-IT" sz="2400" dirty="0">
                <a:solidFill>
                  <a:schemeClr val="bg1"/>
                </a:solidFill>
              </a:rPr>
              <a:t>specifico, l’assistenza sanitaria transfrontaliera, che può essere soggetta all’autorizzazione preventiva, è indicata all’Articolo 8(2) della Direttiva ed è limitata alle cure mediche che:</a:t>
            </a:r>
          </a:p>
          <a:p>
            <a:pPr algn="just">
              <a:tabLst>
                <a:tab pos="87313" algn="l"/>
              </a:tabLst>
            </a:pPr>
            <a:r>
              <a:rPr lang="it-IT" sz="2400" dirty="0">
                <a:solidFill>
                  <a:schemeClr val="bg1"/>
                </a:solidFill>
              </a:rPr>
              <a:t>comportano il ricovero del paziente per almeno una notte; o </a:t>
            </a:r>
          </a:p>
          <a:p>
            <a:pPr algn="just">
              <a:tabLst>
                <a:tab pos="182563" algn="l"/>
              </a:tabLst>
            </a:pPr>
            <a:r>
              <a:rPr lang="it-IT" sz="2400" dirty="0">
                <a:solidFill>
                  <a:schemeClr val="bg1"/>
                </a:solidFill>
              </a:rPr>
              <a:t>richiedono l’utilizzo di un’infrastruttura sanitaria o di apparecchiature mediche altamente specializzate e costose; o</a:t>
            </a:r>
          </a:p>
          <a:p>
            <a:pPr algn="just">
              <a:tabLst>
                <a:tab pos="87313" algn="l"/>
              </a:tabLst>
            </a:pPr>
            <a:r>
              <a:rPr lang="it-IT" sz="2400" dirty="0">
                <a:solidFill>
                  <a:schemeClr val="bg1"/>
                </a:solidFill>
              </a:rPr>
              <a:t>richiedono cure che comportano un rischio particolare per il paziente o la popolazione; o</a:t>
            </a:r>
          </a:p>
          <a:p>
            <a:pPr algn="just">
              <a:tabLst>
                <a:tab pos="87313" algn="l"/>
              </a:tabLst>
            </a:pPr>
            <a:r>
              <a:rPr lang="it-IT" sz="2400" dirty="0">
                <a:solidFill>
                  <a:schemeClr val="bg1"/>
                </a:solidFill>
              </a:rPr>
              <a:t>sono fornite da un prestatore di assistenza sanitaria che, all’occorrenza, potrebbe suscitare preoccupazione quanto alla qualità o alla sicurezza dell’assistenza erogata.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DGPROGS ex Uff. II DGRUERI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5735-D1E7-4552-97E6-6B18391CBE04}" type="slidenum">
              <a:rPr lang="it-IT" smtClean="0"/>
              <a:pPr>
                <a:defRPr/>
              </a:pPr>
              <a:t>9</a:t>
            </a:fld>
            <a:endParaRPr lang="it-IT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1075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38519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ruttura predefinita">
  <a:themeElements>
    <a:clrScheme name="Personalizza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o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1153</Words>
  <Application>Microsoft Office PowerPoint</Application>
  <PresentationFormat>Presentazione su schermo (4:3)</PresentationFormat>
  <Paragraphs>167</Paragraphs>
  <Slides>18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5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1_Struttura predefinita</vt:lpstr>
      <vt:lpstr>  MOBILITA’ SANITARIA IN AMBITO COMUNITARIO Regolamenti 883/2004 e  987/2009  vs  Direttiva 2011/24/UE  Dipartimento della Programmazione e del Servizio Sanitario Nazionale Direzione Generale della Programmazione </vt:lpstr>
      <vt:lpstr>Rapporti tra i due strumenti</vt:lpstr>
      <vt:lpstr>Scopo</vt:lpstr>
      <vt:lpstr>Campo di applicazione</vt:lpstr>
      <vt:lpstr>Campo di applicazione</vt:lpstr>
      <vt:lpstr>Campo di applicazione</vt:lpstr>
      <vt:lpstr>Campo di applicazione</vt:lpstr>
      <vt:lpstr>Cure programmate</vt:lpstr>
      <vt:lpstr>Cure programmate</vt:lpstr>
      <vt:lpstr>Cure non programmate</vt:lpstr>
      <vt:lpstr>Cure non programmate</vt:lpstr>
      <vt:lpstr>Rimborso dei costi</vt:lpstr>
      <vt:lpstr>Rimborso dei costi</vt:lpstr>
      <vt:lpstr>Garanzie informative e procedurali</vt:lpstr>
      <vt:lpstr> Garanzie informative e procedurali</vt:lpstr>
      <vt:lpstr> Garanzie informative e procedurali</vt:lpstr>
      <vt:lpstr> Garanzie informative e procedurali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MOBILITA’ SANITARIA IN AMBITO COMUNITARIO Regolamenti e Direttiva 24/2011     Dipartimento della Programmazione e del Servizio Sanitario Nazionale Direzione Generale della Programmazione</dc:title>
  <dc:creator>Cauteruccio Rosa Anna</dc:creator>
  <cp:lastModifiedBy>Novak Milvia</cp:lastModifiedBy>
  <cp:revision>49</cp:revision>
  <cp:lastPrinted>2016-09-16T16:16:50Z</cp:lastPrinted>
  <dcterms:created xsi:type="dcterms:W3CDTF">2014-02-18T13:20:06Z</dcterms:created>
  <dcterms:modified xsi:type="dcterms:W3CDTF">2016-09-16T16:16:54Z</dcterms:modified>
</cp:coreProperties>
</file>