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65" r:id="rId5"/>
    <p:sldId id="263" r:id="rId6"/>
    <p:sldId id="258" r:id="rId7"/>
  </p:sldIdLst>
  <p:sldSz cx="12192000" cy="685800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-240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/>
          <p:cNvSpPr>
            <a:spLocks/>
          </p:cNvSpPr>
          <p:nvPr/>
        </p:nvSpPr>
        <p:spPr bwMode="auto">
          <a:xfrm>
            <a:off x="0" y="4324350"/>
            <a:ext cx="1744663" cy="777875"/>
          </a:xfrm>
          <a:custGeom>
            <a:avLst/>
            <a:gdLst>
              <a:gd name="T0" fmla="*/ 0 w 372"/>
              <a:gd name="T1" fmla="*/ 0 h 166"/>
              <a:gd name="T2" fmla="*/ 372 w 372"/>
              <a:gd name="T3" fmla="*/ 166 h 166"/>
            </a:gdLst>
            <a:ahLst/>
            <a:cxnLst>
              <a:cxn ang="0">
                <a:pos x="287" y="166"/>
              </a:cxn>
              <a:cxn ang="0">
                <a:pos x="293" y="164"/>
              </a:cxn>
              <a:cxn ang="0">
                <a:pos x="294" y="163"/>
              </a:cxn>
              <a:cxn ang="0">
                <a:pos x="370" y="87"/>
              </a:cxn>
              <a:cxn ang="0">
                <a:pos x="370" y="78"/>
              </a:cxn>
              <a:cxn ang="0">
                <a:pos x="294" y="3"/>
              </a:cxn>
              <a:cxn ang="0">
                <a:pos x="293" y="2"/>
              </a:cxn>
              <a:cxn ang="0">
                <a:pos x="287" y="0"/>
              </a:cxn>
              <a:cxn ang="0">
                <a:pos x="0" y="0"/>
              </a:cxn>
              <a:cxn ang="0">
                <a:pos x="0" y="166"/>
              </a:cxn>
              <a:cxn ang="0">
                <a:pos x="287" y="166"/>
              </a:cxn>
            </a:cxnLst>
            <a:rect l="T0" t="T1" r="T2" b="T3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1BA351-6C3C-4865-996D-11A18746ED0E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4529138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AFB0B1-53ED-4E36-84BB-F70E133C281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D9D15-D4DE-4429-9DC8-7EA9AD1F76AE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A6738-09E7-4A13-8838-51703276A8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13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4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5C6CE5-1177-43B4-B58B-55569CA667BF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6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34B57-DC67-47CB-85AC-4E7D352386F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E3875-559C-4D2A-AD6E-B3AB0234823B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4BDA6C-EF71-418D-A757-FD8E1158178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6" name="TextBox 16"/>
          <p:cNvSpPr txBox="1"/>
          <p:nvPr/>
        </p:nvSpPr>
        <p:spPr>
          <a:xfrm>
            <a:off x="2466975" y="647700"/>
            <a:ext cx="609600" cy="585788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“</a:t>
            </a:r>
          </a:p>
        </p:txBody>
      </p:sp>
      <p:sp>
        <p:nvSpPr>
          <p:cNvPr id="7" name="TextBox 17"/>
          <p:cNvSpPr txBox="1"/>
          <p:nvPr/>
        </p:nvSpPr>
        <p:spPr>
          <a:xfrm>
            <a:off x="11114088" y="2905125"/>
            <a:ext cx="609600" cy="584200"/>
          </a:xfrm>
          <a:prstGeom prst="rect">
            <a:avLst/>
          </a:prstGeom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000" dirty="0">
                <a:ln w="3175" cmpd="sng">
                  <a:noFill/>
                </a:ln>
                <a:solidFill>
                  <a:schemeClr val="accent1"/>
                </a:solidFill>
                <a:latin typeface="Arial"/>
                <a:cs typeface="+mn-cs"/>
              </a:rPr>
              <a:t>”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51F5CA-7961-4B71-9ECF-D05EA38ABB22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591D-10AF-4ADA-8895-4BAF8323808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rtlCol="0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24DC61-3793-4613-A921-D6EE3D23FF15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67569-4D3A-4993-BFB1-04F080DD635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017A1-D748-44E4-B844-DF0DB07B4CEF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DD1A-088E-4D1F-AD2A-5180357481A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F11D3-4B09-43FB-9ACC-432C259FC5B0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9BE05D-1AD7-4CD1-9FA9-6AF4B273C0C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925E3-0775-426E-95F1-C07AA08C98E3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5E482A-F172-476C-96AA-CDF7150FD4E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1"/>
          <p:cNvSpPr>
            <a:spLocks/>
          </p:cNvSpPr>
          <p:nvPr/>
        </p:nvSpPr>
        <p:spPr bwMode="auto">
          <a:xfrm flipV="1">
            <a:off x="-4763" y="31781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B20774-F470-4388-989B-D29CDDF01043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3" y="3244850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5AA3F-FD3F-4315-A57F-4C4D12330FB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C28BC-2AE8-4788-BF58-ADA2378469E2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3F6083-D147-47C8-B4DC-8326D8A0311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6DBFD4-A920-42A3-9926-D33A7F6E3645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5C61-6AFD-493D-BB6C-E9B9E2D52B0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9417A-6EBE-44C1-A157-CBE6BE4BBD10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813C9F-D7A4-4DF3-B4E0-6EC055769425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738DE9-6F2E-414D-A793-ED7D42BC2322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0567A8-FF68-4ECC-B731-6A257F4F962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71437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6F325-C033-4944-9447-EB5585AF795A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D8121-A820-475B-AA8B-82107A495E5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11"/>
          <p:cNvSpPr>
            <a:spLocks/>
          </p:cNvSpPr>
          <p:nvPr/>
        </p:nvSpPr>
        <p:spPr bwMode="auto">
          <a:xfrm flipV="1">
            <a:off x="-4763" y="4911725"/>
            <a:ext cx="1589088" cy="508000"/>
          </a:xfrm>
          <a:custGeom>
            <a:avLst/>
            <a:gdLst/>
            <a:ahLst/>
            <a:cxnLst>
              <a:cxn ang="0">
                <a:pos x="9248" y="4701"/>
              </a:cxn>
              <a:cxn ang="0">
                <a:pos x="7915" y="188"/>
              </a:cxn>
              <a:cxn ang="0">
                <a:pos x="7886" y="94"/>
              </a:cxn>
              <a:cxn ang="0">
                <a:pos x="7803" y="0"/>
              </a:cxn>
              <a:cxn ang="0">
                <a:pos x="7275" y="0"/>
              </a:cxn>
              <a:cxn ang="0">
                <a:pos x="0" y="70"/>
              </a:cxn>
              <a:cxn ang="0">
                <a:pos x="25" y="10000"/>
              </a:cxn>
              <a:cxn ang="0">
                <a:pos x="7275" y="9966"/>
              </a:cxn>
              <a:cxn ang="0">
                <a:pos x="7803" y="9966"/>
              </a:cxn>
              <a:cxn ang="0">
                <a:pos x="7886" y="9872"/>
              </a:cxn>
              <a:cxn ang="0">
                <a:pos x="7915" y="9778"/>
              </a:cxn>
              <a:cxn ang="0">
                <a:pos x="9248" y="5265"/>
              </a:cxn>
              <a:cxn ang="0">
                <a:pos x="9248" y="4701"/>
              </a:cxn>
            </a:cxnLst>
            <a:rect l="0" t="0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 noProof="0" smtClean="0"/>
              <a:t>Fare clic sull'icona per inserire un'immagine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7FF49A-2487-4C3B-8764-7C033449829D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3" y="4983163"/>
            <a:ext cx="77946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D1E73F-CCD6-4D5A-BE1C-97970B445FA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2"/>
          <p:cNvGrpSpPr>
            <a:grpSpLocks/>
          </p:cNvGrpSpPr>
          <p:nvPr/>
        </p:nvGrpSpPr>
        <p:grpSpPr bwMode="auto">
          <a:xfrm>
            <a:off x="0" y="228600"/>
            <a:ext cx="2851150" cy="6638925"/>
            <a:chOff x="2487613" y="285750"/>
            <a:chExt cx="2428875" cy="5654676"/>
          </a:xfrm>
        </p:grpSpPr>
        <p:sp>
          <p:nvSpPr>
            <p:cNvPr id="1046" name="Freeform 11"/>
            <p:cNvSpPr>
              <a:spLocks/>
            </p:cNvSpPr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>
                <a:gd name="T0" fmla="*/ 0 w 22"/>
                <a:gd name="T1" fmla="*/ 0 h 136"/>
                <a:gd name="T2" fmla="*/ 22 w 22"/>
                <a:gd name="T3" fmla="*/ 136 h 136"/>
              </a:gdLst>
              <a:ahLst/>
              <a:cxnLst>
                <a:cxn ang="0">
                  <a:pos x="22" y="136"/>
                </a:cxn>
                <a:cxn ang="0">
                  <a:pos x="17" y="80"/>
                </a:cxn>
                <a:cxn ang="0">
                  <a:pos x="0" y="0"/>
                </a:cxn>
                <a:cxn ang="0">
                  <a:pos x="0" y="35"/>
                </a:cxn>
                <a:cxn ang="0">
                  <a:pos x="20" y="124"/>
                </a:cxn>
                <a:cxn ang="0">
                  <a:pos x="22" y="136"/>
                </a:cxn>
              </a:cxnLst>
              <a:rect l="T0" t="T1" r="T2" b="T3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7" name="Freeform 12"/>
            <p:cNvSpPr>
              <a:spLocks/>
            </p:cNvSpPr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>
                <a:gd name="T0" fmla="*/ 0 w 140"/>
                <a:gd name="T1" fmla="*/ 0 h 504"/>
                <a:gd name="T2" fmla="*/ 140 w 140"/>
                <a:gd name="T3" fmla="*/ 504 h 504"/>
              </a:gdLst>
              <a:ahLst/>
              <a:cxnLst>
                <a:cxn ang="0">
                  <a:pos x="86" y="350"/>
                </a:cxn>
                <a:cxn ang="0">
                  <a:pos x="139" y="504"/>
                </a:cxn>
                <a:cxn ang="0">
                  <a:pos x="140" y="478"/>
                </a:cxn>
                <a:cxn ang="0">
                  <a:pos x="95" y="347"/>
                </a:cxn>
                <a:cxn ang="0">
                  <a:pos x="0" y="0"/>
                </a:cxn>
                <a:cxn ang="0">
                  <a:pos x="6" y="61"/>
                </a:cxn>
                <a:cxn ang="0">
                  <a:pos x="86" y="350"/>
                </a:cxn>
              </a:cxnLst>
              <a:rect l="T0" t="T1" r="T2" b="T3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8" name="Freeform 13"/>
            <p:cNvSpPr>
              <a:spLocks/>
            </p:cNvSpPr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>
                <a:gd name="T0" fmla="*/ 0 w 132"/>
                <a:gd name="T1" fmla="*/ 0 h 308"/>
                <a:gd name="T2" fmla="*/ 132 w 132"/>
                <a:gd name="T3" fmla="*/ 308 h 308"/>
              </a:gdLst>
              <a:ahLst/>
              <a:cxnLst>
                <a:cxn ang="0">
                  <a:pos x="8" y="22"/>
                </a:cxn>
                <a:cxn ang="0">
                  <a:pos x="0" y="0"/>
                </a:cxn>
                <a:cxn ang="0">
                  <a:pos x="0" y="29"/>
                </a:cxn>
                <a:cxn ang="0">
                  <a:pos x="68" y="194"/>
                </a:cxn>
                <a:cxn ang="0">
                  <a:pos x="123" y="308"/>
                </a:cxn>
                <a:cxn ang="0">
                  <a:pos x="132" y="308"/>
                </a:cxn>
                <a:cxn ang="0">
                  <a:pos x="77" y="190"/>
                </a:cxn>
                <a:cxn ang="0">
                  <a:pos x="8" y="22"/>
                </a:cxn>
              </a:cxnLst>
              <a:rect l="T0" t="T1" r="T2" b="T3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9" name="Freeform 14"/>
            <p:cNvSpPr>
              <a:spLocks/>
            </p:cNvSpPr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>
                <a:gd name="T0" fmla="*/ 0 w 37"/>
                <a:gd name="T1" fmla="*/ 0 h 79"/>
                <a:gd name="T2" fmla="*/ 37 w 37"/>
                <a:gd name="T3" fmla="*/ 79 h 79"/>
              </a:gdLst>
              <a:ahLst/>
              <a:cxnLst>
                <a:cxn ang="0">
                  <a:pos x="28" y="79"/>
                </a:cxn>
                <a:cxn ang="0">
                  <a:pos x="37" y="79"/>
                </a:cxn>
                <a:cxn ang="0">
                  <a:pos x="0" y="0"/>
                </a:cxn>
                <a:cxn ang="0">
                  <a:pos x="28" y="79"/>
                </a:cxn>
              </a:cxnLst>
              <a:rect l="T0" t="T1" r="T2" b="T3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0" name="Freeform 15"/>
            <p:cNvSpPr>
              <a:spLocks/>
            </p:cNvSpPr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>
                <a:gd name="T0" fmla="*/ 0 w 178"/>
                <a:gd name="T1" fmla="*/ 0 h 722"/>
                <a:gd name="T2" fmla="*/ 178 w 178"/>
                <a:gd name="T3" fmla="*/ 722 h 722"/>
              </a:gdLst>
              <a:ahLst/>
              <a:cxnLst>
                <a:cxn ang="0">
                  <a:pos x="162" y="660"/>
                </a:cxn>
                <a:cxn ang="0">
                  <a:pos x="116" y="534"/>
                </a:cxn>
                <a:cxn ang="0">
                  <a:pos x="40" y="236"/>
                </a:cxn>
                <a:cxn ang="0">
                  <a:pos x="12" y="51"/>
                </a:cxn>
                <a:cxn ang="0">
                  <a:pos x="0" y="0"/>
                </a:cxn>
                <a:cxn ang="0">
                  <a:pos x="33" y="237"/>
                </a:cxn>
                <a:cxn ang="0">
                  <a:pos x="107" y="537"/>
                </a:cxn>
                <a:cxn ang="0">
                  <a:pos x="160" y="681"/>
                </a:cxn>
                <a:cxn ang="0">
                  <a:pos x="178" y="722"/>
                </a:cxn>
                <a:cxn ang="0">
                  <a:pos x="174" y="708"/>
                </a:cxn>
                <a:cxn ang="0">
                  <a:pos x="162" y="660"/>
                </a:cxn>
              </a:cxnLst>
              <a:rect l="T0" t="T1" r="T2" b="T3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1" name="Freeform 16"/>
            <p:cNvSpPr>
              <a:spLocks/>
            </p:cNvSpPr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>
                <a:gd name="T0" fmla="*/ 0 w 23"/>
                <a:gd name="T1" fmla="*/ 0 h 635"/>
                <a:gd name="T2" fmla="*/ 23 w 23"/>
                <a:gd name="T3" fmla="*/ 635 h 635"/>
              </a:gdLst>
              <a:ahLst/>
              <a:cxnLst>
                <a:cxn ang="0">
                  <a:pos x="11" y="577"/>
                </a:cxn>
                <a:cxn ang="0">
                  <a:pos x="12" y="589"/>
                </a:cxn>
                <a:cxn ang="0">
                  <a:pos x="22" y="632"/>
                </a:cxn>
                <a:cxn ang="0">
                  <a:pos x="23" y="635"/>
                </a:cxn>
                <a:cxn ang="0">
                  <a:pos x="17" y="576"/>
                </a:cxn>
                <a:cxn ang="0">
                  <a:pos x="5" y="269"/>
                </a:cxn>
                <a:cxn ang="0">
                  <a:pos x="15" y="0"/>
                </a:cxn>
                <a:cxn ang="0">
                  <a:pos x="12" y="0"/>
                </a:cxn>
                <a:cxn ang="0">
                  <a:pos x="1" y="269"/>
                </a:cxn>
                <a:cxn ang="0">
                  <a:pos x="11" y="577"/>
                </a:cxn>
              </a:cxnLst>
              <a:rect l="T0" t="T1" r="T2" b="T3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2" name="Freeform 17"/>
            <p:cNvSpPr>
              <a:spLocks/>
            </p:cNvSpPr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0" y="0"/>
                </a:cxn>
                <a:cxn ang="0">
                  <a:pos x="5" y="56"/>
                </a:cxn>
                <a:cxn ang="0">
                  <a:pos x="17" y="107"/>
                </a:cxn>
                <a:cxn ang="0">
                  <a:pos x="11" y="46"/>
                </a:cxn>
                <a:cxn ang="0">
                  <a:pos x="10" y="43"/>
                </a:cxn>
                <a:cxn ang="0">
                  <a:pos x="0" y="0"/>
                </a:cxn>
              </a:cxnLst>
              <a:rect l="T0" t="T1" r="T2" b="T3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3" name="Freeform 18"/>
            <p:cNvSpPr>
              <a:spLocks/>
            </p:cNvSpPr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>
                <a:gd name="T0" fmla="*/ 0 w 41"/>
                <a:gd name="T1" fmla="*/ 0 h 222"/>
                <a:gd name="T2" fmla="*/ 41 w 41"/>
                <a:gd name="T3" fmla="*/ 222 h 222"/>
              </a:gdLst>
              <a:ahLst/>
              <a:cxnLst>
                <a:cxn ang="0">
                  <a:pos x="0" y="0"/>
                </a:cxn>
                <a:cxn ang="0">
                  <a:pos x="5" y="93"/>
                </a:cxn>
                <a:cxn ang="0">
                  <a:pos x="17" y="166"/>
                </a:cxn>
                <a:cxn ang="0">
                  <a:pos x="24" y="184"/>
                </a:cxn>
                <a:cxn ang="0">
                  <a:pos x="41" y="222"/>
                </a:cxn>
                <a:cxn ang="0">
                  <a:pos x="38" y="212"/>
                </a:cxn>
                <a:cxn ang="0">
                  <a:pos x="13" y="92"/>
                </a:cxn>
                <a:cxn ang="0">
                  <a:pos x="8" y="22"/>
                </a:cxn>
                <a:cxn ang="0">
                  <a:pos x="7" y="18"/>
                </a:cxn>
                <a:cxn ang="0">
                  <a:pos x="0" y="0"/>
                </a:cxn>
              </a:cxnLst>
              <a:rect l="T0" t="T1" r="T2" b="T3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4" name="Freeform 19"/>
            <p:cNvSpPr>
              <a:spLocks/>
            </p:cNvSpPr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>
                <a:gd name="T0" fmla="*/ 0 w 450"/>
                <a:gd name="T1" fmla="*/ 0 h 878"/>
                <a:gd name="T2" fmla="*/ 450 w 450"/>
                <a:gd name="T3" fmla="*/ 878 h 878"/>
              </a:gdLst>
              <a:ahLst/>
              <a:cxnLst>
                <a:cxn ang="0">
                  <a:pos x="7" y="854"/>
                </a:cxn>
                <a:cxn ang="0">
                  <a:pos x="50" y="613"/>
                </a:cxn>
                <a:cxn ang="0">
                  <a:pos x="149" y="388"/>
                </a:cxn>
                <a:cxn ang="0">
                  <a:pos x="285" y="183"/>
                </a:cxn>
                <a:cxn ang="0">
                  <a:pos x="364" y="89"/>
                </a:cxn>
                <a:cxn ang="0">
                  <a:pos x="406" y="44"/>
                </a:cxn>
                <a:cxn ang="0">
                  <a:pos x="450" y="1"/>
                </a:cxn>
                <a:cxn ang="0">
                  <a:pos x="450" y="0"/>
                </a:cxn>
                <a:cxn ang="0">
                  <a:pos x="405" y="43"/>
                </a:cxn>
                <a:cxn ang="0">
                  <a:pos x="363" y="88"/>
                </a:cxn>
                <a:cxn ang="0">
                  <a:pos x="283" y="181"/>
                </a:cxn>
                <a:cxn ang="0">
                  <a:pos x="145" y="386"/>
                </a:cxn>
                <a:cxn ang="0">
                  <a:pos x="45" y="611"/>
                </a:cxn>
                <a:cxn ang="0">
                  <a:pos x="0" y="854"/>
                </a:cxn>
                <a:cxn ang="0">
                  <a:pos x="0" y="859"/>
                </a:cxn>
                <a:cxn ang="0">
                  <a:pos x="7" y="878"/>
                </a:cxn>
                <a:cxn ang="0">
                  <a:pos x="7" y="854"/>
                </a:cxn>
              </a:cxnLst>
              <a:rect l="T0" t="T1" r="T2" b="T3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5" name="Freeform 20"/>
            <p:cNvSpPr>
              <a:spLocks/>
            </p:cNvSpPr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>
                <a:gd name="T0" fmla="*/ 0 w 35"/>
                <a:gd name="T1" fmla="*/ 0 h 73"/>
                <a:gd name="T2" fmla="*/ 35 w 35"/>
                <a:gd name="T3" fmla="*/ 73 h 73"/>
              </a:gdLst>
              <a:ahLst/>
              <a:cxnLst>
                <a:cxn ang="0">
                  <a:pos x="0" y="0"/>
                </a:cxn>
                <a:cxn ang="0">
                  <a:pos x="26" y="73"/>
                </a:cxn>
                <a:cxn ang="0">
                  <a:pos x="35" y="73"/>
                </a:cxn>
                <a:cxn ang="0">
                  <a:pos x="0" y="0"/>
                </a:cxn>
              </a:cxnLst>
              <a:rect l="T0" t="T1" r="T2" b="T3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6" name="Freeform 21"/>
            <p:cNvSpPr>
              <a:spLocks/>
            </p:cNvSpPr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7" y="44"/>
                </a:cxn>
                <a:cxn ang="0">
                  <a:pos x="8" y="48"/>
                </a:cxn>
                <a:cxn ang="0">
                  <a:pos x="8" y="19"/>
                </a:cxn>
                <a:cxn ang="0">
                  <a:pos x="1" y="0"/>
                </a:cxn>
                <a:cxn ang="0">
                  <a:pos x="0" y="26"/>
                </a:cxn>
                <a:cxn ang="0">
                  <a:pos x="7" y="44"/>
                </a:cxn>
              </a:cxnLst>
              <a:rect l="T0" t="T1" r="T2" b="T3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57" name="Freeform 22"/>
            <p:cNvSpPr>
              <a:spLocks/>
            </p:cNvSpPr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>
                <a:gd name="T0" fmla="*/ 0 w 52"/>
                <a:gd name="T1" fmla="*/ 0 h 135"/>
                <a:gd name="T2" fmla="*/ 52 w 52"/>
                <a:gd name="T3" fmla="*/ 135 h 135"/>
              </a:gdLst>
              <a:ahLst/>
              <a:cxnLst>
                <a:cxn ang="0">
                  <a:pos x="7" y="18"/>
                </a:cxn>
                <a:cxn ang="0">
                  <a:pos x="0" y="0"/>
                </a:cxn>
                <a:cxn ang="0">
                  <a:pos x="12" y="48"/>
                </a:cxn>
                <a:cxn ang="0">
                  <a:pos x="16" y="62"/>
                </a:cxn>
                <a:cxn ang="0">
                  <a:pos x="51" y="135"/>
                </a:cxn>
                <a:cxn ang="0">
                  <a:pos x="52" y="135"/>
                </a:cxn>
                <a:cxn ang="0">
                  <a:pos x="24" y="56"/>
                </a:cxn>
                <a:cxn ang="0">
                  <a:pos x="7" y="18"/>
                </a:cxn>
              </a:cxnLst>
              <a:rect l="T0" t="T1" r="T2" b="T3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grpSp>
        <p:nvGrpSpPr>
          <p:cNvPr id="1027" name="Group 9"/>
          <p:cNvGrpSpPr>
            <a:grpSpLocks/>
          </p:cNvGrpSpPr>
          <p:nvPr/>
        </p:nvGrpSpPr>
        <p:grpSpPr bwMode="auto">
          <a:xfrm>
            <a:off x="26988" y="0"/>
            <a:ext cx="2357437" cy="6853238"/>
            <a:chOff x="6627813" y="194833"/>
            <a:chExt cx="1952625" cy="5678918"/>
          </a:xfrm>
        </p:grpSpPr>
        <p:sp>
          <p:nvSpPr>
            <p:cNvPr id="1034" name="Freeform 27"/>
            <p:cNvSpPr>
              <a:spLocks/>
            </p:cNvSpPr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>
                <a:gd name="T0" fmla="*/ 0 w 103"/>
                <a:gd name="T1" fmla="*/ 0 h 920"/>
                <a:gd name="T2" fmla="*/ 103 w 103"/>
                <a:gd name="T3" fmla="*/ 920 h 920"/>
              </a:gdLst>
              <a:ahLst/>
              <a:cxnLst>
                <a:cxn ang="0">
                  <a:pos x="7" y="210"/>
                </a:cxn>
                <a:cxn ang="0">
                  <a:pos x="26" y="445"/>
                </a:cxn>
                <a:cxn ang="0">
                  <a:pos x="57" y="679"/>
                </a:cxn>
                <a:cxn ang="0">
                  <a:pos x="101" y="911"/>
                </a:cxn>
                <a:cxn ang="0">
                  <a:pos x="103" y="920"/>
                </a:cxn>
                <a:cxn ang="0">
                  <a:pos x="99" y="874"/>
                </a:cxn>
                <a:cxn ang="0">
                  <a:pos x="99" y="866"/>
                </a:cxn>
                <a:cxn ang="0">
                  <a:pos x="63" y="678"/>
                </a:cxn>
                <a:cxn ang="0">
                  <a:pos x="30" y="444"/>
                </a:cxn>
                <a:cxn ang="0">
                  <a:pos x="9" y="209"/>
                </a:cxn>
                <a:cxn ang="0">
                  <a:pos x="3" y="92"/>
                </a:cxn>
                <a:cxn ang="0">
                  <a:pos x="1" y="0"/>
                </a:cxn>
                <a:cxn ang="0">
                  <a:pos x="0" y="0"/>
                </a:cxn>
                <a:cxn ang="0">
                  <a:pos x="1" y="92"/>
                </a:cxn>
                <a:cxn ang="0">
                  <a:pos x="7" y="210"/>
                </a:cxn>
              </a:cxnLst>
              <a:rect l="T0" t="T1" r="T2" b="T3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5" name="Freeform 28"/>
            <p:cNvSpPr>
              <a:spLocks/>
            </p:cNvSpPr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>
                <a:gd name="T0" fmla="*/ 0 w 88"/>
                <a:gd name="T1" fmla="*/ 0 h 330"/>
                <a:gd name="T2" fmla="*/ 88 w 88"/>
                <a:gd name="T3" fmla="*/ 330 h 330"/>
              </a:gdLst>
              <a:ahLst/>
              <a:cxnLst>
                <a:cxn ang="0">
                  <a:pos x="53" y="229"/>
                </a:cxn>
                <a:cxn ang="0">
                  <a:pos x="88" y="330"/>
                </a:cxn>
                <a:cxn ang="0">
                  <a:pos x="88" y="308"/>
                </a:cxn>
                <a:cxn ang="0">
                  <a:pos x="88" y="304"/>
                </a:cxn>
                <a:cxn ang="0">
                  <a:pos x="62" y="226"/>
                </a:cxn>
                <a:cxn ang="0">
                  <a:pos x="0" y="0"/>
                </a:cxn>
                <a:cxn ang="0">
                  <a:pos x="7" y="63"/>
                </a:cxn>
                <a:cxn ang="0">
                  <a:pos x="53" y="229"/>
                </a:cxn>
              </a:cxnLst>
              <a:rect l="T0" t="T1" r="T2" b="T3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6" name="Freeform 29"/>
            <p:cNvSpPr>
              <a:spLocks/>
            </p:cNvSpPr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>
                <a:gd name="T0" fmla="*/ 0 w 90"/>
                <a:gd name="T1" fmla="*/ 0 h 207"/>
                <a:gd name="T2" fmla="*/ 90 w 90"/>
                <a:gd name="T3" fmla="*/ 207 h 207"/>
              </a:gdLst>
              <a:ahLst/>
              <a:cxnLst>
                <a:cxn ang="0">
                  <a:pos x="6" y="15"/>
                </a:cxn>
                <a:cxn ang="0">
                  <a:pos x="0" y="0"/>
                </a:cxn>
                <a:cxn ang="0">
                  <a:pos x="1" y="29"/>
                </a:cxn>
                <a:cxn ang="0">
                  <a:pos x="42" y="127"/>
                </a:cxn>
                <a:cxn ang="0">
                  <a:pos x="80" y="207"/>
                </a:cxn>
                <a:cxn ang="0">
                  <a:pos x="90" y="207"/>
                </a:cxn>
                <a:cxn ang="0">
                  <a:pos x="50" y="123"/>
                </a:cxn>
                <a:cxn ang="0">
                  <a:pos x="6" y="15"/>
                </a:cxn>
              </a:cxnLst>
              <a:rect l="T0" t="T1" r="T2" b="T3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7" name="Freeform 30"/>
            <p:cNvSpPr>
              <a:spLocks/>
            </p:cNvSpPr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>
                <a:gd name="T0" fmla="*/ 0 w 115"/>
                <a:gd name="T1" fmla="*/ 0 h 467"/>
                <a:gd name="T2" fmla="*/ 115 w 115"/>
                <a:gd name="T3" fmla="*/ 467 h 467"/>
              </a:gdLst>
              <a:ahLst/>
              <a:cxnLst>
                <a:cxn ang="0">
                  <a:pos x="101" y="409"/>
                </a:cxn>
                <a:cxn ang="0">
                  <a:pos x="78" y="344"/>
                </a:cxn>
                <a:cxn ang="0">
                  <a:pos x="29" y="151"/>
                </a:cxn>
                <a:cxn ang="0">
                  <a:pos x="13" y="53"/>
                </a:cxn>
                <a:cxn ang="0">
                  <a:pos x="0" y="0"/>
                </a:cxn>
                <a:cxn ang="0">
                  <a:pos x="21" y="152"/>
                </a:cxn>
                <a:cxn ang="0">
                  <a:pos x="69" y="347"/>
                </a:cxn>
                <a:cxn ang="0">
                  <a:pos x="103" y="441"/>
                </a:cxn>
                <a:cxn ang="0">
                  <a:pos x="115" y="467"/>
                </a:cxn>
                <a:cxn ang="0">
                  <a:pos x="112" y="458"/>
                </a:cxn>
                <a:cxn ang="0">
                  <a:pos x="101" y="409"/>
                </a:cxn>
              </a:cxnLst>
              <a:rect l="T0" t="T1" r="T2" b="T3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8" name="Freeform 31"/>
            <p:cNvSpPr>
              <a:spLocks/>
            </p:cNvSpPr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>
                <a:gd name="T0" fmla="*/ 0 w 36"/>
                <a:gd name="T1" fmla="*/ 0 h 633"/>
                <a:gd name="T2" fmla="*/ 36 w 36"/>
                <a:gd name="T3" fmla="*/ 633 h 633"/>
              </a:gdLst>
              <a:ahLst/>
              <a:cxnLst>
                <a:cxn ang="0">
                  <a:pos x="17" y="633"/>
                </a:cxn>
                <a:cxn ang="0">
                  <a:pos x="13" y="597"/>
                </a:cxn>
                <a:cxn ang="0">
                  <a:pos x="5" y="398"/>
                </a:cxn>
                <a:cxn ang="0">
                  <a:pos x="13" y="198"/>
                </a:cxn>
                <a:cxn ang="0">
                  <a:pos x="22" y="99"/>
                </a:cxn>
                <a:cxn ang="0">
                  <a:pos x="36" y="0"/>
                </a:cxn>
                <a:cxn ang="0">
                  <a:pos x="35" y="0"/>
                </a:cxn>
                <a:cxn ang="0">
                  <a:pos x="20" y="99"/>
                </a:cxn>
                <a:cxn ang="0">
                  <a:pos x="10" y="198"/>
                </a:cxn>
                <a:cxn ang="0">
                  <a:pos x="1" y="398"/>
                </a:cxn>
                <a:cxn ang="0">
                  <a:pos x="7" y="589"/>
                </a:cxn>
                <a:cxn ang="0">
                  <a:pos x="16" y="632"/>
                </a:cxn>
                <a:cxn ang="0">
                  <a:pos x="17" y="633"/>
                </a:cxn>
              </a:cxnLst>
              <a:rect l="T0" t="T1" r="T2" b="T3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39" name="Freeform 32"/>
            <p:cNvSpPr>
              <a:spLocks/>
            </p:cNvSpPr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>
                <a:gd name="T0" fmla="*/ 0 w 28"/>
                <a:gd name="T1" fmla="*/ 0 h 59"/>
                <a:gd name="T2" fmla="*/ 28 w 28"/>
                <a:gd name="T3" fmla="*/ 59 h 59"/>
              </a:gdLst>
              <a:ahLst/>
              <a:cxnLst>
                <a:cxn ang="0">
                  <a:pos x="22" y="59"/>
                </a:cxn>
                <a:cxn ang="0">
                  <a:pos x="28" y="59"/>
                </a:cxn>
                <a:cxn ang="0">
                  <a:pos x="0" y="0"/>
                </a:cxn>
                <a:cxn ang="0">
                  <a:pos x="22" y="59"/>
                </a:cxn>
              </a:cxnLst>
              <a:rect l="T0" t="T1" r="T2" b="T3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0" name="Freeform 33"/>
            <p:cNvSpPr>
              <a:spLocks/>
            </p:cNvSpPr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>
                <a:gd name="T0" fmla="*/ 0 w 17"/>
                <a:gd name="T1" fmla="*/ 0 h 107"/>
                <a:gd name="T2" fmla="*/ 17 w 17"/>
                <a:gd name="T3" fmla="*/ 107 h 107"/>
              </a:gdLst>
              <a:ahLst/>
              <a:cxnLst>
                <a:cxn ang="0">
                  <a:pos x="4" y="54"/>
                </a:cxn>
                <a:cxn ang="0">
                  <a:pos x="17" y="107"/>
                </a:cxn>
                <a:cxn ang="0">
                  <a:pos x="10" y="44"/>
                </a:cxn>
                <a:cxn ang="0">
                  <a:pos x="9" y="43"/>
                </a:cxn>
                <a:cxn ang="0">
                  <a:pos x="0" y="0"/>
                </a:cxn>
                <a:cxn ang="0">
                  <a:pos x="0" y="8"/>
                </a:cxn>
                <a:cxn ang="0">
                  <a:pos x="4" y="54"/>
                </a:cxn>
              </a:cxnLst>
              <a:rect l="T0" t="T1" r="T2" b="T3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1" name="Freeform 34"/>
            <p:cNvSpPr>
              <a:spLocks/>
            </p:cNvSpPr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>
                <a:gd name="T0" fmla="*/ 0 w 294"/>
                <a:gd name="T1" fmla="*/ 0 h 568"/>
                <a:gd name="T2" fmla="*/ 294 w 294"/>
                <a:gd name="T3" fmla="*/ 568 h 568"/>
              </a:gdLst>
              <a:ahLst/>
              <a:cxnLst>
                <a:cxn ang="0">
                  <a:pos x="8" y="553"/>
                </a:cxn>
                <a:cxn ang="0">
                  <a:pos x="35" y="397"/>
                </a:cxn>
                <a:cxn ang="0">
                  <a:pos x="99" y="252"/>
                </a:cxn>
                <a:cxn ang="0">
                  <a:pos x="187" y="119"/>
                </a:cxn>
                <a:cxn ang="0">
                  <a:pos x="238" y="58"/>
                </a:cxn>
                <a:cxn ang="0">
                  <a:pos x="265" y="28"/>
                </a:cxn>
                <a:cxn ang="0">
                  <a:pos x="294" y="0"/>
                </a:cxn>
                <a:cxn ang="0">
                  <a:pos x="293" y="0"/>
                </a:cxn>
                <a:cxn ang="0">
                  <a:pos x="264" y="27"/>
                </a:cxn>
                <a:cxn ang="0">
                  <a:pos x="237" y="56"/>
                </a:cxn>
                <a:cxn ang="0">
                  <a:pos x="185" y="117"/>
                </a:cxn>
                <a:cxn ang="0">
                  <a:pos x="95" y="249"/>
                </a:cxn>
                <a:cxn ang="0">
                  <a:pos x="30" y="396"/>
                </a:cxn>
                <a:cxn ang="0">
                  <a:pos x="0" y="549"/>
                </a:cxn>
                <a:cxn ang="0">
                  <a:pos x="7" y="568"/>
                </a:cxn>
                <a:cxn ang="0">
                  <a:pos x="8" y="553"/>
                </a:cxn>
              </a:cxnLst>
              <a:rect l="T0" t="T1" r="T2" b="T3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2" name="Freeform 35"/>
            <p:cNvSpPr>
              <a:spLocks/>
            </p:cNvSpPr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>
                <a:gd name="T0" fmla="*/ 0 w 25"/>
                <a:gd name="T1" fmla="*/ 0 h 53"/>
                <a:gd name="T2" fmla="*/ 25 w 25"/>
                <a:gd name="T3" fmla="*/ 53 h 53"/>
              </a:gdLst>
              <a:ahLst/>
              <a:cxnLst>
                <a:cxn ang="0">
                  <a:pos x="0" y="0"/>
                </a:cxn>
                <a:cxn ang="0">
                  <a:pos x="19" y="53"/>
                </a:cxn>
                <a:cxn ang="0">
                  <a:pos x="25" y="53"/>
                </a:cxn>
                <a:cxn ang="0">
                  <a:pos x="0" y="0"/>
                </a:cxn>
              </a:cxnLst>
              <a:rect l="T0" t="T1" r="T2" b="T3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3" name="Freeform 36"/>
            <p:cNvSpPr>
              <a:spLocks/>
            </p:cNvSpPr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>
                <a:gd name="T0" fmla="*/ 0 w 29"/>
                <a:gd name="T1" fmla="*/ 0 h 141"/>
                <a:gd name="T2" fmla="*/ 29 w 29"/>
                <a:gd name="T3" fmla="*/ 141 h 141"/>
              </a:gdLst>
              <a:ahLst/>
              <a:cxnLst>
                <a:cxn ang="0">
                  <a:pos x="0" y="0"/>
                </a:cxn>
                <a:cxn ang="0">
                  <a:pos x="7" y="89"/>
                </a:cxn>
                <a:cxn ang="0">
                  <a:pos x="18" y="117"/>
                </a:cxn>
                <a:cxn ang="0">
                  <a:pos x="29" y="141"/>
                </a:cxn>
                <a:cxn ang="0">
                  <a:pos x="27" y="135"/>
                </a:cxn>
                <a:cxn ang="0">
                  <a:pos x="8" y="22"/>
                </a:cxn>
                <a:cxn ang="0">
                  <a:pos x="4" y="11"/>
                </a:cxn>
                <a:cxn ang="0">
                  <a:pos x="0" y="0"/>
                </a:cxn>
              </a:cxnLst>
              <a:rect l="T0" t="T1" r="T2" b="T3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4" name="Freeform 37"/>
            <p:cNvSpPr>
              <a:spLocks/>
            </p:cNvSpPr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>
                <a:gd name="T0" fmla="*/ 0 w 8"/>
                <a:gd name="T1" fmla="*/ 0 h 48"/>
                <a:gd name="T2" fmla="*/ 8 w 8"/>
                <a:gd name="T3" fmla="*/ 48 h 48"/>
              </a:gdLst>
              <a:ahLst/>
              <a:cxnLst>
                <a:cxn ang="0">
                  <a:pos x="0" y="26"/>
                </a:cxn>
                <a:cxn ang="0">
                  <a:pos x="4" y="37"/>
                </a:cxn>
                <a:cxn ang="0">
                  <a:pos x="8" y="48"/>
                </a:cxn>
                <a:cxn ang="0">
                  <a:pos x="7" y="19"/>
                </a:cxn>
                <a:cxn ang="0">
                  <a:pos x="0" y="0"/>
                </a:cxn>
                <a:cxn ang="0">
                  <a:pos x="0" y="4"/>
                </a:cxn>
                <a:cxn ang="0">
                  <a:pos x="0" y="26"/>
                </a:cxn>
              </a:cxnLst>
              <a:rect l="T0" t="T1" r="T2" b="T3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  <p:sp>
          <p:nvSpPr>
            <p:cNvPr id="1045" name="Freeform 38"/>
            <p:cNvSpPr>
              <a:spLocks/>
            </p:cNvSpPr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>
                <a:gd name="T0" fmla="*/ 0 w 44"/>
                <a:gd name="T1" fmla="*/ 0 h 111"/>
                <a:gd name="T2" fmla="*/ 44 w 44"/>
                <a:gd name="T3" fmla="*/ 111 h 111"/>
              </a:gdLst>
              <a:ahLst/>
              <a:cxnLst>
                <a:cxn ang="0">
                  <a:pos x="11" y="28"/>
                </a:cxn>
                <a:cxn ang="0">
                  <a:pos x="0" y="0"/>
                </a:cxn>
                <a:cxn ang="0">
                  <a:pos x="11" y="49"/>
                </a:cxn>
                <a:cxn ang="0">
                  <a:pos x="14" y="58"/>
                </a:cxn>
                <a:cxn ang="0">
                  <a:pos x="39" y="111"/>
                </a:cxn>
                <a:cxn ang="0">
                  <a:pos x="44" y="111"/>
                </a:cxn>
                <a:cxn ang="0">
                  <a:pos x="22" y="52"/>
                </a:cxn>
                <a:cxn ang="0">
                  <a:pos x="11" y="28"/>
                </a:cxn>
              </a:cxnLst>
              <a:rect l="T0" t="T1" r="T2" b="T3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it-IT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563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29" name="Title Placeholder 1"/>
          <p:cNvSpPr>
            <a:spLocks noGrp="1"/>
          </p:cNvSpPr>
          <p:nvPr>
            <p:ph type="title"/>
          </p:nvPr>
        </p:nvSpPr>
        <p:spPr bwMode="auto">
          <a:xfrm>
            <a:off x="2592388" y="623888"/>
            <a:ext cx="8912225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3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2589213" y="2133600"/>
            <a:ext cx="89154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3" y="6130925"/>
            <a:ext cx="1146175" cy="369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84D47AA-46EF-4012-9ABD-7BEB1FF9DBB7}" type="datetimeFigureOut">
              <a:rPr lang="it-IT"/>
              <a:pPr>
                <a:defRPr/>
              </a:pPr>
              <a:t>06/03/2018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3" y="6135688"/>
            <a:ext cx="762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3" y="787400"/>
            <a:ext cx="7794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rgbClr val="FE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6170374-211F-4DE0-B670-7B2F6C36EEB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3600" kern="1200">
          <a:solidFill>
            <a:srgbClr val="262626"/>
          </a:solidFill>
          <a:latin typeface="+mj-lt"/>
          <a:ea typeface="+mj-ea"/>
          <a:cs typeface="+mj-cs"/>
        </a:defRPr>
      </a:lvl1pPr>
      <a:lvl2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3600">
          <a:solidFill>
            <a:srgbClr val="262626"/>
          </a:solidFill>
          <a:latin typeface="Century Gothic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1000"/>
        </a:spcBef>
        <a:spcAft>
          <a:spcPct val="0"/>
        </a:spcAft>
        <a:buClr>
          <a:schemeClr val="accent1"/>
        </a:buClr>
        <a:buFont typeface="Wingdings 3" pitchFamily="18" charset="2"/>
        <a:buChar char=""/>
        <a:defRPr sz="12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1708150" y="471488"/>
            <a:ext cx="9796463" cy="6253162"/>
          </a:xfrm>
        </p:spPr>
        <p:txBody>
          <a:bodyPr rtlCol="0">
            <a:normAutofit fontScale="70000" lnSpcReduction="20000"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3800" dirty="0" smtClean="0">
              <a:solidFill>
                <a:srgbClr val="C00000"/>
              </a:solidFill>
            </a:endParaRP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3800" b="1" dirty="0">
              <a:solidFill>
                <a:srgbClr val="C00000"/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3800" b="1" dirty="0" smtClean="0">
                <a:solidFill>
                  <a:srgbClr val="C00000"/>
                </a:solidFill>
              </a:rPr>
              <a:t>Quale formazione in Cure Palliative e Cure Palliative Pediatriche oggi?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Un percorso di conoscenza nella realtà delle cure palliative 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del neonato, del bambino, dell’adolescente e dell’adulto</a:t>
            </a: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4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4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endParaRPr lang="it-IT" sz="44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12 Marzo 2018, Trieste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3"/>
          <p:cNvSpPr>
            <a:spLocks noGrp="1"/>
          </p:cNvSpPr>
          <p:nvPr>
            <p:ph type="title"/>
          </p:nvPr>
        </p:nvSpPr>
        <p:spPr>
          <a:xfrm>
            <a:off x="2473325" y="449263"/>
            <a:ext cx="8910638" cy="530225"/>
          </a:xfrm>
        </p:spPr>
        <p:txBody>
          <a:bodyPr/>
          <a:lstStyle/>
          <a:p>
            <a:pPr algn="ctr"/>
            <a:r>
              <a:rPr lang="it-IT" sz="2800" b="1" smtClean="0">
                <a:solidFill>
                  <a:srgbClr val="C00000"/>
                </a:solidFill>
              </a:rPr>
              <a:t>Percorso di studio</a:t>
            </a:r>
          </a:p>
        </p:txBody>
      </p:sp>
      <p:graphicFrame>
        <p:nvGraphicFramePr>
          <p:cNvPr id="6" name="Segnaposto contenuto 5"/>
          <p:cNvGraphicFramePr>
            <a:graphicFrameLocks noGrp="1"/>
          </p:cNvGraphicFramePr>
          <p:nvPr>
            <p:ph idx="1"/>
          </p:nvPr>
        </p:nvGraphicFramePr>
        <p:xfrm>
          <a:off x="1598613" y="1090613"/>
          <a:ext cx="10491787" cy="56610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952">
                  <a:extLst>
                    <a:ext uri="{9D8B030D-6E8A-4147-A177-3AD203B41FA5}"/>
                  </a:extLst>
                </a:gridCol>
                <a:gridCol w="4411726">
                  <a:extLst>
                    <a:ext uri="{9D8B030D-6E8A-4147-A177-3AD203B41FA5}"/>
                  </a:extLst>
                </a:gridCol>
                <a:gridCol w="5277832">
                  <a:extLst>
                    <a:ext uri="{9D8B030D-6E8A-4147-A177-3AD203B41FA5}"/>
                  </a:extLst>
                </a:gridCol>
              </a:tblGrid>
              <a:tr h="424994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909945">
                <a:tc>
                  <a:txBody>
                    <a:bodyPr/>
                    <a:lstStyle/>
                    <a:p>
                      <a:r>
                        <a:rPr lang="it-IT" dirty="0" smtClean="0"/>
                        <a:t>2009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Diploma</a:t>
                      </a:r>
                      <a:r>
                        <a:rPr lang="it-IT" baseline="0" dirty="0" smtClean="0"/>
                        <a:t> Liceo </a:t>
                      </a:r>
                      <a:r>
                        <a:rPr lang="it-IT" baseline="0" dirty="0" err="1" smtClean="0"/>
                        <a:t>Sociopsicopedagogico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Tirocinio presso Neuropsichiatria Infantile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1121803">
                <a:tc>
                  <a:txBody>
                    <a:bodyPr/>
                    <a:lstStyle/>
                    <a:p>
                      <a:r>
                        <a:rPr lang="it-IT" dirty="0" smtClean="0"/>
                        <a:t>2013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Laurea in Scienze</a:t>
                      </a:r>
                      <a:r>
                        <a:rPr lang="it-IT" baseline="0" dirty="0" smtClean="0"/>
                        <a:t> Psicologiche dell’Educazione e dello Sviluppo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Tirocinio di 250</a:t>
                      </a:r>
                      <a:r>
                        <a:rPr lang="it-IT" baseline="0" dirty="0" smtClean="0"/>
                        <a:t> presso Fondazione Bambino e Autismo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1121803">
                <a:tc>
                  <a:txBody>
                    <a:bodyPr/>
                    <a:lstStyle/>
                    <a:p>
                      <a:r>
                        <a:rPr lang="it-IT" dirty="0" smtClean="0"/>
                        <a:t>2015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Laurea in Psicologia dello</a:t>
                      </a:r>
                      <a:r>
                        <a:rPr lang="it-IT" baseline="0" dirty="0" smtClean="0"/>
                        <a:t> Sviluppo e dell’Educazione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Tirocinio di 350 ore presso Azienda Sanitaria Friuli Occidentale (AAS5)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2083345">
                <a:tc>
                  <a:txBody>
                    <a:bodyPr/>
                    <a:lstStyle/>
                    <a:p>
                      <a:r>
                        <a:rPr lang="it-IT" dirty="0" smtClean="0"/>
                        <a:t>2016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Tirocinio post-laurea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dirty="0" smtClean="0"/>
                        <a:t>Tirocinio</a:t>
                      </a:r>
                      <a:r>
                        <a:rPr lang="it-IT" baseline="0" dirty="0" smtClean="0"/>
                        <a:t> presso il Servizio di Neuropsichiatria Infantile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it-IT" baseline="0" dirty="0" smtClean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it-IT" baseline="0" dirty="0" smtClean="0"/>
                        <a:t>Tirocinio presso l’Assistenza Domiciliare Pediatrica e Cure Palliative Pediatriche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Ovale 6"/>
          <p:cNvSpPr/>
          <p:nvPr/>
        </p:nvSpPr>
        <p:spPr>
          <a:xfrm>
            <a:off x="6623050" y="5614988"/>
            <a:ext cx="5087938" cy="1044575"/>
          </a:xfrm>
          <a:prstGeom prst="ellipse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650875"/>
          </a:xfrm>
        </p:spPr>
        <p:txBody>
          <a:bodyPr/>
          <a:lstStyle/>
          <a:p>
            <a:pPr algn="ctr"/>
            <a:r>
              <a:rPr lang="it-IT" sz="2800" b="1" smtClean="0">
                <a:solidFill>
                  <a:srgbClr val="C00000"/>
                </a:solidFill>
              </a:rPr>
              <a:t>Formazione continua … come proseguire?</a:t>
            </a:r>
          </a:p>
        </p:txBody>
      </p:sp>
      <p:sp>
        <p:nvSpPr>
          <p:cNvPr id="20482" name="Segnaposto contenuto 3"/>
          <p:cNvSpPr>
            <a:spLocks noGrp="1"/>
          </p:cNvSpPr>
          <p:nvPr>
            <p:ph idx="1"/>
          </p:nvPr>
        </p:nvSpPr>
        <p:spPr>
          <a:xfrm>
            <a:off x="1616075" y="1274763"/>
            <a:ext cx="10271125" cy="5338762"/>
          </a:xfrm>
        </p:spPr>
        <p:txBody>
          <a:bodyPr/>
          <a:lstStyle/>
          <a:p>
            <a:pPr marL="0" indent="0" algn="ctr">
              <a:buFont typeface="Wingdings 3" pitchFamily="18" charset="2"/>
              <a:buNone/>
            </a:pPr>
            <a:endParaRPr lang="it-IT" smtClean="0"/>
          </a:p>
          <a:p>
            <a:pPr marL="0" indent="0" algn="ctr">
              <a:lnSpc>
                <a:spcPct val="200000"/>
              </a:lnSpc>
              <a:buFont typeface="Wingdings 3" pitchFamily="18" charset="2"/>
              <a:buNone/>
            </a:pPr>
            <a:r>
              <a:rPr lang="it-IT" smtClean="0"/>
              <a:t>Il 4 aprile 2012 il Ministero dell’Istruzione dell’Università e della Ricerca di concerto con il Ministero della Salute decreta «</a:t>
            </a:r>
            <a:r>
              <a:rPr lang="it-IT" b="1" smtClean="0"/>
              <a:t>l’istituzione del Master Universitario di alta formazione e qualificazione in terapia del dolore e cure palliative pediatriche</a:t>
            </a:r>
            <a:r>
              <a:rPr lang="it-IT" smtClean="0"/>
              <a:t>», al fine di formare figure professionali con specifiche competenze in terapia del dolore e cure palliative in ambito pediatrico, che possano svolgere attività professionale nelle strutture operanti nella rete di terapia del dolore e cure palliative pediatriche.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1717675" y="701675"/>
          <a:ext cx="9596438" cy="60182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0512">
                  <a:extLst>
                    <a:ext uri="{9D8B030D-6E8A-4147-A177-3AD203B41FA5}"/>
                  </a:extLst>
                </a:gridCol>
                <a:gridCol w="4778127">
                  <a:extLst>
                    <a:ext uri="{9D8B030D-6E8A-4147-A177-3AD203B41FA5}"/>
                  </a:extLst>
                </a:gridCol>
                <a:gridCol w="1247943">
                  <a:extLst>
                    <a:ext uri="{9D8B030D-6E8A-4147-A177-3AD203B41FA5}"/>
                  </a:extLst>
                </a:gridCol>
              </a:tblGrid>
              <a:tr h="353338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/>
                </a:extLst>
              </a:tr>
              <a:tr h="1138662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Master universitario di primo livello in «Cure Palliative e terapia del dolore»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Riservato alle professioni sanitarie di infermiere, infermiere pediatrico, fisioterapista e terapista</a:t>
                      </a:r>
                      <a:r>
                        <a:rPr lang="it-IT" baseline="0" dirty="0" smtClean="0"/>
                        <a:t> della riabilitazione.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</a:t>
                      </a:r>
                      <a:r>
                        <a:rPr lang="it-IT" baseline="0" dirty="0" smtClean="0"/>
                        <a:t> mesi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87589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Master di alta formazione e qualificazione in «terapia del dolore»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Riservato ai medici</a:t>
                      </a:r>
                      <a:r>
                        <a:rPr lang="it-IT" baseline="0" dirty="0" smtClean="0"/>
                        <a:t> in possesso di una specializzazione.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 mesi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87589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Master</a:t>
                      </a:r>
                      <a:r>
                        <a:rPr lang="it-IT" baseline="0" dirty="0" smtClean="0"/>
                        <a:t> universitario di alta formazione e qualificazione in «cure palliative»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Riservato ai medici</a:t>
                      </a:r>
                      <a:r>
                        <a:rPr lang="it-IT" baseline="0" dirty="0" smtClean="0"/>
                        <a:t> in possesso di una specializzazione.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24 mesi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1779847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Master universitario di alta formazione e qualificazione in</a:t>
                      </a:r>
                      <a:r>
                        <a:rPr lang="it-IT" baseline="0" dirty="0" smtClean="0"/>
                        <a:t> «terapia del dolore e cure palliative pediatriche»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Riservato ai medici</a:t>
                      </a:r>
                      <a:r>
                        <a:rPr lang="it-IT" baseline="0" dirty="0" smtClean="0"/>
                        <a:t> in possesso di una specializzazione e ai medici in possesso della specializzazione in anestesia, rianimazione e terapia intensiva, con specifica formazione ed esperienza pediatrica.</a:t>
                      </a:r>
                      <a:endParaRPr lang="it-IT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dirty="0" smtClean="0"/>
                        <a:t>24 mesi</a:t>
                      </a:r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  <a:tr h="854714"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Master</a:t>
                      </a:r>
                      <a:r>
                        <a:rPr lang="it-IT" baseline="0" dirty="0" smtClean="0"/>
                        <a:t> universitario in «cure palliative e terapia del dolore»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Riservato ai laureati specialisti/magistrali in psicologia.</a:t>
                      </a:r>
                      <a:endParaRPr lang="it-IT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 smtClean="0"/>
                        <a:t>12 mesi</a:t>
                      </a:r>
                      <a:endParaRPr lang="it-IT" dirty="0"/>
                    </a:p>
                  </a:txBody>
                  <a:tcPr anchor="ctr"/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21535" name="CasellaDiTesto 4"/>
          <p:cNvSpPr txBox="1">
            <a:spLocks noChangeArrowheads="1"/>
          </p:cNvSpPr>
          <p:nvPr/>
        </p:nvSpPr>
        <p:spPr bwMode="auto">
          <a:xfrm>
            <a:off x="2513013" y="120650"/>
            <a:ext cx="800735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b="1">
                <a:solidFill>
                  <a:srgbClr val="C00000"/>
                </a:solidFill>
                <a:latin typeface="Century Gothic" pitchFamily="34" charset="0"/>
              </a:rPr>
              <a:t>Provvedimenti concernenti all’attivazione di master, 5 aprile 2012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contenuto 3"/>
          <p:cNvSpPr>
            <a:spLocks noGrp="1"/>
          </p:cNvSpPr>
          <p:nvPr>
            <p:ph idx="1"/>
          </p:nvPr>
        </p:nvSpPr>
        <p:spPr>
          <a:xfrm>
            <a:off x="1570038" y="387350"/>
            <a:ext cx="9934575" cy="6253163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 fontAlgn="auto">
              <a:spcAft>
                <a:spcPts val="0"/>
              </a:spcAft>
              <a:buFont typeface="Wingdings 3" charset="2"/>
              <a:buNone/>
              <a:defRPr/>
            </a:pPr>
            <a:r>
              <a:rPr lang="it-IT" sz="2600" b="1" dirty="0" smtClean="0">
                <a:solidFill>
                  <a:srgbClr val="C00000"/>
                </a:solidFill>
              </a:rPr>
              <a:t>Master in Terapia del Dolore e Cure Palliative Pediatriche, Padova</a:t>
            </a:r>
          </a:p>
          <a:p>
            <a:pPr marL="0" indent="0" fontAlgn="auto">
              <a:spcAft>
                <a:spcPts val="0"/>
              </a:spcAft>
              <a:buFont typeface="Wingdings 3" charset="2"/>
              <a:buNone/>
              <a:defRPr/>
            </a:pP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problematiche emerse dal confronto tra medici (anestesisti e pediatri), infermieri, psicologhe sono state molte … ma una  su tutte è  il grande problema della </a:t>
            </a:r>
            <a:r>
              <a:rPr lang="it-IT" b="1" u="sng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FORMAZIONE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 in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cpp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 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Scarsa informazione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Il problema è teoricamente risolvibile, ma non c’è chi può fare formazione </a:t>
            </a:r>
          </a:p>
          <a:p>
            <a:pPr fontAlgn="auto">
              <a:lnSpc>
                <a:spcPct val="150000"/>
              </a:lnSpc>
              <a:spcAft>
                <a:spcPts val="0"/>
              </a:spcAft>
              <a:buFontTx/>
              <a:buChar char="-"/>
              <a:defRPr/>
            </a:pP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Le competenze richieste in ambito di CPP  sono complesse, forse creano anche uno scarso interesse sia nelle persone che nei professionisti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Font typeface="Wingdings 3" charset="2"/>
              <a:buNone/>
              <a:defRPr/>
            </a:pP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-     Proposta di una formazione </a:t>
            </a:r>
            <a:r>
              <a:rPr lang="it-IT" dirty="0" err="1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pre</a:t>
            </a:r>
            <a:r>
              <a:rPr lang="it-IT" dirty="0" smtClean="0">
                <a:solidFill>
                  <a:schemeClr val="tx1">
                    <a:lumMod val="75000"/>
                    <a:lumOff val="25000"/>
                  </a:schemeClr>
                </a:solidFill>
                <a:sym typeface="Wingdings" panose="05000000000000000000" pitchFamily="2" charset="2"/>
              </a:rPr>
              <a:t>-post laurea 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olo 1"/>
          <p:cNvSpPr>
            <a:spLocks noGrp="1"/>
          </p:cNvSpPr>
          <p:nvPr>
            <p:ph type="title"/>
          </p:nvPr>
        </p:nvSpPr>
        <p:spPr>
          <a:xfrm>
            <a:off x="2592388" y="623888"/>
            <a:ext cx="8912225" cy="1281112"/>
          </a:xfrm>
        </p:spPr>
        <p:txBody>
          <a:bodyPr/>
          <a:lstStyle/>
          <a:p>
            <a:pPr algn="ctr"/>
            <a:r>
              <a:rPr lang="it-IT" sz="2800" b="1" smtClean="0">
                <a:solidFill>
                  <a:srgbClr val="C00000"/>
                </a:solidFill>
              </a:rPr>
              <a:t>Core curriculum dello psicologo in terapia del dolore e cure palliative pediatriche</a:t>
            </a:r>
          </a:p>
        </p:txBody>
      </p:sp>
      <p:sp>
        <p:nvSpPr>
          <p:cNvPr id="23554" name="Segnaposto contenuto 2"/>
          <p:cNvSpPr>
            <a:spLocks noGrp="1"/>
          </p:cNvSpPr>
          <p:nvPr>
            <p:ph idx="1"/>
          </p:nvPr>
        </p:nvSpPr>
        <p:spPr>
          <a:xfrm>
            <a:off x="1533525" y="1671638"/>
            <a:ext cx="9971088" cy="5089525"/>
          </a:xfrm>
        </p:spPr>
        <p:txBody>
          <a:bodyPr/>
          <a:lstStyle/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Valutare </a:t>
            </a:r>
            <a:r>
              <a:rPr lang="it-IT" sz="1600" smtClean="0"/>
              <a:t>bambino e famiglia per l’accesso alla rete di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Accogliere </a:t>
            </a:r>
            <a:r>
              <a:rPr lang="it-IT" sz="1600" smtClean="0"/>
              <a:t>bambino e famiglia nella rete di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Prendere in carico </a:t>
            </a:r>
            <a:r>
              <a:rPr lang="it-IT" sz="1600" smtClean="0"/>
              <a:t>bambino e famiglia nei diversi settings della rete di terapia del dolore e cure palliative pediatriche 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Lavorare in équipe </a:t>
            </a:r>
            <a:r>
              <a:rPr lang="it-IT" sz="1600" smtClean="0"/>
              <a:t>in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Saper gestire il sé </a:t>
            </a:r>
            <a:r>
              <a:rPr lang="it-IT" sz="1600" smtClean="0"/>
              <a:t>in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Collaborare</a:t>
            </a:r>
            <a:r>
              <a:rPr lang="it-IT" sz="1600" smtClean="0"/>
              <a:t> nell’attivazione e gestione di un centro di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Formare</a:t>
            </a:r>
            <a:r>
              <a:rPr lang="it-IT" sz="1600" smtClean="0"/>
              <a:t> nella terapia del dolore e cure palliative pediatriche</a:t>
            </a:r>
          </a:p>
          <a:p>
            <a:pPr>
              <a:lnSpc>
                <a:spcPct val="150000"/>
              </a:lnSpc>
              <a:buFont typeface="Wingdings 3" pitchFamily="18" charset="2"/>
              <a:buAutoNum type="arabicPeriod"/>
            </a:pPr>
            <a:r>
              <a:rPr lang="it-IT" sz="1600" b="1" smtClean="0"/>
              <a:t>Fare ricerca </a:t>
            </a:r>
            <a:r>
              <a:rPr lang="it-IT" sz="1600" smtClean="0"/>
              <a:t>in terapia del dolore e cure palliative pediatriche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lo">
  <a:themeElements>
    <a:clrScheme name="Filo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Filo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il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73</TotalTime>
  <Words>504</Words>
  <Application>Microsoft Office PowerPoint</Application>
  <PresentationFormat>Personalizzato</PresentationFormat>
  <Paragraphs>65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Modello struttura</vt:lpstr>
      </vt:variant>
      <vt:variant>
        <vt:i4>17</vt:i4>
      </vt:variant>
      <vt:variant>
        <vt:lpstr>Titoli diapositive</vt:lpstr>
      </vt:variant>
      <vt:variant>
        <vt:i4>6</vt:i4>
      </vt:variant>
    </vt:vector>
  </HeadingPairs>
  <TitlesOfParts>
    <vt:vector size="28" baseType="lpstr">
      <vt:lpstr>Century Gothic</vt:lpstr>
      <vt:lpstr>Arial</vt:lpstr>
      <vt:lpstr>Wingdings 3</vt:lpstr>
      <vt:lpstr>Calibri</vt:lpstr>
      <vt:lpstr>Wingdings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Filo</vt:lpstr>
      <vt:lpstr>Diapositiva 1</vt:lpstr>
      <vt:lpstr>Percorso di studio</vt:lpstr>
      <vt:lpstr>Formazione continua … come proseguire?</vt:lpstr>
      <vt:lpstr>Diapositiva 4</vt:lpstr>
      <vt:lpstr>Diapositiva 5</vt:lpstr>
      <vt:lpstr>Core curriculum dello psicologo in terapia del dolore e cure palliative pediatriche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Davide</dc:creator>
  <cp:lastModifiedBy>teodolinda.ducciduro</cp:lastModifiedBy>
  <cp:revision>10</cp:revision>
  <dcterms:created xsi:type="dcterms:W3CDTF">2018-03-04T09:44:50Z</dcterms:created>
  <dcterms:modified xsi:type="dcterms:W3CDTF">2018-03-06T07:18:37Z</dcterms:modified>
</cp:coreProperties>
</file>