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60" r:id="rId2"/>
    <p:sldId id="271" r:id="rId3"/>
    <p:sldId id="263" r:id="rId4"/>
    <p:sldId id="275" r:id="rId5"/>
    <p:sldId id="272" r:id="rId6"/>
    <p:sldId id="259" r:id="rId7"/>
    <p:sldId id="257" r:id="rId8"/>
    <p:sldId id="258" r:id="rId9"/>
    <p:sldId id="278" r:id="rId10"/>
    <p:sldId id="277" r:id="rId11"/>
    <p:sldId id="274" r:id="rId12"/>
    <p:sldId id="279" r:id="rId13"/>
    <p:sldId id="280" r:id="rId14"/>
  </p:sldIdLst>
  <p:sldSz cx="12192000" cy="6858000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D24-C097-4691-A98B-EA405425F254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4793-34F4-4F50-9755-C1599BE8EB7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A15B-7134-497C-B8D0-6E41CBDE12C3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45C3-4A40-4289-A4AD-FCBDF9CBA0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0C1B-F20B-408C-B05A-0F457978E077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01B5-8689-407F-A1BA-A7FC9648F5C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185E-B41D-4EC6-A713-15429AC79B60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B69E-AF5B-4CD6-9C23-EB1881A12C8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3F06-95EF-4CF8-9135-9E6D233E4EA9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1DCA-E798-44BF-9315-03B57F2A548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C970-7671-4484-94F4-4AE5D7FE7801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10B0-7932-4ABF-838D-36A77DDB4F3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CF17-07BF-41E1-9A67-61DF0A465809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4C8B-7C47-453B-9538-6026A6AE2DF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F34A-092D-4C3A-BF53-EC904841C8C7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1D2C-C97F-4422-A760-75405E5DC82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9AC2-AD66-44EC-9519-0A4CF48D0410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74C6-456B-45F9-B9AF-66F5AE7C916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7025-D276-42D4-8806-34FC5D98532B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DE4E-C745-4B56-8F2D-88F6B7605EA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BEA6-D353-48DE-BC4B-866ADA51A31D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3F98-E988-4A75-8FC0-C0BDBD55341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1A7689-4FD1-49B8-877D-9DF56423AE8C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C88BD-D705-4290-9954-23361E2A983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7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6563" y="0"/>
            <a:ext cx="15954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ttangolo 7"/>
          <p:cNvSpPr>
            <a:spLocks noChangeArrowheads="1"/>
          </p:cNvSpPr>
          <p:nvPr/>
        </p:nvSpPr>
        <p:spPr bwMode="auto">
          <a:xfrm>
            <a:off x="4951413" y="673100"/>
            <a:ext cx="68961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800" b="1" baseline="30000">
                <a:latin typeface="Comic Sans MS" pitchFamily="66" charset="0"/>
              </a:rPr>
              <a:t>Tavola rotonda: </a:t>
            </a:r>
          </a:p>
          <a:p>
            <a:endParaRPr lang="it-IT" sz="4800" b="1" baseline="30000">
              <a:latin typeface="Comic Sans MS" pitchFamily="66" charset="0"/>
            </a:endParaRPr>
          </a:p>
          <a:p>
            <a:r>
              <a:rPr lang="it-IT" sz="4800" b="1" baseline="30000">
                <a:latin typeface="Comic Sans MS" pitchFamily="66" charset="0"/>
              </a:rPr>
              <a:t>I bisogni formativi in cure palliative e cure palliative pediatriche: le risposte delle istituzioni</a:t>
            </a:r>
          </a:p>
          <a:p>
            <a:endParaRPr lang="it-IT" sz="4800" b="1" baseline="30000">
              <a:latin typeface="Comic Sans MS" pitchFamily="66" charset="0"/>
            </a:endParaRPr>
          </a:p>
          <a:p>
            <a:r>
              <a:rPr lang="it-IT" sz="4800" b="1" baseline="30000">
                <a:latin typeface="Comic Sans MS" pitchFamily="66" charset="0"/>
              </a:rPr>
              <a:t>Prof.ssa MICHELA ZANETTI</a:t>
            </a:r>
          </a:p>
          <a:p>
            <a:endParaRPr lang="it-IT" sz="4800" b="1" baseline="30000">
              <a:latin typeface="Comic Sans MS" pitchFamily="66" charset="0"/>
            </a:endParaRPr>
          </a:p>
          <a:p>
            <a:r>
              <a:rPr lang="it-IT" sz="4800" b="1" baseline="30000">
                <a:latin typeface="Comic Sans MS" pitchFamily="66" charset="0"/>
              </a:rPr>
              <a:t>Coordinatore CdL Infermieristica</a:t>
            </a:r>
            <a:r>
              <a:rPr lang="it-IT" sz="4800" b="1">
                <a:latin typeface="Comic Sans MS" pitchFamily="66" charset="0"/>
              </a:rPr>
              <a:t> </a:t>
            </a:r>
            <a:r>
              <a:rPr lang="it-IT" sz="3200" b="1">
                <a:latin typeface="Comic Sans MS" pitchFamily="66" charset="0"/>
              </a:rPr>
              <a:t>Università degli Studi di Trieste</a:t>
            </a:r>
            <a:endParaRPr lang="it-IT" sz="3200">
              <a:latin typeface="Comic Sans MS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0688" y="5257800"/>
            <a:ext cx="3525837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tangolo 1"/>
          <p:cNvSpPr>
            <a:spLocks noChangeArrowheads="1"/>
          </p:cNvSpPr>
          <p:nvPr/>
        </p:nvSpPr>
        <p:spPr bwMode="auto">
          <a:xfrm>
            <a:off x="3465513" y="2316163"/>
            <a:ext cx="5307012" cy="1322387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latin typeface="Comic Sans MS" pitchFamily="66" charset="0"/>
              </a:rPr>
              <a:t>Le cure palliative vengono erogate anche in altri contesti di tirocinio: dalle strutture sanitarie ospedaliere, a domicilio e alle strutture residenziali</a:t>
            </a:r>
          </a:p>
        </p:txBody>
      </p:sp>
      <p:sp>
        <p:nvSpPr>
          <p:cNvPr id="22530" name="Rettangolo 3"/>
          <p:cNvSpPr>
            <a:spLocks noChangeArrowheads="1"/>
          </p:cNvSpPr>
          <p:nvPr/>
        </p:nvSpPr>
        <p:spPr bwMode="auto">
          <a:xfrm>
            <a:off x="2444750" y="157163"/>
            <a:ext cx="6918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800" b="1">
                <a:solidFill>
                  <a:srgbClr val="0066CC"/>
                </a:solidFill>
                <a:latin typeface="Comic Sans MS" pitchFamily="66" charset="0"/>
              </a:rPr>
              <a:t>TIROCINIO CLINICO</a:t>
            </a:r>
          </a:p>
        </p:txBody>
      </p:sp>
      <p:pic>
        <p:nvPicPr>
          <p:cNvPr id="22531" name="Picture 6" descr="san giovanni di dio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30338" y="1811338"/>
            <a:ext cx="147002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1274763" y="2979738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altLang="it-IT" sz="1200" b="1">
                <a:ea typeface="MS PGothic" pitchFamily="34" charset="-128"/>
                <a:cs typeface="MetaPlus-Roman"/>
              </a:rPr>
              <a:t>A.A.S. n° 2 “Isontina”</a:t>
            </a:r>
            <a:r>
              <a:rPr lang="it-IT" altLang="it-IT" sz="1200">
                <a:ea typeface="MS PGothic" pitchFamily="34" charset="-128"/>
                <a:cs typeface="MetaPlus-Roman"/>
              </a:rPr>
              <a:t> - Gorizia - Ospedale San Giovanni di Dio -</a:t>
            </a:r>
          </a:p>
        </p:txBody>
      </p:sp>
      <p:pic>
        <p:nvPicPr>
          <p:cNvPr id="22533" name="Picture 12" descr="domenica24giugno07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3025" y="1784350"/>
            <a:ext cx="15938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5"/>
          <p:cNvSpPr txBox="1">
            <a:spLocks noChangeArrowheads="1"/>
          </p:cNvSpPr>
          <p:nvPr/>
        </p:nvSpPr>
        <p:spPr bwMode="auto">
          <a:xfrm>
            <a:off x="8963025" y="2978150"/>
            <a:ext cx="1878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altLang="it-IT" sz="1200" b="1">
                <a:ea typeface="MS PGothic" pitchFamily="34" charset="-128"/>
                <a:cs typeface="MetaPlus-Roman"/>
              </a:rPr>
              <a:t>A.A.S. n° 2 “Isontina”</a:t>
            </a:r>
            <a:r>
              <a:rPr lang="it-IT" altLang="it-IT" sz="1200">
                <a:ea typeface="MS PGothic" pitchFamily="34" charset="-128"/>
                <a:cs typeface="MetaPlus-Roman"/>
              </a:rPr>
              <a:t> - Monfalcone – </a:t>
            </a:r>
          </a:p>
          <a:p>
            <a:pPr defTabSz="914400"/>
            <a:r>
              <a:rPr lang="it-IT" altLang="it-IT" sz="1200">
                <a:ea typeface="MS PGothic" pitchFamily="34" charset="-128"/>
                <a:cs typeface="MetaPlus-Roman"/>
              </a:rPr>
              <a:t>Ospedale San Polo</a:t>
            </a:r>
          </a:p>
        </p:txBody>
      </p:sp>
      <p:pic>
        <p:nvPicPr>
          <p:cNvPr id="22535" name="Picture 22" descr="cattinara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0363" y="4041775"/>
            <a:ext cx="22256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9450" y="4025900"/>
            <a:ext cx="23336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27"/>
          <p:cNvSpPr txBox="1">
            <a:spLocks noChangeArrowheads="1"/>
          </p:cNvSpPr>
          <p:nvPr/>
        </p:nvSpPr>
        <p:spPr bwMode="auto">
          <a:xfrm>
            <a:off x="7029450" y="5314950"/>
            <a:ext cx="1933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60000"/>
              </a:lnSpc>
              <a:spcBef>
                <a:spcPct val="50000"/>
              </a:spcBef>
            </a:pPr>
            <a:r>
              <a:rPr lang="it-IT" altLang="it-IT" sz="1400" b="1">
                <a:ea typeface="MS PGothic" pitchFamily="34" charset="-128"/>
                <a:cs typeface="MetaPlus-Roman"/>
              </a:rPr>
              <a:t>ASUITs (ex AAS 1)</a:t>
            </a:r>
          </a:p>
          <a:p>
            <a:pPr defTabSz="914400">
              <a:lnSpc>
                <a:spcPct val="60000"/>
              </a:lnSpc>
              <a:spcBef>
                <a:spcPct val="50000"/>
              </a:spcBef>
            </a:pPr>
            <a:r>
              <a:rPr lang="it-IT" altLang="it-IT" sz="1400" b="1">
                <a:ea typeface="MS PGothic" pitchFamily="34" charset="-128"/>
                <a:cs typeface="MetaPlus-Roman"/>
              </a:rPr>
              <a:t>  - </a:t>
            </a:r>
            <a:r>
              <a:rPr lang="it-IT" altLang="it-IT" sz="1400">
                <a:ea typeface="MS PGothic" pitchFamily="34" charset="-128"/>
                <a:cs typeface="MetaPlus-Roman"/>
              </a:rPr>
              <a:t>Trieste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900363" y="5210175"/>
            <a:ext cx="177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altLang="it-IT" sz="1200" b="1">
                <a:ea typeface="MS PGothic" pitchFamily="34" charset="-128"/>
                <a:cs typeface="MetaPlus-Roman"/>
              </a:rPr>
              <a:t>ASUITs </a:t>
            </a:r>
            <a:r>
              <a:rPr lang="it-IT" altLang="it-IT" sz="1200">
                <a:ea typeface="MS PGothic" pitchFamily="34" charset="-128"/>
                <a:cs typeface="MetaPlus-Roman"/>
              </a:rPr>
              <a:t>Trieste – Ospedale di Cattinara</a:t>
            </a:r>
          </a:p>
        </p:txBody>
      </p: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66400" y="5219700"/>
            <a:ext cx="14271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6400" y="5219700"/>
            <a:ext cx="14271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9338" y="1417638"/>
            <a:ext cx="31178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109538"/>
            <a:ext cx="12192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b="1" cap="all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LABORATORIO ESPERIENZIALE</a:t>
            </a:r>
            <a:endParaRPr lang="it-IT" sz="3600" b="1" cap="all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6" name="Segnaposto contenuto 2"/>
          <p:cNvSpPr>
            <a:spLocks noGrp="1"/>
          </p:cNvSpPr>
          <p:nvPr>
            <p:ph idx="1"/>
          </p:nvPr>
        </p:nvSpPr>
        <p:spPr>
          <a:xfrm>
            <a:off x="333375" y="1900238"/>
            <a:ext cx="9655175" cy="49577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sz="2400" b="1" smtClean="0">
                <a:latin typeface="Comic Sans MS" pitchFamily="66" charset="0"/>
              </a:rPr>
              <a:t>I anno di corso, 16 ore</a:t>
            </a:r>
          </a:p>
          <a:p>
            <a:pPr marL="0" indent="0">
              <a:buFont typeface="Arial" charset="0"/>
              <a:buNone/>
            </a:pPr>
            <a:endParaRPr lang="it-IT" sz="2400" b="1" smtClean="0">
              <a:latin typeface="Comic Sans MS" pitchFamily="66" charset="0"/>
            </a:endParaRPr>
          </a:p>
          <a:p>
            <a:pPr marL="0" indent="0">
              <a:buFont typeface="Arial" charset="0"/>
              <a:buNone/>
            </a:pPr>
            <a:r>
              <a:rPr lang="it-IT" sz="2400" b="1" smtClean="0">
                <a:latin typeface="Comic Sans MS" pitchFamily="66" charset="0"/>
              </a:rPr>
              <a:t>Obiettivo: promuovere la relazione-comunicazione</a:t>
            </a:r>
          </a:p>
          <a:p>
            <a:pPr marL="0" indent="0">
              <a:buFont typeface="Arial" charset="0"/>
              <a:buNone/>
            </a:pPr>
            <a:endParaRPr lang="it-IT" sz="2400" b="1" smtClean="0">
              <a:latin typeface="Comic Sans MS" pitchFamily="66" charset="0"/>
            </a:endParaRPr>
          </a:p>
          <a:p>
            <a:pPr marL="0" indent="0">
              <a:buFont typeface="Arial" charset="0"/>
              <a:buNone/>
            </a:pPr>
            <a:r>
              <a:rPr lang="it-IT" sz="2400" b="1" smtClean="0">
                <a:latin typeface="Comic Sans MS" pitchFamily="66" charset="0"/>
              </a:rPr>
              <a:t>Metodologia: durante tutti gli incontri gli studenti sono accompagnati nel comprendere l’importanza di mettere al centro dell’azione di cura la persona e la sua storia e sono guidati ad accogliere, comprendere, interpretare una storia di malattia (illness) e a costruire una relazione di cura attenta alla narrazione dell’altro ma anche di sè</a:t>
            </a:r>
          </a:p>
          <a:p>
            <a:pPr marL="0" indent="0">
              <a:buFont typeface="Arial" charset="0"/>
              <a:buNone/>
            </a:pPr>
            <a:endParaRPr lang="it-IT" sz="24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4150"/>
            <a:ext cx="12192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cap="all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Tesi svolte in Cure Palliative CDL IN INFERMIERISTICA</a:t>
            </a:r>
            <a:br>
              <a:rPr lang="it-IT" sz="3200" b="1" cap="all" dirty="0" smtClean="0">
                <a:solidFill>
                  <a:srgbClr val="0066CC"/>
                </a:solidFill>
                <a:latin typeface="Comic Sans MS" panose="030F0702030302020204" pitchFamily="66" charset="0"/>
              </a:rPr>
            </a:br>
            <a:r>
              <a:rPr lang="it-IT" sz="3200" b="1" cap="all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(ultimi 2 anni accademici)</a:t>
            </a:r>
            <a:endParaRPr lang="it-IT" sz="3200" b="1" cap="all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6400" y="5219700"/>
            <a:ext cx="14271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654050" y="1789113"/>
            <a:ext cx="10120313" cy="4957762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«Il vissuto emotivo dell’infermiere nell’accompagnamento nel fine vita»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it-IT" b="1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«La </a:t>
            </a:r>
            <a:r>
              <a:rPr lang="it-IT" b="1" dirty="0" err="1" smtClean="0">
                <a:latin typeface="Comic Sans MS" panose="030F0702030302020204" pitchFamily="66" charset="0"/>
              </a:rPr>
              <a:t>terminalità</a:t>
            </a:r>
            <a:r>
              <a:rPr lang="it-IT" b="1" dirty="0" smtClean="0">
                <a:latin typeface="Comic Sans MS" panose="030F0702030302020204" pitchFamily="66" charset="0"/>
              </a:rPr>
              <a:t>, com’è vissuta dagli infermieri del reparto di medicina generale dell’Ospedale di </a:t>
            </a:r>
            <a:r>
              <a:rPr lang="it-IT" b="1" dirty="0" err="1" smtClean="0">
                <a:latin typeface="Comic Sans MS" panose="030F0702030302020204" pitchFamily="66" charset="0"/>
              </a:rPr>
              <a:t>Cattinara</a:t>
            </a:r>
            <a:r>
              <a:rPr lang="it-IT" b="1" dirty="0" smtClean="0">
                <a:latin typeface="Comic Sans MS" panose="030F0702030302020204" pitchFamily="66" charset="0"/>
              </a:rPr>
              <a:t>»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it-IT" b="1" dirty="0" smtClean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«Le </a:t>
            </a:r>
            <a:r>
              <a:rPr lang="it-IT" b="1" dirty="0">
                <a:latin typeface="Comic Sans MS" panose="030F0702030302020204" pitchFamily="66" charset="0"/>
              </a:rPr>
              <a:t>conoscenze dell’infermiere nelle decisioni etiche di fine </a:t>
            </a:r>
            <a:r>
              <a:rPr lang="it-IT" b="1" dirty="0" smtClean="0">
                <a:latin typeface="Comic Sans MS" panose="030F0702030302020204" pitchFamily="66" charset="0"/>
              </a:rPr>
              <a:t>vita»</a:t>
            </a:r>
            <a:endParaRPr lang="it-IT" b="1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it-IT" b="1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«Il coinvolgimento dell’infermiere nelle decisioni etiche di fine vita»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it-IT" b="1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«Le conoscenze degli infermieri riguardo alle cure palliative: uno studio cross-</a:t>
            </a:r>
            <a:r>
              <a:rPr lang="it-IT" b="1" dirty="0" err="1" smtClean="0">
                <a:latin typeface="Comic Sans MS" panose="030F0702030302020204" pitchFamily="66" charset="0"/>
              </a:rPr>
              <a:t>sectional</a:t>
            </a:r>
            <a:r>
              <a:rPr lang="it-IT" b="1" dirty="0" smtClean="0">
                <a:latin typeface="Comic Sans MS" panose="030F0702030302020204" pitchFamily="66" charset="0"/>
              </a:rPr>
              <a:t>»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it-IT" b="1" dirty="0" smtClean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«Le cure palliative domiciliari nel Centro Sociale Oncologico di Trieste»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8638" y="393700"/>
            <a:ext cx="109728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cap="all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Sfide per il futuro</a:t>
            </a:r>
            <a:endParaRPr lang="it-IT" b="1" cap="all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528638" y="1868488"/>
            <a:ext cx="10847387" cy="4525962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2000" b="1" smtClean="0">
                <a:latin typeface="Comic Sans MS" pitchFamily="66" charset="0"/>
              </a:rPr>
              <a:t>Nonostante l’elevato tasso di occupazione (&gt;90%) dei laureati in Infermieristica di Units a 1 anno dalla laurea, il loro inserimento nel mondo del lavoro avviene sempre più spesso in ambiti «complessi» che coinvolgono le CP (budget di salute, unità operative per gravi disabili…)</a:t>
            </a:r>
          </a:p>
          <a:p>
            <a:pPr>
              <a:buFontTx/>
              <a:buChar char="-"/>
            </a:pPr>
            <a:endParaRPr lang="it-IT" sz="2000" b="1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2000" b="1" smtClean="0">
                <a:latin typeface="Comic Sans MS" pitchFamily="66" charset="0"/>
              </a:rPr>
              <a:t>Difficoltà ad inserire in un percorso formativo triennale già molto denso ulteriori nozioni e competenze che spesso non fanno parte del bagaglio del laureato triennale</a:t>
            </a:r>
          </a:p>
          <a:p>
            <a:pPr>
              <a:buFontTx/>
              <a:buChar char="-"/>
            </a:pPr>
            <a:endParaRPr lang="it-IT" sz="2000" b="1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2000" b="1" smtClean="0">
                <a:latin typeface="Comic Sans MS" pitchFamily="66" charset="0"/>
              </a:rPr>
              <a:t>Necessario implementare al massimo le potenzialità già presenti e a disposizione per preparare al meglio i professionisti ad affrontare le sfide future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1650" y="5437188"/>
            <a:ext cx="1427163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025" y="220663"/>
            <a:ext cx="105029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cap="all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L’Infermiere e le Cure </a:t>
            </a:r>
            <a:r>
              <a:rPr lang="it-IT" b="1" cap="all" dirty="0">
                <a:solidFill>
                  <a:srgbClr val="0066CC"/>
                </a:solidFill>
                <a:latin typeface="Comic Sans MS" panose="030F0702030302020204" pitchFamily="66" charset="0"/>
              </a:rPr>
              <a:t>P</a:t>
            </a:r>
            <a:r>
              <a:rPr lang="it-IT" b="1" cap="all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alliative</a:t>
            </a:r>
            <a:endParaRPr lang="it-IT" b="1" cap="all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6563" y="5272088"/>
            <a:ext cx="159543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ttangolo 5"/>
          <p:cNvSpPr>
            <a:spLocks noChangeArrowheads="1"/>
          </p:cNvSpPr>
          <p:nvPr/>
        </p:nvSpPr>
        <p:spPr bwMode="auto">
          <a:xfrm>
            <a:off x="2011363" y="5408613"/>
            <a:ext cx="417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i="1">
                <a:latin typeface="Comic Sans MS" pitchFamily="66" charset="0"/>
              </a:rPr>
              <a:t>Art 35, Codice deontologico</a:t>
            </a:r>
          </a:p>
        </p:txBody>
      </p:sp>
      <p:sp>
        <p:nvSpPr>
          <p:cNvPr id="14340" name="Rettangolo 6"/>
          <p:cNvSpPr>
            <a:spLocks noChangeArrowheads="1"/>
          </p:cNvSpPr>
          <p:nvPr/>
        </p:nvSpPr>
        <p:spPr bwMode="auto">
          <a:xfrm>
            <a:off x="601663" y="2109788"/>
            <a:ext cx="474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latin typeface="Comic Sans MS" pitchFamily="66" charset="0"/>
              </a:rPr>
              <a:t>“L’infermiere presta assistenza qualunque sia la condizione clinica e fino al termine della vita dell’assistito, riconoscendo l’importanza della palliazione e del conforto ambientale, fisico, psicologico, relazionale, spirituale</a:t>
            </a:r>
            <a:r>
              <a:rPr lang="it-IT">
                <a:latin typeface="Comic Sans MS" pitchFamily="66" charset="0"/>
              </a:rPr>
              <a:t>”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200" y="2009775"/>
            <a:ext cx="5729288" cy="3910013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pic>
        <p:nvPicPr>
          <p:cNvPr id="14342" name="Picture 2" descr="International Journal of Palliative Nurs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9812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ttangolo 2"/>
          <p:cNvSpPr>
            <a:spLocks noChangeArrowheads="1"/>
          </p:cNvSpPr>
          <p:nvPr/>
        </p:nvSpPr>
        <p:spPr bwMode="auto">
          <a:xfrm>
            <a:off x="6786563" y="3208338"/>
            <a:ext cx="50593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An overview of hospice and palliative care nursing models and theories 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R. Dobrina, M. Tenze, A. Palese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https://doi.org/10.12968/ijpn.2014.20.2.75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8663" y="5562600"/>
            <a:ext cx="13033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ttangolo 4"/>
          <p:cNvSpPr>
            <a:spLocks noChangeArrowheads="1"/>
          </p:cNvSpPr>
          <p:nvPr/>
        </p:nvSpPr>
        <p:spPr bwMode="auto">
          <a:xfrm>
            <a:off x="433388" y="2112963"/>
            <a:ext cx="49926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mic Sans MS" pitchFamily="66" charset="0"/>
              </a:rPr>
              <a:t>• 1 LIVELLO: formazione di base: studenti afferenti al Corso di Laurea triennale che potranno trovarsi ad affrontare situazioni che richiedono un approccio palliativo</a:t>
            </a:r>
          </a:p>
          <a:p>
            <a:endParaRPr lang="it-IT">
              <a:latin typeface="Comic Sans MS" pitchFamily="66" charset="0"/>
            </a:endParaRPr>
          </a:p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• 2 LIVELLO: formazione specialistica</a:t>
            </a:r>
          </a:p>
          <a:p>
            <a:endParaRPr lang="it-IT">
              <a:latin typeface="Comic Sans MS" pitchFamily="66" charset="0"/>
            </a:endParaRPr>
          </a:p>
          <a:p>
            <a:endParaRPr lang="it-IT">
              <a:latin typeface="Comic Sans MS" pitchFamily="66" charset="0"/>
            </a:endParaRPr>
          </a:p>
          <a:p>
            <a:endParaRPr lang="it-IT">
              <a:latin typeface="Comic Sans MS" pitchFamily="66" charset="0"/>
            </a:endParaRPr>
          </a:p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 3 LIVELLO: formazione avanzata  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grpSp>
        <p:nvGrpSpPr>
          <p:cNvPr id="15363" name="Gruppo 11"/>
          <p:cNvGrpSpPr>
            <a:grpSpLocks/>
          </p:cNvGrpSpPr>
          <p:nvPr/>
        </p:nvGrpSpPr>
        <p:grpSpPr bwMode="auto">
          <a:xfrm>
            <a:off x="5992813" y="1973263"/>
            <a:ext cx="5686425" cy="4310062"/>
            <a:chOff x="899592" y="1769195"/>
            <a:chExt cx="7039871" cy="452772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99592" y="1769195"/>
              <a:ext cx="2596222" cy="1062307"/>
            </a:xfrm>
            <a:prstGeom prst="rect">
              <a:avLst/>
            </a:prstGeom>
            <a:solidFill>
              <a:schemeClr val="bg2">
                <a:alpha val="45882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400" b="1" dirty="0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Laurea in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400" b="1" dirty="0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Infermieristica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400" b="1" dirty="0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(3 anni, 180 CFU)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050" b="1" dirty="0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Dottore in Infermieristica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99592" y="3500239"/>
              <a:ext cx="2663044" cy="1154029"/>
            </a:xfrm>
            <a:prstGeom prst="rect">
              <a:avLst/>
            </a:prstGeom>
            <a:solidFill>
              <a:schemeClr val="bg2">
                <a:alpha val="45882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400" b="1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Laurea Magistrale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400" b="1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(2 anni)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050" b="1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Dottore Magistrale in Sc.Inf.ed Ost.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40864" y="5383040"/>
              <a:ext cx="2513679" cy="913884"/>
            </a:xfrm>
            <a:prstGeom prst="rect">
              <a:avLst/>
            </a:prstGeom>
            <a:solidFill>
              <a:schemeClr val="bg2">
                <a:alpha val="45882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400" b="1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Dottorato di Ricerca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400" b="1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(3 anni)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it-IT" altLang="it-IT" sz="1050" b="1">
                  <a:solidFill>
                    <a:srgbClr val="012347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MetaPlus-Roman"/>
                </a:rPr>
                <a:t>Dottore di Ricerca</a:t>
              </a: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5364088" y="1916832"/>
              <a:ext cx="2514600" cy="914400"/>
            </a:xfrm>
            <a:prstGeom prst="rect">
              <a:avLst/>
            </a:prstGeom>
            <a:solidFill>
              <a:schemeClr val="bg2">
                <a:alpha val="45882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it-IT" altLang="it-IT" sz="1400" b="1">
                  <a:solidFill>
                    <a:srgbClr val="012347"/>
                  </a:solidFill>
                  <a:latin typeface="Times New Roman" pitchFamily="18" charset="0"/>
                  <a:ea typeface="MS PGothic" pitchFamily="34" charset="-128"/>
                  <a:cs typeface="MetaPlus-Roman"/>
                </a:rPr>
                <a:t>Master di 1° livello</a:t>
              </a: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5424863" y="3717032"/>
              <a:ext cx="2514600" cy="914400"/>
            </a:xfrm>
            <a:prstGeom prst="rect">
              <a:avLst/>
            </a:prstGeom>
            <a:solidFill>
              <a:schemeClr val="bg2">
                <a:alpha val="45882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it-IT" altLang="it-IT" sz="1400" b="1">
                  <a:solidFill>
                    <a:srgbClr val="012347"/>
                  </a:solidFill>
                  <a:latin typeface="Times New Roman" pitchFamily="18" charset="0"/>
                  <a:ea typeface="MS PGothic" pitchFamily="34" charset="-128"/>
                  <a:cs typeface="MetaPlus-Roman"/>
                </a:rPr>
                <a:t>Master di 2° livello</a:t>
              </a:r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1930673" y="3068836"/>
              <a:ext cx="533401" cy="431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it-IT" altLang="it-IT" sz="1400" b="1">
                <a:solidFill>
                  <a:srgbClr val="012347"/>
                </a:solidFill>
                <a:latin typeface="Times New Roman" pitchFamily="18" charset="0"/>
                <a:ea typeface="MS PGothic" pitchFamily="34" charset="-128"/>
                <a:cs typeface="MetaPlus-Roman"/>
              </a:endParaRPr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1835696" y="4797152"/>
              <a:ext cx="533400" cy="5334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it-IT" altLang="it-IT" sz="1400" b="1">
                <a:solidFill>
                  <a:srgbClr val="012347"/>
                </a:solidFill>
                <a:latin typeface="Times New Roman" pitchFamily="18" charset="0"/>
                <a:ea typeface="MS PGothic" pitchFamily="34" charset="-128"/>
                <a:cs typeface="MetaPlus-Roman"/>
              </a:endParaRPr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851920" y="1988840"/>
              <a:ext cx="1219200" cy="3810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FF33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it-IT" altLang="it-IT" sz="1400" b="1">
                <a:solidFill>
                  <a:srgbClr val="012347"/>
                </a:solidFill>
                <a:latin typeface="Times New Roman" pitchFamily="18" charset="0"/>
                <a:ea typeface="MS PGothic" pitchFamily="34" charset="-128"/>
                <a:cs typeface="MetaPlus-Roman"/>
              </a:endParaRPr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auto">
            <a:xfrm>
              <a:off x="3923928" y="3933056"/>
              <a:ext cx="1219200" cy="3810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FF33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it-IT" altLang="it-IT" sz="1400" b="1">
                <a:solidFill>
                  <a:srgbClr val="012347"/>
                </a:solidFill>
                <a:latin typeface="Times New Roman" pitchFamily="18" charset="0"/>
                <a:ea typeface="MS PGothic" pitchFamily="34" charset="-128"/>
                <a:cs typeface="MetaPlus-Roman"/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2609850" y="76200"/>
            <a:ext cx="6989763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cap="all" dirty="0">
                <a:solidFill>
                  <a:srgbClr val="0066CC"/>
                </a:solidFill>
                <a:latin typeface="Comic Sans MS" panose="030F0702030302020204" pitchFamily="66" charset="0"/>
                <a:cs typeface="+mn-cs"/>
              </a:rPr>
              <a:t>Nursing in Cure </a:t>
            </a:r>
            <a:r>
              <a:rPr lang="it-IT" sz="3200" b="1" cap="all" dirty="0">
                <a:solidFill>
                  <a:srgbClr val="0066CC"/>
                </a:solidFill>
                <a:latin typeface="Comic Sans MS" panose="030F0702030302020204" pitchFamily="66" charset="0"/>
                <a:cs typeface="+mn-cs"/>
              </a:rPr>
              <a:t>Palliative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cap="all" dirty="0">
              <a:solidFill>
                <a:srgbClr val="0066CC"/>
              </a:solidFill>
              <a:latin typeface="Comic Sans MS" panose="030F0702030302020204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cap="all" dirty="0">
                <a:solidFill>
                  <a:srgbClr val="0066CC"/>
                </a:solidFill>
                <a:latin typeface="Comic Sans MS" panose="030F0702030302020204" pitchFamily="66" charset="0"/>
                <a:cs typeface="+mn-cs"/>
              </a:rPr>
              <a:t>Livelli di Formazione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5041900" y="2362200"/>
            <a:ext cx="950913" cy="5064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1013" y="5391150"/>
            <a:ext cx="13779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63563" y="53975"/>
            <a:ext cx="109394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Il ruolo dell’</a:t>
            </a:r>
            <a:r>
              <a:rPr lang="it-IT" b="1" dirty="0">
                <a:solidFill>
                  <a:srgbClr val="0066CC"/>
                </a:solidFill>
                <a:latin typeface="Comic Sans MS" panose="030F0702030302020204" pitchFamily="66" charset="0"/>
              </a:rPr>
              <a:t>I</a:t>
            </a:r>
            <a:r>
              <a:rPr lang="it-IT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nfermiere nelle Cure </a:t>
            </a:r>
            <a:r>
              <a:rPr lang="it-IT" b="1" dirty="0">
                <a:solidFill>
                  <a:srgbClr val="0066CC"/>
                </a:solidFill>
                <a:latin typeface="Comic Sans MS" panose="030F0702030302020204" pitchFamily="66" charset="0"/>
              </a:rPr>
              <a:t>P</a:t>
            </a:r>
            <a:r>
              <a:rPr lang="it-IT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alliative</a:t>
            </a:r>
            <a:endParaRPr lang="it-IT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92163" y="1585913"/>
            <a:ext cx="10701337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1pPr>
            <a:lvl2pPr>
              <a:spcBef>
                <a:spcPts val="700"/>
              </a:spcBef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2pPr>
            <a:lvl3pPr>
              <a:spcBef>
                <a:spcPts val="600"/>
              </a:spcBef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3pPr>
            <a:lvl4pPr>
              <a:spcBef>
                <a:spcPts val="500"/>
              </a:spcBef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4pPr>
            <a:lvl5pPr>
              <a:spcBef>
                <a:spcPts val="500"/>
              </a:spcBef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15476E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15476E"/>
                </a:solidFill>
                <a:latin typeface="MetaPlus-Roman"/>
                <a:ea typeface="MetaPlus-Roman"/>
                <a:cs typeface="MetaPlus-Roman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it-IT" altLang="it-IT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Competenze </a:t>
            </a:r>
            <a:r>
              <a:rPr lang="it-IT" alt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professionali irrinunciabili (core) del </a:t>
            </a:r>
            <a:r>
              <a:rPr lang="it-IT" altLang="it-IT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laureato in Infermieristica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it-IT" altLang="it-IT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it-IT" alt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relazione alle </a:t>
            </a:r>
            <a:r>
              <a:rPr lang="it-IT" altLang="it-IT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funzioni </a:t>
            </a:r>
            <a:r>
              <a:rPr lang="it-IT" alt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attribuite all</a:t>
            </a:r>
            <a:r>
              <a:rPr lang="it-IT" altLang="it-IT" sz="2000" b="1" i="1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infermiere dalla </a:t>
            </a:r>
            <a:r>
              <a:rPr lang="it-IT" altLang="it-IT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normativa:</a:t>
            </a:r>
            <a:endParaRPr lang="it-IT" altLang="it-IT" sz="2000" b="1" i="1" dirty="0">
              <a:solidFill>
                <a:srgbClr val="C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it-IT" altLang="it-IT" sz="18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Prevenzione/diagnosi 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precoce ed educazione alla </a:t>
            </a: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salute.</a:t>
            </a:r>
          </a:p>
          <a:p>
            <a:pPr marL="285750" indent="-28575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Assistenza 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infermieristica (accertamento, diagnosi, pianificazione, implementazione, </a:t>
            </a: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valutazione).</a:t>
            </a:r>
          </a:p>
          <a:p>
            <a:pPr marL="285750" indent="-28575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Educazione 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terapeutica finalizzata all</a:t>
            </a:r>
            <a:r>
              <a:rPr lang="it-IT" altLang="it-IT" sz="2000" dirty="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autogestione della malattia, del trattamento, della riabilitazione e della </a:t>
            </a:r>
            <a:r>
              <a:rPr lang="it-IT" altLang="it-IT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palliazione</a:t>
            </a: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285750" indent="-28575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Organizzazione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gestione (pianificazione, controllo, valutazione del proprio lavoro e di quello del personale di </a:t>
            </a: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supporto).</a:t>
            </a:r>
          </a:p>
          <a:p>
            <a:pPr marL="285750" indent="-28575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Consulenza.</a:t>
            </a:r>
          </a:p>
          <a:p>
            <a:pPr marL="285750" indent="-28575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Formazione e ricerca.</a:t>
            </a:r>
            <a:endParaRPr lang="it-IT" altLang="it-IT" sz="18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92163" y="3092450"/>
            <a:ext cx="10710862" cy="217805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5"/>
          <p:cNvSpPr txBox="1">
            <a:spLocks noChangeArrowheads="1"/>
          </p:cNvSpPr>
          <p:nvPr/>
        </p:nvSpPr>
        <p:spPr bwMode="auto">
          <a:xfrm>
            <a:off x="2806700" y="1308100"/>
            <a:ext cx="6389688" cy="1014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180 CFU 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(DIDATTICA FRONTALE + TIROCINIO)</a:t>
            </a:r>
          </a:p>
        </p:txBody>
      </p:sp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96838" y="3919538"/>
            <a:ext cx="1936750" cy="830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18 Corsi integrati</a:t>
            </a:r>
          </a:p>
        </p:txBody>
      </p:sp>
      <p:sp>
        <p:nvSpPr>
          <p:cNvPr id="17411" name="Text Box 16"/>
          <p:cNvSpPr txBox="1">
            <a:spLocks noChangeArrowheads="1"/>
          </p:cNvSpPr>
          <p:nvPr/>
        </p:nvSpPr>
        <p:spPr bwMode="auto">
          <a:xfrm>
            <a:off x="982663" y="2914650"/>
            <a:ext cx="4187825" cy="793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altLang="it-IT" sz="2400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Didattica frontale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altLang="it-IT" sz="2400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96 CFU (1152 ore)</a:t>
            </a:r>
          </a:p>
        </p:txBody>
      </p: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7191375" y="2890838"/>
            <a:ext cx="2954338" cy="79375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altLang="it-IT" sz="2400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Tirocinio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altLang="it-IT" sz="2400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64 CFU (1920 ore)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089150" y="3929063"/>
            <a:ext cx="1995488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14 Seminari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211638" y="3924300"/>
            <a:ext cx="201771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rgbClr val="192F4A"/>
                </a:solidFill>
                <a:latin typeface="Comic Sans MS" pitchFamily="66" charset="0"/>
                <a:cs typeface="Times New Roman" pitchFamily="18" charset="0"/>
              </a:rPr>
              <a:t>3 Laboratori</a:t>
            </a:r>
          </a:p>
        </p:txBody>
      </p:sp>
      <p:cxnSp>
        <p:nvCxnSpPr>
          <p:cNvPr id="17415" name="Connettore 1 36"/>
          <p:cNvCxnSpPr>
            <a:cxnSpLocks noChangeShapeType="1"/>
          </p:cNvCxnSpPr>
          <p:nvPr/>
        </p:nvCxnSpPr>
        <p:spPr bwMode="auto">
          <a:xfrm>
            <a:off x="3735388" y="2724150"/>
            <a:ext cx="46085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6" name="Connettore 1 38"/>
          <p:cNvCxnSpPr>
            <a:cxnSpLocks noChangeShapeType="1"/>
          </p:cNvCxnSpPr>
          <p:nvPr/>
        </p:nvCxnSpPr>
        <p:spPr bwMode="auto">
          <a:xfrm>
            <a:off x="3735388" y="2720975"/>
            <a:ext cx="0" cy="169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7" name="Connettore 1 40"/>
          <p:cNvCxnSpPr>
            <a:cxnSpLocks noChangeShapeType="1"/>
          </p:cNvCxnSpPr>
          <p:nvPr/>
        </p:nvCxnSpPr>
        <p:spPr bwMode="auto">
          <a:xfrm>
            <a:off x="8343900" y="2724150"/>
            <a:ext cx="0" cy="1666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8" name="Connettore 1 53"/>
          <p:cNvCxnSpPr>
            <a:cxnSpLocks noChangeShapeType="1"/>
            <a:stCxn id="17411" idx="2"/>
          </p:cNvCxnSpPr>
          <p:nvPr/>
        </p:nvCxnSpPr>
        <p:spPr bwMode="auto">
          <a:xfrm>
            <a:off x="3076575" y="3708400"/>
            <a:ext cx="9525" cy="2206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9" name="Text Box 2"/>
          <p:cNvSpPr txBox="1">
            <a:spLocks noChangeArrowheads="1"/>
          </p:cNvSpPr>
          <p:nvPr/>
        </p:nvSpPr>
        <p:spPr bwMode="auto">
          <a:xfrm>
            <a:off x="1889125" y="285750"/>
            <a:ext cx="10302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>
                <a:solidFill>
                  <a:srgbClr val="0066CC"/>
                </a:solidFill>
                <a:latin typeface="Comic Sans MS" pitchFamily="66" charset="0"/>
                <a:cs typeface="Times New Roman" pitchFamily="18" charset="0"/>
              </a:rPr>
              <a:t>Corso di Laurea in Infermieristica UniTS</a:t>
            </a:r>
          </a:p>
        </p:txBody>
      </p:sp>
      <p:cxnSp>
        <p:nvCxnSpPr>
          <p:cNvPr id="17420" name="Connettore 1 53"/>
          <p:cNvCxnSpPr>
            <a:cxnSpLocks noChangeShapeType="1"/>
          </p:cNvCxnSpPr>
          <p:nvPr/>
        </p:nvCxnSpPr>
        <p:spPr bwMode="auto">
          <a:xfrm flipH="1">
            <a:off x="1425575" y="3703638"/>
            <a:ext cx="0" cy="2206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1" name="Connettore 1 53"/>
          <p:cNvCxnSpPr>
            <a:cxnSpLocks noChangeShapeType="1"/>
          </p:cNvCxnSpPr>
          <p:nvPr/>
        </p:nvCxnSpPr>
        <p:spPr bwMode="auto">
          <a:xfrm flipH="1">
            <a:off x="4568825" y="3708400"/>
            <a:ext cx="0" cy="2206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2" name="Connettore 1 53"/>
          <p:cNvCxnSpPr>
            <a:cxnSpLocks noChangeShapeType="1"/>
          </p:cNvCxnSpPr>
          <p:nvPr/>
        </p:nvCxnSpPr>
        <p:spPr bwMode="auto">
          <a:xfrm flipH="1">
            <a:off x="5846763" y="2336800"/>
            <a:ext cx="3175" cy="390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7423" name="Immagin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6563" y="5021263"/>
            <a:ext cx="159543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CasellaDiTesto 19"/>
          <p:cNvSpPr txBox="1">
            <a:spLocks noChangeArrowheads="1"/>
          </p:cNvSpPr>
          <p:nvPr/>
        </p:nvSpPr>
        <p:spPr bwMode="auto">
          <a:xfrm>
            <a:off x="1684338" y="5448300"/>
            <a:ext cx="7916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i="1">
                <a:latin typeface="Calibri" pitchFamily="34" charset="0"/>
              </a:rPr>
              <a:t>A.A. 2017/2018: 298 studenti iscritti ai 3 anni di corso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4"/>
          <p:cNvSpPr>
            <a:spLocks noGrp="1"/>
          </p:cNvSpPr>
          <p:nvPr>
            <p:ph idx="1"/>
          </p:nvPr>
        </p:nvSpPr>
        <p:spPr>
          <a:xfrm>
            <a:off x="828675" y="1409700"/>
            <a:ext cx="10117138" cy="4668838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b="1" dirty="0" smtClean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u="sng" dirty="0" smtClean="0">
                <a:latin typeface="Comic Sans MS" panose="030F0702030302020204" pitchFamily="66" charset="0"/>
              </a:rPr>
              <a:t>PIANO STUDI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dirty="0" smtClean="0">
                <a:latin typeface="Comic Sans MS" panose="030F0702030302020204" pitchFamily="66" charset="0"/>
              </a:rPr>
              <a:t>2°anno – I semestre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dirty="0" smtClean="0">
                <a:latin typeface="Comic Sans MS" panose="030F0702030302020204" pitchFamily="66" charset="0"/>
              </a:rPr>
              <a:t>Insegnamento: Discipline Infermieristiche in ambito medico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dirty="0" smtClean="0">
                <a:latin typeface="Comic Sans MS" panose="030F0702030302020204" pitchFamily="66" charset="0"/>
              </a:rPr>
              <a:t>Modulo MED/45 – Infermieristica in ambito geriatrico CFU 2 (ore 24)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dirty="0" smtClean="0">
                <a:latin typeface="Comic Sans MS" panose="030F0702030302020204" pitchFamily="66" charset="0"/>
              </a:rPr>
              <a:t>Modulo MED/45 – Infermieristica in ambito medico CFU 2 (ore 24)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Modulo MED/45 – Infermieristica clinica nella cronicità e nelle cure di fine vita CFU 2 (ore 24)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dirty="0" smtClean="0">
                <a:latin typeface="Comic Sans MS" panose="030F0702030302020204" pitchFamily="66" charset="0"/>
              </a:rPr>
              <a:t>Attività “a scelta dello studente”: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 smtClean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MED/09 – Accompagnamento al morente CFU 1 (ore 12)</a:t>
            </a:r>
            <a:endParaRPr lang="it-I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it-IT" sz="1400" b="1" dirty="0" smtClean="0">
                <a:solidFill>
                  <a:srgbClr val="00B050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 smtClean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 smtClean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 smtClean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 smtClean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 smtClean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/>
          </a:p>
          <a:p>
            <a:pPr algn="ctr" fontAlgn="auto">
              <a:spcAft>
                <a:spcPts val="0"/>
              </a:spcAft>
              <a:buFont typeface="Arial"/>
              <a:buChar char="•"/>
              <a:defRPr/>
            </a:pPr>
            <a:endParaRPr lang="it-IT" sz="1400" b="1" dirty="0"/>
          </a:p>
        </p:txBody>
      </p:sp>
      <p:pic>
        <p:nvPicPr>
          <p:cNvPr id="18434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1363" y="5416550"/>
            <a:ext cx="12906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8963" y="285750"/>
            <a:ext cx="110251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3600" b="1" cap="all" dirty="0">
                <a:solidFill>
                  <a:srgbClr val="00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Corso di Laurea in Infermieristica </a:t>
            </a:r>
            <a:r>
              <a:rPr lang="it-IT" altLang="it-IT" sz="3600" b="1" cap="all" dirty="0" err="1">
                <a:solidFill>
                  <a:srgbClr val="00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UniTS</a:t>
            </a:r>
            <a:endParaRPr lang="it-IT" altLang="it-IT" sz="3600" b="1" cap="all" dirty="0">
              <a:solidFill>
                <a:srgbClr val="0066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120650" y="388938"/>
            <a:ext cx="11598275" cy="492125"/>
          </a:xfrm>
        </p:spPr>
        <p:txBody>
          <a:bodyPr/>
          <a:lstStyle/>
          <a:p>
            <a:r>
              <a:rPr lang="it-IT" sz="3600" b="1" smtClean="0">
                <a:solidFill>
                  <a:srgbClr val="0066CC"/>
                </a:solidFill>
                <a:latin typeface="Comic Sans MS" pitchFamily="66" charset="0"/>
              </a:rPr>
              <a:t>OBIETTIVI FORMATIVI- DIDATTICA FRONTALE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3725" y="1539875"/>
            <a:ext cx="10450513" cy="5715000"/>
          </a:xfrm>
        </p:spPr>
        <p:txBody>
          <a:bodyPr rtlCol="0">
            <a:normAutofit fontScale="62500" lnSpcReduction="20000"/>
          </a:bodyPr>
          <a:lstStyle/>
          <a:p>
            <a:pPr marL="355600" indent="-355600" fontAlgn="auto">
              <a:spcAft>
                <a:spcPts val="0"/>
              </a:spcAft>
              <a:buFont typeface="Arial"/>
              <a:buNone/>
              <a:defRPr/>
            </a:pPr>
            <a:r>
              <a:rPr lang="it-IT" dirty="0" smtClean="0"/>
              <a:t>	</a:t>
            </a:r>
            <a:r>
              <a:rPr lang="it-IT" b="1" dirty="0" smtClean="0">
                <a:latin typeface="Comic Sans MS" panose="030F0702030302020204" pitchFamily="66" charset="0"/>
              </a:rPr>
              <a:t>Fornire allo studente le conoscenze tecniche e relazionali per affrontare situazioni di fine vita, sia in ambito oncologico che in altri </a:t>
            </a:r>
            <a:r>
              <a:rPr lang="it-IT" b="1" dirty="0" err="1" smtClean="0">
                <a:latin typeface="Comic Sans MS" panose="030F0702030302020204" pitchFamily="66" charset="0"/>
              </a:rPr>
              <a:t>setting</a:t>
            </a:r>
            <a:r>
              <a:rPr lang="it-IT" b="1" dirty="0" smtClean="0">
                <a:latin typeface="Comic Sans MS" panose="030F0702030302020204" pitchFamily="66" charset="0"/>
              </a:rPr>
              <a:t>   assistenziali</a:t>
            </a:r>
            <a:endParaRPr lang="it-IT" b="1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it-IT" b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it-IT" b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Introduzione ai concetti e principi delle cure palliative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Il ruolo dell’infermiere in Cure Palliative e nelle cure di fine vita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Core </a:t>
            </a:r>
            <a:r>
              <a:rPr lang="it-IT" b="1" dirty="0" err="1" smtClean="0">
                <a:latin typeface="Comic Sans MS" panose="030F0702030302020204" pitchFamily="66" charset="0"/>
              </a:rPr>
              <a:t>competence</a:t>
            </a:r>
            <a:r>
              <a:rPr lang="it-IT" b="1" dirty="0" smtClean="0">
                <a:latin typeface="Comic Sans MS" panose="030F0702030302020204" pitchFamily="66" charset="0"/>
              </a:rPr>
              <a:t> dell’infermiere in cure palliative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Dal «cure» al «care»: il prendersi cura del malato e del nucleo familiare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I diversi </a:t>
            </a:r>
            <a:r>
              <a:rPr lang="it-IT" b="1" dirty="0" err="1" smtClean="0">
                <a:latin typeface="Comic Sans MS" panose="030F0702030302020204" pitchFamily="66" charset="0"/>
              </a:rPr>
              <a:t>setting</a:t>
            </a:r>
            <a:r>
              <a:rPr lang="it-IT" b="1" dirty="0" smtClean="0">
                <a:latin typeface="Comic Sans MS" panose="030F0702030302020204" pitchFamily="66" charset="0"/>
              </a:rPr>
              <a:t> di cura del malato a fine vita: caratteristiche, peculiarità, criticità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Aspetti di comunicazione e aspetti psicologici delle fasi avanzate di malattia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Sintomi difficili nel fine vita: cenni di terapia e aspetti assistenziali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La sedazione terminale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La nutrizione e idratazione nel fine vita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>
                <a:latin typeface="Comic Sans MS" panose="030F0702030302020204" pitchFamily="66" charset="0"/>
              </a:rPr>
              <a:t>Le dichiarazioni anticipate di trattamento</a:t>
            </a:r>
            <a:endParaRPr lang="it-IT" b="1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it-IT" dirty="0"/>
          </a:p>
        </p:txBody>
      </p:sp>
      <p:sp>
        <p:nvSpPr>
          <p:cNvPr id="19459" name="Titolo 1"/>
          <p:cNvSpPr txBox="1">
            <a:spLocks/>
          </p:cNvSpPr>
          <p:nvPr/>
        </p:nvSpPr>
        <p:spPr bwMode="auto">
          <a:xfrm>
            <a:off x="903288" y="2359025"/>
            <a:ext cx="8750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000" b="1">
                <a:solidFill>
                  <a:schemeClr val="accent1"/>
                </a:solidFill>
                <a:latin typeface="Comic Sans MS" pitchFamily="66" charset="0"/>
              </a:rPr>
              <a:t>Principali argomenti trattati</a:t>
            </a:r>
          </a:p>
          <a:p>
            <a:endParaRPr lang="it-IT" sz="2000" b="1">
              <a:solidFill>
                <a:schemeClr val="accent1"/>
              </a:solidFill>
              <a:latin typeface="Comic Sans MS" pitchFamily="66" charset="0"/>
            </a:endParaRPr>
          </a:p>
          <a:p>
            <a:endParaRPr lang="it-IT" sz="2000" b="1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9460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6600" y="5570538"/>
            <a:ext cx="129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506538" y="558800"/>
            <a:ext cx="7705725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800" b="1" dirty="0" smtClean="0">
                <a:latin typeface="Comic Sans MS" panose="030F0702030302020204" pitchFamily="66" charset="0"/>
              </a:rPr>
              <a:t/>
            </a:r>
            <a:br>
              <a:rPr lang="it-IT" sz="1800" b="1" dirty="0" smtClean="0">
                <a:latin typeface="Comic Sans MS" panose="030F0702030302020204" pitchFamily="66" charset="0"/>
              </a:rPr>
            </a:br>
            <a:r>
              <a:rPr lang="it-IT" sz="1800" b="1" dirty="0">
                <a:latin typeface="Comic Sans MS" panose="030F0702030302020204" pitchFamily="66" charset="0"/>
              </a:rPr>
              <a:t/>
            </a:r>
            <a:br>
              <a:rPr lang="it-IT" sz="1800" b="1" dirty="0">
                <a:latin typeface="Comic Sans MS" panose="030F0702030302020204" pitchFamily="66" charset="0"/>
              </a:rPr>
            </a:br>
            <a:r>
              <a:rPr lang="it-IT" sz="1800" b="1" dirty="0" smtClean="0">
                <a:latin typeface="Comic Sans MS" panose="030F0702030302020204" pitchFamily="66" charset="0"/>
              </a:rPr>
              <a:t/>
            </a:r>
            <a:br>
              <a:rPr lang="it-IT" sz="1800" b="1" dirty="0" smtClean="0">
                <a:latin typeface="Comic Sans MS" panose="030F0702030302020204" pitchFamily="66" charset="0"/>
              </a:rPr>
            </a:b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652463" y="161925"/>
            <a:ext cx="10879137" cy="64770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sz="7300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TIROCINIO CLINICO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it-IT" sz="67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ASUITs</a:t>
            </a:r>
            <a:endParaRPr lang="it-IT" sz="67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it-IT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51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51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it-IT" sz="8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</a:t>
            </a:r>
            <a:endParaRPr lang="it-IT" sz="33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51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it-IT" sz="8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it-IT" sz="86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it-IT" sz="8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			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it-IT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								</a:t>
            </a:r>
            <a:endParaRPr lang="it-IT" sz="51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3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2475" y="5594350"/>
            <a:ext cx="12223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1946275"/>
            <a:ext cx="2382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4254500"/>
            <a:ext cx="14493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3600" y="1454150"/>
            <a:ext cx="15224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938" y="4568825"/>
            <a:ext cx="21463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CasellaDiTesto 1"/>
          <p:cNvSpPr txBox="1">
            <a:spLocks noChangeArrowheads="1"/>
          </p:cNvSpPr>
          <p:nvPr/>
        </p:nvSpPr>
        <p:spPr bwMode="auto">
          <a:xfrm>
            <a:off x="6978650" y="1420813"/>
            <a:ext cx="27749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latin typeface="Comic Sans MS" pitchFamily="66" charset="0"/>
              </a:rPr>
              <a:t>IRCCS Burlo Garofalo</a:t>
            </a:r>
          </a:p>
          <a:p>
            <a:r>
              <a:rPr lang="it-IT" sz="2000" b="1">
                <a:latin typeface="Comic Sans MS" pitchFamily="66" charset="0"/>
              </a:rPr>
              <a:t>                       ONCOEMATOLOGIA PEDIATRICA                          (2 tutor di tirocinio) (**)</a:t>
            </a:r>
          </a:p>
        </p:txBody>
      </p:sp>
      <p:sp>
        <p:nvSpPr>
          <p:cNvPr id="20489" name="Rettangolo 6"/>
          <p:cNvSpPr>
            <a:spLocks noChangeArrowheads="1"/>
          </p:cNvSpPr>
          <p:nvPr/>
        </p:nvSpPr>
        <p:spPr bwMode="auto">
          <a:xfrm>
            <a:off x="3048000" y="1590675"/>
            <a:ext cx="3797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it-IT" sz="2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it-IT" sz="2000" b="1">
                <a:solidFill>
                  <a:srgbClr val="000000"/>
                </a:solidFill>
                <a:latin typeface="Comic Sans MS" pitchFamily="66" charset="0"/>
              </a:rPr>
              <a:t>ONCOLOGIA MEDICA  </a:t>
            </a:r>
          </a:p>
          <a:p>
            <a:pPr>
              <a:spcBef>
                <a:spcPct val="20000"/>
              </a:spcBef>
            </a:pPr>
            <a:r>
              <a:rPr lang="it-IT" sz="2000" b="1">
                <a:solidFill>
                  <a:srgbClr val="000000"/>
                </a:solidFill>
                <a:latin typeface="Comic Sans MS" pitchFamily="66" charset="0"/>
              </a:rPr>
              <a:t>(3 tutor di tirocinio) (*)</a:t>
            </a:r>
          </a:p>
          <a:p>
            <a:pPr>
              <a:spcBef>
                <a:spcPct val="20000"/>
              </a:spcBef>
            </a:pPr>
            <a:r>
              <a:rPr lang="it-IT" sz="2000" b="1">
                <a:solidFill>
                  <a:srgbClr val="000000"/>
                </a:solidFill>
                <a:latin typeface="Comic Sans MS" pitchFamily="66" charset="0"/>
              </a:rPr>
              <a:t>EMATOLOGIA CLINICA  </a:t>
            </a:r>
          </a:p>
          <a:p>
            <a:pPr>
              <a:spcBef>
                <a:spcPct val="20000"/>
              </a:spcBef>
            </a:pPr>
            <a:r>
              <a:rPr lang="it-IT" sz="2000" b="1">
                <a:solidFill>
                  <a:srgbClr val="000000"/>
                </a:solidFill>
                <a:latin typeface="Comic Sans MS" pitchFamily="66" charset="0"/>
              </a:rPr>
              <a:t>(3 tutor di tirocinio) (*)</a:t>
            </a:r>
          </a:p>
        </p:txBody>
      </p:sp>
      <p:sp>
        <p:nvSpPr>
          <p:cNvPr id="20490" name="Rettangolo 8"/>
          <p:cNvSpPr>
            <a:spLocks noChangeArrowheads="1"/>
          </p:cNvSpPr>
          <p:nvPr/>
        </p:nvSpPr>
        <p:spPr bwMode="auto">
          <a:xfrm>
            <a:off x="2265363" y="3954463"/>
            <a:ext cx="35575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3200" b="1">
                <a:solidFill>
                  <a:srgbClr val="000000"/>
                </a:solidFill>
                <a:latin typeface="Comic Sans MS" pitchFamily="66" charset="0"/>
              </a:rPr>
              <a:t>HOSPICE </a:t>
            </a:r>
          </a:p>
          <a:p>
            <a:pPr>
              <a:spcBef>
                <a:spcPct val="20000"/>
              </a:spcBef>
            </a:pPr>
            <a:r>
              <a:rPr lang="it-IT" sz="3200" b="1">
                <a:solidFill>
                  <a:srgbClr val="000000"/>
                </a:solidFill>
                <a:latin typeface="Comic Sans MS" pitchFamily="66" charset="0"/>
              </a:rPr>
              <a:t>“Pineta del Carso” </a:t>
            </a:r>
          </a:p>
          <a:p>
            <a:pPr>
              <a:spcBef>
                <a:spcPct val="20000"/>
              </a:spcBef>
            </a:pPr>
            <a:r>
              <a:rPr lang="it-IT" sz="2000" b="1">
                <a:solidFill>
                  <a:srgbClr val="000000"/>
                </a:solidFill>
                <a:latin typeface="Comic Sans MS" pitchFamily="66" charset="0"/>
              </a:rPr>
              <a:t>(1 tutor di tirocinio) </a:t>
            </a:r>
          </a:p>
        </p:txBody>
      </p:sp>
      <p:sp>
        <p:nvSpPr>
          <p:cNvPr id="20491" name="Rettangolo 10"/>
          <p:cNvSpPr>
            <a:spLocks noChangeArrowheads="1"/>
          </p:cNvSpPr>
          <p:nvPr/>
        </p:nvSpPr>
        <p:spPr bwMode="auto">
          <a:xfrm>
            <a:off x="8758238" y="4487863"/>
            <a:ext cx="3689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latin typeface="Comic Sans MS" pitchFamily="66" charset="0"/>
              </a:rPr>
              <a:t>CRO Aviano (PN) </a:t>
            </a:r>
            <a:endParaRPr lang="it-IT" sz="3200">
              <a:latin typeface="Calibri" pitchFamily="34" charset="0"/>
            </a:endParaRPr>
          </a:p>
        </p:txBody>
      </p:sp>
      <p:sp>
        <p:nvSpPr>
          <p:cNvPr id="20492" name="Rettangolo 11"/>
          <p:cNvSpPr>
            <a:spLocks noChangeArrowheads="1"/>
          </p:cNvSpPr>
          <p:nvPr/>
        </p:nvSpPr>
        <p:spPr bwMode="auto">
          <a:xfrm>
            <a:off x="8999538" y="5095875"/>
            <a:ext cx="245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omic Sans MS" pitchFamily="66" charset="0"/>
              </a:rPr>
              <a:t>(1 tutor di tirocinio)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tangolo 2"/>
          <p:cNvSpPr>
            <a:spLocks noChangeArrowheads="1"/>
          </p:cNvSpPr>
          <p:nvPr/>
        </p:nvSpPr>
        <p:spPr bwMode="auto">
          <a:xfrm>
            <a:off x="2444750" y="157163"/>
            <a:ext cx="6918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800" b="1">
                <a:solidFill>
                  <a:srgbClr val="0066CC"/>
                </a:solidFill>
                <a:latin typeface="Comic Sans MS" pitchFamily="66" charset="0"/>
              </a:rPr>
              <a:t>TIROCINIO CLINICO</a:t>
            </a:r>
          </a:p>
        </p:txBody>
      </p:sp>
      <p:sp>
        <p:nvSpPr>
          <p:cNvPr id="21506" name="Rettangolo 3"/>
          <p:cNvSpPr>
            <a:spLocks noChangeArrowheads="1"/>
          </p:cNvSpPr>
          <p:nvPr/>
        </p:nvSpPr>
        <p:spPr bwMode="auto">
          <a:xfrm>
            <a:off x="762000" y="1797050"/>
            <a:ext cx="103314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Comic Sans MS" pitchFamily="66" charset="0"/>
              </a:rPr>
              <a:t>(*) nell’a.a.2016/2017 20 studenti del 2° e 3°anno (media 4 settimane)</a:t>
            </a:r>
          </a:p>
          <a:p>
            <a:endParaRPr lang="it-IT" sz="2800" b="1">
              <a:latin typeface="Comic Sans MS" pitchFamily="66" charset="0"/>
            </a:endParaRPr>
          </a:p>
          <a:p>
            <a:r>
              <a:rPr lang="it-IT" sz="2800" b="1">
                <a:latin typeface="Comic Sans MS" pitchFamily="66" charset="0"/>
              </a:rPr>
              <a:t>(**) nell’a.a.2016/2017 tutti studenti 2°anno (tirocinio osservazionale 1-2 giorni)</a:t>
            </a:r>
          </a:p>
          <a:p>
            <a:r>
              <a:rPr lang="it-IT" sz="2800" b="1">
                <a:latin typeface="Comic Sans MS" pitchFamily="66" charset="0"/>
              </a:rPr>
              <a:t>	</a:t>
            </a:r>
          </a:p>
          <a:p>
            <a:endParaRPr lang="it-IT" sz="2800" b="1">
              <a:latin typeface="Comic Sans MS" pitchFamily="66" charset="0"/>
            </a:endParaRPr>
          </a:p>
          <a:p>
            <a:r>
              <a:rPr lang="it-IT" sz="2800" b="1">
                <a:latin typeface="Comic Sans MS" pitchFamily="66" charset="0"/>
              </a:rPr>
              <a:t>A disposizione:</a:t>
            </a:r>
          </a:p>
          <a:p>
            <a:r>
              <a:rPr lang="it-IT" sz="2800" b="1">
                <a:latin typeface="Comic Sans MS" pitchFamily="66" charset="0"/>
              </a:rPr>
              <a:t>1 Tutor didattico referente per le cure palliative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6400" y="5219700"/>
            <a:ext cx="14271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798</Words>
  <Application>Microsoft Office PowerPoint</Application>
  <PresentationFormat>Personalizzato</PresentationFormat>
  <Paragraphs>166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Calibri</vt:lpstr>
      <vt:lpstr>Arial</vt:lpstr>
      <vt:lpstr>Comic Sans MS</vt:lpstr>
      <vt:lpstr>Times New Roman</vt:lpstr>
      <vt:lpstr>MS PGothic</vt:lpstr>
      <vt:lpstr>MetaPlus-Roman</vt:lpstr>
      <vt:lpstr>Wingdings</vt:lpstr>
      <vt:lpstr>Tahoma</vt:lpstr>
      <vt:lpstr>Tema di Office</vt:lpstr>
      <vt:lpstr>Diapositiva 1</vt:lpstr>
      <vt:lpstr>L’INFERMIERE E LE CURE PALLIATIVE</vt:lpstr>
      <vt:lpstr>Diapositiva 3</vt:lpstr>
      <vt:lpstr>Il ruolo dell’Infermiere nelle Cure Palliative</vt:lpstr>
      <vt:lpstr>Diapositiva 5</vt:lpstr>
      <vt:lpstr>Diapositiva 6</vt:lpstr>
      <vt:lpstr>OBIETTIVI FORMATIVI- DIDATTICA FRONTALE</vt:lpstr>
      <vt:lpstr>   </vt:lpstr>
      <vt:lpstr>Diapositiva 9</vt:lpstr>
      <vt:lpstr>Diapositiva 10</vt:lpstr>
      <vt:lpstr>LABORATORIO ESPERIENZIALE</vt:lpstr>
      <vt:lpstr>TESI SVOLTE IN CURE PALLIATIVE CDL IN INFERMIERISTICA (ULTIMI 2 ANNI ACCADEMICI)</vt:lpstr>
      <vt:lpstr>SFIDE PER IL FUTURO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S</dc:title>
  <dc:creator>DEL SAVIO FERRUCCIO</dc:creator>
  <cp:lastModifiedBy>teodolinda.ducciduro</cp:lastModifiedBy>
  <cp:revision>68</cp:revision>
  <cp:lastPrinted>2018-03-01T08:28:15Z</cp:lastPrinted>
  <dcterms:created xsi:type="dcterms:W3CDTF">2018-02-23T07:53:47Z</dcterms:created>
  <dcterms:modified xsi:type="dcterms:W3CDTF">2018-03-06T13:28:07Z</dcterms:modified>
</cp:coreProperties>
</file>