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74" r:id="rId5"/>
    <p:sldId id="259" r:id="rId6"/>
    <p:sldId id="275" r:id="rId7"/>
    <p:sldId id="276" r:id="rId8"/>
    <p:sldId id="264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78D4-FD1D-4F9E-9B04-44CA00BA7A78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D620-6250-4AB1-B405-8C2D8849A9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CF47-9655-40C2-9DFC-CDD636584F46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0683-E42A-41C0-A4B5-5B50805981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27F9-BC24-4A28-823E-9E0E66B778E0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ABB9-0389-4A6F-A108-1EB06897F5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5B26-0198-4883-8124-A8CE2F172E0A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F087-A944-4278-8008-11EBC5BF0B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2350-E86F-435E-A865-CF5697005C9A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F4557-CDC2-4E51-B389-4ED8E2E8BC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FAD3-ECB1-4DCD-8DF3-D08FBF91F76A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9457-3D6E-48C9-8199-FBC67DDD0C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7948-C3ED-4FD8-8CCA-1803EF4C7517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1F3F-D129-4BF4-B960-1914E6E087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0B7E-89EB-4E1E-B8F0-231ABC9338CF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7B19E-D69C-4FE8-93CF-0057BF2799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2FA4-4401-4C16-BE30-9AFED139059E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62E0-C079-4AB6-A33F-CD6497B5B6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7E7D-0162-444D-B612-256FBDD2E896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B366-BD96-4ED8-9E47-FD9166CCB3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77AA9-E105-4D38-A79D-8BEF6868335D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78D73-7AE7-46E3-A78B-D9E089EAFF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C5FA8-969C-4F49-A55F-E1E95A2B26B2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83BEC-385C-4C2F-B3F2-4CAA47AFE9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7A3A6-E4EF-471F-9FA4-1027AD2DF868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D09056-BB9A-4C7B-BF6C-8C30DBA48C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22388" y="1524000"/>
            <a:ext cx="6499225" cy="1725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2">
                    <a:lumMod val="50000"/>
                  </a:schemeClr>
                </a:solidFill>
              </a:rPr>
              <a:t>La formazione in cure palliative e cure palliative pediatriche </a:t>
            </a:r>
            <a:br>
              <a:rPr lang="it-IT" sz="3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3200" b="1" dirty="0">
                <a:solidFill>
                  <a:schemeClr val="bg2">
                    <a:lumMod val="50000"/>
                  </a:schemeClr>
                </a:solidFill>
              </a:rPr>
              <a:t>tra esiti, proposte e </a:t>
            </a:r>
            <a:r>
              <a:rPr lang="it-IT" sz="3200" b="1" dirty="0" smtClean="0">
                <a:solidFill>
                  <a:schemeClr val="bg2">
                    <a:lumMod val="50000"/>
                  </a:schemeClr>
                </a:solidFill>
              </a:rPr>
              <a:t>progetti</a:t>
            </a:r>
            <a:endParaRPr lang="it-IT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22388" y="3298825"/>
            <a:ext cx="6499225" cy="917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r>
              <a:rPr lang="it-IT" sz="2000" i="1" dirty="0" smtClean="0"/>
              <a:t>Prof. Roberto Di </a:t>
            </a:r>
            <a:r>
              <a:rPr lang="it-IT" sz="2000" i="1" dirty="0" err="1" smtClean="0"/>
              <a:t>Lenarda</a:t>
            </a:r>
            <a:endParaRPr lang="it-IT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>
          <a:xfrm>
            <a:off x="549275" y="185738"/>
            <a:ext cx="8042275" cy="820737"/>
          </a:xfrm>
        </p:spPr>
        <p:txBody>
          <a:bodyPr/>
          <a:lstStyle/>
          <a:p>
            <a:r>
              <a:rPr lang="it-IT" sz="3600" b="1" smtClean="0">
                <a:solidFill>
                  <a:srgbClr val="2F97B5"/>
                </a:solidFill>
              </a:rPr>
              <a:t>Formazione post-laurea</a:t>
            </a:r>
            <a:endParaRPr lang="it-IT" sz="3600" smtClean="0">
              <a:solidFill>
                <a:srgbClr val="2F97B5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Europa molti paesi (tra cui Inghilterra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Irlanda, Polonia) hanno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Scuola di Specializzazione di 4 o 5 anni. </a:t>
            </a: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Italia, la Medicina Palliativa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 viene riconosciuta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come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specialità. 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L’Italia prevede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formazione in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Medicina Palliativa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riservata a chi ha già una specializzazione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medica.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momento attuale, l’unica formazione strutturata universitaria, organizzata in alcuni Atenei, è quella dei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Master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Italia i master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danno titolo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“abilitante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”, ovvero non sono requisito necessario per l’esercizio della professione nel campo delle cure palliative e terapia del dolore.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master esistono dalla metà degli anni 2000 e sono rivolti a tutte le professioni che convergono nel processo di cura. </a:t>
            </a: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ordinamenti didattici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garantiscono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attività di base, attività elettive e percorsi di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tirocinio formativo. 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 basa sulle “competenze</a:t>
            </a:r>
            <a:r>
              <a:rPr lang="it-IT" dirty="0" smtClean="0">
                <a:solidFill>
                  <a:srgbClr val="FF0000"/>
                </a:solidFill>
              </a:rPr>
              <a:t>*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 devono possedere i professionisti coinvolti nell’assistenza.  </a:t>
            </a: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SICP e “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core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curriculum</a:t>
            </a:r>
            <a:r>
              <a:rPr lang="it-IT" i="1" dirty="0" smtClean="0">
                <a:solidFill>
                  <a:srgbClr val="FF0000"/>
                </a:solidFill>
              </a:rPr>
              <a:t>*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(percorso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formativo con relative competenze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 possedere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 svolge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determinata attività nella rete delle cure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palliative: medico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infermiere,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psicologo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4578" name="Titolo 1"/>
          <p:cNvSpPr>
            <a:spLocks noGrp="1"/>
          </p:cNvSpPr>
          <p:nvPr>
            <p:ph type="title"/>
          </p:nvPr>
        </p:nvSpPr>
        <p:spPr>
          <a:xfrm>
            <a:off x="549275" y="185738"/>
            <a:ext cx="8042275" cy="820737"/>
          </a:xfrm>
        </p:spPr>
        <p:txBody>
          <a:bodyPr/>
          <a:lstStyle/>
          <a:p>
            <a:r>
              <a:rPr lang="it-IT" sz="3600" b="1" smtClean="0">
                <a:solidFill>
                  <a:srgbClr val="2F97B5"/>
                </a:solidFill>
              </a:rPr>
              <a:t>Formazione post-laurea: master</a:t>
            </a:r>
            <a:endParaRPr lang="it-IT" sz="3600" smtClean="0">
              <a:solidFill>
                <a:srgbClr val="2F97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tipologie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master: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Master di I livello in Cure Palliative e Terapia del Dolore per professioni sanitarie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Master di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Alta Formazione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Qualificazione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Cure Palliative per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Specialisti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(specialità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ammesse/riconosciute)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Master di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Alta Formazione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Qualificazione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Terapia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Dolore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Cure Palliative pediatriche per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Medici Pediatri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Master di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Alta Formazione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Qualificazione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Terapia del Dolore (Anestesisti)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Master di II livello in Cure Palliative 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Terapia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Dolore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Psicologi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549275" y="325438"/>
            <a:ext cx="8042275" cy="820737"/>
          </a:xfrm>
        </p:spPr>
        <p:txBody>
          <a:bodyPr/>
          <a:lstStyle/>
          <a:p>
            <a:r>
              <a:rPr lang="it-IT" sz="3600" b="1" smtClean="0">
                <a:solidFill>
                  <a:srgbClr val="2F97B5"/>
                </a:solidFill>
              </a:rPr>
              <a:t>Formazione post-laurea: master</a:t>
            </a:r>
            <a:endParaRPr lang="it-IT" sz="3600" smtClean="0">
              <a:solidFill>
                <a:srgbClr val="2F97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it-IT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it-IT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isomogeneità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 i vari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Atenei (prima rilevazione del 2015):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Denominazione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durata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Discrepanze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 domande e offerte (molte offerte insoddisfatte per le professioni sanitarie, per medici e terapia del dolore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e disomogeneità nella distribuzione geografica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Criteri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ammissione (solo CV, prova e titoli, altro)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istribuzione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delle attività didattiche (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frontali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tirocini)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odalità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dell’apprendimento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osti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rette, possibilità di borse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studio, compensi ai docenti, sostenibilità,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626" name="Titolo 1"/>
          <p:cNvSpPr>
            <a:spLocks noGrp="1"/>
          </p:cNvSpPr>
          <p:nvPr>
            <p:ph type="title"/>
          </p:nvPr>
        </p:nvSpPr>
        <p:spPr>
          <a:xfrm>
            <a:off x="549275" y="325438"/>
            <a:ext cx="8042275" cy="820737"/>
          </a:xfrm>
        </p:spPr>
        <p:txBody>
          <a:bodyPr/>
          <a:lstStyle/>
          <a:p>
            <a:r>
              <a:rPr lang="it-IT" sz="3600" b="1" smtClean="0">
                <a:solidFill>
                  <a:srgbClr val="2F97B5"/>
                </a:solidFill>
              </a:rPr>
              <a:t>Formazione post-laurea: master</a:t>
            </a:r>
            <a:endParaRPr lang="it-IT" sz="3600" smtClean="0">
              <a:solidFill>
                <a:srgbClr val="2F97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263525"/>
            <a:ext cx="8042275" cy="1025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Conferenza Permanente dei Direttori di Master in Cure Palliative e Terapia del Dolore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3525" y="1631950"/>
            <a:ext cx="8596313" cy="5043488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Scopi e obbiettivi (modalità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Delphi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Round, iniziata a metà 2017)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dentificare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criticità, uniformare l’attività formativa, garantire adeguatezza formazione. 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Riflessioni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sulla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scarsa spendibilità del titolo, non essendo abilitante, e non costituendo un requisito per i concorsi </a:t>
            </a: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Tematiche/criticità su cui sta attualmente lavorando la Conferenza:</a:t>
            </a:r>
          </a:p>
          <a:p>
            <a:pPr lvl="1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it-IT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Tirocini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(caratteristiche delle sedi, durata, caratteristiche dei tutor clinici, omogeneità di formazione e attività “pratiche”)</a:t>
            </a:r>
          </a:p>
          <a:p>
            <a:pPr lvl="1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it-IT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Criteri di Ammissione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(competenze base, modalità del test, motivazioni,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it-IT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Valutazioni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(contenuti, modalità, valutazione da parte di docenti e/o tutor, trasparenza,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it-IT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Piani </a:t>
            </a:r>
            <a:r>
              <a:rPr lang="it-IT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studio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(organizzati sulle competenze richieste, competenze dei docenti, multidisciplinari e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multiprofessionali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monitoraggio,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it-IT" i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Interprofessionalità</a:t>
            </a:r>
            <a:r>
              <a:rPr lang="it-IT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(favorire scambio conoscenza tra professionisti coinvolti nella rete di assistenza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>
          <a:xfrm>
            <a:off x="549275" y="339725"/>
            <a:ext cx="8042275" cy="868363"/>
          </a:xfrm>
        </p:spPr>
        <p:txBody>
          <a:bodyPr/>
          <a:lstStyle/>
          <a:p>
            <a:r>
              <a:rPr lang="it-IT" sz="3600" b="1" smtClean="0">
                <a:solidFill>
                  <a:srgbClr val="2F97B5"/>
                </a:solidFill>
              </a:rPr>
              <a:t>Prospettive; elementi positivi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università, favorendo l’apertura dei master, hanno dimostrato sensibilità verso le cure palliative. </a:t>
            </a: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Apertura nel favorire la cultura e educazione in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Cure Palliative.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master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sono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uno strumento importante per avvicinare il mondo universitario a coloro che lavorano già in quest’ambito.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obbiettivo ulteriore,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l’aiuto della Conferenza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Permanente dei Direttori di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Master, è ottenere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riconoscimento abilitante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3225" y="1611313"/>
            <a:ext cx="8347075" cy="5033962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Italia, la Medicina Palliativa non viene riconosciuta come specialità. </a:t>
            </a: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ordinamenti didattici delle Scuole di Specialità che abilitano all’esercizio in Cure Palliative nell’adulto (</a:t>
            </a:r>
            <a:r>
              <a:rPr lang="it-IT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Medicina Interna, Oncologia, Geriatria, </a:t>
            </a:r>
            <a:r>
              <a:rPr lang="it-IT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Radioterapia, </a:t>
            </a:r>
            <a:r>
              <a:rPr lang="it-IT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Anestesia e Rianimazione, Neurologia, Malattie Infettive, Ematologia) e quelle di Pedia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tria,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sono stati modificati in modo da renderli coerenti con la Legge 38/2010 (Art.8, comma 1) e con l’Accordo in Conferenza Stato-Regioni del 10 Luglio 2014. </a:t>
            </a: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specialisti quindi che vorranno occuparsi di Cure Palliative concludono il loro percorso di studio senza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preparazione mirata. 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Tavolo tecnico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(Ministero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della Salute e Ministero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dell’Università):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roposta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inserire insegnamenti di CP nelle scuole di specialità che consentono di  lavorare in ambito palliativo </a:t>
            </a:r>
          </a:p>
        </p:txBody>
      </p:sp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8042275" cy="1054100"/>
          </a:xfrm>
        </p:spPr>
        <p:txBody>
          <a:bodyPr/>
          <a:lstStyle/>
          <a:p>
            <a:r>
              <a:rPr lang="it-IT" sz="3200" b="1" smtClean="0">
                <a:solidFill>
                  <a:srgbClr val="2F97B5"/>
                </a:solidFill>
              </a:rPr>
              <a:t>Formazione post-laurea: </a:t>
            </a:r>
            <a:br>
              <a:rPr lang="it-IT" sz="3200" b="1" smtClean="0">
                <a:solidFill>
                  <a:srgbClr val="2F97B5"/>
                </a:solidFill>
              </a:rPr>
            </a:br>
            <a:r>
              <a:rPr lang="it-IT" sz="3200" b="1" smtClean="0">
                <a:solidFill>
                  <a:srgbClr val="2F97B5"/>
                </a:solidFill>
              </a:rPr>
              <a:t>scuole di specialità</a:t>
            </a:r>
            <a:endParaRPr lang="it-IT" sz="3200" smtClean="0">
              <a:solidFill>
                <a:srgbClr val="2F97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549400"/>
            <a:ext cx="8042275" cy="50958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esiste un “settore disciplinare”.  </a:t>
            </a: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poche università è stata ufficializzato l’insegnamento di Cure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Palliative nel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-laurea: Trieste, Milano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Genova.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Chieti le CP sono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inserite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negli ADE.</a:t>
            </a: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Trieste l’insegnamento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è stato inserito nell’ambito della Medicina Interna (MED 09). </a:t>
            </a: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tutte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Università che prevedono l’insegnamento,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docenti provengono dal “mondo lavorativo” non accademico. 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programmi sono generalmente coerenti con quanto illustrato nel core curriculum per il medico palliativista, contestualizzato alla formazione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-laurea.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Gli insegnamenti sono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collocati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diversi anni di corso, a seconda delle esigenze delle diverse sedi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Tavolo tecnico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(Ministero della Salute e Ministero dell’Università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722" name="Titolo 1"/>
          <p:cNvSpPr>
            <a:spLocks noGrp="1"/>
          </p:cNvSpPr>
          <p:nvPr>
            <p:ph type="title"/>
          </p:nvPr>
        </p:nvSpPr>
        <p:spPr>
          <a:xfrm>
            <a:off x="549275" y="155575"/>
            <a:ext cx="8042275" cy="1052513"/>
          </a:xfrm>
        </p:spPr>
        <p:txBody>
          <a:bodyPr/>
          <a:lstStyle/>
          <a:p>
            <a:r>
              <a:rPr lang="it-IT" sz="3200" b="1" smtClean="0">
                <a:solidFill>
                  <a:srgbClr val="2F97B5"/>
                </a:solidFill>
              </a:rPr>
              <a:t>Formazione pre-laurea: </a:t>
            </a:r>
            <a:br>
              <a:rPr lang="it-IT" sz="3200" b="1" smtClean="0">
                <a:solidFill>
                  <a:srgbClr val="2F97B5"/>
                </a:solidFill>
              </a:rPr>
            </a:br>
            <a:r>
              <a:rPr lang="it-IT" sz="3200" b="1" smtClean="0">
                <a:solidFill>
                  <a:srgbClr val="2F97B5"/>
                </a:solidFill>
              </a:rPr>
              <a:t>Medicina e Chirurgia</a:t>
            </a:r>
            <a:endParaRPr lang="it-IT" sz="3200" smtClean="0">
              <a:solidFill>
                <a:srgbClr val="2F97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5600" y="1600200"/>
            <a:ext cx="8534400" cy="4921250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 gennaio 2018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Conferenza dei Presidenti di Consiglio di Corso di Laurea in Medicina e Chirurgia apre all’insegnamento delle Cure Palliative 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approva la proposta del Tavolo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Ministeriale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mr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“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significativa Raccomandazione ai tutti i Corsi di Laurea in Medicina e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Chirurgia</a:t>
            </a:r>
            <a:r>
              <a:rPr lang="mr-IN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partire da prossimo anno accademico,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 inserire nei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consueti 60 CFU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obbligatori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CFU-F di tirocinio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professionalizzante in Cure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Palliative e della Terapia del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Dolore..”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”I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due CFU saranno denominati rispettivamente 1 CFU-F Cure Palliative (o Medicina Palliativa) e 1 CFU-F Terapia del Dolore e verranno associati ai Settori Scientifico-Disciplinari più opportuni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.”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“Si auspica inoltre che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singoli Corsi di Laurea Magistrale prevedano attività didattiche riguardanti gli obiettivi specifici sulle Cure Palliative e sulla Terapia del Dolore in ambito pediatrico, dell’adulto e geriatrico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746" name="Titolo 1"/>
          <p:cNvSpPr>
            <a:spLocks noGrp="1"/>
          </p:cNvSpPr>
          <p:nvPr>
            <p:ph type="title"/>
          </p:nvPr>
        </p:nvSpPr>
        <p:spPr>
          <a:xfrm>
            <a:off x="549275" y="325438"/>
            <a:ext cx="8042275" cy="1052512"/>
          </a:xfrm>
        </p:spPr>
        <p:txBody>
          <a:bodyPr/>
          <a:lstStyle/>
          <a:p>
            <a:r>
              <a:rPr lang="it-IT" sz="3200" b="1" smtClean="0">
                <a:solidFill>
                  <a:srgbClr val="2F97B5"/>
                </a:solidFill>
              </a:rPr>
              <a:t>Formazione pre-laurea: </a:t>
            </a:r>
            <a:br>
              <a:rPr lang="it-IT" sz="3200" b="1" smtClean="0">
                <a:solidFill>
                  <a:srgbClr val="2F97B5"/>
                </a:solidFill>
              </a:rPr>
            </a:br>
            <a:r>
              <a:rPr lang="it-IT" sz="3200" b="1" smtClean="0">
                <a:solidFill>
                  <a:srgbClr val="2F97B5"/>
                </a:solidFill>
              </a:rPr>
              <a:t>Medicina e Chirurgia</a:t>
            </a:r>
            <a:endParaRPr lang="it-IT" sz="3200" smtClean="0">
              <a:solidFill>
                <a:srgbClr val="2F97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600200"/>
            <a:ext cx="8340725" cy="490537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it-IT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Orientamento e possibili soluzioni: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CFU-F potrebbero essere associati al settore della Medicina Interna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(MED 09).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modalità di espletamento del CFU-tirocinio può avvalersi di seminari e gli studenti interessati possono (se disponibili) frequentare strutture dedicate (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Hospice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 che si vuole dare è quella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“generale”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che mira a dare al medico i principi che servono per la pratica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“di base”.</a:t>
            </a:r>
          </a:p>
          <a:p>
            <a:pPr marL="0" indent="0"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it-IT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Problematiche:</a:t>
            </a:r>
            <a:endParaRPr lang="it-IT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endere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omogenei i programmi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(“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core curriculum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”?)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insegna? Stabilire criteri condivisibili tra università.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xfrm>
            <a:off x="549275" y="325438"/>
            <a:ext cx="8042275" cy="1052512"/>
          </a:xfrm>
        </p:spPr>
        <p:txBody>
          <a:bodyPr/>
          <a:lstStyle/>
          <a:p>
            <a:r>
              <a:rPr lang="it-IT" sz="3200" b="1" smtClean="0">
                <a:solidFill>
                  <a:srgbClr val="2F97B5"/>
                </a:solidFill>
              </a:rPr>
              <a:t>Formazione pre-laurea: </a:t>
            </a:r>
            <a:br>
              <a:rPr lang="it-IT" sz="3200" b="1" smtClean="0">
                <a:solidFill>
                  <a:srgbClr val="2F97B5"/>
                </a:solidFill>
              </a:rPr>
            </a:br>
            <a:r>
              <a:rPr lang="it-IT" sz="3200" b="1" smtClean="0">
                <a:solidFill>
                  <a:srgbClr val="2F97B5"/>
                </a:solidFill>
              </a:rPr>
              <a:t>Medicina e Chirurgia</a:t>
            </a:r>
            <a:endParaRPr lang="it-IT" sz="3200" smtClean="0">
              <a:solidFill>
                <a:srgbClr val="2F97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549275" y="155575"/>
            <a:ext cx="8042275" cy="990600"/>
          </a:xfrm>
        </p:spPr>
        <p:txBody>
          <a:bodyPr/>
          <a:lstStyle/>
          <a:p>
            <a:r>
              <a:rPr lang="it-IT" sz="3200" b="1" smtClean="0">
                <a:solidFill>
                  <a:srgbClr val="2F97B5"/>
                </a:solidFill>
              </a:rPr>
              <a:t>Definizione di Cure Palliative </a:t>
            </a:r>
            <a:br>
              <a:rPr lang="it-IT" sz="3200" b="1" smtClean="0">
                <a:solidFill>
                  <a:srgbClr val="2F97B5"/>
                </a:solidFill>
              </a:rPr>
            </a:br>
            <a:r>
              <a:rPr lang="it-IT" sz="2800" i="1" smtClean="0">
                <a:solidFill>
                  <a:srgbClr val="2F97B5"/>
                </a:solidFill>
              </a:rPr>
              <a:t>(Organizzazione Mondiale Sanità)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7488" y="1439863"/>
            <a:ext cx="8688387" cy="5173662"/>
          </a:xfrm>
        </p:spPr>
        <p:txBody>
          <a:bodyPr rtlCol="0">
            <a:normAutofit fontScale="92500" lnSpcReduction="20000"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Approccio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integrato che migliora la qualità di vita dei malati e delle loro famiglie che affrontano le problematiche delle malattie inguaribili, attraverso la prevenzione e il sollievo della sofferenza grazie a identificazione precoce e ottimale trattamento del dolore e delle altre problematiche di natura fisica, psicosociale e spirituale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affermano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valore della vita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considerano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morte un evento naturale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prolungano né abbreviano l’esistenza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trattano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dolore e gli altri sintomi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supportano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malato a vivere il più attivamente possibile fino alla morte 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defRPr/>
            </a:pP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upportano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famiglia nella malattia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nell’elaborazione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lutto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olo 1"/>
          <p:cNvSpPr>
            <a:spLocks noGrp="1"/>
          </p:cNvSpPr>
          <p:nvPr>
            <p:ph type="title"/>
          </p:nvPr>
        </p:nvSpPr>
        <p:spPr>
          <a:xfrm>
            <a:off x="549275" y="217488"/>
            <a:ext cx="8042275" cy="1630362"/>
          </a:xfrm>
        </p:spPr>
        <p:txBody>
          <a:bodyPr/>
          <a:lstStyle/>
          <a:p>
            <a:r>
              <a:rPr lang="it-IT" sz="2000" b="1" smtClean="0"/>
              <a:t>26 gennaio 2018</a:t>
            </a:r>
            <a:r>
              <a:rPr lang="it-IT" sz="2000" smtClean="0"/>
              <a:t/>
            </a:r>
            <a:br>
              <a:rPr lang="it-IT" sz="2000" smtClean="0"/>
            </a:br>
            <a:r>
              <a:rPr lang="it-IT" sz="2000" b="1" smtClean="0"/>
              <a:t>Percorsi formativi accademici per futuri professionisti chiamati a operare nell’ambito delle Cure palliative </a:t>
            </a:r>
            <a:br>
              <a:rPr lang="it-IT" sz="2000" b="1" smtClean="0"/>
            </a:br>
            <a:r>
              <a:rPr lang="it-IT" sz="2000" b="1" smtClean="0"/>
              <a:t>e della Medicina del Dolore</a:t>
            </a:r>
            <a:endParaRPr lang="it-IT" sz="200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2111375"/>
            <a:ext cx="8042275" cy="4343400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Tavolo Tecnico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Sanitario del Ministero della Salute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accordo con il Ministero dell’Istruzione Università 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ha formulato la proposta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attivazione delle attività didattiche con specifici CFU obbligatori di tirocinio professionalizzante in cure palliative e in terapia del dolore: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nei corsi di Laurea in Medicina e Chirurgia, proposta già recepita con una raccomandazione dalla Conferenza Nazionale dei Coordinatori di Corso di Laurea in Medicina e Chirurgia in data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22.01.2018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nei 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corsi di laurea in infermieristica, infermieristica pediatrica, fisioterapia e terapia occupazionale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nei 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corsi di laurea in psicologia e di laurea in servizio sociale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549275" y="201613"/>
            <a:ext cx="8042275" cy="638175"/>
          </a:xfrm>
        </p:spPr>
        <p:txBody>
          <a:bodyPr/>
          <a:lstStyle/>
          <a:p>
            <a:r>
              <a:rPr lang="it-IT" sz="3200" b="1" smtClean="0">
                <a:solidFill>
                  <a:srgbClr val="2F97B5"/>
                </a:solidFill>
              </a:rPr>
              <a:t>Bisogni di Cure Palliative </a:t>
            </a:r>
            <a:r>
              <a:rPr lang="it-IT" sz="3200" smtClean="0">
                <a:solidFill>
                  <a:srgbClr val="2F97B5"/>
                </a:solidFill>
              </a:rPr>
              <a:t>(1)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5600" y="1109663"/>
            <a:ext cx="8410575" cy="49831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ambiamenti demografici: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aumento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dell’aspettativa di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vita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crescente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invecchiamento della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popolazione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incremento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dell’incidenza delle patologie croniche degenerative, spesso ad evoluzione fatale, e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delle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condizioni di grave “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fragilità”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OMS: in Europa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ogni anno 560 malati adulti ogni 100.000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abitanti necessita di CP.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Circa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60% sono affetti da patologie non oncologiche, mentre il 40% sono pazienti con cancro. Per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minori, ogni anno 23 bambini ogni 100.000 abitanti hanno bisogno di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CP;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l’85%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affetto da patologie diverse dal cancro. 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Sia nell’età adulta che in quella pediatrica, l’OMS stima che il 30-45% di questi pazienti necessita di Cure Palliative fornite da equipe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specializzate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medici, infermieri, psicologi, fisioterapisti, assistenti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sociali, </a:t>
            </a:r>
            <a:r>
              <a:rPr lang="it-IT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387" name="Rettangolo 3"/>
          <p:cNvSpPr>
            <a:spLocks noChangeArrowheads="1"/>
          </p:cNvSpPr>
          <p:nvPr/>
        </p:nvSpPr>
        <p:spPr bwMode="auto">
          <a:xfrm>
            <a:off x="1239838" y="6072188"/>
            <a:ext cx="7708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400" i="1">
                <a:latin typeface="News Gothic MT"/>
              </a:rPr>
              <a:t>“Global Atlas of Palliative Care at the end of life” – WPCA e WHO 2014</a:t>
            </a:r>
          </a:p>
          <a:p>
            <a:pPr algn="r"/>
            <a:r>
              <a:rPr lang="it-IT" sz="1400" i="1">
                <a:latin typeface="News Gothic MT"/>
              </a:rPr>
              <a:t>“Strengthening of palliative care as a component of integrated treatment throughout the life course” (OMS, 4 Aprile 2014; 67a Assemblea Generale)</a:t>
            </a:r>
            <a:endParaRPr lang="it-IT" sz="1400">
              <a:latin typeface="News Gothic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3988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ttangolo 2"/>
          <p:cNvSpPr>
            <a:spLocks noChangeArrowheads="1"/>
          </p:cNvSpPr>
          <p:nvPr/>
        </p:nvSpPr>
        <p:spPr bwMode="auto">
          <a:xfrm>
            <a:off x="1371600" y="6211888"/>
            <a:ext cx="7570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600" i="1">
                <a:latin typeface="News Gothic MT"/>
              </a:rPr>
              <a:t>World Health Organization and Worldwide Palliative Care Alliance: </a:t>
            </a:r>
            <a:r>
              <a:rPr lang="it-IT" sz="1600" i="1" u="sng">
                <a:latin typeface="News Gothic MT"/>
              </a:rPr>
              <a:t>Global Atlas of Palliative Care at the End of Life</a:t>
            </a:r>
            <a:endParaRPr lang="it-IT" sz="1600" i="1">
              <a:latin typeface="News Gothic MT"/>
            </a:endParaRPr>
          </a:p>
        </p:txBody>
      </p:sp>
      <p:sp>
        <p:nvSpPr>
          <p:cNvPr id="17411" name="CasellaDiTesto 1"/>
          <p:cNvSpPr txBox="1">
            <a:spLocks noChangeArrowheads="1"/>
          </p:cNvSpPr>
          <p:nvPr/>
        </p:nvSpPr>
        <p:spPr bwMode="auto">
          <a:xfrm>
            <a:off x="2046288" y="3530600"/>
            <a:ext cx="5534025" cy="461963"/>
          </a:xfrm>
          <a:prstGeom prst="rect">
            <a:avLst/>
          </a:prstGeom>
          <a:solidFill>
            <a:srgbClr val="FFFFFF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latin typeface="Calibri" pitchFamily="34" charset="0"/>
                <a:ea typeface="MS PGothic" pitchFamily="34" charset="-128"/>
              </a:rPr>
              <a:t>35% neoplastiche vs 65% non neoplastiche</a:t>
            </a:r>
          </a:p>
        </p:txBody>
      </p:sp>
      <p:pic>
        <p:nvPicPr>
          <p:cNvPr id="17412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127625"/>
            <a:ext cx="11207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ttangolo 5"/>
          <p:cNvSpPr>
            <a:spLocks noChangeArrowheads="1"/>
          </p:cNvSpPr>
          <p:nvPr/>
        </p:nvSpPr>
        <p:spPr bwMode="auto">
          <a:xfrm>
            <a:off x="127000" y="2678113"/>
            <a:ext cx="23447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i="1">
                <a:latin typeface="News Gothic MT"/>
              </a:rPr>
              <a:t>From</a:t>
            </a:r>
            <a:r>
              <a:rPr lang="it-IT" sz="1400">
                <a:latin typeface="News Gothic MT"/>
              </a:rPr>
              <a:t>: Country statistics and global health estimates by WHO and UN partners, January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1775" y="1085850"/>
            <a:ext cx="8580438" cy="5233988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Cure Palliative: modello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cura e assistenza più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efficace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rispondere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 cambiamenti 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garantire risposte a bisogni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complessi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alle mutazioni epidemiologico-assistenziali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OMS: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“…</a:t>
            </a:r>
            <a:r>
              <a:rPr lang="it-IT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policies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strengthening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expanding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human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resources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including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training of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care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professionals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order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ensure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adequate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responses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palliative care 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needs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…”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….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ensuring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that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about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palliative care (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including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ethical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aspects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offered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undergraduate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medical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nursing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schools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to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care providers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levels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 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Sistemi Sanitari tendono ancora a rispondere con una organizzazione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correlata alle malattie “acute”. Analogamente, anche il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educativo universitario fa fatica 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modificarsi. 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549275" y="201613"/>
            <a:ext cx="8042275" cy="638175"/>
          </a:xfrm>
        </p:spPr>
        <p:txBody>
          <a:bodyPr/>
          <a:lstStyle/>
          <a:p>
            <a:r>
              <a:rPr lang="it-IT" sz="3200" b="1" smtClean="0">
                <a:solidFill>
                  <a:srgbClr val="2F97B5"/>
                </a:solidFill>
              </a:rPr>
              <a:t>Bisogni di Cure Palliative </a:t>
            </a:r>
            <a:r>
              <a:rPr lang="it-IT" sz="3200" smtClean="0">
                <a:solidFill>
                  <a:srgbClr val="2F97B5"/>
                </a:solidFill>
              </a:rPr>
              <a:t>(2)</a:t>
            </a:r>
          </a:p>
        </p:txBody>
      </p:sp>
      <p:sp>
        <p:nvSpPr>
          <p:cNvPr id="18435" name="Rettangolo 4"/>
          <p:cNvSpPr>
            <a:spLocks noChangeArrowheads="1"/>
          </p:cNvSpPr>
          <p:nvPr/>
        </p:nvSpPr>
        <p:spPr bwMode="auto">
          <a:xfrm>
            <a:off x="1703388" y="6165850"/>
            <a:ext cx="724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400" i="1">
                <a:solidFill>
                  <a:srgbClr val="000000"/>
                </a:solidFill>
                <a:latin typeface="News Gothic MT"/>
              </a:rPr>
              <a:t>“Strengthening of palliative care as a component of integrated treatment throughout the life course” (OMS, 4 Aprile 2014; 67a Assemblea Generale)</a:t>
            </a:r>
            <a:endParaRPr lang="it-IT" sz="1400">
              <a:solidFill>
                <a:srgbClr val="000000"/>
              </a:solidFill>
              <a:latin typeface="News Gothic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539750" y="276225"/>
            <a:ext cx="57277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Quali cambiamenti per le </a:t>
            </a: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it-IT" sz="3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Cure </a:t>
            </a:r>
            <a:r>
              <a:rPr lang="it-IT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Palliative del futuro?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539750" y="1820863"/>
          <a:ext cx="8280400" cy="4073525"/>
        </p:xfrm>
        <a:graphic>
          <a:graphicData uri="http://schemas.openxmlformats.org/drawingml/2006/table">
            <a:tbl>
              <a:tblPr/>
              <a:tblGrid>
                <a:gridCol w="4140200"/>
                <a:gridCol w="4140200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cs typeface="Arial" charset="0"/>
                        </a:rPr>
                        <a:t>Da …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marL="91434" marR="91434"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cs typeface="Arial" charset="0"/>
                        </a:rPr>
                        <a:t>Verso …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marL="91434" marR="91434"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cs typeface="Arial" charset="0"/>
                        </a:rPr>
                        <a:t>Fasi “terminali” di malattia</a:t>
                      </a:r>
                    </a:p>
                  </a:txBody>
                  <a:tcPr marL="91434" marR="91434"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cs typeface="Arial" charset="0"/>
                        </a:rPr>
                        <a:t>Malattie cronico-degenerative in fase avanzata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marL="91434" marR="91434"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cs typeface="Arial" charset="0"/>
                        </a:rPr>
                        <a:t>Prognosi di settimane o pochi mesi</a:t>
                      </a:r>
                    </a:p>
                  </a:txBody>
                  <a:tcPr marL="91434" marR="91434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cs typeface="Arial" charset="0"/>
                        </a:rPr>
                        <a:t>Prognosi di vita limitata nel tempo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marL="91434" marR="91434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cs typeface="Arial" charset="0"/>
                        </a:rPr>
                        <a:t>Cancro</a:t>
                      </a:r>
                    </a:p>
                  </a:txBody>
                  <a:tcPr marL="91434" marR="91434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cs typeface="Arial" charset="0"/>
                        </a:rPr>
                        <a:t>Tutte le situazioni cliniche ad andamento progressivo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marL="91434" marR="91434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cs typeface="Arial" charset="0"/>
                        </a:rPr>
                        <a:t>Malattie</a:t>
                      </a:r>
                    </a:p>
                  </a:txBody>
                  <a:tcPr marL="91434" marR="91434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cs typeface="Arial" charset="0"/>
                        </a:rPr>
                        <a:t>Condizioni cliniche (fragilità, pluripatologie, ecc.)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marL="91434" marR="91434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cs typeface="Arial" charset="0"/>
                        </a:rPr>
                        <a:t>Dicotomia Curativo/Palliativo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4" marR="91434"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cs typeface="Arial" charset="0"/>
                        </a:rPr>
                        <a:t>Cure simultanee, condivise, integrate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4" marR="91434"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6406" name="CasellaDiTesto 4"/>
          <p:cNvSpPr txBox="1">
            <a:spLocks noChangeArrowheads="1"/>
          </p:cNvSpPr>
          <p:nvPr/>
        </p:nvSpPr>
        <p:spPr bwMode="auto">
          <a:xfrm>
            <a:off x="539750" y="6186488"/>
            <a:ext cx="8280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+mn-lt"/>
              </a:rPr>
              <a:t>Da Gomez-Batiste X. et al. “</a:t>
            </a:r>
            <a:r>
              <a:rPr lang="it-IT" altLang="ja-JP" sz="1600" i="1" dirty="0" err="1">
                <a:latin typeface="+mn-lt"/>
              </a:rPr>
              <a:t>Identyfing</a:t>
            </a:r>
            <a:r>
              <a:rPr lang="it-IT" altLang="ja-JP" sz="1600" i="1" dirty="0">
                <a:latin typeface="+mn-lt"/>
              </a:rPr>
              <a:t> </a:t>
            </a:r>
            <a:r>
              <a:rPr lang="it-IT" altLang="ja-JP" sz="1600" i="1" dirty="0" err="1">
                <a:latin typeface="+mn-lt"/>
              </a:rPr>
              <a:t>needs</a:t>
            </a:r>
            <a:r>
              <a:rPr lang="it-IT" altLang="ja-JP" sz="1600" i="1" dirty="0">
                <a:latin typeface="+mn-lt"/>
              </a:rPr>
              <a:t> and </a:t>
            </a:r>
            <a:r>
              <a:rPr lang="it-IT" altLang="ja-JP" sz="1600" i="1" dirty="0" err="1">
                <a:latin typeface="+mn-lt"/>
              </a:rPr>
              <a:t>improving</a:t>
            </a:r>
            <a:r>
              <a:rPr lang="it-IT" altLang="ja-JP" sz="1600" i="1" dirty="0">
                <a:latin typeface="+mn-lt"/>
              </a:rPr>
              <a:t> palliative care…</a:t>
            </a:r>
            <a:r>
              <a:rPr lang="it-IT" sz="1600" i="1" dirty="0">
                <a:latin typeface="+mn-lt"/>
              </a:rPr>
              <a:t>”</a:t>
            </a:r>
            <a:r>
              <a:rPr lang="it-IT" altLang="ja-JP" sz="1600" i="1" dirty="0">
                <a:latin typeface="+mn-lt"/>
              </a:rPr>
              <a:t> </a:t>
            </a:r>
            <a:r>
              <a:rPr lang="it-IT" altLang="ja-JP" sz="1600" i="1" dirty="0" err="1">
                <a:latin typeface="+mn-lt"/>
              </a:rPr>
              <a:t>Curr.Opin.Support</a:t>
            </a:r>
            <a:r>
              <a:rPr lang="it-IT" altLang="ja-JP" sz="1600" i="1" dirty="0">
                <a:latin typeface="+mn-lt"/>
              </a:rPr>
              <a:t> </a:t>
            </a:r>
            <a:r>
              <a:rPr lang="it-IT" altLang="ja-JP" sz="1600" i="1" dirty="0" err="1">
                <a:latin typeface="+mn-lt"/>
              </a:rPr>
              <a:t>Palliat.Care</a:t>
            </a:r>
            <a:r>
              <a:rPr lang="it-IT" altLang="ja-JP" sz="1600" i="1" dirty="0">
                <a:latin typeface="+mn-lt"/>
              </a:rPr>
              <a:t> 2012;6:371-78</a:t>
            </a:r>
            <a:endParaRPr lang="it-IT" sz="1600" i="1" dirty="0">
              <a:latin typeface="+mn-lt"/>
            </a:endParaRPr>
          </a:p>
        </p:txBody>
      </p:sp>
      <p:pic>
        <p:nvPicPr>
          <p:cNvPr id="1947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7613" y="260350"/>
            <a:ext cx="23780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539750" y="1949450"/>
          <a:ext cx="8280400" cy="376713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40200"/>
                <a:gridCol w="4140200"/>
              </a:tblGrid>
              <a:tr h="60411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Da …</a:t>
                      </a:r>
                      <a:endParaRPr lang="it-IT" sz="2400" b="1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Verso …</a:t>
                      </a:r>
                      <a:endParaRPr lang="it-IT" sz="2400" b="1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1434" marR="91434" marT="45705" marB="45705"/>
                </a:tc>
              </a:tr>
              <a:tr h="838029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La prognosi come criterio per l’intervento</a:t>
                      </a:r>
                      <a:endParaRPr lang="it-IT" sz="2000" b="1" dirty="0">
                        <a:latin typeface="Arial Narrow"/>
                        <a:cs typeface="Arial Narrow"/>
                      </a:endParaRPr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La</a:t>
                      </a:r>
                      <a:r>
                        <a:rPr lang="it-IT" sz="2000" baseline="0" dirty="0" smtClean="0"/>
                        <a:t> complessità dei bisogni come criterio</a:t>
                      </a:r>
                      <a:endParaRPr lang="it-IT" sz="2000" b="1" dirty="0">
                        <a:latin typeface="Arial Narrow"/>
                        <a:cs typeface="Arial Narrow"/>
                      </a:endParaRPr>
                    </a:p>
                  </a:txBody>
                  <a:tcPr marL="91434" marR="91434" marT="45705" marB="45705"/>
                </a:tc>
              </a:tr>
              <a:tr h="867414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Interventi “rigidi”</a:t>
                      </a:r>
                      <a:endParaRPr lang="it-IT" sz="2000" b="1" dirty="0">
                        <a:latin typeface="Arial Narrow"/>
                        <a:cs typeface="Arial Narrow"/>
                      </a:endParaRPr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Interventi “flessibili” e integrati</a:t>
                      </a:r>
                      <a:endParaRPr lang="it-IT" sz="2000" b="1" dirty="0">
                        <a:latin typeface="Arial Narrow"/>
                        <a:cs typeface="Arial Narrow"/>
                      </a:endParaRPr>
                    </a:p>
                  </a:txBody>
                  <a:tcPr marL="91434" marR="91434" marT="45705" marB="45705"/>
                </a:tc>
              </a:tr>
              <a:tr h="82293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Ruolo “passivo“ dei malati </a:t>
                      </a:r>
                      <a:endParaRPr lang="it-IT" sz="2000" b="1" dirty="0">
                        <a:latin typeface="Arial Narrow"/>
                        <a:cs typeface="Arial Narrow"/>
                      </a:endParaRPr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Pianificazione</a:t>
                      </a:r>
                      <a:r>
                        <a:rPr lang="it-IT" sz="2000" baseline="0" dirty="0" smtClean="0"/>
                        <a:t> anticipata e condivisa delle cure</a:t>
                      </a:r>
                      <a:endParaRPr lang="it-IT" sz="2000" b="1" dirty="0">
                        <a:latin typeface="Arial Narrow"/>
                        <a:cs typeface="Arial Narrow"/>
                      </a:endParaRPr>
                    </a:p>
                  </a:txBody>
                  <a:tcPr marL="91434" marR="91434" marT="45705" marB="45705"/>
                </a:tc>
              </a:tr>
              <a:tr h="633466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Interventi “in reazione” alle crisi</a:t>
                      </a:r>
                      <a:endParaRPr lang="it-IT" sz="2000" b="1" dirty="0">
                        <a:latin typeface="Arial Narrow"/>
                        <a:cs typeface="Arial Narrow"/>
                      </a:endParaRPr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Case</a:t>
                      </a:r>
                      <a:r>
                        <a:rPr lang="it-IT" sz="2000" baseline="0" dirty="0" smtClean="0"/>
                        <a:t> management preventivo</a:t>
                      </a:r>
                    </a:p>
                  </a:txBody>
                  <a:tcPr marL="91434" marR="91434" marT="45705" marB="45705"/>
                </a:tc>
              </a:tr>
            </a:tbl>
          </a:graphicData>
        </a:graphic>
      </p:graphicFrame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900113" y="6092825"/>
            <a:ext cx="7775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+mn-lt"/>
              </a:rPr>
              <a:t>Da Gomez-Batiste X. et al. “</a:t>
            </a:r>
            <a:r>
              <a:rPr lang="it-IT" altLang="ja-JP" sz="1600" i="1" dirty="0" err="1">
                <a:latin typeface="+mn-lt"/>
              </a:rPr>
              <a:t>Identyfing</a:t>
            </a:r>
            <a:r>
              <a:rPr lang="it-IT" altLang="ja-JP" sz="1600" i="1" dirty="0">
                <a:latin typeface="+mn-lt"/>
              </a:rPr>
              <a:t> </a:t>
            </a:r>
            <a:r>
              <a:rPr lang="it-IT" altLang="ja-JP" sz="1600" i="1" dirty="0" err="1">
                <a:latin typeface="+mn-lt"/>
              </a:rPr>
              <a:t>needs</a:t>
            </a:r>
            <a:r>
              <a:rPr lang="it-IT" altLang="ja-JP" sz="1600" i="1" dirty="0">
                <a:latin typeface="+mn-lt"/>
              </a:rPr>
              <a:t> and </a:t>
            </a:r>
            <a:r>
              <a:rPr lang="it-IT" altLang="ja-JP" sz="1600" i="1" dirty="0" err="1">
                <a:latin typeface="+mn-lt"/>
              </a:rPr>
              <a:t>improving</a:t>
            </a:r>
            <a:r>
              <a:rPr lang="it-IT" altLang="ja-JP" sz="1600" i="1" dirty="0">
                <a:latin typeface="+mn-lt"/>
              </a:rPr>
              <a:t> palliative care…</a:t>
            </a:r>
            <a:r>
              <a:rPr lang="it-IT" sz="1600" i="1" dirty="0">
                <a:latin typeface="+mn-lt"/>
              </a:rPr>
              <a:t>”</a:t>
            </a:r>
            <a:r>
              <a:rPr lang="it-IT" altLang="ja-JP" sz="1600" i="1" dirty="0">
                <a:latin typeface="+mn-lt"/>
              </a:rPr>
              <a:t> </a:t>
            </a:r>
            <a:r>
              <a:rPr lang="it-IT" altLang="ja-JP" sz="1600" i="1" dirty="0" err="1">
                <a:latin typeface="+mn-lt"/>
              </a:rPr>
              <a:t>Curr.Opin.Support</a:t>
            </a:r>
            <a:r>
              <a:rPr lang="it-IT" altLang="ja-JP" sz="1600" i="1" dirty="0">
                <a:latin typeface="+mn-lt"/>
              </a:rPr>
              <a:t> </a:t>
            </a:r>
            <a:r>
              <a:rPr lang="it-IT" altLang="ja-JP" sz="1600" i="1" dirty="0" err="1">
                <a:latin typeface="+mn-lt"/>
              </a:rPr>
              <a:t>Palliat.Care</a:t>
            </a:r>
            <a:r>
              <a:rPr lang="it-IT" altLang="ja-JP" sz="1600" i="1" dirty="0">
                <a:latin typeface="+mn-lt"/>
              </a:rPr>
              <a:t> 2012;6:371-78</a:t>
            </a:r>
            <a:endParaRPr lang="it-IT" sz="1600" i="1" dirty="0">
              <a:latin typeface="+mn-lt"/>
            </a:endParaRPr>
          </a:p>
        </p:txBody>
      </p:sp>
      <p:pic>
        <p:nvPicPr>
          <p:cNvPr id="2049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0163" y="260350"/>
            <a:ext cx="23780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39750" y="276225"/>
            <a:ext cx="57277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Quali cambiamenti per le </a:t>
            </a: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it-IT" sz="3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Cure </a:t>
            </a:r>
            <a:r>
              <a:rPr lang="it-IT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Palliative del futuro?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98525"/>
          </a:xfrm>
        </p:spPr>
        <p:txBody>
          <a:bodyPr/>
          <a:lstStyle/>
          <a:p>
            <a:r>
              <a:rPr lang="it-IT" sz="3600" b="1" smtClean="0">
                <a:solidFill>
                  <a:srgbClr val="2F97B5"/>
                </a:solidFill>
              </a:rPr>
              <a:t>Riferimenti normativi </a:t>
            </a:r>
            <a:r>
              <a:rPr lang="it-IT" sz="3600" smtClean="0">
                <a:solidFill>
                  <a:srgbClr val="2F97B5"/>
                </a:solidFill>
              </a:rPr>
              <a:t>(1)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306513"/>
            <a:ext cx="8042275" cy="5338762"/>
          </a:xfrm>
        </p:spPr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Legge 38/</a:t>
            </a:r>
            <a:r>
              <a:rPr lang="it-IT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2010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“Disposizioni per garantire l'accesso alle cure palliative e alla terapia del dolore”. </a:t>
            </a:r>
          </a:p>
          <a:p>
            <a:pPr marL="0" indent="0"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Nel “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Rapporto al Parlamento sullo stato di attuazione della Legge 38/2010” dell’anno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 si sottolinea l’esigenza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superare il divario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 </a:t>
            </a:r>
            <a:r>
              <a:rPr lang="mr-IN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 sviluppo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degli strumenti e dei percorsi di cura e la formazione universitaria alle cure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palliative.</a:t>
            </a:r>
          </a:p>
          <a:p>
            <a:pPr marL="0" indent="0"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Nel Semestre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Presidenza italiana della Comunità Europea, il Ministro della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Salute ha esplicitato la necessità di promozione delle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…. cure palliative, tenendo conto della specificità pediatrica….attraverso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l'istruzione universitaria e post-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universitaria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…;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avorire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l’inclusione delle Cure Palliative e della Terapia del dolore, anche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ambito pediatrico, </a:t>
            </a:r>
            <a:r>
              <a:rPr lang="mr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nella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 “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-laurea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mr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146175"/>
            <a:ext cx="8042275" cy="5545138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Decreti 4 aprile 2012 (GU 16 aprile 2012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(decreti master)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Conferenza Stato Regione 25 luglio 2012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 continua per gli operatori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Accordo </a:t>
            </a:r>
            <a:r>
              <a:rPr lang="it-IT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Stato Regioni 10 luglio </a:t>
            </a:r>
            <a:r>
              <a:rPr lang="it-IT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(Identifica le figure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professionali che possono operare nella rete di cure palliative,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terapia del dolore e nella rete di cure palliative e terapia del dolore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pediatrica: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geriatria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malattie infettive, medicina interna, ematologia, neurologia, oncologia, pediatria, radioterapia, anestesia e rianimazione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Documento Intesa Stato Regioni 19 febbraio </a:t>
            </a:r>
            <a:r>
              <a:rPr lang="it-IT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(Sottolinea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necessità delle regioni e delle strutture sanitarie di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formare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il personale.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Piano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Formazione)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it-IT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Legge </a:t>
            </a:r>
            <a:r>
              <a:rPr lang="it-IT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stabilità e intesa 22 gennaio 2015 </a:t>
            </a:r>
            <a:r>
              <a:rPr lang="it-IT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uperamento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della criticità relativa ai medici che prestavano servizio nelle reti di cure palliative senza essere in possesso di una specializzazione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certificazione di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esperienza)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98525"/>
          </a:xfrm>
        </p:spPr>
        <p:txBody>
          <a:bodyPr/>
          <a:lstStyle/>
          <a:p>
            <a:r>
              <a:rPr lang="it-IT" sz="3600" b="1" smtClean="0">
                <a:solidFill>
                  <a:srgbClr val="2F97B5"/>
                </a:solidFill>
              </a:rPr>
              <a:t>Riferimenti normativi </a:t>
            </a:r>
            <a:r>
              <a:rPr lang="it-IT" sz="3600" smtClean="0">
                <a:solidFill>
                  <a:srgbClr val="2F97B5"/>
                </a:solidFill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113</TotalTime>
  <Words>1816</Words>
  <Application>Microsoft Macintosh PowerPoint</Application>
  <PresentationFormat>Presentazione su schermo (4:3)</PresentationFormat>
  <Paragraphs>139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Modello struttura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News Gothic MT</vt:lpstr>
      <vt:lpstr>Arial</vt:lpstr>
      <vt:lpstr>Wingdings 2</vt:lpstr>
      <vt:lpstr>Calibri</vt:lpstr>
      <vt:lpstr>MS PGothic</vt:lpstr>
      <vt:lpstr>Arial Narrow</vt:lpstr>
      <vt:lpstr>Brezza</vt:lpstr>
      <vt:lpstr>Brezza</vt:lpstr>
      <vt:lpstr>La formazione in cure palliative e cure palliative pediatriche  tra esiti, proposte e progetti</vt:lpstr>
      <vt:lpstr>Definizione di Cure Palliative  (Organizzazione Mondiale Sanità)</vt:lpstr>
      <vt:lpstr>Bisogni di Cure Palliative (1)</vt:lpstr>
      <vt:lpstr>Diapositiva 4</vt:lpstr>
      <vt:lpstr>Bisogni di Cure Palliative (2)</vt:lpstr>
      <vt:lpstr>Quali cambiamenti per le  Cure Palliative del futuro?</vt:lpstr>
      <vt:lpstr>Quali cambiamenti per le  Cure Palliative del futuro?</vt:lpstr>
      <vt:lpstr>Riferimenti normativi (1)</vt:lpstr>
      <vt:lpstr>Riferimenti normativi (2)</vt:lpstr>
      <vt:lpstr>Formazione post-laurea</vt:lpstr>
      <vt:lpstr>Formazione post-laurea: master</vt:lpstr>
      <vt:lpstr>Formazione post-laurea: master</vt:lpstr>
      <vt:lpstr>Formazione post-laurea: master</vt:lpstr>
      <vt:lpstr>Conferenza Permanente dei Direttori di Master in Cure Palliative e Terapia del Dolore </vt:lpstr>
      <vt:lpstr>Prospettive; elementi positivi</vt:lpstr>
      <vt:lpstr>Formazione post-laurea:  scuole di specialità</vt:lpstr>
      <vt:lpstr>Formazione pre-laurea:  Medicina e Chirurgia</vt:lpstr>
      <vt:lpstr>Formazione pre-laurea:  Medicina e Chirurgia</vt:lpstr>
      <vt:lpstr>Formazione pre-laurea:  Medicina e Chirurgia</vt:lpstr>
      <vt:lpstr>26 gennaio 2018 Percorsi formativi accademici per futuri professionisti chiamati a operare nell’ambito delle Cure palliative  e della Medicina del Dolore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Raffaella Antonione</dc:creator>
  <cp:lastModifiedBy>teodolinda.ducciduro</cp:lastModifiedBy>
  <cp:revision>55</cp:revision>
  <dcterms:created xsi:type="dcterms:W3CDTF">2018-03-03T16:00:51Z</dcterms:created>
  <dcterms:modified xsi:type="dcterms:W3CDTF">2018-04-16T06:08:47Z</dcterms:modified>
</cp:coreProperties>
</file>